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  <p:sldMasterId id="2147483696" r:id="rId3"/>
    <p:sldMasterId id="2147483697" r:id="rId4"/>
  </p:sldMasterIdLst>
  <p:notesMasterIdLst>
    <p:notesMasterId r:id="rId24"/>
  </p:notesMasterIdLst>
  <p:handoutMasterIdLst>
    <p:handoutMasterId r:id="rId25"/>
  </p:handoutMasterIdLst>
  <p:sldIdLst>
    <p:sldId id="317" r:id="rId5"/>
    <p:sldId id="264" r:id="rId6"/>
    <p:sldId id="573" r:id="rId7"/>
    <p:sldId id="587" r:id="rId8"/>
    <p:sldId id="552" r:id="rId9"/>
    <p:sldId id="572" r:id="rId10"/>
    <p:sldId id="585" r:id="rId11"/>
    <p:sldId id="586" r:id="rId12"/>
    <p:sldId id="574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  <p:sldId id="296" r:id="rId22"/>
    <p:sldId id="560" r:id="rId2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73">
          <p15:clr>
            <a:srgbClr val="A4A3A4"/>
          </p15:clr>
        </p15:guide>
        <p15:guide id="2" pos="11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80686" autoAdjust="0"/>
  </p:normalViewPr>
  <p:slideViewPr>
    <p:cSldViewPr snapToGrid="0" snapToObjects="1" showGuides="1">
      <p:cViewPr>
        <p:scale>
          <a:sx n="97" d="100"/>
          <a:sy n="97" d="100"/>
        </p:scale>
        <p:origin x="-2034" y="-72"/>
      </p:cViewPr>
      <p:guideLst>
        <p:guide orient="horz" pos="973"/>
        <p:guide pos="1188"/>
      </p:guideLst>
    </p:cSldViewPr>
  </p:slideViewPr>
  <p:outlineViewPr>
    <p:cViewPr>
      <p:scale>
        <a:sx n="33" d="100"/>
        <a:sy n="33" d="100"/>
      </p:scale>
      <p:origin x="30" y="115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68947E9A-3C6F-41DD-BBC5-2694D84AAA9E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823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85CE1E24-110A-4009-8ADF-6D5C1F3C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9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2EB98B30-1BD2-4536-9459-AC41928C2B4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8904872D-EBD7-405C-8347-3ECF78F40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0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7024" indent="-29116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653" indent="-23293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514" indent="-23293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375" indent="-23293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2236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8096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957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819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CB9DE-8D81-48DC-B924-64A3C771F9A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18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CB9DE-8D81-48DC-B924-64A3C771F9A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72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9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94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CB9DE-8D81-48DC-B924-64A3C771F9A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55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CB9DE-8D81-48DC-B924-64A3C771F9A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20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89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2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6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8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9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96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2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1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638" y="1195700"/>
            <a:ext cx="8147660" cy="45545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4638" y="1900590"/>
            <a:ext cx="7611814" cy="2687792"/>
          </a:xfrm>
        </p:spPr>
        <p:txBody>
          <a:bodyPr/>
          <a:lstStyle>
            <a:lvl2pPr>
              <a:defRPr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2548CC2D-D126-AE45-A823-B3BC8C3553A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7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1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1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3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Title  |  Name, Position Title  |  Date     </a:t>
            </a:r>
          </a:p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52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Title  |  Name, Position Title  |  Date     </a:t>
            </a:r>
          </a:p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81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ch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04638" y="1195700"/>
            <a:ext cx="8147660" cy="45545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4638" y="1866138"/>
            <a:ext cx="7734717" cy="12310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959155" y="3195638"/>
            <a:ext cx="6915150" cy="27209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177842BD-5C13-F640-91D6-10A494791A7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46100" y="2497138"/>
            <a:ext cx="8039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Title 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3752850"/>
            <a:ext cx="8221663" cy="1065213"/>
          </a:xfrm>
        </p:spPr>
        <p:txBody>
          <a:bodyPr/>
          <a:lstStyle/>
          <a:p>
            <a:pPr lvl="0"/>
            <a:r>
              <a:rPr lang="en-US" dirty="0" smtClean="0"/>
              <a:t>Name, Position Title  | 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2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1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8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5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ignaturelogoS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55613"/>
            <a:ext cx="122713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704850" y="6351588"/>
            <a:ext cx="8020050" cy="381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704850" y="1195388"/>
            <a:ext cx="8147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4850" y="1903413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29300" y="635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991A67FE-21E2-BA4B-95F0-61DAAE58B1B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Times"/>
          <a:ea typeface="ＭＳ Ｐゴシック" charset="0"/>
          <a:cs typeface="Times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14400" indent="-457200" algn="l" defTabSz="457200" rtl="0" fontAlgn="base">
        <a:spcBef>
          <a:spcPts val="1500"/>
        </a:spcBef>
        <a:spcAft>
          <a:spcPct val="0"/>
        </a:spcAft>
        <a:buFont typeface="Wingdings" charset="0"/>
        <a:buChar char="§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ignaturelogoS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55613"/>
            <a:ext cx="122713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100" y="2497138"/>
            <a:ext cx="8039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Title 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36588" y="3789363"/>
            <a:ext cx="7899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Name, Position Title  |  Date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2800" b="1" i="0" kern="1200">
          <a:solidFill>
            <a:schemeClr val="tx1"/>
          </a:solidFill>
          <a:latin typeface="Times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ctr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ignaturelogoS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73" y="166053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8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14400" indent="-457200" algn="l" defTabSz="457200" rtl="0" fontAlgn="base">
        <a:spcBef>
          <a:spcPts val="1500"/>
        </a:spcBef>
        <a:spcAft>
          <a:spcPct val="0"/>
        </a:spcAft>
        <a:buFont typeface="Wingdings" charset="0"/>
        <a:buChar char="§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95CA65F-EBBE-4FFA-A7E9-7B7021CBCAB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5/23/2016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8ACC0C9-2591-464D-B265-1E5BA13789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21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pcd.data@state.ma.u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asemix.data@state.ma.u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ma-apcd-and-case-mix-user-workgroup-informat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case-mix-application-documen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assets/Uploads/data-apps/Data-Managment-Plan-for-Non-Government-Entities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extLs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Center for Health Information &amp; Analysis</a:t>
            </a:r>
            <a:b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Mix User Workgroup</a:t>
            </a:r>
            <a:endParaRPr lang="en-US" sz="32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24,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66713" y="-1984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50"/>
            <a:ext cx="7772400" cy="70485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b="0" cap="all" spc="300" dirty="0" smtClean="0">
                <a:solidFill>
                  <a:prstClr val="white"/>
                </a:solidFill>
                <a:latin typeface="Arial"/>
                <a:cs typeface="Arial"/>
              </a:rPr>
              <a:t>Acute Hospital Profiles</a:t>
            </a:r>
            <a:endParaRPr lang="en-US" sz="4000" b="0" cap="all" spc="3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2200" cap="all" dirty="0" smtClean="0">
                <a:solidFill>
                  <a:prstClr val="white">
                    <a:lumMod val="65000"/>
                  </a:prstClr>
                </a:solidFill>
                <a:cs typeface="Arial"/>
              </a:rPr>
              <a:t>Health Analytics and finance (HAF)</a:t>
            </a:r>
            <a:endParaRPr lang="en-US" sz="2200" cap="all" dirty="0">
              <a:solidFill>
                <a:prstClr val="white">
                  <a:lumMod val="65000"/>
                </a:prst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Arial"/>
                <a:cs typeface="Times New Roman"/>
              </a:rPr>
              <a:t> Case Mix User Workgroup | May 2016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Arial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sz="1600" i="1" dirty="0">
              <a:solidFill>
                <a:prstClr val="white">
                  <a:lumMod val="65000"/>
                </a:prstClr>
              </a:solidFill>
              <a:latin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54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39100" cy="6413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Acute Hospital Profiles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9" y="1447800"/>
            <a:ext cx="3687763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Uses various CHIA data resources to “profile” each acute hospital    (</a:t>
            </a:r>
            <a:r>
              <a:rPr lang="en-US" sz="2800" dirty="0"/>
              <a:t>n</a:t>
            </a:r>
            <a:r>
              <a:rPr lang="en-US" sz="2800" dirty="0" smtClean="0"/>
              <a:t>= 65)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Utilization, services, quality, revenue trends and financial performance are all included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Published annually 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4768"/>
            <a:ext cx="3982453" cy="531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600200"/>
            <a:ext cx="8039100" cy="39633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Case Mix data was aggregated at the organization level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Case Mix Index (CMI) </a:t>
            </a:r>
            <a:r>
              <a:rPr lang="en-US" dirty="0" smtClean="0"/>
              <a:t>and </a:t>
            </a:r>
            <a:r>
              <a:rPr lang="en-US" b="1" dirty="0" smtClean="0"/>
              <a:t>Case Mix Adjusted Discharges (CMAD)</a:t>
            </a:r>
          </a:p>
          <a:p>
            <a:pPr marL="0" lvl="1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Readmissions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b="1" dirty="0" smtClean="0"/>
              <a:t>Top DRGs: </a:t>
            </a:r>
            <a:r>
              <a:rPr lang="en-US" dirty="0" smtClean="0"/>
              <a:t>Most frequently seen inpatient cases</a:t>
            </a:r>
          </a:p>
          <a:p>
            <a:pPr marL="0" lvl="1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Top Communities: </a:t>
            </a:r>
            <a:r>
              <a:rPr lang="en-US" dirty="0" smtClean="0"/>
              <a:t>Where a hospital draws its patients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039100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</a:rPr>
              <a:t>Acute Hospital Profiles: Case Mix uses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CMI – APR DRG v.30; MA specific weights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CMADs – </a:t>
            </a:r>
            <a:r>
              <a:rPr lang="en-US" dirty="0"/>
              <a:t>M</a:t>
            </a:r>
            <a:r>
              <a:rPr lang="en-US" dirty="0" smtClean="0"/>
              <a:t>ultiplied CMI to the hospital’s discharges as reported in their hospital cost report.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Gives an idea of “apples to apples” discharges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Cost report discharges used for consistency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039100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</a:rPr>
              <a:t>Acute Hospital Profiles: Case Mix uses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039100" cy="6413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Most Frequent DRGs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61" y="3810000"/>
            <a:ext cx="9044781" cy="2513012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Used SAS to pull DRG codes with highest number of discharges at each hospital, ranked in </a:t>
            </a:r>
            <a:r>
              <a:rPr lang="en-US" sz="2000" dirty="0"/>
              <a:t>a</a:t>
            </a:r>
            <a:r>
              <a:rPr lang="en-US" sz="2000" dirty="0" smtClean="0"/>
              <a:t>scending order 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Also tallied percentage of region each DRG represented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Total hospital discharges compared to region total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039100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</a:rPr>
              <a:t>Acute Hospital Profiles: Case Mix uses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" y="1981200"/>
            <a:ext cx="899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1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039100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</a:rPr>
              <a:t>Acute Hospital Profiles: Case Mix uses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039100" cy="6413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Top Communities</a:t>
            </a:r>
            <a:endParaRPr lang="en-US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103" y="3429000"/>
            <a:ext cx="9044781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Cross-walked zip codes to community names using U.S. Postal Service data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Calculated what percentage of the hospital’s discharges came from each community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Also looked at what percentage of each community were discharged from each acute hospital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9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654050"/>
            <a:ext cx="8039100" cy="6413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Challenges: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Discrepancies between Case Mix and other data sources</a:t>
            </a:r>
          </a:p>
          <a:p>
            <a:r>
              <a:rPr lang="en-US" dirty="0" smtClean="0"/>
              <a:t>Varying DRG code use </a:t>
            </a:r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e.g., Athol had 100% of Central MA’s rehab discharges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Hospital Mergers</a:t>
            </a:r>
            <a:endParaRPr lang="en-US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1447800"/>
            <a:ext cx="8039100" cy="641350"/>
          </a:xfrm>
        </p:spPr>
        <p:txBody>
          <a:bodyPr>
            <a:no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3162300"/>
            <a:ext cx="9067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7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lvl="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3200" dirty="0" smtClean="0">
                <a:latin typeface="+mn-lt"/>
              </a:rPr>
              <a:t>Questions </a:t>
            </a:r>
            <a:r>
              <a:rPr lang="en-US" sz="3200" dirty="0">
                <a:latin typeface="+mn-lt"/>
              </a:rPr>
              <a:t>related to APCD </a:t>
            </a:r>
            <a:r>
              <a:rPr lang="en-US" sz="3200" dirty="0" smtClean="0">
                <a:latin typeface="+mn-lt"/>
              </a:rPr>
              <a:t>: 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>
                <a:latin typeface="+mn-lt"/>
                <a:hlinkClick r:id="rId3"/>
              </a:rPr>
              <a:t>apcd.data@state.ma.us</a:t>
            </a:r>
            <a:r>
              <a:rPr lang="en-US" sz="3200" dirty="0">
                <a:latin typeface="+mn-lt"/>
              </a:rPr>
              <a:t>)</a:t>
            </a:r>
          </a:p>
          <a:p>
            <a:pPr marL="457200" lvl="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3200" dirty="0">
                <a:latin typeface="+mn-lt"/>
              </a:rPr>
              <a:t>Questions related to </a:t>
            </a:r>
            <a:r>
              <a:rPr lang="en-US" sz="3200" dirty="0" smtClean="0">
                <a:latin typeface="+mn-lt"/>
              </a:rPr>
              <a:t>Case Mix</a:t>
            </a:r>
            <a:r>
              <a:rPr lang="en-US" sz="3200" dirty="0">
                <a:latin typeface="+mn-lt"/>
              </a:rPr>
              <a:t>: (</a:t>
            </a:r>
            <a:r>
              <a:rPr lang="en-US" sz="3200" dirty="0">
                <a:latin typeface="+mn-lt"/>
                <a:hlinkClick r:id="rId4"/>
              </a:rPr>
              <a:t>casemix.data@state.ma.us</a:t>
            </a:r>
            <a:r>
              <a:rPr lang="en-US" sz="3200" dirty="0" smtClean="0">
                <a:latin typeface="+mn-lt"/>
              </a:rPr>
              <a:t>)</a:t>
            </a:r>
            <a:br>
              <a:rPr lang="en-US" sz="3200" dirty="0" smtClean="0">
                <a:latin typeface="+mn-lt"/>
              </a:rPr>
            </a:br>
            <a:endParaRPr lang="en-US" sz="3200" dirty="0" smtClean="0">
              <a:latin typeface="+mn-lt"/>
            </a:endParaRPr>
          </a:p>
          <a:p>
            <a:pPr lvl="0" fontAlgn="auto">
              <a:spcAft>
                <a:spcPts val="0"/>
              </a:spcAft>
            </a:pPr>
            <a:r>
              <a:rPr lang="en-US" sz="3200" u="sng" dirty="0" smtClean="0">
                <a:latin typeface="+mn-lt"/>
              </a:rPr>
              <a:t>REMINDER</a:t>
            </a:r>
            <a:r>
              <a:rPr lang="en-US" sz="3200" dirty="0" smtClean="0">
                <a:latin typeface="+mn-lt"/>
              </a:rPr>
              <a:t>: Please include your </a:t>
            </a:r>
            <a:r>
              <a:rPr lang="en-US" sz="3200" b="1" dirty="0" smtClean="0">
                <a:latin typeface="+mn-lt"/>
              </a:rPr>
              <a:t>IRBNet ID#</a:t>
            </a:r>
            <a:r>
              <a:rPr lang="en-US" sz="3200" dirty="0" smtClean="0">
                <a:latin typeface="+mn-lt"/>
              </a:rPr>
              <a:t>, if you currently have a project using CHIA data</a:t>
            </a:r>
            <a:endParaRPr lang="en-US" sz="32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Call for Topics and Presenters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z="2400" dirty="0"/>
              <a:t>If </a:t>
            </a:r>
            <a:r>
              <a:rPr lang="en-US" sz="2400" dirty="0" smtClean="0"/>
              <a:t>there is a </a:t>
            </a:r>
            <a:r>
              <a:rPr lang="en-US" sz="2400" b="1" dirty="0" smtClean="0"/>
              <a:t>TOPIC</a:t>
            </a:r>
            <a:r>
              <a:rPr lang="en-US" sz="2400" dirty="0" smtClean="0"/>
              <a:t> that you would like to see discussed at an MA </a:t>
            </a:r>
            <a:r>
              <a:rPr lang="en-US" sz="2400" dirty="0"/>
              <a:t>APCD or Case Mix </a:t>
            </a:r>
            <a:r>
              <a:rPr lang="en-US" sz="2400" dirty="0" smtClean="0"/>
              <a:t>workgroup, contact </a:t>
            </a:r>
            <a:r>
              <a:rPr lang="en-US" sz="2400" dirty="0"/>
              <a:t>Adam Tapply [adam.tapply@state.ma.us</a:t>
            </a:r>
            <a:r>
              <a:rPr lang="en-US" sz="2400" dirty="0" smtClean="0"/>
              <a:t>]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If you are interested in </a:t>
            </a:r>
            <a:r>
              <a:rPr lang="en-US" sz="2400" b="1" dirty="0"/>
              <a:t>PRESENTING</a:t>
            </a:r>
            <a:r>
              <a:rPr lang="en-US" sz="2400" dirty="0"/>
              <a:t> at an MA APCD or Case Mix </a:t>
            </a:r>
            <a:r>
              <a:rPr lang="en-US" sz="2400" dirty="0" smtClean="0"/>
              <a:t>workgroup, contact </a:t>
            </a:r>
            <a:r>
              <a:rPr lang="en-US" sz="2400" dirty="0"/>
              <a:t>Adam Tapply [adam.tapply@state.ma.us]</a:t>
            </a:r>
          </a:p>
          <a:p>
            <a:pPr lvl="1" algn="l"/>
            <a:r>
              <a:rPr lang="en-US" sz="2000" dirty="0" smtClean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present </a:t>
            </a:r>
            <a:r>
              <a:rPr lang="en-US" sz="2000" dirty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remotely from your own office, or in-person at CHIA.</a:t>
            </a:r>
          </a:p>
          <a:p>
            <a:pPr lvl="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5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Announcements: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from Previous Workgroups Now Posted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FY2015 Release Information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Revised Application Forms</a:t>
            </a:r>
            <a:endParaRPr lang="en-US" sz="2000" u="sng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Acute Hospital Profiles – CHIA’s Health Analytics &amp; Finance Team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 lvl="0"/>
            <a:endParaRPr lang="en-US" sz="2800" dirty="0" smtClean="0">
              <a:latin typeface="Calibri"/>
            </a:endParaRPr>
          </a:p>
          <a:p>
            <a:pPr marL="571500" lvl="0" indent="-571500">
              <a:buFont typeface="+mj-lt"/>
              <a:buAutoNum type="romanUcPeriod"/>
            </a:pPr>
            <a:endParaRPr lang="en-US" sz="2800" dirty="0" smtClean="0">
              <a:latin typeface="Calibri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65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Group Slides </a:t>
            </a:r>
            <a:r>
              <a:rPr lang="en-US" dirty="0" smtClean="0"/>
              <a:t>Posted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[</a:t>
            </a:r>
            <a:r>
              <a:rPr lang="en-US" sz="2200" dirty="0">
                <a:hlinkClick r:id="rId3"/>
              </a:rPr>
              <a:t>http://www.chiamass.gov/ma-apcd-and-case-mix-user-workgroup-information</a:t>
            </a:r>
            <a:r>
              <a:rPr lang="en-US" sz="2200" dirty="0" smtClean="0">
                <a:hlinkClick r:id="rId3"/>
              </a:rPr>
              <a:t>/]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feedback, grouped by topic and not date of meeting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Three categories: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Questions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(“When do fees need to be paid?”)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from Users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one PDF containing multiple questions (mostly short questions/answers with 1 or 2 slides each)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Tutorials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PDFs for each tutorial – hyperlink on the website will say what each tutorial is (Example: “How to Count Patients Admitted from the Emergency Dept. in the HDD file”)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235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Mix FY15 Release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accepting applications for FY15 Case Mix data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Inpatient Data is scheduled to be ready for release on 6/30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Observation ready in August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Department ready in 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for all files now and we will fulfill them as they become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FY15 Case Mix data in LDS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FY04-FY14 available in old “Levels” format (can request on the same application 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FY15 Release Documentation will be posted next month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0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Mix Limited Dataset (LDS)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Goal:  Protect patient privacy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Starting </a:t>
            </a:r>
            <a:r>
              <a:rPr lang="en-US" sz="2400" dirty="0" smtClean="0"/>
              <a:t>with </a:t>
            </a:r>
            <a:r>
              <a:rPr lang="en-US" sz="2400" dirty="0" smtClean="0"/>
              <a:t>FY2015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non-government users only; government users may request additional elements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is available now</a:t>
            </a:r>
            <a:endParaRPr lang="en-US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Changes are not retroactive to prior years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DUAs and Data Management Plans are still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changes in fees</a:t>
            </a:r>
          </a:p>
        </p:txBody>
      </p:sp>
    </p:spTree>
    <p:extLst>
      <p:ext uri="{BB962C8B-B14F-4D97-AF65-F5344CB8AC3E}">
        <p14:creationId xmlns:p14="http://schemas.microsoft.com/office/powerpoint/2010/main" val="16703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CHIA Methodology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Determined what must be excluded, including HIPAA-defined direct identifiers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elements that potentially should be excluded due to patient privacy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concerns (example: free text fields)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Exclude certain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quasi-identifiers, </a:t>
            </a:r>
            <a:r>
              <a:rPr lang="en-US" dirty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hich </a:t>
            </a:r>
            <a:r>
              <a:rPr lang="en-US" sz="2000" dirty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individuals unique in the population and thus </a:t>
            </a:r>
            <a:r>
              <a:rPr lang="en-US" sz="2000" dirty="0" smtClean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possibly be used </a:t>
            </a:r>
            <a:r>
              <a:rPr lang="en-US" sz="2000" dirty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indirect </a:t>
            </a:r>
            <a:r>
              <a:rPr lang="en-US" sz="2000" dirty="0" smtClean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re-identification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Ended up with a “Core” LDS available to all applicants and offer “buy-up” options for date granularity, geographic granularity, and physician ID#</a:t>
            </a:r>
            <a:endParaRPr lang="en-US" sz="2000" dirty="0">
              <a:solidFill>
                <a:srgbClr val="004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6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Revised Application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Posted here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http://www.chiamass.gov/case-mix-application-documents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7162" r="16886" b="16598"/>
          <a:stretch/>
        </p:blipFill>
        <p:spPr bwMode="auto">
          <a:xfrm>
            <a:off x="937015" y="2615380"/>
            <a:ext cx="6771476" cy="41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6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Revised Data Management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Posted here: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www.chiamass.gov/assets/Uploads/data-apps/Data-Managment-Plan-for-Non-Government-Entities.docx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0" t="12316" r="26461" b="2774"/>
          <a:stretch/>
        </p:blipFill>
        <p:spPr bwMode="auto">
          <a:xfrm>
            <a:off x="2934931" y="2709681"/>
            <a:ext cx="3800166" cy="380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0087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IT January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t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HIT January 2014.potx</Template>
  <TotalTime>17611</TotalTime>
  <Words>738</Words>
  <Application>Microsoft Office PowerPoint</Application>
  <PresentationFormat>On-screen Show (4:3)</PresentationFormat>
  <Paragraphs>119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content option A</vt:lpstr>
      <vt:lpstr>HIT January 2014</vt:lpstr>
      <vt:lpstr>1_content option A</vt:lpstr>
      <vt:lpstr>Office Theme</vt:lpstr>
      <vt:lpstr>MA Center for Health Information &amp; Analysis  Case Mix User Workgroup</vt:lpstr>
      <vt:lpstr>Agenda</vt:lpstr>
      <vt:lpstr>User Group Slides Posted [http://www.chiamass.gov/ma-apcd-and-case-mix-user-workgroup-information/]</vt:lpstr>
      <vt:lpstr>Case Mix FY15 Release</vt:lpstr>
      <vt:lpstr>Case Mix Limited Dataset (LDS)</vt:lpstr>
      <vt:lpstr>CHIA Methodology</vt:lpstr>
      <vt:lpstr>Revised Application Forms</vt:lpstr>
      <vt:lpstr>Revised Data Management Plan</vt:lpstr>
      <vt:lpstr> QUESTIONS?</vt:lpstr>
      <vt:lpstr>PowerPoint Presentation</vt:lpstr>
      <vt:lpstr>Acute Hospital Profiles</vt:lpstr>
      <vt:lpstr>PowerPoint Presentation</vt:lpstr>
      <vt:lpstr>PowerPoint Presentation</vt:lpstr>
      <vt:lpstr>Most Frequent DRGs</vt:lpstr>
      <vt:lpstr>Top Communities</vt:lpstr>
      <vt:lpstr>Challenges:</vt:lpstr>
      <vt:lpstr>Questions?</vt:lpstr>
      <vt:lpstr>Questions?</vt:lpstr>
      <vt:lpstr>Call for Topics and Presenters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 Team Meeting</dc:title>
  <dc:creator>Bob Kramer</dc:creator>
  <cp:lastModifiedBy>Tapply, Adam</cp:lastModifiedBy>
  <cp:revision>386</cp:revision>
  <cp:lastPrinted>2016-05-24T17:56:25Z</cp:lastPrinted>
  <dcterms:created xsi:type="dcterms:W3CDTF">2014-04-22T00:14:56Z</dcterms:created>
  <dcterms:modified xsi:type="dcterms:W3CDTF">2016-05-24T19:37:17Z</dcterms:modified>
</cp:coreProperties>
</file>