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6" r:id="rId3"/>
    <p:sldMasterId id="2147483697" r:id="rId4"/>
  </p:sldMasterIdLst>
  <p:notesMasterIdLst>
    <p:notesMasterId r:id="rId25"/>
  </p:notesMasterIdLst>
  <p:handoutMasterIdLst>
    <p:handoutMasterId r:id="rId26"/>
  </p:handoutMasterIdLst>
  <p:sldIdLst>
    <p:sldId id="317" r:id="rId5"/>
    <p:sldId id="264" r:id="rId6"/>
    <p:sldId id="589" r:id="rId7"/>
    <p:sldId id="587" r:id="rId8"/>
    <p:sldId id="585" r:id="rId9"/>
    <p:sldId id="588" r:id="rId10"/>
    <p:sldId id="590" r:id="rId11"/>
    <p:sldId id="591" r:id="rId12"/>
    <p:sldId id="592" r:id="rId13"/>
    <p:sldId id="574" r:id="rId14"/>
    <p:sldId id="593" r:id="rId15"/>
    <p:sldId id="600" r:id="rId16"/>
    <p:sldId id="594" r:id="rId17"/>
    <p:sldId id="595" r:id="rId18"/>
    <p:sldId id="596" r:id="rId19"/>
    <p:sldId id="597" r:id="rId20"/>
    <p:sldId id="598" r:id="rId21"/>
    <p:sldId id="599" r:id="rId22"/>
    <p:sldId id="296" r:id="rId23"/>
    <p:sldId id="560"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80686" autoAdjust="0"/>
  </p:normalViewPr>
  <p:slideViewPr>
    <p:cSldViewPr snapToGrid="0" snapToObjects="1" showGuides="1">
      <p:cViewPr>
        <p:scale>
          <a:sx n="97" d="100"/>
          <a:sy n="97" d="100"/>
        </p:scale>
        <p:origin x="-2034" y="-72"/>
      </p:cViewPr>
      <p:guideLst>
        <p:guide orient="horz" pos="973"/>
        <p:guide pos="1188"/>
      </p:guideLst>
    </p:cSldViewPr>
  </p:slideViewPr>
  <p:outlineViewPr>
    <p:cViewPr>
      <p:scale>
        <a:sx n="33" d="100"/>
        <a:sy n="33" d="100"/>
      </p:scale>
      <p:origin x="30" y="1153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ICD-9-CM</c:v>
                </c:pt>
              </c:strCache>
            </c:strRef>
          </c:tx>
          <c:invertIfNegative val="0"/>
          <c:cat>
            <c:strRef>
              <c:f>Sheet1!$A$2</c:f>
              <c:strCache>
                <c:ptCount val="1"/>
                <c:pt idx="0">
                  <c:v>Diagnosis Codes</c:v>
                </c:pt>
              </c:strCache>
            </c:strRef>
          </c:cat>
          <c:val>
            <c:numRef>
              <c:f>Sheet1!$B$2</c:f>
              <c:numCache>
                <c:formatCode>#,##0</c:formatCode>
                <c:ptCount val="1"/>
                <c:pt idx="0">
                  <c:v>16000</c:v>
                </c:pt>
              </c:numCache>
            </c:numRef>
          </c:val>
        </c:ser>
        <c:ser>
          <c:idx val="1"/>
          <c:order val="1"/>
          <c:tx>
            <c:strRef>
              <c:f>Sheet1!$C$1</c:f>
              <c:strCache>
                <c:ptCount val="1"/>
                <c:pt idx="0">
                  <c:v>ICD-10-CM</c:v>
                </c:pt>
              </c:strCache>
            </c:strRef>
          </c:tx>
          <c:invertIfNegative val="0"/>
          <c:cat>
            <c:strRef>
              <c:f>Sheet1!$A$2</c:f>
              <c:strCache>
                <c:ptCount val="1"/>
                <c:pt idx="0">
                  <c:v>Diagnosis Codes</c:v>
                </c:pt>
              </c:strCache>
            </c:strRef>
          </c:cat>
          <c:val>
            <c:numRef>
              <c:f>Sheet1!$C$2</c:f>
              <c:numCache>
                <c:formatCode>#,##0</c:formatCode>
                <c:ptCount val="1"/>
                <c:pt idx="0">
                  <c:v>68000</c:v>
                </c:pt>
              </c:numCache>
            </c:numRef>
          </c:val>
        </c:ser>
        <c:dLbls>
          <c:showLegendKey val="0"/>
          <c:showVal val="0"/>
          <c:showCatName val="0"/>
          <c:showSerName val="0"/>
          <c:showPercent val="0"/>
          <c:showBubbleSize val="0"/>
        </c:dLbls>
        <c:gapWidth val="75"/>
        <c:overlap val="-25"/>
        <c:axId val="124807168"/>
        <c:axId val="126863040"/>
      </c:barChart>
      <c:catAx>
        <c:axId val="124807168"/>
        <c:scaling>
          <c:orientation val="minMax"/>
        </c:scaling>
        <c:delete val="0"/>
        <c:axPos val="b"/>
        <c:majorTickMark val="none"/>
        <c:minorTickMark val="none"/>
        <c:tickLblPos val="nextTo"/>
        <c:txPr>
          <a:bodyPr/>
          <a:lstStyle/>
          <a:p>
            <a:pPr>
              <a:defRPr sz="1100" b="1">
                <a:solidFill>
                  <a:srgbClr val="FF0000"/>
                </a:solidFill>
              </a:defRPr>
            </a:pPr>
            <a:endParaRPr lang="en-US"/>
          </a:p>
        </c:txPr>
        <c:crossAx val="126863040"/>
        <c:crosses val="autoZero"/>
        <c:auto val="1"/>
        <c:lblAlgn val="ctr"/>
        <c:lblOffset val="100"/>
        <c:noMultiLvlLbl val="0"/>
      </c:catAx>
      <c:valAx>
        <c:axId val="126863040"/>
        <c:scaling>
          <c:orientation val="minMax"/>
        </c:scaling>
        <c:delete val="0"/>
        <c:axPos val="l"/>
        <c:majorGridlines/>
        <c:numFmt formatCode="#,##0" sourceLinked="1"/>
        <c:majorTickMark val="none"/>
        <c:minorTickMark val="none"/>
        <c:tickLblPos val="nextTo"/>
        <c:spPr>
          <a:ln w="9525">
            <a:noFill/>
          </a:ln>
        </c:spPr>
        <c:txPr>
          <a:bodyPr/>
          <a:lstStyle/>
          <a:p>
            <a:pPr>
              <a:defRPr sz="1200" baseline="0"/>
            </a:pPr>
            <a:endParaRPr lang="en-US"/>
          </a:p>
        </c:txPr>
        <c:crossAx val="124807168"/>
        <c:crosses val="autoZero"/>
        <c:crossBetween val="between"/>
      </c:valAx>
    </c:plotArea>
    <c:legend>
      <c:legendPos val="t"/>
      <c:layout/>
      <c:overlay val="0"/>
      <c:txPr>
        <a:bodyPr/>
        <a:lstStyle/>
        <a:p>
          <a:pPr>
            <a:defRPr sz="14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ICD-9-CM</c:v>
                </c:pt>
              </c:strCache>
            </c:strRef>
          </c:tx>
          <c:invertIfNegative val="0"/>
          <c:cat>
            <c:strRef>
              <c:f>Sheet1!$A$2</c:f>
              <c:strCache>
                <c:ptCount val="1"/>
                <c:pt idx="0">
                  <c:v>Procedure Codes</c:v>
                </c:pt>
              </c:strCache>
            </c:strRef>
          </c:cat>
          <c:val>
            <c:numRef>
              <c:f>Sheet1!$B$2</c:f>
              <c:numCache>
                <c:formatCode>#,##0</c:formatCode>
                <c:ptCount val="1"/>
                <c:pt idx="0">
                  <c:v>3000</c:v>
                </c:pt>
              </c:numCache>
            </c:numRef>
          </c:val>
        </c:ser>
        <c:ser>
          <c:idx val="1"/>
          <c:order val="1"/>
          <c:tx>
            <c:strRef>
              <c:f>Sheet1!$C$1</c:f>
              <c:strCache>
                <c:ptCount val="1"/>
                <c:pt idx="0">
                  <c:v>ICD-10-CM</c:v>
                </c:pt>
              </c:strCache>
            </c:strRef>
          </c:tx>
          <c:invertIfNegative val="0"/>
          <c:cat>
            <c:strRef>
              <c:f>Sheet1!$A$2</c:f>
              <c:strCache>
                <c:ptCount val="1"/>
                <c:pt idx="0">
                  <c:v>Procedure Codes</c:v>
                </c:pt>
              </c:strCache>
            </c:strRef>
          </c:cat>
          <c:val>
            <c:numRef>
              <c:f>Sheet1!$C$2</c:f>
              <c:numCache>
                <c:formatCode>#,##0</c:formatCode>
                <c:ptCount val="1"/>
                <c:pt idx="0">
                  <c:v>87000</c:v>
                </c:pt>
              </c:numCache>
            </c:numRef>
          </c:val>
        </c:ser>
        <c:dLbls>
          <c:showLegendKey val="0"/>
          <c:showVal val="0"/>
          <c:showCatName val="0"/>
          <c:showSerName val="0"/>
          <c:showPercent val="0"/>
          <c:showBubbleSize val="0"/>
        </c:dLbls>
        <c:gapWidth val="75"/>
        <c:overlap val="-25"/>
        <c:axId val="126091264"/>
        <c:axId val="126864768"/>
      </c:barChart>
      <c:catAx>
        <c:axId val="126091264"/>
        <c:scaling>
          <c:orientation val="minMax"/>
        </c:scaling>
        <c:delete val="0"/>
        <c:axPos val="b"/>
        <c:majorTickMark val="none"/>
        <c:minorTickMark val="none"/>
        <c:tickLblPos val="nextTo"/>
        <c:txPr>
          <a:bodyPr/>
          <a:lstStyle/>
          <a:p>
            <a:pPr>
              <a:defRPr sz="1100" b="1" i="0" baseline="0">
                <a:solidFill>
                  <a:srgbClr val="FF0000"/>
                </a:solidFill>
              </a:defRPr>
            </a:pPr>
            <a:endParaRPr lang="en-US"/>
          </a:p>
        </c:txPr>
        <c:crossAx val="126864768"/>
        <c:crosses val="autoZero"/>
        <c:auto val="1"/>
        <c:lblAlgn val="ctr"/>
        <c:lblOffset val="100"/>
        <c:noMultiLvlLbl val="0"/>
      </c:catAx>
      <c:valAx>
        <c:axId val="126864768"/>
        <c:scaling>
          <c:orientation val="minMax"/>
          <c:min val="1000"/>
        </c:scaling>
        <c:delete val="0"/>
        <c:axPos val="l"/>
        <c:majorGridlines/>
        <c:numFmt formatCode="#,##0" sourceLinked="1"/>
        <c:majorTickMark val="none"/>
        <c:minorTickMark val="none"/>
        <c:tickLblPos val="nextTo"/>
        <c:spPr>
          <a:ln w="9525">
            <a:noFill/>
          </a:ln>
        </c:spPr>
        <c:txPr>
          <a:bodyPr/>
          <a:lstStyle/>
          <a:p>
            <a:pPr>
              <a:defRPr sz="1200" baseline="0"/>
            </a:pPr>
            <a:endParaRPr lang="en-US"/>
          </a:p>
        </c:txPr>
        <c:crossAx val="126091264"/>
        <c:crosses val="autoZero"/>
        <c:crossBetween val="between"/>
        <c:majorUnit val="15000"/>
      </c:valAx>
    </c:plotArea>
    <c:legend>
      <c:legendPos val="t"/>
      <c:layout/>
      <c:overlay val="0"/>
      <c:txPr>
        <a:bodyPr/>
        <a:lstStyle/>
        <a:p>
          <a:pPr>
            <a:defRPr sz="14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HDD</c:v>
                </c:pt>
              </c:strCache>
            </c:strRef>
          </c:tx>
          <c:invertIfNegative val="0"/>
          <c:cat>
            <c:strRef>
              <c:f>Sheet1!$A$2:$A$12</c:f>
              <c:strCache>
                <c:ptCount val="11"/>
                <c:pt idx="0">
                  <c:v>FY2005</c:v>
                </c:pt>
                <c:pt idx="1">
                  <c:v>FY2006</c:v>
                </c:pt>
                <c:pt idx="2">
                  <c:v>FY2007</c:v>
                </c:pt>
                <c:pt idx="3">
                  <c:v>FY2008</c:v>
                </c:pt>
                <c:pt idx="4">
                  <c:v>FY2009</c:v>
                </c:pt>
                <c:pt idx="5">
                  <c:v>FY2010</c:v>
                </c:pt>
                <c:pt idx="6">
                  <c:v>FY2011</c:v>
                </c:pt>
                <c:pt idx="7">
                  <c:v>FY2012</c:v>
                </c:pt>
                <c:pt idx="8">
                  <c:v>FY2013</c:v>
                </c:pt>
                <c:pt idx="9">
                  <c:v>FY2014</c:v>
                </c:pt>
                <c:pt idx="10">
                  <c:v>FY2015</c:v>
                </c:pt>
              </c:strCache>
            </c:strRef>
          </c:cat>
          <c:val>
            <c:numRef>
              <c:f>Sheet1!$B$2:$B$12</c:f>
              <c:numCache>
                <c:formatCode>General</c:formatCode>
                <c:ptCount val="11"/>
                <c:pt idx="0">
                  <c:v>836811</c:v>
                </c:pt>
                <c:pt idx="1">
                  <c:v>843167</c:v>
                </c:pt>
                <c:pt idx="2">
                  <c:v>849290</c:v>
                </c:pt>
                <c:pt idx="3">
                  <c:v>843309</c:v>
                </c:pt>
                <c:pt idx="4">
                  <c:v>853447</c:v>
                </c:pt>
                <c:pt idx="5">
                  <c:v>851154</c:v>
                </c:pt>
                <c:pt idx="6">
                  <c:v>853207</c:v>
                </c:pt>
                <c:pt idx="7">
                  <c:v>829868</c:v>
                </c:pt>
                <c:pt idx="8">
                  <c:v>806139</c:v>
                </c:pt>
                <c:pt idx="9">
                  <c:v>785485</c:v>
                </c:pt>
                <c:pt idx="10">
                  <c:v>796835</c:v>
                </c:pt>
              </c:numCache>
            </c:numRef>
          </c:val>
        </c:ser>
        <c:dLbls>
          <c:showLegendKey val="0"/>
          <c:showVal val="0"/>
          <c:showCatName val="0"/>
          <c:showSerName val="0"/>
          <c:showPercent val="0"/>
          <c:showBubbleSize val="0"/>
        </c:dLbls>
        <c:gapWidth val="150"/>
        <c:axId val="126094336"/>
        <c:axId val="151034624"/>
      </c:barChart>
      <c:catAx>
        <c:axId val="126094336"/>
        <c:scaling>
          <c:orientation val="minMax"/>
        </c:scaling>
        <c:delete val="0"/>
        <c:axPos val="b"/>
        <c:majorTickMark val="out"/>
        <c:minorTickMark val="none"/>
        <c:tickLblPos val="nextTo"/>
        <c:txPr>
          <a:bodyPr/>
          <a:lstStyle/>
          <a:p>
            <a:pPr>
              <a:defRPr sz="1000"/>
            </a:pPr>
            <a:endParaRPr lang="en-US"/>
          </a:p>
        </c:txPr>
        <c:crossAx val="151034624"/>
        <c:crosses val="autoZero"/>
        <c:auto val="1"/>
        <c:lblAlgn val="ctr"/>
        <c:lblOffset val="100"/>
        <c:noMultiLvlLbl val="0"/>
      </c:catAx>
      <c:valAx>
        <c:axId val="151034624"/>
        <c:scaling>
          <c:orientation val="minMax"/>
        </c:scaling>
        <c:delete val="0"/>
        <c:axPos val="l"/>
        <c:majorGridlines/>
        <c:numFmt formatCode="General" sourceLinked="1"/>
        <c:majorTickMark val="out"/>
        <c:minorTickMark val="none"/>
        <c:tickLblPos val="nextTo"/>
        <c:txPr>
          <a:bodyPr/>
          <a:lstStyle/>
          <a:p>
            <a:pPr>
              <a:defRPr sz="1400" baseline="0"/>
            </a:pPr>
            <a:endParaRPr lang="en-US"/>
          </a:p>
        </c:txPr>
        <c:crossAx val="126094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OOS</c:v>
                </c:pt>
              </c:strCache>
            </c:strRef>
          </c:tx>
          <c:invertIfNegative val="0"/>
          <c:cat>
            <c:strRef>
              <c:f>Sheet1!$A$2:$A$11</c:f>
              <c:strCache>
                <c:ptCount val="10"/>
                <c:pt idx="0">
                  <c:v>FY2005</c:v>
                </c:pt>
                <c:pt idx="1">
                  <c:v>FY2006</c:v>
                </c:pt>
                <c:pt idx="2">
                  <c:v>FY2007</c:v>
                </c:pt>
                <c:pt idx="3">
                  <c:v>FY2008</c:v>
                </c:pt>
                <c:pt idx="4">
                  <c:v>FY2009</c:v>
                </c:pt>
                <c:pt idx="5">
                  <c:v>FY2010</c:v>
                </c:pt>
                <c:pt idx="6">
                  <c:v>FY2011</c:v>
                </c:pt>
                <c:pt idx="7">
                  <c:v>FY2012</c:v>
                </c:pt>
                <c:pt idx="8">
                  <c:v>FY2013</c:v>
                </c:pt>
                <c:pt idx="9">
                  <c:v>FY2014</c:v>
                </c:pt>
              </c:strCache>
            </c:strRef>
          </c:cat>
          <c:val>
            <c:numRef>
              <c:f>Sheet1!$B$2:$B$11</c:f>
              <c:numCache>
                <c:formatCode>General</c:formatCode>
                <c:ptCount val="10"/>
                <c:pt idx="0">
                  <c:v>134381</c:v>
                </c:pt>
                <c:pt idx="1">
                  <c:v>133859</c:v>
                </c:pt>
                <c:pt idx="2">
                  <c:v>137316</c:v>
                </c:pt>
                <c:pt idx="3">
                  <c:v>149412</c:v>
                </c:pt>
                <c:pt idx="4">
                  <c:v>158199</c:v>
                </c:pt>
                <c:pt idx="5">
                  <c:v>166172</c:v>
                </c:pt>
                <c:pt idx="6">
                  <c:v>170255</c:v>
                </c:pt>
                <c:pt idx="7">
                  <c:v>170255</c:v>
                </c:pt>
                <c:pt idx="8">
                  <c:v>200362</c:v>
                </c:pt>
                <c:pt idx="9">
                  <c:v>214667</c:v>
                </c:pt>
              </c:numCache>
            </c:numRef>
          </c:val>
        </c:ser>
        <c:dLbls>
          <c:showLegendKey val="0"/>
          <c:showVal val="0"/>
          <c:showCatName val="0"/>
          <c:showSerName val="0"/>
          <c:showPercent val="0"/>
          <c:showBubbleSize val="0"/>
        </c:dLbls>
        <c:gapWidth val="150"/>
        <c:axId val="126191616"/>
        <c:axId val="151036480"/>
      </c:barChart>
      <c:catAx>
        <c:axId val="126191616"/>
        <c:scaling>
          <c:orientation val="minMax"/>
        </c:scaling>
        <c:delete val="0"/>
        <c:axPos val="b"/>
        <c:majorTickMark val="out"/>
        <c:minorTickMark val="none"/>
        <c:tickLblPos val="nextTo"/>
        <c:txPr>
          <a:bodyPr/>
          <a:lstStyle/>
          <a:p>
            <a:pPr>
              <a:defRPr sz="1000"/>
            </a:pPr>
            <a:endParaRPr lang="en-US"/>
          </a:p>
        </c:txPr>
        <c:crossAx val="151036480"/>
        <c:crosses val="autoZero"/>
        <c:auto val="1"/>
        <c:lblAlgn val="ctr"/>
        <c:lblOffset val="100"/>
        <c:noMultiLvlLbl val="0"/>
      </c:catAx>
      <c:valAx>
        <c:axId val="151036480"/>
        <c:scaling>
          <c:orientation val="minMax"/>
          <c:max val="225000"/>
          <c:min val="50000"/>
        </c:scaling>
        <c:delete val="0"/>
        <c:axPos val="l"/>
        <c:majorGridlines/>
        <c:numFmt formatCode="General" sourceLinked="1"/>
        <c:majorTickMark val="out"/>
        <c:minorTickMark val="none"/>
        <c:tickLblPos val="nextTo"/>
        <c:txPr>
          <a:bodyPr/>
          <a:lstStyle/>
          <a:p>
            <a:pPr>
              <a:defRPr sz="1400" baseline="0"/>
            </a:pPr>
            <a:endParaRPr lang="en-US"/>
          </a:p>
        </c:txPr>
        <c:crossAx val="126191616"/>
        <c:crosses val="autoZero"/>
        <c:crossBetween val="between"/>
        <c:majorUnit val="25000"/>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7/26/2016</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7/26/2016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10</a:t>
            </a:fld>
            <a:endParaRPr lang="en-US"/>
          </a:p>
        </p:txBody>
      </p:sp>
    </p:spTree>
    <p:extLst>
      <p:ext uri="{BB962C8B-B14F-4D97-AF65-F5344CB8AC3E}">
        <p14:creationId xmlns:p14="http://schemas.microsoft.com/office/powerpoint/2010/main" val="120281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11</a:t>
            </a:fld>
            <a:endParaRPr lang="en-US"/>
          </a:p>
        </p:txBody>
      </p:sp>
    </p:spTree>
    <p:extLst>
      <p:ext uri="{BB962C8B-B14F-4D97-AF65-F5344CB8AC3E}">
        <p14:creationId xmlns:p14="http://schemas.microsoft.com/office/powerpoint/2010/main" val="207289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12</a:t>
            </a:fld>
            <a:endParaRPr lang="en-US"/>
          </a:p>
        </p:txBody>
      </p:sp>
    </p:spTree>
    <p:extLst>
      <p:ext uri="{BB962C8B-B14F-4D97-AF65-F5344CB8AC3E}">
        <p14:creationId xmlns:p14="http://schemas.microsoft.com/office/powerpoint/2010/main" val="116304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13</a:t>
            </a:fld>
            <a:endParaRPr lang="en-US"/>
          </a:p>
        </p:txBody>
      </p:sp>
    </p:spTree>
    <p:extLst>
      <p:ext uri="{BB962C8B-B14F-4D97-AF65-F5344CB8AC3E}">
        <p14:creationId xmlns:p14="http://schemas.microsoft.com/office/powerpoint/2010/main" val="381518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14</a:t>
            </a:fld>
            <a:endParaRPr lang="en-US"/>
          </a:p>
        </p:txBody>
      </p:sp>
    </p:spTree>
    <p:extLst>
      <p:ext uri="{BB962C8B-B14F-4D97-AF65-F5344CB8AC3E}">
        <p14:creationId xmlns:p14="http://schemas.microsoft.com/office/powerpoint/2010/main" val="52273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15</a:t>
            </a:fld>
            <a:endParaRPr lang="en-US"/>
          </a:p>
        </p:txBody>
      </p:sp>
    </p:spTree>
    <p:extLst>
      <p:ext uri="{BB962C8B-B14F-4D97-AF65-F5344CB8AC3E}">
        <p14:creationId xmlns:p14="http://schemas.microsoft.com/office/powerpoint/2010/main" val="246936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16</a:t>
            </a:fld>
            <a:endParaRPr lang="en-US"/>
          </a:p>
        </p:txBody>
      </p:sp>
    </p:spTree>
    <p:extLst>
      <p:ext uri="{BB962C8B-B14F-4D97-AF65-F5344CB8AC3E}">
        <p14:creationId xmlns:p14="http://schemas.microsoft.com/office/powerpoint/2010/main" val="89100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17</a:t>
            </a:fld>
            <a:endParaRPr lang="en-US"/>
          </a:p>
        </p:txBody>
      </p:sp>
    </p:spTree>
    <p:extLst>
      <p:ext uri="{BB962C8B-B14F-4D97-AF65-F5344CB8AC3E}">
        <p14:creationId xmlns:p14="http://schemas.microsoft.com/office/powerpoint/2010/main" val="321371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18</a:t>
            </a:fld>
            <a:endParaRPr lang="en-US"/>
          </a:p>
        </p:txBody>
      </p:sp>
    </p:spTree>
    <p:extLst>
      <p:ext uri="{BB962C8B-B14F-4D97-AF65-F5344CB8AC3E}">
        <p14:creationId xmlns:p14="http://schemas.microsoft.com/office/powerpoint/2010/main" val="1989063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20</a:t>
            </a:fld>
            <a:endParaRPr lang="en-US"/>
          </a:p>
        </p:txBody>
      </p:sp>
    </p:spTree>
    <p:extLst>
      <p:ext uri="{BB962C8B-B14F-4D97-AF65-F5344CB8AC3E}">
        <p14:creationId xmlns:p14="http://schemas.microsoft.com/office/powerpoint/2010/main" val="119557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0584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4</a:t>
            </a:fld>
            <a:endParaRPr lang="en-US"/>
          </a:p>
        </p:txBody>
      </p:sp>
    </p:spTree>
    <p:extLst>
      <p:ext uri="{BB962C8B-B14F-4D97-AF65-F5344CB8AC3E}">
        <p14:creationId xmlns:p14="http://schemas.microsoft.com/office/powerpoint/2010/main" val="338618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5</a:t>
            </a:fld>
            <a:endParaRPr lang="en-US"/>
          </a:p>
        </p:txBody>
      </p:sp>
    </p:spTree>
    <p:extLst>
      <p:ext uri="{BB962C8B-B14F-4D97-AF65-F5344CB8AC3E}">
        <p14:creationId xmlns:p14="http://schemas.microsoft.com/office/powerpoint/2010/main" val="129334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6</a:t>
            </a:fld>
            <a:endParaRPr lang="en-US"/>
          </a:p>
        </p:txBody>
      </p:sp>
    </p:spTree>
    <p:extLst>
      <p:ext uri="{BB962C8B-B14F-4D97-AF65-F5344CB8AC3E}">
        <p14:creationId xmlns:p14="http://schemas.microsoft.com/office/powerpoint/2010/main" val="129334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7989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3076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4859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36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1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3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5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1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3D2764CD-C8CB-4B23-965F-32C534445931}" type="datetimeFigureOut">
              <a:rPr lang="en-US">
                <a:solidFill>
                  <a:prstClr val="black">
                    <a:tint val="75000"/>
                  </a:prstClr>
                </a:solidFill>
              </a:rPr>
              <a:pPr>
                <a:defRPr/>
              </a:pPr>
              <a:t>7/26/2016</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D39E3E-3BC4-48EF-A7C2-7A50722A0B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699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7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2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8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E9F54-29C5-495E-A747-BDE1B5E25CC3}" type="datetimeFigureOut">
              <a:rPr lang="en-US" smtClean="0">
                <a:solidFill>
                  <a:prstClr val="black">
                    <a:tint val="75000"/>
                  </a:prstClr>
                </a:solidFill>
              </a:rPr>
              <a:pPr/>
              <a:t>7/26/2016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03EE82-616A-4F2C-A7FC-8E237F6A95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189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8473" y="166053"/>
            <a:ext cx="9159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8510"/>
      </p:ext>
    </p:extLst>
  </p:cSld>
  <p:clrMap bg1="lt1" tx1="dk1" bg2="lt2" tx2="dk2" accent1="accent1" accent2="accent2" accent3="accent3" accent4="accent4" accent5="accent5" accent6="accent6" hlink="hlink" folHlink="folHlink"/>
  <p:hf hdr="0" ftr="0" dt="0"/>
  <p:txStyles>
    <p:titleStyle>
      <a:lvl1pPr algn="l" defTabSz="457200" rtl="0" fontAlgn="base">
        <a:spcBef>
          <a:spcPct val="0"/>
        </a:spcBef>
        <a:spcAft>
          <a:spcPct val="0"/>
        </a:spcAft>
        <a:defRPr sz="3200" b="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A27E9F54-29C5-495E-A747-BDE1B5E25CC3}" type="datetimeFigureOut">
              <a:rPr lang="en-US" smtClean="0">
                <a:solidFill>
                  <a:prstClr val="black">
                    <a:tint val="75000"/>
                  </a:prstClr>
                </a:solidFill>
                <a:latin typeface="Calibri"/>
                <a:ea typeface="+mn-ea"/>
                <a:cs typeface="+mn-cs"/>
              </a:rPr>
              <a:pPr defTabSz="914400" fontAlgn="auto">
                <a:spcBef>
                  <a:spcPts val="0"/>
                </a:spcBef>
                <a:spcAft>
                  <a:spcPts val="0"/>
                </a:spcAft>
              </a:pPr>
              <a:t>7/26/2016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0503EE82-616A-4F2C-A7FC-8E237F6A95B9}"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777021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case-mix-dat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case-mix-application-documen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hiamass.gov/ma-apc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a14="http://schemas.microsoft.com/office/mac/drawingml/2011/main" xmlns="" xmlns:mv="urn:schemas-microsoft-com:mac:vml" xmlns:mc="http://schemas.openxmlformats.org/markup-compatibility/2006"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MA Center for Health Information &amp; Analysis</a:t>
            </a:r>
            <a:br>
              <a:rPr lang="en-US" sz="4000" dirty="0" smtClean="0">
                <a:solidFill>
                  <a:schemeClr val="tx2"/>
                </a:solidFill>
                <a:latin typeface="Arial" panose="020B0604020202020204" pitchFamily="34" charset="0"/>
                <a:cs typeface="Arial" panose="020B0604020202020204" pitchFamily="34" charset="0"/>
              </a:rPr>
            </a:br>
            <a:r>
              <a:rPr lang="en-US" sz="4000" dirty="0" smtClean="0">
                <a:solidFill>
                  <a:schemeClr val="tx2"/>
                </a:solidFill>
                <a:latin typeface="Arial" panose="020B0604020202020204" pitchFamily="34" charset="0"/>
                <a:cs typeface="Arial" panose="020B0604020202020204" pitchFamily="34" charset="0"/>
              </a:rPr>
              <a:t/>
            </a:r>
            <a:br>
              <a:rPr lang="en-US" sz="4000" dirty="0" smtClean="0">
                <a:solidFill>
                  <a:schemeClr val="tx2"/>
                </a:solidFill>
                <a:latin typeface="Arial" panose="020B0604020202020204" pitchFamily="34" charset="0"/>
                <a:cs typeface="Arial" panose="020B0604020202020204" pitchFamily="34" charset="0"/>
              </a:rPr>
            </a:br>
            <a:r>
              <a:rPr lang="en-US" sz="3200" u="sng" dirty="0" smtClean="0">
                <a:solidFill>
                  <a:schemeClr val="tx2"/>
                </a:solidFill>
                <a:latin typeface="Arial" panose="020B0604020202020204" pitchFamily="34" charset="0"/>
                <a:cs typeface="Arial" panose="020B0604020202020204" pitchFamily="34" charset="0"/>
              </a:rPr>
              <a:t>Case Mix User Workgroup</a:t>
            </a:r>
            <a:endParaRPr lang="en-US" sz="3200" u="sng"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July</a:t>
            </a:r>
            <a:r>
              <a:rPr lang="en-US" sz="2400" dirty="0" smtClean="0">
                <a:latin typeface="Arial" panose="020B0604020202020204" pitchFamily="34" charset="0"/>
                <a:cs typeface="Arial" panose="020B0604020202020204" pitchFamily="34" charset="0"/>
              </a:rPr>
              <a:t> 26, </a:t>
            </a:r>
            <a:r>
              <a:rPr lang="en-US" sz="2400" dirty="0" smtClean="0">
                <a:latin typeface="Arial" panose="020B0604020202020204" pitchFamily="34" charset="0"/>
                <a:cs typeface="Arial" panose="020B0604020202020204" pitchFamily="34" charset="0"/>
              </a:rPr>
              <a:t>2016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QUESTIONS?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0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lstStyle/>
          <a:p>
            <a:r>
              <a:rPr lang="en-US" dirty="0" smtClean="0">
                <a:latin typeface="Arial" panose="020B0604020202020204" pitchFamily="34" charset="0"/>
                <a:cs typeface="Arial" panose="020B0604020202020204" pitchFamily="34" charset="0"/>
              </a:rPr>
              <a:t>QUESTIONS SUBMITTED BY USERS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10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2497138"/>
            <a:ext cx="8039100" cy="1838888"/>
          </a:xfrm>
        </p:spPr>
        <p:txBody>
          <a:bodyPr/>
          <a:lstStyle/>
          <a:p>
            <a:r>
              <a:rPr lang="en-US" u="sng" dirty="0" smtClean="0">
                <a:latin typeface="Arial" panose="020B0604020202020204" pitchFamily="34" charset="0"/>
                <a:cs typeface="Arial" panose="020B0604020202020204" pitchFamily="34" charset="0"/>
              </a:rPr>
              <a:t>QUESTION</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FY2015, why did CHIA lift the limit on number of diagnosis and procedure codes?</a:t>
            </a:r>
          </a:p>
        </p:txBody>
      </p:sp>
    </p:spTree>
    <p:extLst>
      <p:ext uri="{BB962C8B-B14F-4D97-AF65-F5344CB8AC3E}">
        <p14:creationId xmlns:p14="http://schemas.microsoft.com/office/powerpoint/2010/main" val="219571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academy\volume\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47252"/>
            <a:ext cx="7848600" cy="607870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a:spLocks noGrp="1"/>
          </p:cNvSpPr>
          <p:nvPr>
            <p:ph idx="1"/>
          </p:nvPr>
        </p:nvSpPr>
        <p:spPr>
          <a:xfrm>
            <a:off x="381000" y="164690"/>
            <a:ext cx="8534400" cy="685800"/>
          </a:xfrm>
        </p:spPr>
        <p:txBody>
          <a:bodyPr>
            <a:noAutofit/>
          </a:bodyPr>
          <a:lstStyle/>
          <a:p>
            <a:pPr marL="0" indent="0">
              <a:buNone/>
            </a:pPr>
            <a:r>
              <a:rPr lang="en-US" sz="1800" b="1" u="sng" dirty="0" smtClean="0">
                <a:solidFill>
                  <a:schemeClr val="tx2"/>
                </a:solidFill>
              </a:rPr>
              <a:t>ANSWER</a:t>
            </a:r>
            <a:r>
              <a:rPr lang="en-US" sz="1800" dirty="0" smtClean="0">
                <a:solidFill>
                  <a:schemeClr val="tx2"/>
                </a:solidFill>
              </a:rPr>
              <a:t>: </a:t>
            </a:r>
            <a:r>
              <a:rPr lang="en-US" sz="1800" dirty="0" smtClean="0">
                <a:solidFill>
                  <a:schemeClr val="tx2"/>
                </a:solidFill>
              </a:rPr>
              <a:t>After reviewing a 15-year trend in percent of inpatient </a:t>
            </a:r>
            <a:r>
              <a:rPr lang="en-US" sz="1800" dirty="0">
                <a:solidFill>
                  <a:schemeClr val="tx2"/>
                </a:solidFill>
              </a:rPr>
              <a:t>d</a:t>
            </a:r>
            <a:r>
              <a:rPr lang="en-US" sz="1800" dirty="0" smtClean="0">
                <a:solidFill>
                  <a:schemeClr val="tx2"/>
                </a:solidFill>
              </a:rPr>
              <a:t>ischarge records reaching the maximum limit, CHIA saw that in FY2014 (last year’s data release), 24% of records reached the maximum limit.  </a:t>
            </a:r>
            <a:endParaRPr lang="en-US" sz="1800" dirty="0">
              <a:solidFill>
                <a:schemeClr val="tx2"/>
              </a:solidFill>
            </a:endParaRPr>
          </a:p>
        </p:txBody>
      </p:sp>
    </p:spTree>
    <p:extLst>
      <p:ext uri="{BB962C8B-B14F-4D97-AF65-F5344CB8AC3E}">
        <p14:creationId xmlns:p14="http://schemas.microsoft.com/office/powerpoint/2010/main" val="3128842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Grp="1" noChangeAspect="1"/>
          </p:cNvGraphicFramePr>
          <p:nvPr>
            <p:ph/>
          </p:nvPr>
        </p:nvGraphicFramePr>
        <p:xfrm>
          <a:off x="0" y="0"/>
          <a:ext cx="9212263" cy="6475413"/>
        </p:xfrm>
        <a:graphic>
          <a:graphicData uri="http://schemas.openxmlformats.org/presentationml/2006/ole">
            <mc:AlternateContent xmlns:mc="http://schemas.openxmlformats.org/markup-compatibility/2006">
              <mc:Choice xmlns:v="urn:schemas-microsoft-com:vml" Requires="v">
                <p:oleObj spid="_x0000_s2052" name="Chart" r:id="rId4" imgW="6096090" imgH="4076730" progId="MSGraph.Chart.8">
                  <p:embed followColorScheme="full"/>
                </p:oleObj>
              </mc:Choice>
              <mc:Fallback>
                <p:oleObj name="Chart" r:id="rId4" imgW="6096090" imgH="4076730" progId="MSGraph.Chart.8">
                  <p:embed followColorScheme="full"/>
                  <p:pic>
                    <p:nvPicPr>
                      <p:cNvPr id="0" name=""/>
                      <p:cNvPicPr>
                        <a:picLocks noChangeAspect="1" noChangeArrowheads="1"/>
                      </p:cNvPicPr>
                      <p:nvPr/>
                    </p:nvPicPr>
                    <p:blipFill>
                      <a:blip r:embed="rId5"/>
                      <a:srcRect/>
                      <a:stretch>
                        <a:fillRect/>
                      </a:stretch>
                    </p:blipFill>
                    <p:spPr bwMode="auto">
                      <a:xfrm>
                        <a:off x="0" y="0"/>
                        <a:ext cx="9212263" cy="647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Rectangle 3"/>
          <p:cNvSpPr>
            <a:spLocks noGrp="1" noChangeArrowheads="1"/>
          </p:cNvSpPr>
          <p:nvPr>
            <p:ph type="title" idx="4294967295"/>
          </p:nvPr>
        </p:nvSpPr>
        <p:spPr>
          <a:xfrm>
            <a:off x="4191001" y="2017713"/>
            <a:ext cx="4419599" cy="1182687"/>
          </a:xfrm>
          <a:solidFill>
            <a:schemeClr val="bg1"/>
          </a:solidFill>
          <a:ln>
            <a:solidFill>
              <a:schemeClr val="accent2"/>
            </a:solidFill>
          </a:ln>
        </p:spPr>
        <p:txBody>
          <a:bodyPr>
            <a:normAutofit fontScale="90000"/>
          </a:bodyPr>
          <a:lstStyle/>
          <a:p>
            <a:pPr>
              <a:defRPr/>
            </a:pPr>
            <a:r>
              <a:rPr lang="en-US" sz="1800" b="1" dirty="0" smtClean="0">
                <a:solidFill>
                  <a:schemeClr val="accent2"/>
                </a:solidFill>
                <a:effectLst>
                  <a:outerShdw blurRad="38100" dist="38100" dir="2700000" algn="tl">
                    <a:srgbClr val="C0C0C0"/>
                  </a:outerShdw>
                </a:effectLst>
              </a:rPr>
              <a:t>CHIA also reviewed the Variation in the Number of Diagnoses  Codes Collected by States as Evidenced from Hospital Inpatient Discharge Data in AHQR HCUP Data</a:t>
            </a:r>
            <a:br>
              <a:rPr lang="en-US" sz="1800" b="1" dirty="0" smtClean="0">
                <a:solidFill>
                  <a:schemeClr val="accent2"/>
                </a:solidFill>
                <a:effectLst>
                  <a:outerShdw blurRad="38100" dist="38100" dir="2700000" algn="tl">
                    <a:srgbClr val="C0C0C0"/>
                  </a:outerShdw>
                </a:effectLst>
              </a:rPr>
            </a:br>
            <a:r>
              <a:rPr lang="en-US" sz="400" b="1" dirty="0" smtClean="0">
                <a:solidFill>
                  <a:schemeClr val="accent2"/>
                </a:solidFill>
                <a:effectLst>
                  <a:outerShdw blurRad="38100" dist="38100" dir="2700000" algn="tl">
                    <a:srgbClr val="C0C0C0"/>
                  </a:outerShdw>
                </a:effectLst>
              </a:rPr>
              <a:t/>
            </a:r>
            <a:br>
              <a:rPr lang="en-US" sz="400" b="1" dirty="0" smtClean="0">
                <a:solidFill>
                  <a:schemeClr val="accent2"/>
                </a:solidFill>
                <a:effectLst>
                  <a:outerShdw blurRad="38100" dist="38100" dir="2700000" algn="tl">
                    <a:srgbClr val="C0C0C0"/>
                  </a:outerShdw>
                </a:effectLst>
              </a:rPr>
            </a:br>
            <a:r>
              <a:rPr lang="en-US" sz="200" b="1" dirty="0" smtClean="0">
                <a:solidFill>
                  <a:schemeClr val="accent2"/>
                </a:solidFill>
                <a:effectLst>
                  <a:outerShdw blurRad="38100" dist="38100" dir="2700000" algn="tl">
                    <a:srgbClr val="C0C0C0"/>
                  </a:outerShdw>
                </a:effectLst>
              </a:rPr>
              <a:t/>
            </a:r>
            <a:br>
              <a:rPr lang="en-US" sz="200" b="1" dirty="0" smtClean="0">
                <a:solidFill>
                  <a:schemeClr val="accent2"/>
                </a:solidFill>
                <a:effectLst>
                  <a:outerShdw blurRad="38100" dist="38100" dir="2700000" algn="tl">
                    <a:srgbClr val="C0C0C0"/>
                  </a:outerShdw>
                </a:effectLst>
              </a:rPr>
            </a:br>
            <a:endParaRPr lang="en-US" sz="200" b="1" dirty="0" smtClean="0">
              <a:solidFill>
                <a:schemeClr val="accent2"/>
              </a:solidFill>
              <a:effectLst>
                <a:outerShdw blurRad="38100" dist="38100" dir="2700000" algn="tl">
                  <a:srgbClr val="C0C0C0"/>
                </a:outerShdw>
              </a:effectLst>
            </a:endParaRPr>
          </a:p>
        </p:txBody>
      </p:sp>
      <p:sp>
        <p:nvSpPr>
          <p:cNvPr id="31748" name="Text Box 4"/>
          <p:cNvSpPr txBox="1">
            <a:spLocks noChangeArrowheads="1"/>
          </p:cNvSpPr>
          <p:nvPr/>
        </p:nvSpPr>
        <p:spPr bwMode="auto">
          <a:xfrm>
            <a:off x="1981200" y="6400800"/>
            <a:ext cx="6092886" cy="307777"/>
          </a:xfrm>
          <a:prstGeom prst="rect">
            <a:avLst/>
          </a:prstGeom>
          <a:noFill/>
          <a:ln w="9525">
            <a:noFill/>
            <a:miter lim="800000"/>
            <a:headEnd/>
            <a:tailEnd/>
          </a:ln>
          <a:effectLst/>
        </p:spPr>
        <p:txBody>
          <a:bodyPr wrap="none">
            <a:spAutoFit/>
          </a:bodyPr>
          <a:lstStyle/>
          <a:p>
            <a:pPr defTabSz="914400" fontAlgn="auto">
              <a:spcBef>
                <a:spcPts val="0"/>
              </a:spcBef>
              <a:spcAft>
                <a:spcPts val="0"/>
              </a:spcAft>
              <a:defRPr/>
            </a:pPr>
            <a:r>
              <a:rPr lang="en-US" sz="1400" b="1" dirty="0">
                <a:solidFill>
                  <a:srgbClr val="C0504D"/>
                </a:solidFill>
                <a:effectLst>
                  <a:outerShdw blurRad="38100" dist="38100" dir="2700000" algn="tl">
                    <a:srgbClr val="C0C0C0"/>
                  </a:outerShdw>
                </a:effectLst>
                <a:latin typeface="Calibri"/>
                <a:ea typeface="+mn-ea"/>
                <a:cs typeface="+mn-cs"/>
              </a:rPr>
              <a:t>Number of Diagnoses Collected by in State </a:t>
            </a:r>
            <a:r>
              <a:rPr lang="en-US" sz="1400" b="1" dirty="0" smtClean="0">
                <a:solidFill>
                  <a:srgbClr val="C0504D"/>
                </a:solidFill>
                <a:effectLst>
                  <a:outerShdw blurRad="38100" dist="38100" dir="2700000" algn="tl">
                    <a:srgbClr val="C0C0C0"/>
                  </a:outerShdw>
                </a:effectLst>
                <a:latin typeface="Calibri"/>
                <a:ea typeface="+mn-ea"/>
                <a:cs typeface="+mn-cs"/>
              </a:rPr>
              <a:t>Hospital Inpatient Discharge </a:t>
            </a:r>
            <a:r>
              <a:rPr lang="en-US" sz="1400" b="1" dirty="0">
                <a:solidFill>
                  <a:srgbClr val="C0504D"/>
                </a:solidFill>
                <a:effectLst>
                  <a:outerShdw blurRad="38100" dist="38100" dir="2700000" algn="tl">
                    <a:srgbClr val="C0C0C0"/>
                  </a:outerShdw>
                </a:effectLst>
                <a:latin typeface="Calibri"/>
                <a:ea typeface="+mn-ea"/>
                <a:cs typeface="+mn-cs"/>
              </a:rPr>
              <a:t>Data</a:t>
            </a:r>
          </a:p>
        </p:txBody>
      </p:sp>
      <p:sp>
        <p:nvSpPr>
          <p:cNvPr id="31749" name="Text Box 5"/>
          <p:cNvSpPr txBox="1">
            <a:spLocks noChangeArrowheads="1"/>
          </p:cNvSpPr>
          <p:nvPr/>
        </p:nvSpPr>
        <p:spPr bwMode="auto">
          <a:xfrm>
            <a:off x="6373813" y="3943350"/>
            <a:ext cx="2387600" cy="1069975"/>
          </a:xfrm>
          <a:prstGeom prst="rect">
            <a:avLst/>
          </a:prstGeom>
          <a:solidFill>
            <a:srgbClr val="FFFF00">
              <a:alpha val="69000"/>
            </a:srgbClr>
          </a:solidFill>
          <a:ln w="9525">
            <a:noFill/>
            <a:miter lim="800000"/>
            <a:headEnd/>
            <a:tailEnd/>
          </a:ln>
          <a:effectLst/>
        </p:spPr>
        <p:txBody>
          <a:bodyPr>
            <a:spAutoFit/>
          </a:bodyPr>
          <a:lstStyle/>
          <a:p>
            <a:pPr algn="ctr" defTabSz="914400" fontAlgn="auto">
              <a:spcBef>
                <a:spcPts val="0"/>
              </a:spcBef>
              <a:spcAft>
                <a:spcPts val="0"/>
              </a:spcAft>
              <a:defRPr/>
            </a:pPr>
            <a:r>
              <a:rPr lang="en-US" sz="1600" dirty="0">
                <a:solidFill>
                  <a:prstClr val="black"/>
                </a:solidFill>
                <a:effectLst>
                  <a:outerShdw blurRad="38100" dist="38100" dir="2700000" algn="tl">
                    <a:srgbClr val="FFFFFF"/>
                  </a:outerShdw>
                </a:effectLst>
                <a:latin typeface="Calibri"/>
                <a:ea typeface="+mn-ea"/>
                <a:cs typeface="+mn-cs"/>
              </a:rPr>
              <a:t>Some States </a:t>
            </a:r>
            <a:r>
              <a:rPr lang="en-US" sz="1600" dirty="0" smtClean="0">
                <a:solidFill>
                  <a:prstClr val="black"/>
                </a:solidFill>
                <a:effectLst>
                  <a:outerShdw blurRad="38100" dist="38100" dir="2700000" algn="tl">
                    <a:srgbClr val="FFFFFF"/>
                  </a:outerShdw>
                </a:effectLst>
                <a:latin typeface="Calibri"/>
                <a:ea typeface="+mn-ea"/>
                <a:cs typeface="+mn-cs"/>
              </a:rPr>
              <a:t>collect </a:t>
            </a:r>
            <a:r>
              <a:rPr lang="en-US" sz="1600" dirty="0">
                <a:solidFill>
                  <a:prstClr val="black"/>
                </a:solidFill>
                <a:effectLst>
                  <a:outerShdw blurRad="38100" dist="38100" dir="2700000" algn="tl">
                    <a:srgbClr val="FFFFFF"/>
                  </a:outerShdw>
                </a:effectLst>
                <a:latin typeface="Calibri"/>
                <a:ea typeface="+mn-ea"/>
                <a:cs typeface="+mn-cs"/>
              </a:rPr>
              <a:t>as </a:t>
            </a:r>
            <a:r>
              <a:rPr lang="en-US" sz="1600" dirty="0">
                <a:solidFill>
                  <a:prstClr val="black"/>
                </a:solidFill>
                <a:latin typeface="Calibri"/>
                <a:ea typeface="+mn-ea"/>
                <a:cs typeface="+mn-cs"/>
              </a:rPr>
              <a:t>few as</a:t>
            </a:r>
            <a:r>
              <a:rPr lang="en-US" sz="1600" b="1" dirty="0">
                <a:solidFill>
                  <a:prstClr val="black"/>
                </a:solidFill>
                <a:effectLst>
                  <a:outerShdw blurRad="38100" dist="38100" dir="2700000" algn="tl">
                    <a:srgbClr val="FFFFFF"/>
                  </a:outerShdw>
                </a:effectLst>
                <a:latin typeface="Calibri"/>
                <a:ea typeface="+mn-ea"/>
                <a:cs typeface="+mn-cs"/>
              </a:rPr>
              <a:t> </a:t>
            </a:r>
            <a:r>
              <a:rPr lang="en-US" sz="1600" b="1" dirty="0">
                <a:solidFill>
                  <a:srgbClr val="FF0000"/>
                </a:solidFill>
                <a:effectLst>
                  <a:outerShdw blurRad="38100" dist="38100" dir="2700000" algn="tl">
                    <a:srgbClr val="000000"/>
                  </a:outerShdw>
                </a:effectLst>
                <a:latin typeface="Calibri"/>
                <a:ea typeface="+mn-ea"/>
                <a:cs typeface="+mn-cs"/>
              </a:rPr>
              <a:t>9 diagnoses</a:t>
            </a:r>
            <a:r>
              <a:rPr lang="en-US" sz="1600" dirty="0">
                <a:solidFill>
                  <a:prstClr val="black"/>
                </a:solidFill>
                <a:effectLst>
                  <a:outerShdw blurRad="38100" dist="38100" dir="2700000" algn="tl">
                    <a:srgbClr val="FFFFFF"/>
                  </a:outerShdw>
                </a:effectLst>
                <a:latin typeface="Calibri"/>
                <a:ea typeface="+mn-ea"/>
                <a:cs typeface="+mn-cs"/>
              </a:rPr>
              <a:t> and others as many</a:t>
            </a:r>
          </a:p>
          <a:p>
            <a:pPr algn="ctr" defTabSz="914400" fontAlgn="auto">
              <a:spcBef>
                <a:spcPts val="0"/>
              </a:spcBef>
              <a:spcAft>
                <a:spcPts val="0"/>
              </a:spcAft>
              <a:defRPr/>
            </a:pPr>
            <a:r>
              <a:rPr lang="en-US" sz="1600" dirty="0">
                <a:solidFill>
                  <a:prstClr val="black"/>
                </a:solidFill>
                <a:effectLst>
                  <a:outerShdw blurRad="38100" dist="38100" dir="2700000" algn="tl">
                    <a:srgbClr val="FFFFFF"/>
                  </a:outerShdw>
                </a:effectLst>
                <a:latin typeface="Calibri"/>
                <a:ea typeface="+mn-ea"/>
                <a:cs typeface="+mn-cs"/>
              </a:rPr>
              <a:t>as </a:t>
            </a:r>
            <a:r>
              <a:rPr lang="en-US" sz="1600" b="1" dirty="0">
                <a:solidFill>
                  <a:srgbClr val="FF0000"/>
                </a:solidFill>
                <a:effectLst>
                  <a:outerShdw blurRad="38100" dist="38100" dir="2700000" algn="tl">
                    <a:srgbClr val="000000"/>
                  </a:outerShdw>
                </a:effectLst>
                <a:latin typeface="Calibri"/>
                <a:ea typeface="+mn-ea"/>
                <a:cs typeface="+mn-cs"/>
              </a:rPr>
              <a:t>77 diagnoses</a:t>
            </a:r>
          </a:p>
        </p:txBody>
      </p:sp>
    </p:spTree>
    <p:extLst>
      <p:ext uri="{BB962C8B-B14F-4D97-AF65-F5344CB8AC3E}">
        <p14:creationId xmlns:p14="http://schemas.microsoft.com/office/powerpoint/2010/main" val="999533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61" y="-76200"/>
            <a:ext cx="9067800" cy="990600"/>
          </a:xfrm>
        </p:spPr>
        <p:txBody>
          <a:bodyPr>
            <a:noAutofit/>
          </a:bodyPr>
          <a:lstStyle/>
          <a:p>
            <a:r>
              <a:rPr lang="en-US" sz="2400" b="1" u="sng" dirty="0" smtClean="0">
                <a:solidFill>
                  <a:schemeClr val="tx2"/>
                </a:solidFill>
                <a:latin typeface="Arial" panose="020B0604020202020204" pitchFamily="34" charset="0"/>
                <a:cs typeface="Arial" panose="020B0604020202020204" pitchFamily="34" charset="0"/>
              </a:rPr>
              <a:t>QUESTION</a:t>
            </a:r>
            <a:r>
              <a:rPr lang="en-US" sz="2400" b="1" dirty="0" smtClean="0">
                <a:solidFill>
                  <a:schemeClr val="tx2"/>
                </a:solidFill>
                <a:latin typeface="Arial" panose="020B0604020202020204" pitchFamily="34" charset="0"/>
                <a:cs typeface="Arial" panose="020B0604020202020204" pitchFamily="34" charset="0"/>
              </a:rPr>
              <a:t>: </a:t>
            </a:r>
            <a:r>
              <a:rPr lang="en-US" sz="2400" b="1" dirty="0" smtClean="0">
                <a:solidFill>
                  <a:schemeClr val="tx2"/>
                </a:solidFill>
                <a:latin typeface="Arial" panose="020B0604020202020204" pitchFamily="34" charset="0"/>
                <a:cs typeface="Arial" panose="020B0604020202020204" pitchFamily="34" charset="0"/>
              </a:rPr>
              <a:t>In FY2015, why did CHIA lift the limit on number of diagnosis and procedure codes? (continued)</a:t>
            </a:r>
            <a:endParaRPr lang="en-US" sz="2400" b="1" dirty="0">
              <a:solidFill>
                <a:schemeClr val="tx2"/>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2279102821"/>
              </p:ext>
            </p:extLst>
          </p:nvPr>
        </p:nvGraphicFramePr>
        <p:xfrm>
          <a:off x="685800" y="1371600"/>
          <a:ext cx="31242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482240926"/>
              </p:ext>
            </p:extLst>
          </p:nvPr>
        </p:nvGraphicFramePr>
        <p:xfrm>
          <a:off x="685800" y="4114800"/>
          <a:ext cx="31242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343400" y="1600200"/>
            <a:ext cx="3810000" cy="4801314"/>
          </a:xfrm>
          <a:prstGeom prst="rect">
            <a:avLst/>
          </a:prstGeom>
          <a:noFill/>
        </p:spPr>
        <p:txBody>
          <a:bodyPr wrap="square" rtlCol="0">
            <a:spAutoFit/>
          </a:bodyPr>
          <a:lstStyle/>
          <a:p>
            <a:pPr defTabSz="914400" fontAlgn="auto">
              <a:spcBef>
                <a:spcPts val="0"/>
              </a:spcBef>
              <a:spcAft>
                <a:spcPts val="0"/>
              </a:spcAft>
            </a:pPr>
            <a:r>
              <a:rPr lang="en-US" b="1" u="sng" dirty="0" smtClean="0">
                <a:solidFill>
                  <a:schemeClr val="tx2"/>
                </a:solidFill>
                <a:latin typeface="Arial" panose="020B0604020202020204" pitchFamily="34" charset="0"/>
                <a:ea typeface="+mn-ea"/>
                <a:cs typeface="Arial" panose="020B0604020202020204" pitchFamily="34" charset="0"/>
              </a:rPr>
              <a:t>ANSWER</a:t>
            </a:r>
            <a:r>
              <a:rPr lang="en-US" dirty="0" smtClean="0">
                <a:solidFill>
                  <a:schemeClr val="tx2"/>
                </a:solidFill>
                <a:latin typeface="Arial" panose="020B0604020202020204" pitchFamily="34" charset="0"/>
                <a:ea typeface="+mn-ea"/>
                <a:cs typeface="Arial" panose="020B0604020202020204" pitchFamily="34" charset="0"/>
              </a:rPr>
              <a:t> </a:t>
            </a:r>
            <a:r>
              <a:rPr lang="en-US" dirty="0" smtClean="0">
                <a:solidFill>
                  <a:schemeClr val="tx2"/>
                </a:solidFill>
                <a:latin typeface="Arial" panose="020B0604020202020204" pitchFamily="34" charset="0"/>
                <a:ea typeface="+mn-ea"/>
                <a:cs typeface="Arial" panose="020B0604020202020204" pitchFamily="34" charset="0"/>
              </a:rPr>
              <a:t>(continued): </a:t>
            </a:r>
          </a:p>
          <a:p>
            <a:pPr defTabSz="914400" fontAlgn="auto">
              <a:spcBef>
                <a:spcPts val="0"/>
              </a:spcBef>
              <a:spcAft>
                <a:spcPts val="0"/>
              </a:spcAft>
            </a:pPr>
            <a:endParaRPr lang="en-US"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dirty="0" smtClean="0">
                <a:solidFill>
                  <a:schemeClr val="tx2"/>
                </a:solidFill>
                <a:latin typeface="Arial" panose="020B0604020202020204" pitchFamily="34" charset="0"/>
                <a:ea typeface="+mn-ea"/>
                <a:cs typeface="Arial" panose="020B0604020202020204" pitchFamily="34" charset="0"/>
              </a:rPr>
              <a:t>Even though the FY2015 data does not include ICD-10-CM data, next year’s FY2016 release will.  </a:t>
            </a:r>
          </a:p>
          <a:p>
            <a:pPr defTabSz="914400" fontAlgn="auto">
              <a:spcBef>
                <a:spcPts val="0"/>
              </a:spcBef>
              <a:spcAft>
                <a:spcPts val="0"/>
              </a:spcAft>
            </a:pPr>
            <a:endParaRPr lang="en-US" dirty="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dirty="0">
                <a:solidFill>
                  <a:schemeClr val="tx2"/>
                </a:solidFill>
                <a:latin typeface="Arial" panose="020B0604020202020204" pitchFamily="34" charset="0"/>
                <a:ea typeface="+mn-ea"/>
                <a:cs typeface="Arial" panose="020B0604020202020204" pitchFamily="34" charset="0"/>
              </a:rPr>
              <a:t>The ICD-10-CM coding rubric includes significantly more codes than ICD-9-CM.  </a:t>
            </a:r>
            <a:r>
              <a:rPr lang="en-US" b="1" dirty="0">
                <a:solidFill>
                  <a:schemeClr val="tx2"/>
                </a:solidFill>
                <a:latin typeface="Arial" panose="020B0604020202020204" pitchFamily="34" charset="0"/>
                <a:ea typeface="+mn-ea"/>
                <a:cs typeface="Arial" panose="020B0604020202020204" pitchFamily="34" charset="0"/>
              </a:rPr>
              <a:t>ICD-9-CM has approximately </a:t>
            </a:r>
            <a:r>
              <a:rPr lang="en-US" b="1" u="sng" dirty="0">
                <a:solidFill>
                  <a:schemeClr val="tx2"/>
                </a:solidFill>
                <a:latin typeface="Arial" panose="020B0604020202020204" pitchFamily="34" charset="0"/>
                <a:ea typeface="+mn-ea"/>
                <a:cs typeface="Arial" panose="020B0604020202020204" pitchFamily="34" charset="0"/>
              </a:rPr>
              <a:t>14,000 diagnosis codes </a:t>
            </a:r>
            <a:r>
              <a:rPr lang="en-US" b="1" dirty="0">
                <a:solidFill>
                  <a:schemeClr val="tx2"/>
                </a:solidFill>
                <a:latin typeface="Arial" panose="020B0604020202020204" pitchFamily="34" charset="0"/>
                <a:ea typeface="+mn-ea"/>
                <a:cs typeface="Arial" panose="020B0604020202020204" pitchFamily="34" charset="0"/>
              </a:rPr>
              <a:t>and </a:t>
            </a:r>
            <a:r>
              <a:rPr lang="en-US" b="1" u="sng" dirty="0">
                <a:solidFill>
                  <a:schemeClr val="tx2"/>
                </a:solidFill>
                <a:latin typeface="Arial" panose="020B0604020202020204" pitchFamily="34" charset="0"/>
                <a:ea typeface="+mn-ea"/>
                <a:cs typeface="Arial" panose="020B0604020202020204" pitchFamily="34" charset="0"/>
              </a:rPr>
              <a:t>3,000 procedure codes</a:t>
            </a:r>
            <a:r>
              <a:rPr lang="en-US" b="1" dirty="0">
                <a:solidFill>
                  <a:schemeClr val="tx2"/>
                </a:solidFill>
                <a:latin typeface="Arial" panose="020B0604020202020204" pitchFamily="34" charset="0"/>
                <a:ea typeface="+mn-ea"/>
                <a:cs typeface="Arial" panose="020B0604020202020204" pitchFamily="34" charset="0"/>
              </a:rPr>
              <a:t> in comparison to ICD-10-CM’s </a:t>
            </a:r>
            <a:r>
              <a:rPr lang="en-US" b="1" u="sng" dirty="0">
                <a:solidFill>
                  <a:schemeClr val="tx2"/>
                </a:solidFill>
                <a:latin typeface="Arial" panose="020B0604020202020204" pitchFamily="34" charset="0"/>
                <a:ea typeface="+mn-ea"/>
                <a:cs typeface="Arial" panose="020B0604020202020204" pitchFamily="34" charset="0"/>
              </a:rPr>
              <a:t>68,000 diagnosis codes </a:t>
            </a:r>
            <a:r>
              <a:rPr lang="en-US" b="1" dirty="0">
                <a:solidFill>
                  <a:schemeClr val="tx2"/>
                </a:solidFill>
                <a:latin typeface="Arial" panose="020B0604020202020204" pitchFamily="34" charset="0"/>
                <a:ea typeface="+mn-ea"/>
                <a:cs typeface="Arial" panose="020B0604020202020204" pitchFamily="34" charset="0"/>
              </a:rPr>
              <a:t>and </a:t>
            </a:r>
            <a:r>
              <a:rPr lang="en-US" b="1" u="sng" dirty="0">
                <a:solidFill>
                  <a:schemeClr val="tx2"/>
                </a:solidFill>
                <a:latin typeface="Arial" panose="020B0604020202020204" pitchFamily="34" charset="0"/>
                <a:ea typeface="+mn-ea"/>
                <a:cs typeface="Arial" panose="020B0604020202020204" pitchFamily="34" charset="0"/>
              </a:rPr>
              <a:t>87,000 procedure codes</a:t>
            </a:r>
            <a:r>
              <a:rPr lang="en-US" dirty="0">
                <a:solidFill>
                  <a:schemeClr val="tx2"/>
                </a:solidFill>
                <a:latin typeface="Arial" panose="020B0604020202020204" pitchFamily="34" charset="0"/>
                <a:ea typeface="+mn-ea"/>
                <a:cs typeface="Arial" panose="020B0604020202020204" pitchFamily="34" charset="0"/>
              </a:rPr>
              <a:t>. This increase </a:t>
            </a:r>
            <a:r>
              <a:rPr lang="en-US" dirty="0" smtClean="0">
                <a:solidFill>
                  <a:schemeClr val="tx2"/>
                </a:solidFill>
                <a:latin typeface="Arial" panose="020B0604020202020204" pitchFamily="34" charset="0"/>
                <a:ea typeface="+mn-ea"/>
                <a:cs typeface="Arial" panose="020B0604020202020204" pitchFamily="34" charset="0"/>
              </a:rPr>
              <a:t>substantiated the need to lift the limit </a:t>
            </a:r>
            <a:r>
              <a:rPr lang="en-US" dirty="0">
                <a:solidFill>
                  <a:schemeClr val="tx2"/>
                </a:solidFill>
                <a:latin typeface="Arial" panose="020B0604020202020204" pitchFamily="34" charset="0"/>
                <a:ea typeface="+mn-ea"/>
                <a:cs typeface="Arial" panose="020B0604020202020204" pitchFamily="34" charset="0"/>
              </a:rPr>
              <a:t>on diagnosis </a:t>
            </a:r>
            <a:r>
              <a:rPr lang="en-US" dirty="0" smtClean="0">
                <a:solidFill>
                  <a:schemeClr val="tx2"/>
                </a:solidFill>
                <a:latin typeface="Arial" panose="020B0604020202020204" pitchFamily="34" charset="0"/>
                <a:ea typeface="+mn-ea"/>
                <a:cs typeface="Arial" panose="020B0604020202020204" pitchFamily="34" charset="0"/>
              </a:rPr>
              <a:t>and procedure codes.</a:t>
            </a:r>
            <a:endParaRPr lang="en-US" dirty="0">
              <a:solidFill>
                <a:schemeClr val="tx2"/>
              </a:solidFill>
              <a:latin typeface="Arial" panose="020B0604020202020204" pitchFamily="34" charset="0"/>
              <a:ea typeface="+mn-ea"/>
              <a:cs typeface="Arial" panose="020B0604020202020204" pitchFamily="34" charset="0"/>
            </a:endParaRPr>
          </a:p>
        </p:txBody>
      </p:sp>
      <p:sp>
        <p:nvSpPr>
          <p:cNvPr id="6" name="TextBox 5"/>
          <p:cNvSpPr txBox="1"/>
          <p:nvPr/>
        </p:nvSpPr>
        <p:spPr>
          <a:xfrm>
            <a:off x="228600" y="990600"/>
            <a:ext cx="4084323" cy="307777"/>
          </a:xfrm>
          <a:prstGeom prst="rect">
            <a:avLst/>
          </a:prstGeom>
          <a:noFill/>
        </p:spPr>
        <p:txBody>
          <a:bodyPr wrap="none" rtlCol="0">
            <a:spAutoFit/>
          </a:bodyPr>
          <a:lstStyle/>
          <a:p>
            <a:pPr defTabSz="914400" fontAlgn="auto">
              <a:spcBef>
                <a:spcPts val="0"/>
              </a:spcBef>
              <a:spcAft>
                <a:spcPts val="0"/>
              </a:spcAft>
            </a:pPr>
            <a:r>
              <a:rPr lang="en-US" sz="1400" b="1" u="sng" dirty="0" smtClean="0">
                <a:solidFill>
                  <a:srgbClr val="0070C0"/>
                </a:solidFill>
                <a:latin typeface="Calibri"/>
                <a:ea typeface="+mn-ea"/>
                <a:cs typeface="+mn-cs"/>
              </a:rPr>
              <a:t>Comparison of ICD-9-CM to ICD-10-CM Code Volume</a:t>
            </a:r>
            <a:endParaRPr lang="en-US" sz="1400" b="1" u="sng" dirty="0">
              <a:solidFill>
                <a:srgbClr val="0070C0"/>
              </a:solidFill>
              <a:latin typeface="Calibri"/>
              <a:ea typeface="+mn-ea"/>
              <a:cs typeface="+mn-cs"/>
            </a:endParaRPr>
          </a:p>
        </p:txBody>
      </p:sp>
    </p:spTree>
    <p:extLst>
      <p:ext uri="{BB962C8B-B14F-4D97-AF65-F5344CB8AC3E}">
        <p14:creationId xmlns:p14="http://schemas.microsoft.com/office/powerpoint/2010/main" val="762372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11" y="0"/>
            <a:ext cx="8988039" cy="990600"/>
          </a:xfrm>
        </p:spPr>
        <p:txBody>
          <a:bodyPr>
            <a:noAutofit/>
          </a:bodyPr>
          <a:lstStyle/>
          <a:p>
            <a:r>
              <a:rPr lang="en-US" sz="2400" b="1" u="sng" dirty="0" smtClean="0">
                <a:solidFill>
                  <a:schemeClr val="tx2"/>
                </a:solidFill>
                <a:latin typeface="Arial" panose="020B0604020202020204" pitchFamily="34" charset="0"/>
                <a:cs typeface="Arial" panose="020B0604020202020204" pitchFamily="34" charset="0"/>
              </a:rPr>
              <a:t>QUESTION</a:t>
            </a:r>
            <a:r>
              <a:rPr lang="en-US" sz="2400" b="1" dirty="0" smtClean="0">
                <a:solidFill>
                  <a:schemeClr val="tx2"/>
                </a:solidFill>
                <a:latin typeface="Arial" panose="020B0604020202020204" pitchFamily="34" charset="0"/>
                <a:cs typeface="Arial" panose="020B0604020202020204" pitchFamily="34" charset="0"/>
              </a:rPr>
              <a:t>: </a:t>
            </a:r>
            <a:r>
              <a:rPr lang="en-US" sz="2400" b="1" dirty="0" smtClean="0">
                <a:solidFill>
                  <a:schemeClr val="tx2"/>
                </a:solidFill>
                <a:latin typeface="Arial" panose="020B0604020202020204" pitchFamily="34" charset="0"/>
                <a:cs typeface="Arial" panose="020B0604020202020204" pitchFamily="34" charset="0"/>
              </a:rPr>
              <a:t>As a result of lifting the limit, did the volume of diagnosis codes in FY2015 data actually increase?</a:t>
            </a:r>
            <a:endParaRPr lang="en-US" sz="2400" b="1" dirty="0">
              <a:solidFill>
                <a:schemeClr val="tx2"/>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32228691"/>
              </p:ext>
            </p:extLst>
          </p:nvPr>
        </p:nvGraphicFramePr>
        <p:xfrm>
          <a:off x="304800" y="2819400"/>
          <a:ext cx="8534399" cy="1386637"/>
        </p:xfrm>
        <a:graphic>
          <a:graphicData uri="http://schemas.openxmlformats.org/drawingml/2006/table">
            <a:tbl>
              <a:tblPr>
                <a:tableStyleId>{BC89EF96-8CEA-46FF-86C4-4CE0E7609802}</a:tableStyleId>
              </a:tblPr>
              <a:tblGrid>
                <a:gridCol w="4038600"/>
                <a:gridCol w="1571425"/>
                <a:gridCol w="1392559"/>
                <a:gridCol w="1531815"/>
              </a:tblGrid>
              <a:tr h="274905">
                <a:tc>
                  <a:txBody>
                    <a:bodyPr/>
                    <a:lstStyle/>
                    <a:p>
                      <a:pPr>
                        <a:lnSpc>
                          <a:spcPct val="115000"/>
                        </a:lnSpc>
                      </a:pPr>
                      <a:endParaRPr lang="en-US" sz="1600" dirty="0">
                        <a:effectLst/>
                        <a:latin typeface="Calibri"/>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effectLst/>
                        </a:rPr>
                        <a:t>FY2014</a:t>
                      </a:r>
                      <a:endParaRPr lang="en-US" sz="1600" b="1"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effectLst/>
                        </a:rPr>
                        <a:t>FY2015</a:t>
                      </a:r>
                      <a:endParaRPr lang="en-US" sz="1600" b="1"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effectLst/>
                        </a:rPr>
                        <a:t>Percent Change</a:t>
                      </a:r>
                      <a:endParaRPr lang="en-US" sz="1600" b="1" dirty="0">
                        <a:effectLst/>
                        <a:latin typeface="Calibri"/>
                        <a:ea typeface="Calibri"/>
                        <a:cs typeface="Times New Roman"/>
                      </a:endParaRPr>
                    </a:p>
                  </a:txBody>
                  <a:tcPr marL="9525" marR="9525" marT="9525" marB="0" anchor="b"/>
                </a:tc>
              </a:tr>
              <a:tr h="274174">
                <a:tc>
                  <a:txBody>
                    <a:bodyPr/>
                    <a:lstStyle/>
                    <a:p>
                      <a:pPr marL="0" marR="0" fontAlgn="b">
                        <a:lnSpc>
                          <a:spcPts val="1500"/>
                        </a:lnSpc>
                        <a:spcBef>
                          <a:spcPts val="0"/>
                        </a:spcBef>
                        <a:spcAft>
                          <a:spcPts val="0"/>
                        </a:spcAft>
                      </a:pPr>
                      <a:r>
                        <a:rPr lang="en-US" sz="1600" kern="1200" dirty="0">
                          <a:effectLst/>
                        </a:rPr>
                        <a:t>Number of Discharges</a:t>
                      </a:r>
                      <a:endParaRPr lang="en-US" sz="1600"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dirty="0">
                          <a:effectLst/>
                        </a:rPr>
                        <a:t>785,485</a:t>
                      </a:r>
                      <a:endParaRPr lang="en-US" sz="1600"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dirty="0">
                          <a:effectLst/>
                        </a:rPr>
                        <a:t>796,835</a:t>
                      </a:r>
                      <a:endParaRPr lang="en-US" sz="1600"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effectLst/>
                        </a:rPr>
                        <a:t>1.4%</a:t>
                      </a:r>
                      <a:endParaRPr lang="en-US" sz="1600" b="1" dirty="0">
                        <a:effectLst/>
                        <a:latin typeface="Calibri"/>
                        <a:ea typeface="Calibri"/>
                        <a:cs typeface="Times New Roman"/>
                      </a:endParaRPr>
                    </a:p>
                  </a:txBody>
                  <a:tcPr marL="9525" marR="9525" marT="9525" marB="0" anchor="b"/>
                </a:tc>
              </a:tr>
              <a:tr h="274174">
                <a:tc>
                  <a:txBody>
                    <a:bodyPr/>
                    <a:lstStyle/>
                    <a:p>
                      <a:pPr marL="0" marR="0" fontAlgn="b">
                        <a:lnSpc>
                          <a:spcPts val="1500"/>
                        </a:lnSpc>
                        <a:spcBef>
                          <a:spcPts val="0"/>
                        </a:spcBef>
                        <a:spcAft>
                          <a:spcPts val="0"/>
                        </a:spcAft>
                      </a:pPr>
                      <a:r>
                        <a:rPr lang="en-US" sz="1600" kern="1200" dirty="0">
                          <a:solidFill>
                            <a:srgbClr val="FF0000"/>
                          </a:solidFill>
                          <a:effectLst/>
                        </a:rPr>
                        <a:t>Number of Total Diagnosis Codes</a:t>
                      </a:r>
                      <a:endParaRPr lang="en-US" sz="1600" dirty="0">
                        <a:solidFill>
                          <a:srgbClr val="FF0000"/>
                        </a:solidFill>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dirty="0">
                          <a:solidFill>
                            <a:srgbClr val="FF0000"/>
                          </a:solidFill>
                          <a:effectLst/>
                        </a:rPr>
                        <a:t>7,105,076</a:t>
                      </a:r>
                      <a:endParaRPr lang="en-US" sz="1600" dirty="0">
                        <a:solidFill>
                          <a:srgbClr val="FF0000"/>
                        </a:solidFill>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dirty="0">
                          <a:solidFill>
                            <a:srgbClr val="FF0000"/>
                          </a:solidFill>
                          <a:effectLst/>
                        </a:rPr>
                        <a:t>9,360,020</a:t>
                      </a:r>
                      <a:endParaRPr lang="en-US" sz="1600" dirty="0">
                        <a:solidFill>
                          <a:srgbClr val="FF0000"/>
                        </a:solidFill>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solidFill>
                            <a:srgbClr val="FF0000"/>
                          </a:solidFill>
                          <a:effectLst/>
                        </a:rPr>
                        <a:t>24.1%</a:t>
                      </a:r>
                      <a:endParaRPr lang="en-US" sz="1600" b="1" dirty="0">
                        <a:solidFill>
                          <a:srgbClr val="FF0000"/>
                        </a:solidFill>
                        <a:effectLst/>
                        <a:latin typeface="Calibri"/>
                        <a:ea typeface="Calibri"/>
                        <a:cs typeface="Times New Roman"/>
                      </a:endParaRPr>
                    </a:p>
                  </a:txBody>
                  <a:tcPr marL="9525" marR="9525" marT="9525" marB="0" anchor="b"/>
                </a:tc>
              </a:tr>
              <a:tr h="274174">
                <a:tc>
                  <a:txBody>
                    <a:bodyPr/>
                    <a:lstStyle/>
                    <a:p>
                      <a:pPr marL="0" marR="0" fontAlgn="b">
                        <a:lnSpc>
                          <a:spcPts val="1500"/>
                        </a:lnSpc>
                        <a:spcBef>
                          <a:spcPts val="0"/>
                        </a:spcBef>
                        <a:spcAft>
                          <a:spcPts val="0"/>
                        </a:spcAft>
                      </a:pPr>
                      <a:r>
                        <a:rPr lang="en-US" sz="1600" kern="1200" dirty="0">
                          <a:effectLst/>
                        </a:rPr>
                        <a:t>Number of </a:t>
                      </a:r>
                      <a:r>
                        <a:rPr lang="en-US" sz="1600" kern="1200" dirty="0" smtClean="0">
                          <a:effectLst/>
                        </a:rPr>
                        <a:t>E-Codes </a:t>
                      </a:r>
                      <a:r>
                        <a:rPr lang="en-US" sz="1600" kern="1200" dirty="0">
                          <a:effectLst/>
                        </a:rPr>
                        <a:t>in Dedicated </a:t>
                      </a:r>
                      <a:r>
                        <a:rPr lang="en-US" sz="1600" kern="1200" dirty="0" smtClean="0">
                          <a:effectLst/>
                        </a:rPr>
                        <a:t> and DX Fields</a:t>
                      </a:r>
                      <a:endParaRPr lang="en-US" sz="1600"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a:effectLst/>
                        </a:rPr>
                        <a:t>138,058</a:t>
                      </a:r>
                      <a:endParaRPr lang="en-US" sz="160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dirty="0">
                          <a:effectLst/>
                        </a:rPr>
                        <a:t>149,956</a:t>
                      </a:r>
                      <a:endParaRPr lang="en-US" sz="1600" dirty="0">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effectLst/>
                        </a:rPr>
                        <a:t>7.9%</a:t>
                      </a:r>
                      <a:endParaRPr lang="en-US" sz="1600" b="1" dirty="0">
                        <a:effectLst/>
                        <a:latin typeface="Calibri"/>
                        <a:ea typeface="Calibri"/>
                        <a:cs typeface="Times New Roman"/>
                      </a:endParaRPr>
                    </a:p>
                  </a:txBody>
                  <a:tcPr marL="9525" marR="9525" marT="9525" marB="0" anchor="b"/>
                </a:tc>
              </a:tr>
              <a:tr h="274174">
                <a:tc>
                  <a:txBody>
                    <a:bodyPr/>
                    <a:lstStyle/>
                    <a:p>
                      <a:pPr marL="0" marR="0" fontAlgn="b">
                        <a:lnSpc>
                          <a:spcPts val="1500"/>
                        </a:lnSpc>
                        <a:spcBef>
                          <a:spcPts val="0"/>
                        </a:spcBef>
                        <a:spcAft>
                          <a:spcPts val="0"/>
                        </a:spcAft>
                      </a:pPr>
                      <a:r>
                        <a:rPr lang="en-US" sz="1600" kern="1200" dirty="0">
                          <a:solidFill>
                            <a:srgbClr val="FF0000"/>
                          </a:solidFill>
                          <a:effectLst/>
                        </a:rPr>
                        <a:t>Number of Additional </a:t>
                      </a:r>
                      <a:r>
                        <a:rPr lang="en-US" sz="1600" kern="1200" dirty="0" smtClean="0">
                          <a:solidFill>
                            <a:srgbClr val="FF0000"/>
                          </a:solidFill>
                          <a:effectLst/>
                        </a:rPr>
                        <a:t>E-Codes </a:t>
                      </a:r>
                      <a:r>
                        <a:rPr lang="en-US" sz="1600" kern="1200" dirty="0">
                          <a:solidFill>
                            <a:srgbClr val="FF0000"/>
                          </a:solidFill>
                          <a:effectLst/>
                        </a:rPr>
                        <a:t>in DX Fields</a:t>
                      </a:r>
                      <a:endParaRPr lang="en-US" sz="1600" dirty="0">
                        <a:solidFill>
                          <a:srgbClr val="FF0000"/>
                        </a:solidFill>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a:solidFill>
                            <a:srgbClr val="FF0000"/>
                          </a:solidFill>
                          <a:effectLst/>
                        </a:rPr>
                        <a:t>61,806</a:t>
                      </a:r>
                      <a:endParaRPr lang="en-US" sz="1600">
                        <a:solidFill>
                          <a:srgbClr val="FF0000"/>
                        </a:solidFill>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kern="1200" dirty="0">
                          <a:solidFill>
                            <a:srgbClr val="FF0000"/>
                          </a:solidFill>
                          <a:effectLst/>
                        </a:rPr>
                        <a:t>81,192 </a:t>
                      </a:r>
                      <a:endParaRPr lang="en-US" sz="1600" dirty="0">
                        <a:solidFill>
                          <a:srgbClr val="FF0000"/>
                        </a:solidFill>
                        <a:effectLst/>
                        <a:latin typeface="Calibri"/>
                        <a:ea typeface="Calibri"/>
                        <a:cs typeface="Times New Roman"/>
                      </a:endParaRPr>
                    </a:p>
                  </a:txBody>
                  <a:tcPr marL="9525" marR="9525" marT="9525" marB="0" anchor="b"/>
                </a:tc>
                <a:tc>
                  <a:txBody>
                    <a:bodyPr/>
                    <a:lstStyle/>
                    <a:p>
                      <a:pPr marL="0" marR="0" algn="ctr" fontAlgn="b">
                        <a:lnSpc>
                          <a:spcPts val="1500"/>
                        </a:lnSpc>
                        <a:spcBef>
                          <a:spcPts val="0"/>
                        </a:spcBef>
                        <a:spcAft>
                          <a:spcPts val="0"/>
                        </a:spcAft>
                      </a:pPr>
                      <a:r>
                        <a:rPr lang="en-US" sz="1600" b="1" kern="1200" dirty="0">
                          <a:solidFill>
                            <a:srgbClr val="FF0000"/>
                          </a:solidFill>
                          <a:effectLst/>
                        </a:rPr>
                        <a:t>23.9%</a:t>
                      </a:r>
                      <a:endParaRPr lang="en-US" sz="1600" b="1" dirty="0">
                        <a:solidFill>
                          <a:srgbClr val="FF0000"/>
                        </a:solidFill>
                        <a:effectLst/>
                        <a:latin typeface="Calibri"/>
                        <a:ea typeface="Calibri"/>
                        <a:cs typeface="Times New Roman"/>
                      </a:endParaRPr>
                    </a:p>
                  </a:txBody>
                  <a:tcPr marL="9525" marR="9525" marT="9525" marB="0" anchor="b"/>
                </a:tc>
              </a:tr>
            </a:tbl>
          </a:graphicData>
        </a:graphic>
      </p:graphicFrame>
      <p:sp>
        <p:nvSpPr>
          <p:cNvPr id="10" name="TextBox 9"/>
          <p:cNvSpPr txBox="1"/>
          <p:nvPr/>
        </p:nvSpPr>
        <p:spPr>
          <a:xfrm>
            <a:off x="634181" y="1447800"/>
            <a:ext cx="8058937" cy="646331"/>
          </a:xfrm>
          <a:prstGeom prst="rect">
            <a:avLst/>
          </a:prstGeom>
          <a:noFill/>
        </p:spPr>
        <p:txBody>
          <a:bodyPr wrap="none" rtlCol="0">
            <a:spAutoFit/>
          </a:bodyPr>
          <a:lstStyle/>
          <a:p>
            <a:pPr defTabSz="914400" fontAlgn="auto">
              <a:spcBef>
                <a:spcPts val="0"/>
              </a:spcBef>
              <a:spcAft>
                <a:spcPts val="0"/>
              </a:spcAft>
            </a:pPr>
            <a:r>
              <a:rPr lang="en-US" u="sng" dirty="0" smtClean="0">
                <a:solidFill>
                  <a:schemeClr val="tx2"/>
                </a:solidFill>
                <a:latin typeface="Arial" panose="020B0604020202020204" pitchFamily="34" charset="0"/>
                <a:ea typeface="+mn-ea"/>
                <a:cs typeface="Arial" panose="020B0604020202020204" pitchFamily="34" charset="0"/>
              </a:rPr>
              <a:t>ANSWER</a:t>
            </a:r>
            <a:r>
              <a:rPr lang="en-US" dirty="0" smtClean="0">
                <a:solidFill>
                  <a:schemeClr val="tx2"/>
                </a:solidFill>
                <a:latin typeface="Arial" panose="020B0604020202020204" pitchFamily="34" charset="0"/>
                <a:ea typeface="+mn-ea"/>
                <a:cs typeface="Arial" panose="020B0604020202020204" pitchFamily="34" charset="0"/>
              </a:rPr>
              <a:t>:  </a:t>
            </a:r>
            <a:r>
              <a:rPr lang="en-US" dirty="0" smtClean="0">
                <a:solidFill>
                  <a:schemeClr val="tx2"/>
                </a:solidFill>
                <a:latin typeface="Arial" panose="020B0604020202020204" pitchFamily="34" charset="0"/>
                <a:ea typeface="+mn-ea"/>
                <a:cs typeface="Arial" panose="020B0604020202020204" pitchFamily="34" charset="0"/>
              </a:rPr>
              <a:t>Yes, there was a 24.1% increase in diagnosis codes and a 23.9</a:t>
            </a:r>
            <a:r>
              <a:rPr lang="en-US" dirty="0" smtClean="0">
                <a:solidFill>
                  <a:schemeClr val="tx2"/>
                </a:solidFill>
                <a:latin typeface="Arial" panose="020B0604020202020204" pitchFamily="34" charset="0"/>
                <a:ea typeface="+mn-ea"/>
                <a:cs typeface="Arial" panose="020B0604020202020204" pitchFamily="34" charset="0"/>
              </a:rPr>
              <a:t>%</a:t>
            </a:r>
            <a:endParaRPr lang="en-US" dirty="0" smtClean="0">
              <a:solidFill>
                <a:schemeClr val="tx2"/>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dirty="0" smtClean="0">
                <a:solidFill>
                  <a:schemeClr val="tx2"/>
                </a:solidFill>
                <a:latin typeface="Arial" panose="020B0604020202020204" pitchFamily="34" charset="0"/>
                <a:ea typeface="+mn-ea"/>
                <a:cs typeface="Arial" panose="020B0604020202020204" pitchFamily="34" charset="0"/>
              </a:rPr>
              <a:t>increase </a:t>
            </a:r>
            <a:r>
              <a:rPr lang="en-US" dirty="0" smtClean="0">
                <a:solidFill>
                  <a:schemeClr val="tx2"/>
                </a:solidFill>
                <a:latin typeface="Arial" panose="020B0604020202020204" pitchFamily="34" charset="0"/>
                <a:ea typeface="+mn-ea"/>
                <a:cs typeface="Arial" panose="020B0604020202020204" pitchFamily="34" charset="0"/>
              </a:rPr>
              <a:t>in additional E-Codes not recorded in the dedicated E-Code Field.</a:t>
            </a:r>
            <a:endParaRPr lang="en-US" dirty="0">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3264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11" y="0"/>
            <a:ext cx="8988039" cy="990600"/>
          </a:xfrm>
        </p:spPr>
        <p:txBody>
          <a:bodyPr>
            <a:noAutofit/>
          </a:bodyPr>
          <a:lstStyle/>
          <a:p>
            <a:r>
              <a:rPr lang="en-US" sz="2400" b="1" u="sng" dirty="0" smtClean="0">
                <a:solidFill>
                  <a:schemeClr val="tx2"/>
                </a:solidFill>
                <a:latin typeface="Arial" panose="020B0604020202020204" pitchFamily="34" charset="0"/>
                <a:cs typeface="Arial" panose="020B0604020202020204" pitchFamily="34" charset="0"/>
              </a:rPr>
              <a:t>QUESTION</a:t>
            </a:r>
            <a:r>
              <a:rPr lang="en-US" sz="2400" b="1" dirty="0" smtClean="0">
                <a:solidFill>
                  <a:schemeClr val="tx2"/>
                </a:solidFill>
                <a:latin typeface="Arial" panose="020B0604020202020204" pitchFamily="34" charset="0"/>
                <a:cs typeface="Arial" panose="020B0604020202020204" pitchFamily="34" charset="0"/>
              </a:rPr>
              <a:t>: </a:t>
            </a:r>
            <a:r>
              <a:rPr lang="en-US" sz="2400" b="1" dirty="0" smtClean="0">
                <a:solidFill>
                  <a:schemeClr val="tx2"/>
                </a:solidFill>
                <a:latin typeface="Arial" panose="020B0604020202020204" pitchFamily="34" charset="0"/>
                <a:cs typeface="Arial" panose="020B0604020202020204" pitchFamily="34" charset="0"/>
              </a:rPr>
              <a:t>As a result of lifting the limit, has the release data file structure changed?</a:t>
            </a:r>
            <a:endParaRPr lang="en-US" sz="2400" b="1" dirty="0">
              <a:solidFill>
                <a:schemeClr val="tx2"/>
              </a:solidFill>
              <a:latin typeface="Arial" panose="020B0604020202020204" pitchFamily="34" charset="0"/>
              <a:cs typeface="Arial" panose="020B0604020202020204" pitchFamily="34" charset="0"/>
            </a:endParaRPr>
          </a:p>
        </p:txBody>
      </p:sp>
      <p:sp>
        <p:nvSpPr>
          <p:cNvPr id="10" name="TextBox 9"/>
          <p:cNvSpPr txBox="1"/>
          <p:nvPr/>
        </p:nvSpPr>
        <p:spPr>
          <a:xfrm>
            <a:off x="533400" y="1066800"/>
            <a:ext cx="7902677" cy="1477328"/>
          </a:xfrm>
          <a:prstGeom prst="rect">
            <a:avLst/>
          </a:prstGeom>
          <a:noFill/>
        </p:spPr>
        <p:txBody>
          <a:bodyPr wrap="square" rtlCol="0">
            <a:spAutoFit/>
          </a:bodyPr>
          <a:lstStyle/>
          <a:p>
            <a:pPr defTabSz="914400" fontAlgn="auto">
              <a:spcBef>
                <a:spcPts val="0"/>
              </a:spcBef>
              <a:spcAft>
                <a:spcPts val="0"/>
              </a:spcAft>
            </a:pPr>
            <a:r>
              <a:rPr lang="en-US" u="sng" dirty="0" smtClean="0">
                <a:solidFill>
                  <a:schemeClr val="tx2"/>
                </a:solidFill>
                <a:latin typeface="Arial" panose="020B0604020202020204" pitchFamily="34" charset="0"/>
                <a:ea typeface="+mn-ea"/>
                <a:cs typeface="Arial" panose="020B0604020202020204" pitchFamily="34" charset="0"/>
              </a:rPr>
              <a:t>ANSWER</a:t>
            </a:r>
            <a:r>
              <a:rPr lang="en-US" dirty="0" smtClean="0">
                <a:solidFill>
                  <a:schemeClr val="tx2"/>
                </a:solidFill>
                <a:latin typeface="Arial" panose="020B0604020202020204" pitchFamily="34" charset="0"/>
                <a:ea typeface="+mn-ea"/>
                <a:cs typeface="Arial" panose="020B0604020202020204" pitchFamily="34" charset="0"/>
              </a:rPr>
              <a:t>:  </a:t>
            </a:r>
            <a:r>
              <a:rPr lang="en-US" dirty="0" smtClean="0">
                <a:solidFill>
                  <a:schemeClr val="tx2"/>
                </a:solidFill>
                <a:latin typeface="Arial" panose="020B0604020202020204" pitchFamily="34" charset="0"/>
                <a:ea typeface="+mn-ea"/>
                <a:cs typeface="Arial" panose="020B0604020202020204" pitchFamily="34" charset="0"/>
              </a:rPr>
              <a:t>Yes, many of you are use to linking the main discharge data file by </a:t>
            </a:r>
            <a:r>
              <a:rPr lang="en-US" dirty="0" smtClean="0">
                <a:solidFill>
                  <a:schemeClr val="tx2"/>
                </a:solidFill>
                <a:latin typeface="Arial" panose="020B0604020202020204" pitchFamily="34" charset="0"/>
                <a:ea typeface="+mn-ea"/>
                <a:cs typeface="Arial" panose="020B0604020202020204" pitchFamily="34" charset="0"/>
              </a:rPr>
              <a:t>RecordType20ID  </a:t>
            </a:r>
            <a:r>
              <a:rPr lang="en-US" dirty="0" smtClean="0">
                <a:solidFill>
                  <a:schemeClr val="tx2"/>
                </a:solidFill>
                <a:latin typeface="Arial" panose="020B0604020202020204" pitchFamily="34" charset="0"/>
                <a:ea typeface="+mn-ea"/>
                <a:cs typeface="Arial" panose="020B0604020202020204" pitchFamily="34" charset="0"/>
              </a:rPr>
              <a:t>as a one-to-many relationship to the DRG files and revenue code </a:t>
            </a:r>
            <a:r>
              <a:rPr lang="en-US" dirty="0" smtClean="0">
                <a:solidFill>
                  <a:schemeClr val="tx2"/>
                </a:solidFill>
                <a:latin typeface="Arial" panose="020B0604020202020204" pitchFamily="34" charset="0"/>
                <a:ea typeface="+mn-ea"/>
                <a:cs typeface="Arial" panose="020B0604020202020204" pitchFamily="34" charset="0"/>
              </a:rPr>
              <a:t>services </a:t>
            </a:r>
            <a:r>
              <a:rPr lang="en-US" dirty="0" smtClean="0">
                <a:solidFill>
                  <a:schemeClr val="tx2"/>
                </a:solidFill>
                <a:latin typeface="Arial" panose="020B0604020202020204" pitchFamily="34" charset="0"/>
                <a:ea typeface="+mn-ea"/>
                <a:cs typeface="Arial" panose="020B0604020202020204" pitchFamily="34" charset="0"/>
              </a:rPr>
              <a:t>files  by RecordType20ID.  The diagnosis codes file and procedure code </a:t>
            </a:r>
            <a:r>
              <a:rPr lang="en-US" dirty="0" smtClean="0">
                <a:solidFill>
                  <a:schemeClr val="tx2"/>
                </a:solidFill>
                <a:latin typeface="Arial" panose="020B0604020202020204" pitchFamily="34" charset="0"/>
                <a:ea typeface="+mn-ea"/>
                <a:cs typeface="Arial" panose="020B0604020202020204" pitchFamily="34" charset="0"/>
              </a:rPr>
              <a:t>file can </a:t>
            </a:r>
            <a:r>
              <a:rPr lang="en-US" dirty="0" smtClean="0">
                <a:solidFill>
                  <a:schemeClr val="tx2"/>
                </a:solidFill>
                <a:latin typeface="Arial" panose="020B0604020202020204" pitchFamily="34" charset="0"/>
                <a:ea typeface="+mn-ea"/>
                <a:cs typeface="Arial" panose="020B0604020202020204" pitchFamily="34" charset="0"/>
              </a:rPr>
              <a:t>also be linked to the main discharge data by RecordType20ID. See Example </a:t>
            </a:r>
            <a:r>
              <a:rPr lang="en-US" dirty="0" smtClean="0">
                <a:solidFill>
                  <a:schemeClr val="tx2"/>
                </a:solidFill>
                <a:latin typeface="Arial" panose="020B0604020202020204" pitchFamily="34" charset="0"/>
                <a:ea typeface="+mn-ea"/>
                <a:cs typeface="Arial" panose="020B0604020202020204" pitchFamily="34" charset="0"/>
              </a:rPr>
              <a:t>Below</a:t>
            </a:r>
            <a:r>
              <a:rPr lang="en-US" i="1" dirty="0" smtClean="0">
                <a:solidFill>
                  <a:schemeClr val="tx2"/>
                </a:solidFill>
                <a:latin typeface="Calibri"/>
                <a:ea typeface="+mn-ea"/>
                <a:cs typeface="+mn-cs"/>
              </a:rPr>
              <a:t>…</a:t>
            </a:r>
            <a:endParaRPr lang="en-US" i="1" dirty="0" smtClean="0">
              <a:solidFill>
                <a:schemeClr val="tx2"/>
              </a:solidFill>
              <a:latin typeface="Calibri"/>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766317"/>
            <a:ext cx="5791200" cy="3558283"/>
          </a:xfrm>
          <a:prstGeom prst="rect">
            <a:avLst/>
          </a:prstGeom>
        </p:spPr>
      </p:pic>
    </p:spTree>
    <p:extLst>
      <p:ext uri="{BB962C8B-B14F-4D97-AF65-F5344CB8AC3E}">
        <p14:creationId xmlns:p14="http://schemas.microsoft.com/office/powerpoint/2010/main" val="2029584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90600"/>
          </a:xfrm>
        </p:spPr>
        <p:txBody>
          <a:bodyPr>
            <a:noAutofit/>
          </a:bodyPr>
          <a:lstStyle/>
          <a:p>
            <a:r>
              <a:rPr lang="en-US" sz="2000" b="1" dirty="0" smtClean="0">
                <a:solidFill>
                  <a:schemeClr val="tx2"/>
                </a:solidFill>
                <a:latin typeface="Arial" panose="020B0604020202020204" pitchFamily="34" charset="0"/>
                <a:cs typeface="Arial" panose="020B0604020202020204" pitchFamily="34" charset="0"/>
              </a:rPr>
              <a:t>QUESTION: </a:t>
            </a:r>
            <a:r>
              <a:rPr lang="en-US" sz="2000" b="1" dirty="0" smtClean="0">
                <a:solidFill>
                  <a:schemeClr val="tx2"/>
                </a:solidFill>
                <a:latin typeface="Arial" panose="020B0604020202020204" pitchFamily="34" charset="0"/>
                <a:cs typeface="Arial" panose="020B0604020202020204" pitchFamily="34" charset="0"/>
              </a:rPr>
              <a:t>If I am applying for Inpatient Hospital Discharge Data to study septicemia,  </a:t>
            </a:r>
            <a:r>
              <a:rPr lang="en-US" sz="2000" b="1" dirty="0">
                <a:solidFill>
                  <a:schemeClr val="tx2"/>
                </a:solidFill>
                <a:latin typeface="Arial" panose="020B0604020202020204" pitchFamily="34" charset="0"/>
                <a:cs typeface="Arial" panose="020B0604020202020204" pitchFamily="34" charset="0"/>
              </a:rPr>
              <a:t>d</a:t>
            </a:r>
            <a:r>
              <a:rPr lang="en-US" sz="2000" b="1" dirty="0" smtClean="0">
                <a:solidFill>
                  <a:schemeClr val="tx2"/>
                </a:solidFill>
                <a:latin typeface="Arial" panose="020B0604020202020204" pitchFamily="34" charset="0"/>
                <a:cs typeface="Arial" panose="020B0604020202020204" pitchFamily="34" charset="0"/>
              </a:rPr>
              <a:t>o you recommend that I also apply for observation stay data or are the observation stay cases not serious?</a:t>
            </a:r>
            <a:endParaRPr lang="en-US" sz="2000" b="1" dirty="0">
              <a:solidFill>
                <a:schemeClr val="tx2"/>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603447435"/>
              </p:ext>
            </p:extLst>
          </p:nvPr>
        </p:nvGraphicFramePr>
        <p:xfrm>
          <a:off x="228600" y="1600200"/>
          <a:ext cx="60960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080867247"/>
              </p:ext>
            </p:extLst>
          </p:nvPr>
        </p:nvGraphicFramePr>
        <p:xfrm>
          <a:off x="304800" y="4191000"/>
          <a:ext cx="60960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219200" y="4495800"/>
            <a:ext cx="2542171" cy="369332"/>
          </a:xfrm>
          <a:prstGeom prst="rect">
            <a:avLst/>
          </a:prstGeom>
          <a:solidFill>
            <a:srgbClr val="FFFF00"/>
          </a:solidFill>
        </p:spPr>
        <p:txBody>
          <a:bodyPr wrap="none" rtlCol="0">
            <a:spAutoFit/>
          </a:bodyPr>
          <a:lstStyle/>
          <a:p>
            <a:pPr defTabSz="914400" fontAlgn="auto">
              <a:spcBef>
                <a:spcPts val="0"/>
              </a:spcBef>
              <a:spcAft>
                <a:spcPts val="0"/>
              </a:spcAft>
            </a:pPr>
            <a:r>
              <a:rPr lang="en-US" dirty="0" smtClean="0">
                <a:solidFill>
                  <a:prstClr val="black"/>
                </a:solidFill>
                <a:latin typeface="Calibri"/>
                <a:ea typeface="+mn-ea"/>
                <a:cs typeface="+mn-cs"/>
              </a:rPr>
              <a:t>Observation Stay Volume</a:t>
            </a:r>
            <a:endParaRPr lang="en-US" dirty="0">
              <a:solidFill>
                <a:prstClr val="black"/>
              </a:solidFill>
              <a:latin typeface="Calibri"/>
              <a:ea typeface="+mn-ea"/>
              <a:cs typeface="+mn-cs"/>
            </a:endParaRPr>
          </a:p>
        </p:txBody>
      </p:sp>
      <p:sp>
        <p:nvSpPr>
          <p:cNvPr id="7" name="TextBox 6"/>
          <p:cNvSpPr txBox="1"/>
          <p:nvPr/>
        </p:nvSpPr>
        <p:spPr>
          <a:xfrm>
            <a:off x="990600" y="1295400"/>
            <a:ext cx="3596497" cy="369332"/>
          </a:xfrm>
          <a:prstGeom prst="rect">
            <a:avLst/>
          </a:prstGeom>
          <a:solidFill>
            <a:srgbClr val="FFFF00"/>
          </a:solidFill>
        </p:spPr>
        <p:txBody>
          <a:bodyPr wrap="none" rtlCol="0">
            <a:spAutoFit/>
          </a:bodyPr>
          <a:lstStyle/>
          <a:p>
            <a:pPr defTabSz="914400" fontAlgn="auto">
              <a:spcBef>
                <a:spcPts val="0"/>
              </a:spcBef>
              <a:spcAft>
                <a:spcPts val="0"/>
              </a:spcAft>
            </a:pPr>
            <a:r>
              <a:rPr lang="en-US" dirty="0" smtClean="0">
                <a:solidFill>
                  <a:prstClr val="black"/>
                </a:solidFill>
                <a:latin typeface="Calibri"/>
                <a:ea typeface="+mn-ea"/>
                <a:cs typeface="+mn-cs"/>
              </a:rPr>
              <a:t>Inpatient Hospital Discharge Volume</a:t>
            </a:r>
            <a:endParaRPr lang="en-US" dirty="0">
              <a:solidFill>
                <a:prstClr val="black"/>
              </a:solidFill>
              <a:latin typeface="Calibri"/>
              <a:ea typeface="+mn-ea"/>
              <a:cs typeface="+mn-cs"/>
            </a:endParaRPr>
          </a:p>
        </p:txBody>
      </p:sp>
      <p:sp>
        <p:nvSpPr>
          <p:cNvPr id="8" name="TextBox 7"/>
          <p:cNvSpPr txBox="1"/>
          <p:nvPr/>
        </p:nvSpPr>
        <p:spPr>
          <a:xfrm>
            <a:off x="6477000" y="1676400"/>
            <a:ext cx="2590800" cy="2585323"/>
          </a:xfrm>
          <a:prstGeom prst="rect">
            <a:avLst/>
          </a:prstGeom>
          <a:noFill/>
        </p:spPr>
        <p:txBody>
          <a:bodyPr wrap="square" rtlCol="0">
            <a:spAutoFit/>
          </a:bodyPr>
          <a:lstStyle/>
          <a:p>
            <a:pPr defTabSz="914400" fontAlgn="auto">
              <a:spcBef>
                <a:spcPts val="0"/>
              </a:spcBef>
              <a:spcAft>
                <a:spcPts val="0"/>
              </a:spcAft>
            </a:pPr>
            <a:r>
              <a:rPr lang="en-US" u="sng" dirty="0" smtClean="0">
                <a:solidFill>
                  <a:schemeClr val="tx2"/>
                </a:solidFill>
                <a:latin typeface="Calibri"/>
                <a:ea typeface="+mn-ea"/>
                <a:cs typeface="+mn-cs"/>
              </a:rPr>
              <a:t>ANSWER</a:t>
            </a:r>
            <a:r>
              <a:rPr lang="en-US" dirty="0" smtClean="0">
                <a:solidFill>
                  <a:schemeClr val="tx2"/>
                </a:solidFill>
                <a:latin typeface="Calibri"/>
                <a:ea typeface="+mn-ea"/>
                <a:cs typeface="+mn-cs"/>
              </a:rPr>
              <a:t>:  </a:t>
            </a:r>
            <a:r>
              <a:rPr lang="en-US" dirty="0" smtClean="0">
                <a:solidFill>
                  <a:schemeClr val="tx2"/>
                </a:solidFill>
                <a:latin typeface="Calibri"/>
                <a:ea typeface="+mn-ea"/>
                <a:cs typeface="+mn-cs"/>
              </a:rPr>
              <a:t>Yes, the decrease in inpatient discharges has been paralleled by an increase in observation stay utilization and observation stay deaths. </a:t>
            </a:r>
            <a:r>
              <a:rPr lang="en-US" dirty="0" smtClean="0">
                <a:solidFill>
                  <a:schemeClr val="tx2"/>
                </a:solidFill>
                <a:latin typeface="Calibri"/>
                <a:ea typeface="+mn-ea"/>
                <a:cs typeface="+mn-cs"/>
              </a:rPr>
              <a:t>Some of those deaths do include septicemia cases.</a:t>
            </a:r>
          </a:p>
        </p:txBody>
      </p:sp>
    </p:spTree>
    <p:extLst>
      <p:ext uri="{BB962C8B-B14F-4D97-AF65-F5344CB8AC3E}">
        <p14:creationId xmlns:p14="http://schemas.microsoft.com/office/powerpoint/2010/main" val="3778303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smtClean="0">
                <a:latin typeface="+mn-lt"/>
              </a:rPr>
              <a:t>Questions </a:t>
            </a:r>
            <a:r>
              <a:rPr lang="en-US" sz="3200" dirty="0">
                <a:latin typeface="+mn-lt"/>
              </a:rPr>
              <a:t>related to APCD </a:t>
            </a:r>
            <a:r>
              <a:rPr lang="en-US" sz="3200" dirty="0" smtClean="0">
                <a:latin typeface="+mn-lt"/>
              </a:rPr>
              <a:t>: </a:t>
            </a:r>
            <a:r>
              <a:rPr lang="en-US" sz="3200" dirty="0">
                <a:latin typeface="+mn-lt"/>
              </a:rPr>
              <a:t>(</a:t>
            </a:r>
            <a:r>
              <a:rPr lang="en-US" sz="3200" dirty="0">
                <a:latin typeface="+mn-lt"/>
                <a:hlinkClick r:id="rId3"/>
              </a:rPr>
              <a:t>apcd.data@state.ma.us</a:t>
            </a:r>
            <a:r>
              <a:rPr lang="en-US" sz="3200" dirty="0">
                <a:latin typeface="+mn-lt"/>
              </a:rPr>
              <a:t>)</a:t>
            </a:r>
          </a:p>
          <a:p>
            <a:pPr marL="457200" lvl="0" indent="-457200" fontAlgn="auto">
              <a:spcAft>
                <a:spcPts val="0"/>
              </a:spcAft>
              <a:buFont typeface="Arial"/>
              <a:buChar char="•"/>
            </a:pPr>
            <a:r>
              <a:rPr lang="en-US" sz="3200" dirty="0">
                <a:latin typeface="+mn-lt"/>
              </a:rPr>
              <a:t>Questions related to </a:t>
            </a:r>
            <a:r>
              <a:rPr lang="en-US" sz="3200" dirty="0" smtClean="0">
                <a:latin typeface="+mn-lt"/>
              </a:rPr>
              <a:t>Case Mix</a:t>
            </a:r>
            <a:r>
              <a:rPr lang="en-US" sz="3200" dirty="0">
                <a:latin typeface="+mn-lt"/>
              </a:rPr>
              <a:t>: (</a:t>
            </a:r>
            <a:r>
              <a:rPr lang="en-US" sz="3200" dirty="0">
                <a:latin typeface="+mn-lt"/>
                <a:hlinkClick r:id="rId4"/>
              </a:rPr>
              <a:t>casemix.data@state.ma.us</a:t>
            </a:r>
            <a:r>
              <a:rPr lang="en-US" sz="3200" dirty="0" smtClean="0">
                <a:latin typeface="+mn-lt"/>
              </a:rPr>
              <a:t>)</a:t>
            </a:r>
            <a:br>
              <a:rPr lang="en-US" sz="3200" dirty="0" smtClean="0">
                <a:latin typeface="+mn-lt"/>
              </a:rPr>
            </a:br>
            <a:endParaRPr lang="en-US" sz="3200" dirty="0" smtClean="0">
              <a:latin typeface="+mn-lt"/>
            </a:endParaRPr>
          </a:p>
          <a:p>
            <a:pPr lvl="0" fontAlgn="auto">
              <a:spcAft>
                <a:spcPts val="0"/>
              </a:spcAft>
            </a:pPr>
            <a:r>
              <a:rPr lang="en-US" sz="3200" u="sng" dirty="0" smtClean="0">
                <a:latin typeface="+mn-lt"/>
              </a:rPr>
              <a:t>REMINDER</a:t>
            </a:r>
            <a:r>
              <a:rPr lang="en-US" sz="3200" dirty="0" smtClean="0">
                <a:latin typeface="+mn-lt"/>
              </a:rPr>
              <a:t>: Please include your </a:t>
            </a:r>
            <a:r>
              <a:rPr lang="en-US" sz="3200" b="1" dirty="0" smtClean="0">
                <a:latin typeface="+mn-lt"/>
              </a:rPr>
              <a:t>IRBNet ID#</a:t>
            </a:r>
            <a:r>
              <a:rPr lang="en-US" sz="3200" dirty="0" smtClean="0">
                <a:latin typeface="+mn-lt"/>
              </a:rPr>
              <a:t>, if you currently have a project using CHIA data</a:t>
            </a:r>
            <a:endParaRPr lang="en-US" sz="3200" dirty="0">
              <a:latin typeface="+mn-lt"/>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Announcements</a:t>
            </a:r>
            <a:endParaRPr lang="en-US" sz="2800" dirty="0" smtClean="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Presentation</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a:t>
            </a:r>
            <a:r>
              <a:rPr lang="en-US" sz="2800" dirty="0" smtClean="0">
                <a:latin typeface="Arial" panose="020B0604020202020204" pitchFamily="34" charset="0"/>
                <a:cs typeface="Arial" panose="020B0604020202020204" pitchFamily="34" charset="0"/>
              </a:rPr>
              <a:t>hy </a:t>
            </a:r>
            <a:r>
              <a:rPr lang="en-US" sz="2800" dirty="0">
                <a:latin typeface="Arial" panose="020B0604020202020204" pitchFamily="34" charset="0"/>
                <a:cs typeface="Arial" panose="020B0604020202020204" pitchFamily="34" charset="0"/>
              </a:rPr>
              <a:t>did CHIA lift the limit on number of diagnosis and procedure </a:t>
            </a:r>
            <a:r>
              <a:rPr lang="en-US" sz="2800" dirty="0" smtClean="0">
                <a:latin typeface="Arial" panose="020B0604020202020204" pitchFamily="34" charset="0"/>
                <a:cs typeface="Arial" panose="020B0604020202020204" pitchFamily="34" charset="0"/>
              </a:rPr>
              <a:t>codes in FY15 Case Mix?</a:t>
            </a:r>
            <a:endParaRPr lang="en-US" sz="2800" dirty="0" smtClean="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Q&amp;A</a:t>
            </a:r>
            <a:endParaRPr lang="en-US" sz="2800" dirty="0" smtClean="0">
              <a:latin typeface="Arial" panose="020B0604020202020204" pitchFamily="34" charset="0"/>
              <a:cs typeface="Arial" panose="020B0604020202020204" pitchFamily="34" charset="0"/>
            </a:endParaRP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for Topics and Presenters</a:t>
            </a:r>
            <a:endParaRPr lang="en-US" dirty="0"/>
          </a:p>
        </p:txBody>
      </p:sp>
      <p:sp>
        <p:nvSpPr>
          <p:cNvPr id="3" name="Subtitle 2"/>
          <p:cNvSpPr>
            <a:spLocks noGrp="1"/>
          </p:cNvSpPr>
          <p:nvPr>
            <p:ph type="subTitle" idx="1"/>
          </p:nvPr>
        </p:nvSpPr>
        <p:spPr/>
        <p:txBody>
          <a:bodyPr/>
          <a:lstStyle/>
          <a:p>
            <a:pPr lvl="0"/>
            <a:r>
              <a:rPr lang="en-US" sz="2400" dirty="0"/>
              <a:t>If </a:t>
            </a:r>
            <a:r>
              <a:rPr lang="en-US" sz="2400" dirty="0" smtClean="0"/>
              <a:t>there is a </a:t>
            </a:r>
            <a:r>
              <a:rPr lang="en-US" sz="2400" b="1" dirty="0" smtClean="0"/>
              <a:t>TOPIC</a:t>
            </a:r>
            <a:r>
              <a:rPr lang="en-US" sz="2400" dirty="0" smtClean="0"/>
              <a:t> that you would like to see discussed at an MA </a:t>
            </a:r>
            <a:r>
              <a:rPr lang="en-US" sz="2400" dirty="0"/>
              <a:t>APCD or Case Mix </a:t>
            </a:r>
            <a:r>
              <a:rPr lang="en-US" sz="2400" dirty="0" smtClean="0"/>
              <a:t>workgroup, contact </a:t>
            </a:r>
            <a:r>
              <a:rPr lang="en-US" sz="2400" dirty="0"/>
              <a:t>Adam Tapply [adam.tapply@state.ma.us</a:t>
            </a:r>
            <a:r>
              <a:rPr lang="en-US" sz="2400" dirty="0" smtClean="0"/>
              <a:t>]</a:t>
            </a:r>
          </a:p>
          <a:p>
            <a:pPr lvl="0"/>
            <a:endParaRPr lang="en-US" sz="2400" dirty="0"/>
          </a:p>
          <a:p>
            <a:pPr lvl="0"/>
            <a:r>
              <a:rPr lang="en-US" sz="2400" dirty="0"/>
              <a:t>If you are interested in </a:t>
            </a:r>
            <a:r>
              <a:rPr lang="en-US" sz="2400" b="1" dirty="0"/>
              <a:t>PRESENTING</a:t>
            </a:r>
            <a:r>
              <a:rPr lang="en-US" sz="2400" dirty="0"/>
              <a:t> at an MA APCD or Case Mix </a:t>
            </a:r>
            <a:r>
              <a:rPr lang="en-US" sz="2400" dirty="0" smtClean="0"/>
              <a:t>workgroup, contact </a:t>
            </a:r>
            <a:r>
              <a:rPr lang="en-US" sz="2400" dirty="0"/>
              <a:t>Adam Tapply [adam.tapply@state.ma.us]</a:t>
            </a:r>
          </a:p>
          <a:p>
            <a:pPr lvl="1" algn="l"/>
            <a:r>
              <a:rPr lang="en-US" sz="2000" dirty="0" smtClean="0">
                <a:solidFill>
                  <a:srgbClr val="00436E"/>
                </a:solidFill>
                <a:latin typeface="Arial" panose="020B0604020202020204" pitchFamily="34" charset="0"/>
                <a:cs typeface="Arial" panose="020B0604020202020204" pitchFamily="34" charset="0"/>
              </a:rPr>
              <a:t>You can present </a:t>
            </a:r>
            <a:r>
              <a:rPr lang="en-US" sz="2000" dirty="0">
                <a:solidFill>
                  <a:srgbClr val="00436E"/>
                </a:solidFill>
                <a:latin typeface="Arial" panose="020B0604020202020204" pitchFamily="34" charset="0"/>
                <a:cs typeface="Arial" panose="020B0604020202020204" pitchFamily="34" charset="0"/>
              </a:rPr>
              <a:t>remotely from your own office, or in-person at CHIA.</a:t>
            </a:r>
          </a:p>
          <a:p>
            <a:pPr lvl="0"/>
            <a:endParaRPr lang="en-US" sz="2400" dirty="0" smtClean="0">
              <a:latin typeface="Arial" panose="020B0604020202020204" pitchFamily="34" charset="0"/>
              <a:cs typeface="Arial" panose="020B0604020202020204" pitchFamily="34" charset="0"/>
            </a:endParaRPr>
          </a:p>
          <a:p>
            <a:pPr lvl="0"/>
            <a:endParaRPr lang="en-US" sz="2400" dirty="0"/>
          </a:p>
          <a:p>
            <a:endParaRPr lang="en-US" dirty="0"/>
          </a:p>
        </p:txBody>
      </p:sp>
    </p:spTree>
    <p:extLst>
      <p:ext uri="{BB962C8B-B14F-4D97-AF65-F5344CB8AC3E}">
        <p14:creationId xmlns:p14="http://schemas.microsoft.com/office/powerpoint/2010/main" val="287595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Announcement</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New CHIA Executive Director – Ray Campbell</a:t>
            </a:r>
          </a:p>
          <a:p>
            <a:pPr marL="914400" lvl="1" indent="-457200" algn="l">
              <a:buFont typeface="Courier New" panose="02070309020205020404" pitchFamily="49" charset="0"/>
              <a:buChar char="o"/>
            </a:pPr>
            <a:r>
              <a:rPr lang="en-US" sz="1800" dirty="0" smtClean="0">
                <a:solidFill>
                  <a:schemeClr val="tx2"/>
                </a:solidFill>
                <a:latin typeface="Arial" panose="020B0604020202020204" pitchFamily="34" charset="0"/>
                <a:cs typeface="Arial" panose="020B0604020202020204" pitchFamily="34" charset="0"/>
              </a:rPr>
              <a:t>Commissioner (Acting E.D.) at the GIC and former CEO of MA Health Data Consortium</a:t>
            </a:r>
          </a:p>
          <a:p>
            <a:pPr marL="914400" lvl="1" indent="-457200" algn="l">
              <a:buFont typeface="Courier New" panose="02070309020205020404" pitchFamily="49" charset="0"/>
              <a:buChar char="o"/>
            </a:pPr>
            <a:r>
              <a:rPr lang="en-US" sz="1800" dirty="0" smtClean="0">
                <a:solidFill>
                  <a:schemeClr val="tx2"/>
                </a:solidFill>
                <a:latin typeface="Arial" panose="020B0604020202020204" pitchFamily="34" charset="0"/>
                <a:cs typeface="Arial" panose="020B0604020202020204" pitchFamily="34" charset="0"/>
              </a:rPr>
              <a:t>Will be starting August 1st</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Steve McCabe, CHIA’s current Deputy Executive Director of Health Analytics and Finance </a:t>
            </a:r>
            <a:r>
              <a:rPr lang="en-US" dirty="0" smtClean="0">
                <a:solidFill>
                  <a:schemeClr val="tx2"/>
                </a:solidFill>
                <a:latin typeface="Arial" panose="020B0604020202020204" pitchFamily="34" charset="0"/>
                <a:cs typeface="Arial" panose="020B0604020202020204" pitchFamily="34" charset="0"/>
              </a:rPr>
              <a:t>has been the </a:t>
            </a:r>
            <a:r>
              <a:rPr lang="en-US" dirty="0" smtClean="0">
                <a:solidFill>
                  <a:schemeClr val="tx2"/>
                </a:solidFill>
                <a:latin typeface="Arial" panose="020B0604020202020204" pitchFamily="34" charset="0"/>
                <a:cs typeface="Arial" panose="020B0604020202020204" pitchFamily="34" charset="0"/>
              </a:rPr>
              <a:t>Interim Executive </a:t>
            </a:r>
            <a:r>
              <a:rPr lang="en-US" dirty="0" smtClean="0">
                <a:solidFill>
                  <a:schemeClr val="tx2"/>
                </a:solidFill>
                <a:latin typeface="Arial" panose="020B0604020202020204" pitchFamily="34" charset="0"/>
                <a:cs typeface="Arial" panose="020B0604020202020204" pitchFamily="34" charset="0"/>
              </a:rPr>
              <a:t>Director since Aron Boros left in June</a:t>
            </a:r>
            <a:endParaRPr lang="en-US"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93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Mix FY15 Release</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We are accepting applications for FY15 Case Mix data NOW</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Inpatient Data is </a:t>
            </a:r>
            <a:r>
              <a:rPr lang="en-US" dirty="0" smtClean="0">
                <a:latin typeface="Arial" panose="020B0604020202020204" pitchFamily="34" charset="0"/>
                <a:cs typeface="Arial" panose="020B0604020202020204" pitchFamily="34" charset="0"/>
              </a:rPr>
              <a:t>available NOW</a:t>
            </a:r>
            <a:endParaRPr lang="en-US" dirty="0" smtClean="0">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Emergency Department </a:t>
            </a:r>
            <a:r>
              <a:rPr lang="en-US" sz="2000" dirty="0" smtClean="0">
                <a:solidFill>
                  <a:schemeClr val="tx2"/>
                </a:solidFill>
                <a:latin typeface="Arial" panose="020B0604020202020204" pitchFamily="34" charset="0"/>
                <a:cs typeface="Arial" panose="020B0604020202020204" pitchFamily="34" charset="0"/>
              </a:rPr>
              <a:t>ready </a:t>
            </a:r>
            <a:r>
              <a:rPr lang="en-US" sz="2000" dirty="0" smtClean="0">
                <a:solidFill>
                  <a:schemeClr val="tx2"/>
                </a:solidFill>
                <a:latin typeface="Arial" panose="020B0604020202020204" pitchFamily="34" charset="0"/>
                <a:cs typeface="Arial" panose="020B0604020202020204" pitchFamily="34" charset="0"/>
              </a:rPr>
              <a:t>in </a:t>
            </a:r>
            <a:r>
              <a:rPr lang="en-US" sz="2000" dirty="0" smtClean="0">
                <a:solidFill>
                  <a:schemeClr val="tx2"/>
                </a:solidFill>
                <a:latin typeface="Arial" panose="020B0604020202020204" pitchFamily="34" charset="0"/>
                <a:cs typeface="Arial" panose="020B0604020202020204" pitchFamily="34" charset="0"/>
              </a:rPr>
              <a:t>late August</a:t>
            </a:r>
            <a:endParaRPr lang="en-US" sz="2000" dirty="0" smtClean="0">
              <a:solidFill>
                <a:schemeClr val="tx2"/>
              </a:solidFill>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Outpatient Observation ready </a:t>
            </a:r>
            <a:r>
              <a:rPr lang="en-US" sz="2000" dirty="0" smtClean="0">
                <a:solidFill>
                  <a:schemeClr val="tx2"/>
                </a:solidFill>
                <a:latin typeface="Arial" panose="020B0604020202020204" pitchFamily="34" charset="0"/>
                <a:cs typeface="Arial" panose="020B0604020202020204" pitchFamily="34" charset="0"/>
              </a:rPr>
              <a:t>in </a:t>
            </a:r>
            <a:r>
              <a:rPr lang="en-US" sz="2000" dirty="0" smtClean="0">
                <a:solidFill>
                  <a:schemeClr val="tx2"/>
                </a:solidFill>
                <a:latin typeface="Arial" panose="020B0604020202020204" pitchFamily="34" charset="0"/>
                <a:cs typeface="Arial" panose="020B0604020202020204" pitchFamily="34" charset="0"/>
              </a:rPr>
              <a:t>early September</a:t>
            </a:r>
            <a:endParaRPr lang="en-US" sz="20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Apply for all files now and we will fulfill them as they become available.</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FY15 Case Mix data in LDS format</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FY04-FY14 available in old “Levels” format (can request on the same application form)</a:t>
            </a:r>
          </a:p>
          <a:p>
            <a:pPr marL="342900" indent="-342900">
              <a:buFont typeface="Arial" panose="020B0604020202020204" pitchFamily="34" charset="0"/>
              <a:buChar char="•"/>
            </a:pPr>
            <a:r>
              <a:rPr lang="en-US" dirty="0" smtClean="0">
                <a:solidFill>
                  <a:schemeClr val="tx2"/>
                </a:solidFill>
                <a:latin typeface="Arial" panose="020B0604020202020204" pitchFamily="34" charset="0"/>
                <a:cs typeface="Arial" panose="020B0604020202020204" pitchFamily="34" charset="0"/>
              </a:rPr>
              <a:t>FY15 </a:t>
            </a:r>
            <a:r>
              <a:rPr lang="en-US" dirty="0" smtClean="0">
                <a:solidFill>
                  <a:schemeClr val="tx2"/>
                </a:solidFill>
                <a:latin typeface="Arial" panose="020B0604020202020204" pitchFamily="34" charset="0"/>
                <a:cs typeface="Arial" panose="020B0604020202020204" pitchFamily="34" charset="0"/>
              </a:rPr>
              <a:t>Release Documentation </a:t>
            </a:r>
            <a:r>
              <a:rPr lang="en-US" dirty="0" smtClean="0">
                <a:solidFill>
                  <a:schemeClr val="tx2"/>
                </a:solidFill>
                <a:latin typeface="Arial" panose="020B0604020202020204" pitchFamily="34" charset="0"/>
                <a:cs typeface="Arial" panose="020B0604020202020204" pitchFamily="34" charset="0"/>
              </a:rPr>
              <a:t>should be posted soon</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70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Mix Webpage</a:t>
            </a:r>
            <a:endParaRPr lang="en-US" dirty="0"/>
          </a:p>
        </p:txBody>
      </p:sp>
      <p:sp>
        <p:nvSpPr>
          <p:cNvPr id="3" name="Subtitle 2"/>
          <p:cNvSpPr>
            <a:spLocks noGrp="1"/>
          </p:cNvSpPr>
          <p:nvPr>
            <p:ph type="subTitle" idx="1"/>
          </p:nvPr>
        </p:nvSpPr>
        <p:spPr/>
        <p:txBody>
          <a:bodyPr/>
          <a:lstStyle/>
          <a:p>
            <a:r>
              <a:rPr lang="en-US" dirty="0">
                <a:hlinkClick r:id="rId3"/>
              </a:rPr>
              <a:t>http://</a:t>
            </a:r>
            <a:r>
              <a:rPr lang="en-US" dirty="0" smtClean="0">
                <a:hlinkClick r:id="rId3"/>
              </a:rPr>
              <a:t>www.chiamass.gov/case-mix-data/</a:t>
            </a:r>
            <a:r>
              <a:rPr lang="en-US" dirty="0" smtClean="0"/>
              <a:t> </a:t>
            </a:r>
            <a:endParaRPr lang="en-US"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690" t="8486" r="17481" b="6065"/>
          <a:stretch/>
        </p:blipFill>
        <p:spPr bwMode="auto">
          <a:xfrm>
            <a:off x="1732445" y="2364658"/>
            <a:ext cx="5681078" cy="421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6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Application Forms</a:t>
            </a:r>
            <a:endParaRPr lang="en-US" dirty="0"/>
          </a:p>
        </p:txBody>
      </p:sp>
      <p:sp>
        <p:nvSpPr>
          <p:cNvPr id="3" name="Subtitle 2"/>
          <p:cNvSpPr>
            <a:spLocks noGrp="1"/>
          </p:cNvSpPr>
          <p:nvPr>
            <p:ph type="subTitle" idx="1"/>
          </p:nvPr>
        </p:nvSpPr>
        <p:spPr/>
        <p:txBody>
          <a:bodyPr/>
          <a:lstStyle/>
          <a:p>
            <a:r>
              <a:rPr lang="en-US" dirty="0" smtClean="0"/>
              <a:t>Posted here</a:t>
            </a:r>
            <a:r>
              <a:rPr lang="en-US" dirty="0"/>
              <a:t>: </a:t>
            </a:r>
            <a:r>
              <a:rPr lang="en-US" dirty="0">
                <a:hlinkClick r:id="rId3"/>
              </a:rPr>
              <a:t>http://www.chiamass.gov/case-mix-application-documents</a:t>
            </a:r>
            <a:r>
              <a:rPr lang="en-US" dirty="0" smtClean="0">
                <a:hlinkClick r:id="rId3"/>
              </a:rPr>
              <a:t>/</a:t>
            </a:r>
            <a:r>
              <a:rPr lang="en-US" dirty="0" smtClean="0"/>
              <a:t> </a:t>
            </a:r>
          </a:p>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951" t="7162" r="16886" b="16598"/>
          <a:stretch/>
        </p:blipFill>
        <p:spPr bwMode="auto">
          <a:xfrm>
            <a:off x="937015" y="2615380"/>
            <a:ext cx="6771476" cy="4170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Apply </a:t>
            </a:r>
            <a:r>
              <a:rPr lang="en-US" sz="2400" dirty="0" smtClean="0">
                <a:solidFill>
                  <a:schemeClr val="tx2"/>
                </a:solidFill>
                <a:latin typeface="Arial" panose="020B0604020202020204" pitchFamily="34" charset="0"/>
                <a:cs typeface="Arial" panose="020B0604020202020204" pitchFamily="34" charset="0"/>
              </a:rPr>
              <a:t>for data NOW – application forms </a:t>
            </a:r>
            <a:r>
              <a:rPr lang="en-US" sz="2400" dirty="0">
                <a:solidFill>
                  <a:schemeClr val="tx2"/>
                </a:solidFill>
                <a:latin typeface="Arial" panose="020B0604020202020204" pitchFamily="34" charset="0"/>
                <a:cs typeface="Arial" panose="020B0604020202020204" pitchFamily="34" charset="0"/>
              </a:rPr>
              <a:t>are posted on the APCD website: </a:t>
            </a:r>
            <a:r>
              <a:rPr lang="en-US" sz="2400" dirty="0">
                <a:solidFill>
                  <a:schemeClr val="tx2"/>
                </a:solidFill>
                <a:latin typeface="Arial" panose="020B0604020202020204" pitchFamily="34" charset="0"/>
                <a:cs typeface="Arial" panose="020B0604020202020204" pitchFamily="34" charset="0"/>
                <a:hlinkClick r:id="rId3"/>
              </a:rPr>
              <a:t>http://</a:t>
            </a:r>
            <a:r>
              <a:rPr lang="en-US" sz="2400" dirty="0" smtClean="0">
                <a:solidFill>
                  <a:schemeClr val="tx2"/>
                </a:solidFill>
                <a:latin typeface="Arial" panose="020B0604020202020204" pitchFamily="34" charset="0"/>
                <a:cs typeface="Arial" panose="020B0604020202020204" pitchFamily="34" charset="0"/>
                <a:hlinkClick r:id="rId3"/>
              </a:rPr>
              <a:t>www.chiamass.gov/application-documents\</a:t>
            </a: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Data should be ready to go out the door by July 31</a:t>
            </a:r>
            <a:r>
              <a:rPr lang="en-US" sz="2400" baseline="30000" dirty="0" smtClean="0">
                <a:solidFill>
                  <a:schemeClr val="tx2"/>
                </a:solidFill>
                <a:latin typeface="Arial" panose="020B0604020202020204" pitchFamily="34" charset="0"/>
                <a:cs typeface="Arial" panose="020B0604020202020204" pitchFamily="34" charset="0"/>
              </a:rPr>
              <a:t>st</a:t>
            </a:r>
            <a:endParaRPr lang="en-US" sz="24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Release documentation (release notes, full data specifications, etc.) will be posted over the next couple of weeks)</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No change in fees or fee waiver provisions with this release</a:t>
            </a:r>
          </a:p>
        </p:txBody>
      </p:sp>
    </p:spTree>
    <p:extLst>
      <p:ext uri="{BB962C8B-B14F-4D97-AF65-F5344CB8AC3E}">
        <p14:creationId xmlns:p14="http://schemas.microsoft.com/office/powerpoint/2010/main" val="284889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r>
              <a:rPr lang="en-US" u="sng" dirty="0" smtClean="0"/>
              <a:t>Highlights of Release 5.0 Include:</a:t>
            </a:r>
          </a:p>
          <a:p>
            <a:pPr marL="342900" indent="-342900">
              <a:buFont typeface="Arial" panose="020B0604020202020204" pitchFamily="34" charset="0"/>
              <a:buChar char="•"/>
            </a:pPr>
            <a:r>
              <a:rPr lang="en-US" dirty="0"/>
              <a:t>Data is available for dates of service from January 1, 2011 to December 31, 2015 as paid through March 31, </a:t>
            </a:r>
            <a:r>
              <a:rPr lang="en-US" dirty="0" smtClean="0"/>
              <a:t>2016. </a:t>
            </a:r>
            <a:endParaRPr lang="en-US" dirty="0"/>
          </a:p>
          <a:p>
            <a:pPr marL="800100" lvl="1" indent="-342900" algn="l">
              <a:buFont typeface="Wingdings" panose="05000000000000000000" pitchFamily="2" charset="2"/>
              <a:buChar char="§"/>
            </a:pPr>
            <a:r>
              <a:rPr lang="en-US" sz="1600" dirty="0" smtClean="0">
                <a:solidFill>
                  <a:schemeClr val="tx2"/>
                </a:solidFill>
                <a:latin typeface="Tw Cen MT"/>
                <a:ea typeface="Tw Cen MT"/>
                <a:cs typeface="Times New Roman"/>
              </a:rPr>
              <a:t>Data submitted </a:t>
            </a:r>
            <a:r>
              <a:rPr lang="en-US" sz="1600" dirty="0">
                <a:solidFill>
                  <a:schemeClr val="tx2"/>
                </a:solidFill>
                <a:latin typeface="Tw Cen MT"/>
                <a:ea typeface="Tw Cen MT"/>
                <a:cs typeface="Times New Roman"/>
              </a:rPr>
              <a:t>to CHIA after March 2016 is not included in the </a:t>
            </a:r>
            <a:r>
              <a:rPr lang="en-US" sz="1600" dirty="0" smtClean="0">
                <a:solidFill>
                  <a:schemeClr val="tx2"/>
                </a:solidFill>
                <a:latin typeface="Tw Cen MT"/>
                <a:ea typeface="Tw Cen MT"/>
                <a:cs typeface="Times New Roman"/>
              </a:rPr>
              <a:t>files</a:t>
            </a:r>
          </a:p>
          <a:p>
            <a:pPr marL="342900" indent="-342900">
              <a:buFont typeface="Arial" panose="020B0604020202020204" pitchFamily="34" charset="0"/>
              <a:buChar char="•"/>
            </a:pPr>
            <a:r>
              <a:rPr lang="en-US" dirty="0"/>
              <a:t>C</a:t>
            </a:r>
            <a:r>
              <a:rPr lang="en-US" dirty="0" smtClean="0"/>
              <a:t>omprehensive </a:t>
            </a:r>
            <a:r>
              <a:rPr lang="en-US" dirty="0"/>
              <a:t>and recently updated data, including resubmissions from several large </a:t>
            </a:r>
            <a:r>
              <a:rPr lang="en-US" dirty="0" smtClean="0"/>
              <a:t>carriers</a:t>
            </a:r>
          </a:p>
          <a:p>
            <a:pPr marL="342900" indent="-342900">
              <a:buFont typeface="Arial" panose="020B0604020202020204" pitchFamily="34" charset="0"/>
              <a:buChar char="•"/>
            </a:pPr>
            <a:r>
              <a:rPr lang="en-US" dirty="0" smtClean="0">
                <a:solidFill>
                  <a:schemeClr val="tx2"/>
                </a:solidFill>
                <a:latin typeface="Tw Cen MT"/>
                <a:ea typeface="Tw Cen MT"/>
                <a:cs typeface="Times New Roman"/>
              </a:rPr>
              <a:t>Versioning for additional carriers </a:t>
            </a:r>
            <a:r>
              <a:rPr lang="en-US" dirty="0">
                <a:solidFill>
                  <a:schemeClr val="tx2"/>
                </a:solidFill>
                <a:latin typeface="Tw Cen MT"/>
                <a:ea typeface="Tw Cen MT"/>
                <a:cs typeface="Times New Roman"/>
              </a:rPr>
              <a:t>beyond those </a:t>
            </a:r>
            <a:r>
              <a:rPr lang="en-US" dirty="0" smtClean="0">
                <a:solidFill>
                  <a:schemeClr val="tx2"/>
                </a:solidFill>
                <a:latin typeface="Tw Cen MT"/>
                <a:ea typeface="Tw Cen MT"/>
                <a:cs typeface="Times New Roman"/>
              </a:rPr>
              <a:t>carriers </a:t>
            </a:r>
            <a:r>
              <a:rPr lang="en-US" dirty="0">
                <a:solidFill>
                  <a:schemeClr val="tx2"/>
                </a:solidFill>
                <a:latin typeface="Tw Cen MT"/>
                <a:ea typeface="Tw Cen MT"/>
                <a:cs typeface="Times New Roman"/>
              </a:rPr>
              <a:t>from </a:t>
            </a:r>
            <a:r>
              <a:rPr lang="en-US" dirty="0" smtClean="0">
                <a:solidFill>
                  <a:schemeClr val="tx2"/>
                </a:solidFill>
                <a:latin typeface="Tw Cen MT"/>
                <a:ea typeface="Tw Cen MT"/>
                <a:cs typeface="Times New Roman"/>
              </a:rPr>
              <a:t>APCD Release </a:t>
            </a:r>
            <a:r>
              <a:rPr lang="en-US" dirty="0">
                <a:solidFill>
                  <a:schemeClr val="tx2"/>
                </a:solidFill>
                <a:latin typeface="Tw Cen MT"/>
                <a:ea typeface="Tw Cen MT"/>
                <a:cs typeface="Times New Roman"/>
              </a:rPr>
              <a:t>4.0 (Blue Cross Blue Shield of Massachusetts, Tufts Health Plan, Harvard </a:t>
            </a:r>
            <a:r>
              <a:rPr lang="en-US" dirty="0" smtClean="0">
                <a:solidFill>
                  <a:schemeClr val="tx2"/>
                </a:solidFill>
                <a:latin typeface="Tw Cen MT"/>
                <a:ea typeface="Tw Cen MT"/>
                <a:cs typeface="Times New Roman"/>
              </a:rPr>
              <a:t>Pilgrim, and </a:t>
            </a:r>
            <a:r>
              <a:rPr lang="en-US" dirty="0">
                <a:solidFill>
                  <a:schemeClr val="tx2"/>
                </a:solidFill>
                <a:latin typeface="Tw Cen MT"/>
                <a:ea typeface="Tw Cen MT"/>
                <a:cs typeface="Times New Roman"/>
              </a:rPr>
              <a:t>MassHealth</a:t>
            </a:r>
            <a:r>
              <a:rPr lang="en-US" dirty="0" smtClean="0">
                <a:solidFill>
                  <a:schemeClr val="tx2"/>
                </a:solidFill>
                <a:latin typeface="Tw Cen MT"/>
                <a:ea typeface="Tw Cen MT"/>
                <a:cs typeface="Times New Roman"/>
              </a:rPr>
              <a:t>)</a:t>
            </a:r>
            <a:endParaRPr lang="en-US" u="sng" dirty="0" smtClean="0">
              <a:solidFill>
                <a:schemeClr val="tx2"/>
              </a:solidFill>
            </a:endParaRPr>
          </a:p>
          <a:p>
            <a:pPr marL="800100" lvl="1" indent="-342900" algn="l">
              <a:buFont typeface="Wingdings" panose="05000000000000000000" pitchFamily="2" charset="2"/>
              <a:buChar char="§"/>
            </a:pPr>
            <a:r>
              <a:rPr lang="en-US" sz="1600" dirty="0">
                <a:solidFill>
                  <a:schemeClr val="tx2"/>
                </a:solidFill>
                <a:latin typeface="Tw Cen MT"/>
                <a:ea typeface="Tw Cen MT"/>
                <a:cs typeface="Times New Roman"/>
              </a:rPr>
              <a:t>A </a:t>
            </a:r>
            <a:r>
              <a:rPr lang="en-US" sz="1600" dirty="0" smtClean="0">
                <a:solidFill>
                  <a:schemeClr val="tx2"/>
                </a:solidFill>
                <a:latin typeface="Tw Cen MT"/>
                <a:ea typeface="Tw Cen MT"/>
                <a:cs typeface="Times New Roman"/>
              </a:rPr>
              <a:t>full list </a:t>
            </a:r>
            <a:r>
              <a:rPr lang="en-US" sz="1600" dirty="0">
                <a:solidFill>
                  <a:schemeClr val="tx2"/>
                </a:solidFill>
                <a:latin typeface="Tw Cen MT"/>
                <a:ea typeface="Tw Cen MT"/>
                <a:cs typeface="Times New Roman"/>
              </a:rPr>
              <a:t>of Carriers versioned will be available closer to release implementation</a:t>
            </a:r>
            <a:endParaRPr lang="en-US" dirty="0" smtClean="0">
              <a:solidFill>
                <a:schemeClr val="tx2"/>
              </a:solidFill>
              <a:latin typeface="Tw Cen MT"/>
              <a:ea typeface="Tw Cen MT"/>
              <a:cs typeface="Times New Roman"/>
            </a:endParaRPr>
          </a:p>
        </p:txBody>
      </p:sp>
    </p:spTree>
    <p:extLst>
      <p:ext uri="{BB962C8B-B14F-4D97-AF65-F5344CB8AC3E}">
        <p14:creationId xmlns:p14="http://schemas.microsoft.com/office/powerpoint/2010/main" val="220722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r>
              <a:rPr lang="en-US" u="sng" dirty="0" smtClean="0"/>
              <a:t>Additional Highlights of Release 5.0:</a:t>
            </a:r>
          </a:p>
          <a:p>
            <a:pPr marL="342900" indent="-342900">
              <a:buFont typeface="Arial" panose="020B0604020202020204" pitchFamily="34" charset="0"/>
              <a:buChar char="•"/>
            </a:pPr>
            <a:r>
              <a:rPr lang="en-US" dirty="0">
                <a:latin typeface="Tw Cen MT"/>
                <a:ea typeface="Tw Cen MT"/>
                <a:cs typeface="Times New Roman"/>
              </a:rPr>
              <a:t>Government </a:t>
            </a:r>
            <a:r>
              <a:rPr lang="en-US" dirty="0" smtClean="0">
                <a:latin typeface="Tw Cen MT"/>
                <a:ea typeface="Tw Cen MT"/>
                <a:cs typeface="Times New Roman"/>
              </a:rPr>
              <a:t>users may </a:t>
            </a:r>
            <a:r>
              <a:rPr lang="en-US" dirty="0">
                <a:latin typeface="Tw Cen MT"/>
                <a:ea typeface="Tw Cen MT"/>
                <a:cs typeface="Times New Roman"/>
              </a:rPr>
              <a:t>request both Level 2 and Level 3 elements, including MassHealth Enhanced Eligibility </a:t>
            </a:r>
            <a:r>
              <a:rPr lang="en-US" dirty="0" smtClean="0">
                <a:latin typeface="Tw Cen MT"/>
                <a:ea typeface="Tw Cen MT"/>
                <a:cs typeface="Times New Roman"/>
              </a:rPr>
              <a:t>file and Benefit Plan file data</a:t>
            </a:r>
          </a:p>
          <a:p>
            <a:pPr marL="342900" indent="-342900">
              <a:buFont typeface="Arial" panose="020B0604020202020204" pitchFamily="34" charset="0"/>
              <a:buChar char="•"/>
            </a:pPr>
            <a:r>
              <a:rPr lang="en-US" dirty="0">
                <a:latin typeface="Tw Cen MT"/>
                <a:ea typeface="Tw Cen MT"/>
                <a:cs typeface="Times New Roman"/>
              </a:rPr>
              <a:t>Non-Government users may request groups of Level 2 data elements, as curated by CHIA into Limited Data </a:t>
            </a:r>
            <a:r>
              <a:rPr lang="en-US" dirty="0" smtClean="0">
                <a:latin typeface="Tw Cen MT"/>
                <a:ea typeface="Tw Cen MT"/>
                <a:cs typeface="Times New Roman"/>
              </a:rPr>
              <a:t>Sets (same as Release 4.0).</a:t>
            </a:r>
          </a:p>
          <a:p>
            <a:pPr marL="342900" indent="-342900">
              <a:buFont typeface="Arial" panose="020B0604020202020204" pitchFamily="34" charset="0"/>
              <a:buChar char="•"/>
            </a:pPr>
            <a:r>
              <a:rPr lang="en-US" dirty="0">
                <a:latin typeface="Tw Cen MT"/>
                <a:ea typeface="Tw Cen MT"/>
                <a:cs typeface="Times New Roman"/>
              </a:rPr>
              <a:t>Some data elements have been derived by CHIA from submission data elements or have been added to the database to aid in versioning and identifying claims (e.g. Unique Record IDs and status flags). </a:t>
            </a:r>
            <a:endParaRPr lang="en-US" dirty="0" smtClean="0">
              <a:latin typeface="Tw Cen MT"/>
              <a:ea typeface="Tw Cen MT"/>
              <a:cs typeface="Times New Roman"/>
            </a:endParaRPr>
          </a:p>
          <a:p>
            <a:pPr marL="800100" lvl="1" indent="-342900" algn="l">
              <a:buFont typeface="Arial" panose="020B0604020202020204" pitchFamily="34" charset="0"/>
              <a:buChar char="•"/>
            </a:pPr>
            <a:r>
              <a:rPr lang="en-US" sz="1600" dirty="0" smtClean="0">
                <a:solidFill>
                  <a:schemeClr val="tx2"/>
                </a:solidFill>
                <a:latin typeface="Tw Cen MT"/>
                <a:ea typeface="Tw Cen MT"/>
                <a:cs typeface="Times New Roman"/>
              </a:rPr>
              <a:t>More </a:t>
            </a:r>
            <a:r>
              <a:rPr lang="en-US" sz="1600" dirty="0">
                <a:solidFill>
                  <a:schemeClr val="tx2"/>
                </a:solidFill>
                <a:latin typeface="Tw Cen MT"/>
                <a:ea typeface="Tw Cen MT"/>
                <a:cs typeface="Times New Roman"/>
              </a:rPr>
              <a:t>information will be available in the MA APCD Data Elements Reference Guide closer to the release </a:t>
            </a:r>
            <a:r>
              <a:rPr lang="en-US" sz="1600" dirty="0" smtClean="0">
                <a:solidFill>
                  <a:schemeClr val="tx2"/>
                </a:solidFill>
                <a:latin typeface="Tw Cen MT"/>
                <a:ea typeface="Tw Cen MT"/>
                <a:cs typeface="Times New Roman"/>
              </a:rPr>
              <a:t>date (will be posted with release documentation on the </a:t>
            </a:r>
            <a:r>
              <a:rPr lang="en-US" sz="1600" dirty="0" smtClean="0">
                <a:latin typeface="Tw Cen MT"/>
                <a:ea typeface="Tw Cen MT"/>
                <a:cs typeface="Times New Roman"/>
                <a:hlinkClick r:id="rId3"/>
              </a:rPr>
              <a:t>APCD website </a:t>
            </a:r>
            <a:endParaRPr lang="en-US" sz="1600" dirty="0" smtClean="0">
              <a:solidFill>
                <a:schemeClr val="tx2"/>
              </a:solidFill>
              <a:latin typeface="Tw Cen MT"/>
              <a:ea typeface="Tw Cen MT"/>
              <a:cs typeface="Times New Roman"/>
            </a:endParaRPr>
          </a:p>
        </p:txBody>
      </p:sp>
    </p:spTree>
    <p:extLst>
      <p:ext uri="{BB962C8B-B14F-4D97-AF65-F5344CB8AC3E}">
        <p14:creationId xmlns:p14="http://schemas.microsoft.com/office/powerpoint/2010/main" val="673612146"/>
      </p:ext>
    </p:extLst>
  </p:cSld>
  <p:clrMapOvr>
    <a:masterClrMapping/>
  </p:clrMapOvr>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17939</TotalTime>
  <Words>1017</Words>
  <Application>Microsoft Office PowerPoint</Application>
  <PresentationFormat>On-screen Show (4:3)</PresentationFormat>
  <Paragraphs>118</Paragraphs>
  <Slides>20</Slides>
  <Notes>20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content option A</vt:lpstr>
      <vt:lpstr>HIT January 2014</vt:lpstr>
      <vt:lpstr>1_content option A</vt:lpstr>
      <vt:lpstr>Office Theme</vt:lpstr>
      <vt:lpstr>Chart</vt:lpstr>
      <vt:lpstr>MA Center for Health Information &amp; Analysis  Case Mix User Workgroup</vt:lpstr>
      <vt:lpstr>Agenda</vt:lpstr>
      <vt:lpstr>Announcement</vt:lpstr>
      <vt:lpstr>Case Mix FY15 Release</vt:lpstr>
      <vt:lpstr>Case Mix Webpage</vt:lpstr>
      <vt:lpstr>Revised Application Forms</vt:lpstr>
      <vt:lpstr>MA APCD Release 5.0</vt:lpstr>
      <vt:lpstr>MA APCD Release 5.0</vt:lpstr>
      <vt:lpstr>MA APCD Release 5.0</vt:lpstr>
      <vt:lpstr> QUESTIONS?</vt:lpstr>
      <vt:lpstr>QUESTIONS SUBMITTED BY USERS</vt:lpstr>
      <vt:lpstr>QUESTION:  In FY2015, why did CHIA lift the limit on number of diagnosis and procedure codes?</vt:lpstr>
      <vt:lpstr>PowerPoint Presentation</vt:lpstr>
      <vt:lpstr>CHIA also reviewed the Variation in the Number of Diagnoses  Codes Collected by States as Evidenced from Hospital Inpatient Discharge Data in AHQR HCUP Data   </vt:lpstr>
      <vt:lpstr>QUESTION: In FY2015, why did CHIA lift the limit on number of diagnosis and procedure codes? (continued)</vt:lpstr>
      <vt:lpstr>QUESTION: As a result of lifting the limit, did the volume of diagnosis codes in FY2015 data actually increase?</vt:lpstr>
      <vt:lpstr>QUESTION: As a result of lifting the limit, has the release data file structure changed?</vt:lpstr>
      <vt:lpstr>QUESTION: If I am applying for Inpatient Hospital Discharge Data to study septicemia,  do you recommend that I also apply for observation stay data or are the observation stay cases not serious?</vt:lpstr>
      <vt:lpstr>Questions?</vt:lpstr>
      <vt:lpstr>Call for Topics and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Tapply, Adam</cp:lastModifiedBy>
  <cp:revision>391</cp:revision>
  <cp:lastPrinted>2016-07-26T18:27:15Z</cp:lastPrinted>
  <dcterms:created xsi:type="dcterms:W3CDTF">2014-04-22T00:14:56Z</dcterms:created>
  <dcterms:modified xsi:type="dcterms:W3CDTF">2016-07-26T19:44:39Z</dcterms:modified>
</cp:coreProperties>
</file>