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 id="2147483696" r:id="rId3"/>
    <p:sldMasterId id="2147483697" r:id="rId4"/>
  </p:sldMasterIdLst>
  <p:notesMasterIdLst>
    <p:notesMasterId r:id="rId24"/>
  </p:notesMasterIdLst>
  <p:handoutMasterIdLst>
    <p:handoutMasterId r:id="rId25"/>
  </p:handoutMasterIdLst>
  <p:sldIdLst>
    <p:sldId id="317" r:id="rId5"/>
    <p:sldId id="264" r:id="rId6"/>
    <p:sldId id="638" r:id="rId7"/>
    <p:sldId id="664" r:id="rId8"/>
    <p:sldId id="666" r:id="rId9"/>
    <p:sldId id="671" r:id="rId10"/>
    <p:sldId id="672" r:id="rId11"/>
    <p:sldId id="662" r:id="rId12"/>
    <p:sldId id="663" r:id="rId13"/>
    <p:sldId id="670" r:id="rId14"/>
    <p:sldId id="574" r:id="rId15"/>
    <p:sldId id="673" r:id="rId16"/>
    <p:sldId id="674" r:id="rId17"/>
    <p:sldId id="675" r:id="rId18"/>
    <p:sldId id="624" r:id="rId19"/>
    <p:sldId id="676" r:id="rId20"/>
    <p:sldId id="677" r:id="rId21"/>
    <p:sldId id="296" r:id="rId22"/>
    <p:sldId id="560" r:id="rId23"/>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91" autoAdjust="0"/>
    <p:restoredTop sz="80686" autoAdjust="0"/>
  </p:normalViewPr>
  <p:slideViewPr>
    <p:cSldViewPr snapToGrid="0" snapToObjects="1" showGuides="1">
      <p:cViewPr varScale="1">
        <p:scale>
          <a:sx n="53" d="100"/>
          <a:sy n="53" d="100"/>
        </p:scale>
        <p:origin x="-1616" y="-64"/>
      </p:cViewPr>
      <p:guideLst>
        <p:guide orient="horz" pos="973"/>
        <p:guide pos="1188"/>
      </p:guideLst>
    </p:cSldViewPr>
  </p:slideViewPr>
  <p:outlineViewPr>
    <p:cViewPr>
      <p:scale>
        <a:sx n="33" d="100"/>
        <a:sy n="33" d="100"/>
      </p:scale>
      <p:origin x="30" y="11532"/>
    </p:cViewPr>
  </p:outlineViewPr>
  <p:notesTextViewPr>
    <p:cViewPr>
      <p:scale>
        <a:sx n="100" d="100"/>
        <a:sy n="100" d="100"/>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tx>
            <c:strRef>
              <c:f>Sheet1!$B$1</c:f>
              <c:strCache>
                <c:ptCount val="1"/>
                <c:pt idx="0">
                  <c:v>Non-ICU</c:v>
                </c:pt>
              </c:strCache>
            </c:strRef>
          </c:tx>
          <c:marker>
            <c:symbol val="none"/>
          </c:marker>
          <c:cat>
            <c:strRef>
              <c:f>Sheet1!$A$2:$A$10</c:f>
              <c:strCache>
                <c:ptCount val="9"/>
                <c:pt idx="0">
                  <c:v>FY2009</c:v>
                </c:pt>
                <c:pt idx="1">
                  <c:v>FY2010</c:v>
                </c:pt>
                <c:pt idx="2">
                  <c:v>FY2011</c:v>
                </c:pt>
                <c:pt idx="3">
                  <c:v>FY2012</c:v>
                </c:pt>
                <c:pt idx="4">
                  <c:v>FY2013</c:v>
                </c:pt>
                <c:pt idx="5">
                  <c:v>FY2014</c:v>
                </c:pt>
                <c:pt idx="6">
                  <c:v>FY2015</c:v>
                </c:pt>
                <c:pt idx="7">
                  <c:v>FY2016</c:v>
                </c:pt>
                <c:pt idx="8">
                  <c:v>FY2017</c:v>
                </c:pt>
              </c:strCache>
            </c:strRef>
          </c:cat>
          <c:val>
            <c:numRef>
              <c:f>Sheet1!$B$2:$B$10</c:f>
              <c:numCache>
                <c:formatCode>General</c:formatCode>
                <c:ptCount val="9"/>
                <c:pt idx="0">
                  <c:v>748687</c:v>
                </c:pt>
                <c:pt idx="1">
                  <c:v>744912</c:v>
                </c:pt>
                <c:pt idx="2">
                  <c:v>741067</c:v>
                </c:pt>
                <c:pt idx="3">
                  <c:v>721178</c:v>
                </c:pt>
                <c:pt idx="4">
                  <c:v>696704</c:v>
                </c:pt>
                <c:pt idx="5">
                  <c:v>676232</c:v>
                </c:pt>
                <c:pt idx="6">
                  <c:v>685620</c:v>
                </c:pt>
                <c:pt idx="7">
                  <c:v>686993</c:v>
                </c:pt>
                <c:pt idx="8">
                  <c:v>689501</c:v>
                </c:pt>
              </c:numCache>
            </c:numRef>
          </c:val>
          <c:smooth val="0"/>
        </c:ser>
        <c:ser>
          <c:idx val="1"/>
          <c:order val="1"/>
          <c:tx>
            <c:strRef>
              <c:f>Sheet1!$C$1</c:f>
              <c:strCache>
                <c:ptCount val="1"/>
                <c:pt idx="0">
                  <c:v>ICU </c:v>
                </c:pt>
              </c:strCache>
            </c:strRef>
          </c:tx>
          <c:marker>
            <c:symbol val="none"/>
          </c:marker>
          <c:cat>
            <c:strRef>
              <c:f>Sheet1!$A$2:$A$10</c:f>
              <c:strCache>
                <c:ptCount val="9"/>
                <c:pt idx="0">
                  <c:v>FY2009</c:v>
                </c:pt>
                <c:pt idx="1">
                  <c:v>FY2010</c:v>
                </c:pt>
                <c:pt idx="2">
                  <c:v>FY2011</c:v>
                </c:pt>
                <c:pt idx="3">
                  <c:v>FY2012</c:v>
                </c:pt>
                <c:pt idx="4">
                  <c:v>FY2013</c:v>
                </c:pt>
                <c:pt idx="5">
                  <c:v>FY2014</c:v>
                </c:pt>
                <c:pt idx="6">
                  <c:v>FY2015</c:v>
                </c:pt>
                <c:pt idx="7">
                  <c:v>FY2016</c:v>
                </c:pt>
                <c:pt idx="8">
                  <c:v>FY2017</c:v>
                </c:pt>
              </c:strCache>
            </c:strRef>
          </c:cat>
          <c:val>
            <c:numRef>
              <c:f>Sheet1!$C$2:$C$10</c:f>
              <c:numCache>
                <c:formatCode>General</c:formatCode>
                <c:ptCount val="9"/>
                <c:pt idx="0">
                  <c:v>104755</c:v>
                </c:pt>
                <c:pt idx="1">
                  <c:v>106241</c:v>
                </c:pt>
                <c:pt idx="2">
                  <c:v>111139</c:v>
                </c:pt>
                <c:pt idx="3">
                  <c:v>108689</c:v>
                </c:pt>
                <c:pt idx="4">
                  <c:v>109432</c:v>
                </c:pt>
                <c:pt idx="5">
                  <c:v>109253</c:v>
                </c:pt>
                <c:pt idx="6">
                  <c:v>111215</c:v>
                </c:pt>
                <c:pt idx="7">
                  <c:v>116756</c:v>
                </c:pt>
                <c:pt idx="8">
                  <c:v>119415</c:v>
                </c:pt>
              </c:numCache>
            </c:numRef>
          </c:val>
          <c:smooth val="0"/>
        </c:ser>
        <c:dLbls>
          <c:showLegendKey val="0"/>
          <c:showVal val="0"/>
          <c:showCatName val="0"/>
          <c:showSerName val="0"/>
          <c:showPercent val="0"/>
          <c:showBubbleSize val="0"/>
        </c:dLbls>
        <c:dropLines/>
        <c:marker val="1"/>
        <c:smooth val="0"/>
        <c:axId val="35295616"/>
        <c:axId val="35297152"/>
      </c:lineChart>
      <c:catAx>
        <c:axId val="35295616"/>
        <c:scaling>
          <c:orientation val="minMax"/>
        </c:scaling>
        <c:delete val="0"/>
        <c:axPos val="b"/>
        <c:majorTickMark val="none"/>
        <c:minorTickMark val="none"/>
        <c:tickLblPos val="nextTo"/>
        <c:txPr>
          <a:bodyPr/>
          <a:lstStyle/>
          <a:p>
            <a:pPr>
              <a:defRPr sz="800" baseline="0"/>
            </a:pPr>
            <a:endParaRPr lang="en-US"/>
          </a:p>
        </c:txPr>
        <c:crossAx val="35297152"/>
        <c:crosses val="autoZero"/>
        <c:auto val="1"/>
        <c:lblAlgn val="ctr"/>
        <c:lblOffset val="100"/>
        <c:noMultiLvlLbl val="0"/>
      </c:catAx>
      <c:valAx>
        <c:axId val="35297152"/>
        <c:scaling>
          <c:orientation val="minMax"/>
        </c:scaling>
        <c:delete val="0"/>
        <c:axPos val="l"/>
        <c:majorGridlines/>
        <c:title>
          <c:tx>
            <c:rich>
              <a:bodyPr/>
              <a:lstStyle/>
              <a:p>
                <a:pPr>
                  <a:defRPr/>
                </a:pPr>
                <a:r>
                  <a:rPr lang="en-US" sz="1000" dirty="0" smtClean="0"/>
                  <a:t>Total Inpatient Discharges</a:t>
                </a:r>
                <a:endParaRPr lang="en-US" sz="1000" dirty="0"/>
              </a:p>
            </c:rich>
          </c:tx>
          <c:overlay val="0"/>
        </c:title>
        <c:numFmt formatCode="#,##0" sourceLinked="0"/>
        <c:majorTickMark val="out"/>
        <c:minorTickMark val="none"/>
        <c:tickLblPos val="nextTo"/>
        <c:txPr>
          <a:bodyPr/>
          <a:lstStyle/>
          <a:p>
            <a:pPr>
              <a:defRPr sz="900" baseline="0"/>
            </a:pPr>
            <a:endParaRPr lang="en-US"/>
          </a:p>
        </c:txPr>
        <c:crossAx val="35295616"/>
        <c:crosses val="autoZero"/>
        <c:crossBetween val="between"/>
        <c:majorUnit val="75000"/>
      </c:valAx>
    </c:plotArea>
    <c:legend>
      <c:legendPos val="t"/>
      <c:overlay val="0"/>
      <c:txPr>
        <a:bodyPr/>
        <a:lstStyle/>
        <a:p>
          <a:pPr>
            <a:defRPr sz="1000" baseline="0"/>
          </a:pPr>
          <a:endParaRPr lang="en-US"/>
        </a:p>
      </c:txPr>
    </c:legend>
    <c:plotVisOnly val="1"/>
    <c:dispBlanksAs val="gap"/>
    <c:showDLblsOverMax val="0"/>
  </c:chart>
  <c:spPr>
    <a:ln>
      <a:solidFill>
        <a:schemeClr val="accent1"/>
      </a:solidFill>
    </a:ln>
  </c:spPr>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Non-ICU</c:v>
                </c:pt>
              </c:strCache>
            </c:strRef>
          </c:tx>
          <c:invertIfNegative val="0"/>
          <c:dLbls>
            <c:txPr>
              <a:bodyPr/>
              <a:lstStyle/>
              <a:p>
                <a:pPr>
                  <a:defRPr sz="700" baseline="0"/>
                </a:pPr>
                <a:endParaRPr lang="en-US"/>
              </a:p>
            </c:txPr>
            <c:dLblPos val="outEnd"/>
            <c:showLegendKey val="0"/>
            <c:showVal val="1"/>
            <c:showCatName val="0"/>
            <c:showSerName val="0"/>
            <c:showPercent val="0"/>
            <c:showBubbleSize val="0"/>
            <c:showLeaderLines val="0"/>
          </c:dLbls>
          <c:cat>
            <c:strRef>
              <c:f>Sheet1!$A$2:$A$10</c:f>
              <c:strCache>
                <c:ptCount val="9"/>
                <c:pt idx="0">
                  <c:v>FY2009</c:v>
                </c:pt>
                <c:pt idx="1">
                  <c:v>FY2010</c:v>
                </c:pt>
                <c:pt idx="2">
                  <c:v>FY2011</c:v>
                </c:pt>
                <c:pt idx="3">
                  <c:v>FY2012</c:v>
                </c:pt>
                <c:pt idx="4">
                  <c:v>FY2013</c:v>
                </c:pt>
                <c:pt idx="5">
                  <c:v>FY2014</c:v>
                </c:pt>
                <c:pt idx="6">
                  <c:v>FY2015</c:v>
                </c:pt>
                <c:pt idx="7">
                  <c:v>FY2016</c:v>
                </c:pt>
                <c:pt idx="8">
                  <c:v>FY2017</c:v>
                </c:pt>
              </c:strCache>
            </c:strRef>
          </c:cat>
          <c:val>
            <c:numRef>
              <c:f>Sheet1!$B$2:$B$10</c:f>
              <c:numCache>
                <c:formatCode>0.00%</c:formatCode>
                <c:ptCount val="9"/>
                <c:pt idx="0">
                  <c:v>0.877</c:v>
                </c:pt>
                <c:pt idx="1">
                  <c:v>0.875</c:v>
                </c:pt>
                <c:pt idx="2">
                  <c:v>0.87</c:v>
                </c:pt>
                <c:pt idx="3">
                  <c:v>0.86899999999999999</c:v>
                </c:pt>
                <c:pt idx="4">
                  <c:v>0.86399999999999999</c:v>
                </c:pt>
                <c:pt idx="5">
                  <c:v>0.86099999999999999</c:v>
                </c:pt>
                <c:pt idx="6">
                  <c:v>0.86</c:v>
                </c:pt>
                <c:pt idx="7">
                  <c:v>0.85499999999999998</c:v>
                </c:pt>
                <c:pt idx="8">
                  <c:v>0.85199999999999998</c:v>
                </c:pt>
              </c:numCache>
            </c:numRef>
          </c:val>
        </c:ser>
        <c:ser>
          <c:idx val="1"/>
          <c:order val="1"/>
          <c:tx>
            <c:strRef>
              <c:f>Sheet1!$C$1</c:f>
              <c:strCache>
                <c:ptCount val="1"/>
                <c:pt idx="0">
                  <c:v>ICU </c:v>
                </c:pt>
              </c:strCache>
            </c:strRef>
          </c:tx>
          <c:invertIfNegative val="0"/>
          <c:dLbls>
            <c:spPr>
              <a:solidFill>
                <a:srgbClr val="FFFF00"/>
              </a:solidFill>
              <a:ln>
                <a:solidFill>
                  <a:schemeClr val="accent1"/>
                </a:solidFill>
              </a:ln>
            </c:spPr>
            <c:txPr>
              <a:bodyPr/>
              <a:lstStyle/>
              <a:p>
                <a:pPr>
                  <a:defRPr sz="700" baseline="0"/>
                </a:pPr>
                <a:endParaRPr lang="en-US"/>
              </a:p>
            </c:txPr>
            <c:dLblPos val="outEnd"/>
            <c:showLegendKey val="0"/>
            <c:showVal val="1"/>
            <c:showCatName val="0"/>
            <c:showSerName val="0"/>
            <c:showPercent val="0"/>
            <c:showBubbleSize val="0"/>
            <c:showLeaderLines val="0"/>
          </c:dLbls>
          <c:cat>
            <c:strRef>
              <c:f>Sheet1!$A$2:$A$10</c:f>
              <c:strCache>
                <c:ptCount val="9"/>
                <c:pt idx="0">
                  <c:v>FY2009</c:v>
                </c:pt>
                <c:pt idx="1">
                  <c:v>FY2010</c:v>
                </c:pt>
                <c:pt idx="2">
                  <c:v>FY2011</c:v>
                </c:pt>
                <c:pt idx="3">
                  <c:v>FY2012</c:v>
                </c:pt>
                <c:pt idx="4">
                  <c:v>FY2013</c:v>
                </c:pt>
                <c:pt idx="5">
                  <c:v>FY2014</c:v>
                </c:pt>
                <c:pt idx="6">
                  <c:v>FY2015</c:v>
                </c:pt>
                <c:pt idx="7">
                  <c:v>FY2016</c:v>
                </c:pt>
                <c:pt idx="8">
                  <c:v>FY2017</c:v>
                </c:pt>
              </c:strCache>
            </c:strRef>
          </c:cat>
          <c:val>
            <c:numRef>
              <c:f>Sheet1!$C$2:$C$10</c:f>
              <c:numCache>
                <c:formatCode>0.00%</c:formatCode>
                <c:ptCount val="9"/>
                <c:pt idx="0">
                  <c:v>0.123</c:v>
                </c:pt>
                <c:pt idx="1">
                  <c:v>0.125</c:v>
                </c:pt>
                <c:pt idx="2">
                  <c:v>0.13</c:v>
                </c:pt>
                <c:pt idx="3">
                  <c:v>0.13100000000000001</c:v>
                </c:pt>
                <c:pt idx="4">
                  <c:v>0.13600000000000001</c:v>
                </c:pt>
                <c:pt idx="5">
                  <c:v>0.13900000000000001</c:v>
                </c:pt>
                <c:pt idx="6">
                  <c:v>0.14000000000000001</c:v>
                </c:pt>
                <c:pt idx="7">
                  <c:v>0.14499999999999999</c:v>
                </c:pt>
                <c:pt idx="8">
                  <c:v>0.14799999999999999</c:v>
                </c:pt>
              </c:numCache>
            </c:numRef>
          </c:val>
        </c:ser>
        <c:dLbls>
          <c:dLblPos val="outEnd"/>
          <c:showLegendKey val="0"/>
          <c:showVal val="1"/>
          <c:showCatName val="0"/>
          <c:showSerName val="0"/>
          <c:showPercent val="0"/>
          <c:showBubbleSize val="0"/>
        </c:dLbls>
        <c:gapWidth val="150"/>
        <c:axId val="35966336"/>
        <c:axId val="35968128"/>
      </c:barChart>
      <c:catAx>
        <c:axId val="35966336"/>
        <c:scaling>
          <c:orientation val="minMax"/>
        </c:scaling>
        <c:delete val="0"/>
        <c:axPos val="b"/>
        <c:majorTickMark val="out"/>
        <c:minorTickMark val="none"/>
        <c:tickLblPos val="nextTo"/>
        <c:txPr>
          <a:bodyPr/>
          <a:lstStyle/>
          <a:p>
            <a:pPr>
              <a:defRPr sz="1000" baseline="0"/>
            </a:pPr>
            <a:endParaRPr lang="en-US"/>
          </a:p>
        </c:txPr>
        <c:crossAx val="35968128"/>
        <c:crosses val="autoZero"/>
        <c:auto val="1"/>
        <c:lblAlgn val="ctr"/>
        <c:lblOffset val="100"/>
        <c:noMultiLvlLbl val="0"/>
      </c:catAx>
      <c:valAx>
        <c:axId val="35968128"/>
        <c:scaling>
          <c:orientation val="minMax"/>
        </c:scaling>
        <c:delete val="0"/>
        <c:axPos val="l"/>
        <c:majorGridlines/>
        <c:numFmt formatCode="0%" sourceLinked="0"/>
        <c:majorTickMark val="out"/>
        <c:minorTickMark val="none"/>
        <c:tickLblPos val="nextTo"/>
        <c:txPr>
          <a:bodyPr/>
          <a:lstStyle/>
          <a:p>
            <a:pPr>
              <a:defRPr sz="1000" baseline="0"/>
            </a:pPr>
            <a:endParaRPr lang="en-US"/>
          </a:p>
        </c:txPr>
        <c:crossAx val="35966336"/>
        <c:crosses val="autoZero"/>
        <c:crossBetween val="between"/>
        <c:majorUnit val="0.1"/>
      </c:valAx>
    </c:plotArea>
    <c:legend>
      <c:legendPos val="t"/>
      <c:overlay val="0"/>
      <c:txPr>
        <a:bodyPr/>
        <a:lstStyle/>
        <a:p>
          <a:pPr>
            <a:defRPr sz="1000" baseline="0"/>
          </a:pPr>
          <a:endParaRPr lang="en-US"/>
        </a:p>
      </c:txPr>
    </c:legend>
    <c:plotVisOnly val="1"/>
    <c:dispBlanksAs val="gap"/>
    <c:showDLblsOverMax val="0"/>
  </c:chart>
  <c:spPr>
    <a:noFill/>
    <a:ln>
      <a:solidFill>
        <a:schemeClr val="accent1"/>
      </a:solidFill>
    </a:ln>
  </c:spPr>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980"/>
          </a:xfrm>
          <a:prstGeom prst="rect">
            <a:avLst/>
          </a:prstGeom>
        </p:spPr>
        <p:txBody>
          <a:bodyPr vert="horz" lIns="92647" tIns="46324" rIns="92647" bIns="46324" rtlCol="0"/>
          <a:lstStyle>
            <a:lvl1pPr algn="l">
              <a:defRPr sz="1200"/>
            </a:lvl1pPr>
          </a:lstStyle>
          <a:p>
            <a:endParaRPr lang="en-US"/>
          </a:p>
        </p:txBody>
      </p:sp>
      <p:sp>
        <p:nvSpPr>
          <p:cNvPr id="3" name="Date Placeholder 2"/>
          <p:cNvSpPr>
            <a:spLocks noGrp="1"/>
          </p:cNvSpPr>
          <p:nvPr>
            <p:ph type="dt" sz="quarter" idx="1"/>
          </p:nvPr>
        </p:nvSpPr>
        <p:spPr>
          <a:xfrm>
            <a:off x="3970938" y="1"/>
            <a:ext cx="3037840" cy="464980"/>
          </a:xfrm>
          <a:prstGeom prst="rect">
            <a:avLst/>
          </a:prstGeom>
        </p:spPr>
        <p:txBody>
          <a:bodyPr vert="horz" lIns="92647" tIns="46324" rIns="92647" bIns="46324" rtlCol="0"/>
          <a:lstStyle>
            <a:lvl1pPr algn="r">
              <a:defRPr sz="1200"/>
            </a:lvl1pPr>
          </a:lstStyle>
          <a:p>
            <a:fld id="{68947E9A-3C6F-41DD-BBC5-2694D84AAA9E}" type="datetimeFigureOut">
              <a:rPr lang="en-US" smtClean="0"/>
              <a:t>8/29/2018</a:t>
            </a:fld>
            <a:endParaRPr lang="en-US"/>
          </a:p>
        </p:txBody>
      </p:sp>
      <p:sp>
        <p:nvSpPr>
          <p:cNvPr id="4" name="Footer Placeholder 3"/>
          <p:cNvSpPr>
            <a:spLocks noGrp="1"/>
          </p:cNvSpPr>
          <p:nvPr>
            <p:ph type="ftr" sz="quarter" idx="2"/>
          </p:nvPr>
        </p:nvSpPr>
        <p:spPr>
          <a:xfrm>
            <a:off x="0" y="8829823"/>
            <a:ext cx="3037840" cy="464980"/>
          </a:xfrm>
          <a:prstGeom prst="rect">
            <a:avLst/>
          </a:prstGeom>
        </p:spPr>
        <p:txBody>
          <a:bodyPr vert="horz" lIns="92647" tIns="46324" rIns="92647" bIns="46324"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823"/>
            <a:ext cx="3037840" cy="464980"/>
          </a:xfrm>
          <a:prstGeom prst="rect">
            <a:avLst/>
          </a:prstGeom>
        </p:spPr>
        <p:txBody>
          <a:bodyPr vert="horz" lIns="92647" tIns="46324" rIns="92647" bIns="46324"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0" tIns="46586" rIns="93170" bIns="46586"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0" tIns="46586" rIns="93170" bIns="46586" rtlCol="0"/>
          <a:lstStyle>
            <a:lvl1pPr algn="r">
              <a:defRPr sz="1200"/>
            </a:lvl1pPr>
          </a:lstStyle>
          <a:p>
            <a:fld id="{2EB98B30-1BD2-4536-9459-AC41928C2B41}" type="datetimeFigureOut">
              <a:rPr lang="en-US" smtClean="0"/>
              <a:pPr/>
              <a:t>8/29/2018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0" tIns="46586" rIns="93170"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0" tIns="46586" rIns="93170"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0" tIns="46586" rIns="93170"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0" tIns="46586" rIns="93170" bIns="46586"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19</a:t>
            </a:fld>
            <a:endParaRPr lang="en-US"/>
          </a:p>
        </p:txBody>
      </p:sp>
    </p:spTree>
    <p:extLst>
      <p:ext uri="{BB962C8B-B14F-4D97-AF65-F5344CB8AC3E}">
        <p14:creationId xmlns:p14="http://schemas.microsoft.com/office/powerpoint/2010/main" val="1195577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3386180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11752151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2149324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934112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600993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11</a:t>
            </a:fld>
            <a:endParaRPr lang="en-US"/>
          </a:p>
        </p:txBody>
      </p:sp>
    </p:spTree>
    <p:extLst>
      <p:ext uri="{BB962C8B-B14F-4D97-AF65-F5344CB8AC3E}">
        <p14:creationId xmlns:p14="http://schemas.microsoft.com/office/powerpoint/2010/main" val="12028165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429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549020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5785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00936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69215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1918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7448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1503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30933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2840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55BC3F-332C-4EA5-A8F8-927BA6846D31}" type="datetimeFigureOut">
              <a:rPr lang="en-US" smtClean="0">
                <a:solidFill>
                  <a:prstClr val="black">
                    <a:tint val="75000"/>
                  </a:prstClr>
                </a:solidFill>
              </a:rPr>
              <a:pPr/>
              <a:t>8/29/2018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C38E194F-F835-4AAA-B069-527C622E8F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1066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4.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98473" y="166053"/>
            <a:ext cx="915987"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018510"/>
      </p:ext>
    </p:extLst>
  </p:cSld>
  <p:clrMap bg1="lt1" tx1="dk1" bg2="lt2" tx2="dk2" accent1="accent1" accent2="accent2" accent3="accent3" accent4="accent4" accent5="accent5" accent6="accent6" hlink="hlink" folHlink="folHlink"/>
  <p:hf hdr="0" ftr="0" dt="0"/>
  <p:txStyles>
    <p:titleStyle>
      <a:lvl1pPr algn="l" defTabSz="457200" rtl="0" fontAlgn="base">
        <a:spcBef>
          <a:spcPct val="0"/>
        </a:spcBef>
        <a:spcAft>
          <a:spcPct val="0"/>
        </a:spcAft>
        <a:defRPr sz="3200" b="0" kern="1200">
          <a:solidFill>
            <a:schemeClr val="tx1"/>
          </a:solidFill>
          <a:latin typeface="Arial" panose="020B0604020202020204" pitchFamily="34" charset="0"/>
          <a:ea typeface="ＭＳ Ｐゴシック" charset="0"/>
          <a:cs typeface="Arial" panose="020B0604020202020204" pitchFamily="34" charset="0"/>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fontAlgn="auto">
              <a:spcBef>
                <a:spcPts val="0"/>
              </a:spcBef>
              <a:spcAft>
                <a:spcPts val="0"/>
              </a:spcAft>
            </a:pPr>
            <a:fld id="{9355BC3F-332C-4EA5-A8F8-927BA6846D31}" type="datetimeFigureOut">
              <a:rPr lang="en-US" smtClean="0">
                <a:solidFill>
                  <a:prstClr val="black">
                    <a:tint val="75000"/>
                  </a:prstClr>
                </a:solidFill>
                <a:latin typeface="Calibri"/>
                <a:ea typeface="+mn-ea"/>
                <a:cs typeface="+mn-cs"/>
              </a:rPr>
              <a:pPr defTabSz="914400" fontAlgn="auto">
                <a:spcBef>
                  <a:spcPts val="0"/>
                </a:spcBef>
                <a:spcAft>
                  <a:spcPts val="0"/>
                </a:spcAft>
              </a:pPr>
              <a:t>8/29/2018</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fontAlgn="auto">
              <a:spcBef>
                <a:spcPts val="0"/>
              </a:spcBef>
              <a:spcAft>
                <a:spcPts val="0"/>
              </a:spcAft>
            </a:pPr>
            <a:fld id="{C38E194F-F835-4AAA-B069-527C622E8F17}" type="slidenum">
              <a:rPr lang="en-US" smtClean="0">
                <a:solidFill>
                  <a:prstClr val="black">
                    <a:tint val="75000"/>
                  </a:prstClr>
                </a:solidFill>
                <a:latin typeface="Calibri"/>
                <a:ea typeface="+mn-ea"/>
                <a:cs typeface="+mn-cs"/>
              </a:rPr>
              <a:pPr defTabSz="91440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60883717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hyperlink" Target="http://www.chiamass.gov/ma-apcd-and-case-mix-user-workgroup-information/" TargetMode="External"/><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www.chiamass.gov/assets/Uploads/casemix/Case-Mix-Whitepaper.pdf" TargetMode="External"/><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hyperlink" Target="mailto:casemix.data@state.ma.us"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www.chiamass.gov/case-mix-data/"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www.chiamass.gov/assets/docs/g/chia-regs/957-5-proposed.pd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hyperlink" Target="http://www.chiamass.gov/application-documents"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a14="http://schemas.microsoft.com/office/mac/drawingml/2011/main" xmlns="" xmlns:mv="urn:schemas-microsoft-com:mac:vml" xmlns:mc="http://schemas.openxmlformats.org/markup-compatibility/2006"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MA Center for Health Information &amp; Analysis</a:t>
            </a:r>
            <a:br>
              <a:rPr lang="en-US" sz="4000" dirty="0" smtClean="0">
                <a:solidFill>
                  <a:schemeClr val="tx2"/>
                </a:solidFill>
                <a:latin typeface="Arial" panose="020B0604020202020204" pitchFamily="34" charset="0"/>
                <a:cs typeface="Arial" panose="020B0604020202020204" pitchFamily="34" charset="0"/>
              </a:rPr>
            </a:br>
            <a:r>
              <a:rPr lang="en-US" sz="4000" dirty="0" smtClean="0">
                <a:solidFill>
                  <a:schemeClr val="tx2"/>
                </a:solidFill>
                <a:latin typeface="Arial" panose="020B0604020202020204" pitchFamily="34" charset="0"/>
                <a:cs typeface="Arial" panose="020B0604020202020204" pitchFamily="34" charset="0"/>
              </a:rPr>
              <a:t/>
            </a:r>
            <a:br>
              <a:rPr lang="en-US" sz="4000" dirty="0" smtClean="0">
                <a:solidFill>
                  <a:schemeClr val="tx2"/>
                </a:solidFill>
                <a:latin typeface="Arial" panose="020B0604020202020204" pitchFamily="34" charset="0"/>
                <a:cs typeface="Arial" panose="020B0604020202020204" pitchFamily="34" charset="0"/>
              </a:rPr>
            </a:br>
            <a:r>
              <a:rPr lang="en-US" sz="3200" u="sng" dirty="0" smtClean="0">
                <a:solidFill>
                  <a:schemeClr val="tx2"/>
                </a:solidFill>
                <a:latin typeface="Arial" panose="020B0604020202020204" pitchFamily="34" charset="0"/>
                <a:cs typeface="Arial" panose="020B0604020202020204" pitchFamily="34" charset="0"/>
              </a:rPr>
              <a:t>Case Mix User Workgroup</a:t>
            </a:r>
            <a:endParaRPr lang="en-US" sz="3200" u="sng"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endParaRPr lang="en-US" sz="2400" dirty="0" smtClean="0">
              <a:latin typeface="Arial" panose="020B0604020202020204" pitchFamily="34" charset="0"/>
              <a:cs typeface="Arial" panose="020B0604020202020204" pitchFamily="34" charset="0"/>
            </a:endParaRP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August 28, 2018</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What goes into creating a report?</a:t>
            </a:r>
            <a:endParaRPr lang="en-US" sz="3200" dirty="0"/>
          </a:p>
        </p:txBody>
      </p:sp>
      <p:sp>
        <p:nvSpPr>
          <p:cNvPr id="3" name="Subtitle 2"/>
          <p:cNvSpPr>
            <a:spLocks noGrp="1"/>
          </p:cNvSpPr>
          <p:nvPr>
            <p:ph type="subTitle" idx="1"/>
          </p:nvPr>
        </p:nvSpPr>
        <p:spPr/>
        <p:txBody>
          <a:bodyPr/>
          <a:lstStyle/>
          <a:p>
            <a:r>
              <a:rPr lang="en-US" dirty="0" smtClean="0"/>
              <a:t>Summarized Data Reports take, on average, </a:t>
            </a:r>
            <a:r>
              <a:rPr lang="en-US" b="1" u="sng" dirty="0" smtClean="0"/>
              <a:t>10 hours</a:t>
            </a:r>
            <a:r>
              <a:rPr lang="en-US" b="1" dirty="0" smtClean="0"/>
              <a:t> </a:t>
            </a:r>
            <a:r>
              <a:rPr lang="en-US" dirty="0" smtClean="0"/>
              <a:t>of CHIA resource time to complete.  </a:t>
            </a:r>
          </a:p>
          <a:p>
            <a:endParaRPr lang="en-US" sz="1000" dirty="0" smtClean="0"/>
          </a:p>
          <a:p>
            <a:r>
              <a:rPr lang="en-US" dirty="0" smtClean="0"/>
              <a:t>Steps include:</a:t>
            </a: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Initial review to determine feasibility and spot potential issues</a:t>
            </a: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Additional review and revisions with applicant to determine final specifications</a:t>
            </a:r>
            <a:endParaRPr lang="en-US" dirty="0">
              <a:latin typeface="Arial" panose="020B0604020202020204" pitchFamily="34" charset="0"/>
              <a:ea typeface="Calibri"/>
              <a:cs typeface="Arial" panose="020B0604020202020204" pitchFamily="34" charset="0"/>
            </a:endParaRP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Final review and Approval to proceed </a:t>
            </a:r>
            <a:r>
              <a:rPr lang="en-US" sz="1800" dirty="0">
                <a:solidFill>
                  <a:srgbClr val="1F497D"/>
                </a:solidFill>
                <a:latin typeface="Arial" panose="020B0604020202020204" pitchFamily="34" charset="0"/>
                <a:ea typeface="Calibri"/>
                <a:cs typeface="Arial" panose="020B0604020202020204" pitchFamily="34" charset="0"/>
              </a:rPr>
              <a:t>with the </a:t>
            </a:r>
            <a:r>
              <a:rPr lang="en-US" sz="1800" dirty="0" smtClean="0">
                <a:solidFill>
                  <a:srgbClr val="1F497D"/>
                </a:solidFill>
                <a:latin typeface="Arial" panose="020B0604020202020204" pitchFamily="34" charset="0"/>
                <a:ea typeface="Calibri"/>
                <a:cs typeface="Arial" panose="020B0604020202020204" pitchFamily="34" charset="0"/>
              </a:rPr>
              <a:t>report request</a:t>
            </a: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Create documentation</a:t>
            </a:r>
            <a:r>
              <a:rPr lang="en-US" sz="1800" dirty="0">
                <a:solidFill>
                  <a:srgbClr val="1F497D"/>
                </a:solidFill>
                <a:latin typeface="Arial" panose="020B0604020202020204" pitchFamily="34" charset="0"/>
                <a:ea typeface="Calibri"/>
                <a:cs typeface="Arial" panose="020B0604020202020204" pitchFamily="34" charset="0"/>
              </a:rPr>
              <a:t>, including code, on steps to complete </a:t>
            </a:r>
            <a:r>
              <a:rPr lang="en-US" sz="1800" dirty="0" smtClean="0">
                <a:solidFill>
                  <a:srgbClr val="1F497D"/>
                </a:solidFill>
                <a:latin typeface="Arial" panose="020B0604020202020204" pitchFamily="34" charset="0"/>
                <a:ea typeface="Calibri"/>
                <a:cs typeface="Arial" panose="020B0604020202020204" pitchFamily="34" charset="0"/>
              </a:rPr>
              <a:t>request</a:t>
            </a:r>
            <a:endParaRPr lang="en-US" dirty="0">
              <a:latin typeface="Arial" panose="020B0604020202020204" pitchFamily="34" charset="0"/>
              <a:ea typeface="Calibri"/>
              <a:cs typeface="Arial" panose="020B0604020202020204" pitchFamily="34" charset="0"/>
            </a:endParaRPr>
          </a:p>
          <a:p>
            <a:pPr marL="342900" marR="0" lvl="0" indent="-342900">
              <a:lnSpc>
                <a:spcPct val="150000"/>
              </a:lnSpc>
              <a:spcBef>
                <a:spcPts val="0"/>
              </a:spcBef>
              <a:spcAft>
                <a:spcPts val="0"/>
              </a:spcAft>
              <a:buFont typeface="+mj-lt"/>
              <a:buAutoNum type="arabicParenR"/>
            </a:pPr>
            <a:r>
              <a:rPr lang="en-US" sz="1800" dirty="0">
                <a:solidFill>
                  <a:srgbClr val="1F497D"/>
                </a:solidFill>
                <a:latin typeface="Arial" panose="020B0604020202020204" pitchFamily="34" charset="0"/>
                <a:ea typeface="Calibri"/>
                <a:cs typeface="Arial" panose="020B0604020202020204" pitchFamily="34" charset="0"/>
              </a:rPr>
              <a:t>Independent code </a:t>
            </a:r>
            <a:r>
              <a:rPr lang="en-US" sz="1800" dirty="0" smtClean="0">
                <a:solidFill>
                  <a:srgbClr val="1F497D"/>
                </a:solidFill>
                <a:latin typeface="Arial" panose="020B0604020202020204" pitchFamily="34" charset="0"/>
                <a:ea typeface="Calibri"/>
                <a:cs typeface="Arial" panose="020B0604020202020204" pitchFamily="34" charset="0"/>
              </a:rPr>
              <a:t>review </a:t>
            </a:r>
            <a:r>
              <a:rPr lang="en-US" sz="1800" dirty="0">
                <a:solidFill>
                  <a:srgbClr val="1F497D"/>
                </a:solidFill>
                <a:latin typeface="Arial" panose="020B0604020202020204" pitchFamily="34" charset="0"/>
                <a:ea typeface="Calibri"/>
                <a:cs typeface="Arial" panose="020B0604020202020204" pitchFamily="34" charset="0"/>
              </a:rPr>
              <a:t>and QA of </a:t>
            </a:r>
            <a:r>
              <a:rPr lang="en-US" sz="1800" dirty="0" smtClean="0">
                <a:solidFill>
                  <a:srgbClr val="1F497D"/>
                </a:solidFill>
                <a:latin typeface="Arial" panose="020B0604020202020204" pitchFamily="34" charset="0"/>
                <a:ea typeface="Calibri"/>
                <a:cs typeface="Arial" panose="020B0604020202020204" pitchFamily="34" charset="0"/>
              </a:rPr>
              <a:t>results</a:t>
            </a: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Create documentation </a:t>
            </a:r>
            <a:r>
              <a:rPr lang="en-US" sz="1800" dirty="0">
                <a:solidFill>
                  <a:srgbClr val="1F497D"/>
                </a:solidFill>
                <a:latin typeface="Arial" panose="020B0604020202020204" pitchFamily="34" charset="0"/>
                <a:ea typeface="Calibri"/>
                <a:cs typeface="Arial" panose="020B0604020202020204" pitchFamily="34" charset="0"/>
              </a:rPr>
              <a:t>for the recipient</a:t>
            </a:r>
            <a:endParaRPr lang="en-US" dirty="0">
              <a:latin typeface="Arial" panose="020B0604020202020204" pitchFamily="34" charset="0"/>
              <a:ea typeface="Calibri"/>
              <a:cs typeface="Arial" panose="020B0604020202020204" pitchFamily="34" charset="0"/>
            </a:endParaRPr>
          </a:p>
          <a:p>
            <a:pPr marL="342900" marR="0" lvl="0" indent="-342900">
              <a:lnSpc>
                <a:spcPct val="150000"/>
              </a:lnSpc>
              <a:spcBef>
                <a:spcPts val="0"/>
              </a:spcBef>
              <a:spcAft>
                <a:spcPts val="0"/>
              </a:spcAft>
              <a:buFont typeface="+mj-lt"/>
              <a:buAutoNum type="arabicParenR"/>
            </a:pPr>
            <a:r>
              <a:rPr lang="en-US" sz="1800" dirty="0" smtClean="0">
                <a:solidFill>
                  <a:srgbClr val="1F497D"/>
                </a:solidFill>
                <a:latin typeface="Arial" panose="020B0604020202020204" pitchFamily="34" charset="0"/>
                <a:ea typeface="Calibri"/>
                <a:cs typeface="Arial" panose="020B0604020202020204" pitchFamily="34" charset="0"/>
              </a:rPr>
              <a:t>Produce final cut of data / report </a:t>
            </a:r>
            <a:r>
              <a:rPr lang="en-US" sz="1800" dirty="0">
                <a:solidFill>
                  <a:srgbClr val="1F497D"/>
                </a:solidFill>
                <a:latin typeface="Arial" panose="020B0604020202020204" pitchFamily="34" charset="0"/>
                <a:ea typeface="Calibri"/>
                <a:cs typeface="Arial" panose="020B0604020202020204" pitchFamily="34" charset="0"/>
              </a:rPr>
              <a:t>results</a:t>
            </a:r>
            <a:endParaRPr lang="en-US" dirty="0">
              <a:latin typeface="Arial" panose="020B0604020202020204" pitchFamily="34" charset="0"/>
              <a:ea typeface="Calibri"/>
              <a:cs typeface="Arial" panose="020B0604020202020204" pitchFamily="34" charset="0"/>
            </a:endParaRPr>
          </a:p>
          <a:p>
            <a:endParaRPr lang="en-US" dirty="0"/>
          </a:p>
        </p:txBody>
      </p:sp>
    </p:spTree>
    <p:extLst>
      <p:ext uri="{BB962C8B-B14F-4D97-AF65-F5344CB8AC3E}">
        <p14:creationId xmlns:p14="http://schemas.microsoft.com/office/powerpoint/2010/main" val="3332568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	QUESTIONS?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15008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footsteps walk away"/>
          <p:cNvPicPr>
            <a:picLocks noChangeAspect="1" noChangeArrowheads="1"/>
          </p:cNvPicPr>
          <p:nvPr/>
        </p:nvPicPr>
        <p:blipFill rotWithShape="1">
          <a:blip r:embed="rId2">
            <a:extLst>
              <a:ext uri="{28A0092B-C50C-407E-A947-70E740481C1C}">
                <a14:useLocalDpi xmlns:a14="http://schemas.microsoft.com/office/drawing/2010/main" val="0"/>
              </a:ext>
            </a:extLst>
          </a:blip>
          <a:srcRect l="38152" r="33758"/>
          <a:stretch/>
        </p:blipFill>
        <p:spPr bwMode="auto">
          <a:xfrm>
            <a:off x="8571431" y="609600"/>
            <a:ext cx="572569" cy="19812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7127904" y="0"/>
            <a:ext cx="1981201" cy="707886"/>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defTabSz="914400" fontAlgn="auto">
              <a:spcBef>
                <a:spcPts val="0"/>
              </a:spcBef>
              <a:spcAft>
                <a:spcPts val="0"/>
              </a:spcAft>
            </a:pPr>
            <a:r>
              <a:rPr lang="en-US" sz="20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Calibri"/>
                <a:ea typeface="+mn-ea"/>
                <a:cs typeface="+mn-cs"/>
              </a:rPr>
              <a:t>On Patients who elope</a:t>
            </a:r>
            <a:endParaRPr lang="en-US" sz="20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Calibri"/>
              <a:ea typeface="+mn-ea"/>
              <a:cs typeface="+mn-cs"/>
            </a:endParaRPr>
          </a:p>
        </p:txBody>
      </p:sp>
      <p:sp>
        <p:nvSpPr>
          <p:cNvPr id="6" name="Rectangle 5"/>
          <p:cNvSpPr/>
          <p:nvPr/>
        </p:nvSpPr>
        <p:spPr>
          <a:xfrm>
            <a:off x="76200" y="0"/>
            <a:ext cx="7543800" cy="1138773"/>
          </a:xfrm>
          <a:prstGeom prst="rect">
            <a:avLst/>
          </a:prstGeom>
        </p:spPr>
        <p:txBody>
          <a:bodyPr wrap="square">
            <a:spAutoFit/>
          </a:bodyPr>
          <a:lstStyle/>
          <a:p>
            <a:pPr defTabSz="914400" fontAlgn="auto">
              <a:spcBef>
                <a:spcPts val="0"/>
              </a:spcBef>
              <a:spcAft>
                <a:spcPts val="0"/>
              </a:spcAft>
            </a:pPr>
            <a:r>
              <a:rPr lang="en-US" sz="1700" b="1" u="sng" dirty="0" smtClean="0">
                <a:solidFill>
                  <a:prstClr val="black"/>
                </a:solidFill>
                <a:latin typeface="Calibri"/>
                <a:ea typeface="+mn-ea"/>
                <a:cs typeface="+mn-cs"/>
              </a:rPr>
              <a:t>Question</a:t>
            </a:r>
            <a:r>
              <a:rPr lang="en-US" sz="1700" b="1" i="1" dirty="0" smtClean="0">
                <a:solidFill>
                  <a:prstClr val="black"/>
                </a:solidFill>
                <a:latin typeface="Calibri"/>
                <a:ea typeface="+mn-ea"/>
                <a:cs typeface="+mn-cs"/>
              </a:rPr>
              <a:t>:  </a:t>
            </a:r>
            <a:r>
              <a:rPr lang="en-US" sz="1700" b="1" dirty="0" smtClean="0">
                <a:solidFill>
                  <a:prstClr val="black"/>
                </a:solidFill>
                <a:latin typeface="Calibri"/>
                <a:ea typeface="+mn-ea"/>
                <a:cs typeface="+mn-cs"/>
              </a:rPr>
              <a:t>I </a:t>
            </a:r>
            <a:r>
              <a:rPr lang="en-US" sz="1700" b="1" dirty="0">
                <a:solidFill>
                  <a:prstClr val="black"/>
                </a:solidFill>
                <a:latin typeface="Calibri"/>
                <a:ea typeface="+mn-ea"/>
                <a:cs typeface="+mn-cs"/>
              </a:rPr>
              <a:t>have a question about </a:t>
            </a:r>
            <a:r>
              <a:rPr lang="en-US" sz="1700" b="1" u="sng" dirty="0" smtClean="0">
                <a:solidFill>
                  <a:prstClr val="black"/>
                </a:solidFill>
                <a:latin typeface="Calibri"/>
                <a:ea typeface="+mn-ea"/>
                <a:cs typeface="+mn-cs"/>
              </a:rPr>
              <a:t>patient </a:t>
            </a:r>
            <a:r>
              <a:rPr lang="en-US" sz="1700" b="1" u="sng" dirty="0">
                <a:solidFill>
                  <a:prstClr val="black"/>
                </a:solidFill>
                <a:latin typeface="Calibri"/>
                <a:ea typeface="+mn-ea"/>
                <a:cs typeface="+mn-cs"/>
              </a:rPr>
              <a:t>disposition</a:t>
            </a:r>
            <a:r>
              <a:rPr lang="en-US" sz="1700" b="1" dirty="0">
                <a:solidFill>
                  <a:prstClr val="black"/>
                </a:solidFill>
                <a:latin typeface="Calibri"/>
                <a:ea typeface="+mn-ea"/>
                <a:cs typeface="+mn-cs"/>
              </a:rPr>
              <a:t> </a:t>
            </a:r>
            <a:r>
              <a:rPr lang="en-US" sz="1700" b="1" dirty="0" smtClean="0">
                <a:solidFill>
                  <a:prstClr val="black"/>
                </a:solidFill>
                <a:latin typeface="Calibri"/>
                <a:ea typeface="+mn-ea"/>
                <a:cs typeface="+mn-cs"/>
              </a:rPr>
              <a:t>in the FY2016 Outpatient </a:t>
            </a:r>
            <a:r>
              <a:rPr lang="en-US" sz="1700" b="1" dirty="0">
                <a:solidFill>
                  <a:prstClr val="black"/>
                </a:solidFill>
                <a:latin typeface="Calibri"/>
                <a:ea typeface="+mn-ea"/>
                <a:cs typeface="+mn-cs"/>
              </a:rPr>
              <a:t>E</a:t>
            </a:r>
            <a:r>
              <a:rPr lang="en-US" sz="1700" b="1" dirty="0" smtClean="0">
                <a:solidFill>
                  <a:prstClr val="black"/>
                </a:solidFill>
                <a:latin typeface="Calibri"/>
                <a:ea typeface="+mn-ea"/>
                <a:cs typeface="+mn-cs"/>
              </a:rPr>
              <a:t>mergency </a:t>
            </a:r>
            <a:r>
              <a:rPr lang="en-US" sz="1700" b="1" dirty="0">
                <a:solidFill>
                  <a:prstClr val="black"/>
                </a:solidFill>
                <a:latin typeface="Calibri"/>
                <a:ea typeface="+mn-ea"/>
                <a:cs typeface="+mn-cs"/>
              </a:rPr>
              <a:t>D</a:t>
            </a:r>
            <a:r>
              <a:rPr lang="en-US" sz="1700" b="1" dirty="0" smtClean="0">
                <a:solidFill>
                  <a:prstClr val="black"/>
                </a:solidFill>
                <a:latin typeface="Calibri"/>
                <a:ea typeface="+mn-ea"/>
                <a:cs typeface="+mn-cs"/>
              </a:rPr>
              <a:t>epartment data.  </a:t>
            </a:r>
            <a:r>
              <a:rPr lang="en-US" sz="1700" b="1" dirty="0">
                <a:solidFill>
                  <a:prstClr val="black"/>
                </a:solidFill>
                <a:latin typeface="Calibri"/>
                <a:ea typeface="+mn-ea"/>
                <a:cs typeface="+mn-cs"/>
              </a:rPr>
              <a:t>T</a:t>
            </a:r>
            <a:r>
              <a:rPr lang="en-US" sz="1700" b="1" dirty="0" smtClean="0">
                <a:solidFill>
                  <a:prstClr val="black"/>
                </a:solidFill>
                <a:latin typeface="Calibri"/>
                <a:ea typeface="+mn-ea"/>
                <a:cs typeface="+mn-cs"/>
              </a:rPr>
              <a:t>he value for code ‘6’ (</a:t>
            </a:r>
            <a:r>
              <a:rPr lang="en-US" sz="1700" b="1" u="sng" dirty="0">
                <a:solidFill>
                  <a:prstClr val="black"/>
                </a:solidFill>
                <a:latin typeface="Calibri"/>
                <a:ea typeface="+mn-ea"/>
                <a:cs typeface="+mn-cs"/>
              </a:rPr>
              <a:t>e</a:t>
            </a:r>
            <a:r>
              <a:rPr lang="en-US" sz="1700" b="1" u="sng" dirty="0" smtClean="0">
                <a:solidFill>
                  <a:prstClr val="black"/>
                </a:solidFill>
                <a:latin typeface="Calibri"/>
                <a:ea typeface="+mn-ea"/>
                <a:cs typeface="+mn-cs"/>
              </a:rPr>
              <a:t>loped</a:t>
            </a:r>
            <a:r>
              <a:rPr lang="en-US" sz="1700" b="1" dirty="0" smtClean="0">
                <a:solidFill>
                  <a:prstClr val="black"/>
                </a:solidFill>
                <a:latin typeface="Calibri"/>
                <a:ea typeface="+mn-ea"/>
                <a:cs typeface="+mn-cs"/>
              </a:rPr>
              <a:t>) has a frequency of 2% which seems high; it is higher than code ‘4’ (against </a:t>
            </a:r>
            <a:r>
              <a:rPr lang="en-US" sz="1700" b="1" dirty="0">
                <a:solidFill>
                  <a:prstClr val="black"/>
                </a:solidFill>
                <a:latin typeface="Calibri"/>
                <a:ea typeface="+mn-ea"/>
                <a:cs typeface="+mn-cs"/>
              </a:rPr>
              <a:t>m</a:t>
            </a:r>
            <a:r>
              <a:rPr lang="en-US" sz="1700" b="1" dirty="0" smtClean="0">
                <a:solidFill>
                  <a:prstClr val="black"/>
                </a:solidFill>
                <a:latin typeface="Calibri"/>
                <a:ea typeface="+mn-ea"/>
                <a:cs typeface="+mn-cs"/>
              </a:rPr>
              <a:t>edical </a:t>
            </a:r>
            <a:r>
              <a:rPr lang="en-US" sz="1700" b="1" dirty="0">
                <a:solidFill>
                  <a:prstClr val="black"/>
                </a:solidFill>
                <a:latin typeface="Calibri"/>
                <a:ea typeface="+mn-ea"/>
                <a:cs typeface="+mn-cs"/>
              </a:rPr>
              <a:t>a</a:t>
            </a:r>
            <a:r>
              <a:rPr lang="en-US" sz="1700" b="1" dirty="0" smtClean="0">
                <a:solidFill>
                  <a:prstClr val="black"/>
                </a:solidFill>
                <a:latin typeface="Calibri"/>
                <a:ea typeface="+mn-ea"/>
                <a:cs typeface="+mn-cs"/>
              </a:rPr>
              <a:t>dvice). Can you confirm that this is expected or provide any insight?</a:t>
            </a:r>
            <a:endParaRPr lang="en-US" sz="1700" b="1" dirty="0">
              <a:solidFill>
                <a:prstClr val="black"/>
              </a:solidFill>
              <a:latin typeface="Calibri"/>
              <a:ea typeface="+mn-ea"/>
              <a:cs typeface="+mn-cs"/>
            </a:endParaRPr>
          </a:p>
        </p:txBody>
      </p:sp>
      <p:graphicFrame>
        <p:nvGraphicFramePr>
          <p:cNvPr id="8" name="Table 7"/>
          <p:cNvGraphicFramePr>
            <a:graphicFrameLocks noGrp="1"/>
          </p:cNvGraphicFramePr>
          <p:nvPr>
            <p:extLst>
              <p:ext uri="{D42A27DB-BD31-4B8C-83A1-F6EECF244321}">
                <p14:modId xmlns:p14="http://schemas.microsoft.com/office/powerpoint/2010/main" val="3286258674"/>
              </p:ext>
            </p:extLst>
          </p:nvPr>
        </p:nvGraphicFramePr>
        <p:xfrm>
          <a:off x="609600" y="3124200"/>
          <a:ext cx="8229601" cy="1817351"/>
        </p:xfrm>
        <a:graphic>
          <a:graphicData uri="http://schemas.openxmlformats.org/drawingml/2006/table">
            <a:tbl>
              <a:tblPr firstRow="1" firstCol="1" bandRow="1">
                <a:tableStyleId>{5C22544A-7EE6-4342-B048-85BDC9FD1C3A}</a:tableStyleId>
              </a:tblPr>
              <a:tblGrid>
                <a:gridCol w="1865951"/>
                <a:gridCol w="636365"/>
                <a:gridCol w="636365"/>
                <a:gridCol w="636365"/>
                <a:gridCol w="636365"/>
                <a:gridCol w="636365"/>
                <a:gridCol w="636365"/>
                <a:gridCol w="636365"/>
                <a:gridCol w="636365"/>
                <a:gridCol w="636365"/>
                <a:gridCol w="636365"/>
              </a:tblGrid>
              <a:tr h="57494">
                <a:tc>
                  <a:txBody>
                    <a:bodyPr/>
                    <a:lstStyle/>
                    <a:p>
                      <a:pPr marL="0" marR="0" algn="ctr">
                        <a:lnSpc>
                          <a:spcPct val="115000"/>
                        </a:lnSpc>
                        <a:spcBef>
                          <a:spcPts val="0"/>
                        </a:spcBef>
                        <a:spcAft>
                          <a:spcPts val="0"/>
                        </a:spcAft>
                      </a:pPr>
                      <a:r>
                        <a:rPr lang="en-US" sz="900" dirty="0">
                          <a:effectLst/>
                        </a:rPr>
                        <a:t>Departure Status (Code)</a:t>
                      </a:r>
                      <a:endParaRPr lang="en-US" sz="1000" dirty="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dirty="0">
                          <a:effectLst/>
                        </a:rPr>
                        <a:t>2007</a:t>
                      </a:r>
                      <a:endParaRPr lang="en-US" sz="1000" dirty="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2008</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2009</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2010</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2011</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2012</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2013</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2014</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2015</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2016</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dirty="0">
                          <a:effectLst/>
                        </a:rPr>
                        <a:t>Blank/Invalid</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197</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244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250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172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228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163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258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170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Died during ED Visit (0)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7,746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4,398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4,467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4,311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4,283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4,970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5,057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5,995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5,490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4,626</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Routine (1)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2,295,575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2,315,335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2,340,666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2,329,370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2,314,423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2,355,704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2,331,584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2,276,715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2,283,450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2,316,438</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Transferred to another facility (3)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89,116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96,554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96,955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100,025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103,304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106,757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112,882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116,532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108,612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108,601</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Against Medical Advice (4)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25,155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26,067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24,514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22,670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22,635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24,122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24,865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27,018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24,553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23,918</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dirty="0">
                          <a:effectLst/>
                        </a:rPr>
                        <a:t>Eloped (6)</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46,864</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b="1" dirty="0">
                          <a:solidFill>
                            <a:srgbClr val="FF0000"/>
                          </a:solidFill>
                          <a:effectLst/>
                        </a:rPr>
                        <a:t>52,266</a:t>
                      </a:r>
                      <a:endParaRPr lang="en-US" sz="1000" b="1" dirty="0">
                        <a:solidFill>
                          <a:srgbClr val="FF0000"/>
                        </a:solidFill>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47,320</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47,534</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48,974</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42,027</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b="1" dirty="0">
                          <a:solidFill>
                            <a:srgbClr val="FF0000"/>
                          </a:solidFill>
                          <a:effectLst/>
                        </a:rPr>
                        <a:t>44,919</a:t>
                      </a:r>
                      <a:endParaRPr lang="en-US" sz="1000" b="1" dirty="0">
                        <a:solidFill>
                          <a:srgbClr val="FF0000"/>
                        </a:solidFill>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42,689</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b="1" dirty="0">
                          <a:solidFill>
                            <a:srgbClr val="FF0000"/>
                          </a:solidFill>
                          <a:effectLst/>
                        </a:rPr>
                        <a:t>49,694</a:t>
                      </a:r>
                      <a:endParaRPr lang="en-US" sz="1000" b="1" dirty="0">
                        <a:solidFill>
                          <a:srgbClr val="FF0000"/>
                        </a:solidFill>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b="1" dirty="0">
                          <a:solidFill>
                            <a:srgbClr val="FF0000"/>
                          </a:solidFill>
                          <a:effectLst/>
                        </a:rPr>
                        <a:t>52,735</a:t>
                      </a:r>
                      <a:endParaRPr lang="en-US" sz="1000" b="1" dirty="0">
                        <a:solidFill>
                          <a:srgbClr val="FF0000"/>
                        </a:solidFill>
                        <a:effectLst/>
                        <a:latin typeface="Times New Roman"/>
                        <a:ea typeface="Times New Roman"/>
                      </a:endParaRPr>
                    </a:p>
                  </a:txBody>
                  <a:tcPr marL="58244" marR="58244" marT="0" marB="0" anchor="b">
                    <a:solidFill>
                      <a:srgbClr val="FFFF00"/>
                    </a:solidFill>
                  </a:tcPr>
                </a:tc>
              </a:tr>
              <a:tr h="163729">
                <a:tc>
                  <a:txBody>
                    <a:bodyPr/>
                    <a:lstStyle/>
                    <a:p>
                      <a:pPr marL="0" marR="0">
                        <a:lnSpc>
                          <a:spcPct val="115000"/>
                        </a:lnSpc>
                        <a:spcBef>
                          <a:spcPts val="0"/>
                        </a:spcBef>
                        <a:spcAft>
                          <a:spcPts val="0"/>
                        </a:spcAft>
                      </a:pPr>
                      <a:r>
                        <a:rPr lang="en-US" sz="900" dirty="0">
                          <a:effectLst/>
                        </a:rPr>
                        <a:t>Within Hospital Clinic Referral (8)</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2,572</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2,629</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3,164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3,821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3,439</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1,744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1,539</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1,414</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1,355</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1,020</a:t>
                      </a:r>
                      <a:endParaRPr lang="en-US" sz="1000" dirty="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Dead on Arrival (9)</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394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498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363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375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392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374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508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458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551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887</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Met with Personal Physician( P)</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1,676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2,078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2,934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1,410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1,308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2,922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258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204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152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97</a:t>
                      </a:r>
                      <a:endParaRPr lang="en-US" sz="1000">
                        <a:effectLst/>
                        <a:latin typeface="Times New Roman"/>
                        <a:ea typeface="Times New Roman"/>
                      </a:endParaRPr>
                    </a:p>
                  </a:txBody>
                  <a:tcPr marL="58244" marR="58244" marT="0" marB="0" anchor="b"/>
                </a:tc>
              </a:tr>
              <a:tr h="186056">
                <a:tc>
                  <a:txBody>
                    <a:bodyPr/>
                    <a:lstStyle/>
                    <a:p>
                      <a:pPr marL="0" marR="0" algn="r">
                        <a:lnSpc>
                          <a:spcPct val="115000"/>
                        </a:lnSpc>
                        <a:spcBef>
                          <a:spcPts val="0"/>
                        </a:spcBef>
                        <a:spcAft>
                          <a:spcPts val="0"/>
                        </a:spcAft>
                      </a:pPr>
                      <a:r>
                        <a:rPr lang="en-US" sz="900" dirty="0" smtClean="0">
                          <a:effectLst/>
                        </a:rPr>
                        <a:t>TOTAL ED VISIT VOLUME</a:t>
                      </a:r>
                      <a:endParaRPr lang="en-US" sz="1000" dirty="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a:effectLst/>
                        </a:rPr>
                        <a:t>2,469,295</a:t>
                      </a:r>
                      <a:endParaRPr lang="en-US" sz="100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a:effectLst/>
                        </a:rPr>
                        <a:t>2,500,069</a:t>
                      </a:r>
                      <a:endParaRPr lang="en-US" sz="100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a:effectLst/>
                        </a:rPr>
                        <a:t>2,520,633</a:t>
                      </a:r>
                      <a:endParaRPr lang="en-US" sz="100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a:effectLst/>
                        </a:rPr>
                        <a:t>2,509,688</a:t>
                      </a:r>
                      <a:endParaRPr lang="en-US" sz="100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a:effectLst/>
                        </a:rPr>
                        <a:t>2,498,986</a:t>
                      </a:r>
                      <a:endParaRPr lang="en-US" sz="100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a:effectLst/>
                        </a:rPr>
                        <a:t>2,538,783</a:t>
                      </a:r>
                      <a:endParaRPr lang="en-US" sz="100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a:effectLst/>
                        </a:rPr>
                        <a:t>2,521,870</a:t>
                      </a:r>
                      <a:endParaRPr lang="en-US" sz="100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a:effectLst/>
                        </a:rPr>
                        <a:t>2,471,195</a:t>
                      </a:r>
                      <a:endParaRPr lang="en-US" sz="100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a:effectLst/>
                        </a:rPr>
                        <a:t>2,473,954</a:t>
                      </a:r>
                      <a:endParaRPr lang="en-US" sz="1000">
                        <a:effectLst/>
                        <a:latin typeface="Times New Roman"/>
                        <a:ea typeface="Times New Roman"/>
                      </a:endParaRPr>
                    </a:p>
                  </a:txBody>
                  <a:tcPr marL="58244" marR="58244" marT="0" marB="0" anchor="b"/>
                </a:tc>
                <a:tc>
                  <a:txBody>
                    <a:bodyPr/>
                    <a:lstStyle/>
                    <a:p>
                      <a:pPr marL="0" marR="0">
                        <a:lnSpc>
                          <a:spcPct val="115000"/>
                        </a:lnSpc>
                        <a:spcBef>
                          <a:spcPts val="0"/>
                        </a:spcBef>
                        <a:spcAft>
                          <a:spcPts val="0"/>
                        </a:spcAft>
                      </a:pPr>
                      <a:r>
                        <a:rPr lang="en-US" sz="900" u="sng" dirty="0">
                          <a:effectLst/>
                        </a:rPr>
                        <a:t>2,508,414</a:t>
                      </a:r>
                      <a:endParaRPr lang="en-US" sz="1000" dirty="0">
                        <a:effectLst/>
                        <a:latin typeface="Times New Roman"/>
                        <a:ea typeface="Times New Roman"/>
                      </a:endParaRPr>
                    </a:p>
                  </a:txBody>
                  <a:tcPr marL="58244" marR="58244" marT="0" marB="0" anchor="b"/>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4259371967"/>
              </p:ext>
            </p:extLst>
          </p:nvPr>
        </p:nvGraphicFramePr>
        <p:xfrm>
          <a:off x="609600" y="5105400"/>
          <a:ext cx="8229601" cy="1637290"/>
        </p:xfrm>
        <a:graphic>
          <a:graphicData uri="http://schemas.openxmlformats.org/drawingml/2006/table">
            <a:tbl>
              <a:tblPr firstRow="1" firstCol="1" bandRow="1">
                <a:tableStyleId>{5C22544A-7EE6-4342-B048-85BDC9FD1C3A}</a:tableStyleId>
              </a:tblPr>
              <a:tblGrid>
                <a:gridCol w="1865951"/>
                <a:gridCol w="636365"/>
                <a:gridCol w="636365"/>
                <a:gridCol w="636365"/>
                <a:gridCol w="636365"/>
                <a:gridCol w="636365"/>
                <a:gridCol w="636365"/>
                <a:gridCol w="636365"/>
                <a:gridCol w="636365"/>
                <a:gridCol w="636365"/>
                <a:gridCol w="636365"/>
              </a:tblGrid>
              <a:tr h="163729">
                <a:tc>
                  <a:txBody>
                    <a:bodyPr/>
                    <a:lstStyle/>
                    <a:p>
                      <a:pPr marL="0" marR="0" algn="ctr">
                        <a:lnSpc>
                          <a:spcPct val="115000"/>
                        </a:lnSpc>
                        <a:spcBef>
                          <a:spcPts val="0"/>
                        </a:spcBef>
                        <a:spcAft>
                          <a:spcPts val="0"/>
                        </a:spcAft>
                      </a:pPr>
                      <a:r>
                        <a:rPr lang="en-US" sz="900" dirty="0" smtClean="0">
                          <a:effectLst/>
                        </a:rPr>
                        <a:t>Departure Status (Code</a:t>
                      </a:r>
                      <a:r>
                        <a:rPr lang="en-US" sz="900" dirty="0">
                          <a:effectLst/>
                        </a:rPr>
                        <a:t>)</a:t>
                      </a:r>
                      <a:endParaRPr lang="en-US" sz="1000" dirty="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dirty="0">
                          <a:effectLst/>
                        </a:rPr>
                        <a:t>2007</a:t>
                      </a:r>
                      <a:endParaRPr lang="en-US" sz="1000" dirty="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2008</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2009</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2010</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2011</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2012</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2013</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2014</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2015</a:t>
                      </a:r>
                      <a:endParaRPr lang="en-US" sz="1000">
                        <a:effectLst/>
                        <a:latin typeface="Times New Roman"/>
                        <a:ea typeface="Times New Roman"/>
                      </a:endParaRPr>
                    </a:p>
                  </a:txBody>
                  <a:tcPr marL="58244" marR="58244" marT="0" marB="0" anchor="b"/>
                </a:tc>
                <a:tc>
                  <a:txBody>
                    <a:bodyPr/>
                    <a:lstStyle/>
                    <a:p>
                      <a:pPr marL="0" marR="0" algn="ctr">
                        <a:lnSpc>
                          <a:spcPct val="115000"/>
                        </a:lnSpc>
                        <a:spcBef>
                          <a:spcPts val="0"/>
                        </a:spcBef>
                        <a:spcAft>
                          <a:spcPts val="0"/>
                        </a:spcAft>
                      </a:pPr>
                      <a:r>
                        <a:rPr lang="en-US" sz="900">
                          <a:effectLst/>
                        </a:rPr>
                        <a:t>2016</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Blank/Invalid</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0.00%</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Died during ED Visit (0)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0.31%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0.20%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0.20%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0.24%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0.22%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0.18%</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Routine (1)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92.96%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92.61%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92.86%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92.82%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92.61%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92.79%</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92.45%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92.13%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92.30%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92.35%</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Transferred to another facility (3)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3.61%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3.86%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3.85%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3.99%</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4.13%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4.21%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4.48%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4.72%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4.39%</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4.33%</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Against Medical Advice (4)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1.02%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1.04%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0.97%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0.90%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0.91%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0.95%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0.99%</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1.09%</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0.99%</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0.95%</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Eloped (6)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1.90%</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b="1" dirty="0">
                          <a:solidFill>
                            <a:srgbClr val="FF0000"/>
                          </a:solidFill>
                          <a:effectLst/>
                        </a:rPr>
                        <a:t>2.09%</a:t>
                      </a:r>
                      <a:endParaRPr lang="en-US" sz="1000" b="1" dirty="0">
                        <a:solidFill>
                          <a:srgbClr val="FF0000"/>
                        </a:solidFill>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1.88%</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1.89%</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1.96%</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1.66%</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b="1" dirty="0">
                          <a:solidFill>
                            <a:srgbClr val="FF0000"/>
                          </a:solidFill>
                          <a:effectLst/>
                        </a:rPr>
                        <a:t>1.78%</a:t>
                      </a:r>
                      <a:endParaRPr lang="en-US" sz="1000" b="1" dirty="0">
                        <a:solidFill>
                          <a:srgbClr val="FF0000"/>
                        </a:solidFill>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dirty="0">
                          <a:effectLst/>
                        </a:rPr>
                        <a:t>1.73%</a:t>
                      </a:r>
                      <a:endParaRPr lang="en-US" sz="1000" dirty="0">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b="1" dirty="0">
                          <a:solidFill>
                            <a:srgbClr val="FF0000"/>
                          </a:solidFill>
                          <a:effectLst/>
                        </a:rPr>
                        <a:t>2.01%</a:t>
                      </a:r>
                      <a:endParaRPr lang="en-US" sz="1000" b="1" dirty="0">
                        <a:solidFill>
                          <a:srgbClr val="FF0000"/>
                        </a:solidFill>
                        <a:effectLst/>
                        <a:latin typeface="Times New Roman"/>
                        <a:ea typeface="Times New Roman"/>
                      </a:endParaRPr>
                    </a:p>
                  </a:txBody>
                  <a:tcPr marL="58244" marR="58244" marT="0" marB="0" anchor="b">
                    <a:solidFill>
                      <a:srgbClr val="FFFF00"/>
                    </a:solidFill>
                  </a:tcPr>
                </a:tc>
                <a:tc>
                  <a:txBody>
                    <a:bodyPr/>
                    <a:lstStyle/>
                    <a:p>
                      <a:pPr marL="0" marR="0" algn="r">
                        <a:lnSpc>
                          <a:spcPct val="115000"/>
                        </a:lnSpc>
                        <a:spcBef>
                          <a:spcPts val="0"/>
                        </a:spcBef>
                        <a:spcAft>
                          <a:spcPts val="0"/>
                        </a:spcAft>
                      </a:pPr>
                      <a:r>
                        <a:rPr lang="en-US" sz="900" b="1" dirty="0">
                          <a:solidFill>
                            <a:srgbClr val="FF0000"/>
                          </a:solidFill>
                          <a:effectLst/>
                        </a:rPr>
                        <a:t>2.10%</a:t>
                      </a:r>
                      <a:endParaRPr lang="en-US" sz="1000" b="1" dirty="0">
                        <a:solidFill>
                          <a:srgbClr val="FF0000"/>
                        </a:solidFill>
                        <a:effectLst/>
                        <a:latin typeface="Times New Roman"/>
                        <a:ea typeface="Times New Roman"/>
                      </a:endParaRPr>
                    </a:p>
                  </a:txBody>
                  <a:tcPr marL="58244" marR="58244" marT="0" marB="0" anchor="b">
                    <a:solidFill>
                      <a:srgbClr val="FFFF00"/>
                    </a:solidFill>
                  </a:tcPr>
                </a:tc>
              </a:tr>
              <a:tr h="163729">
                <a:tc>
                  <a:txBody>
                    <a:bodyPr/>
                    <a:lstStyle/>
                    <a:p>
                      <a:pPr marL="0" marR="0">
                        <a:lnSpc>
                          <a:spcPct val="115000"/>
                        </a:lnSpc>
                        <a:spcBef>
                          <a:spcPts val="0"/>
                        </a:spcBef>
                        <a:spcAft>
                          <a:spcPts val="0"/>
                        </a:spcAft>
                      </a:pPr>
                      <a:r>
                        <a:rPr lang="en-US" sz="900">
                          <a:effectLst/>
                        </a:rPr>
                        <a:t>Within Hospital Clinic Referral (8)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0.10%</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0.11%</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0.13%</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0.15%</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0.14%</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0.06%</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0.05%</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0.04%</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a:effectLst/>
                        </a:rPr>
                        <a:t>Dead on Arrival (9)</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0.04%</a:t>
                      </a:r>
                      <a:endParaRPr lang="en-US" sz="1000">
                        <a:effectLst/>
                        <a:latin typeface="Times New Roman"/>
                        <a:ea typeface="Times New Roman"/>
                      </a:endParaRPr>
                    </a:p>
                  </a:txBody>
                  <a:tcPr marL="58244" marR="58244" marT="0" marB="0" anchor="b"/>
                </a:tc>
              </a:tr>
              <a:tr h="163729">
                <a:tc>
                  <a:txBody>
                    <a:bodyPr/>
                    <a:lstStyle/>
                    <a:p>
                      <a:pPr marL="0" marR="0">
                        <a:lnSpc>
                          <a:spcPct val="115000"/>
                        </a:lnSpc>
                        <a:spcBef>
                          <a:spcPts val="0"/>
                        </a:spcBef>
                        <a:spcAft>
                          <a:spcPts val="0"/>
                        </a:spcAft>
                      </a:pPr>
                      <a:r>
                        <a:rPr lang="en-US" sz="900" dirty="0">
                          <a:effectLst/>
                        </a:rPr>
                        <a:t>Met with Personal Physician( P)</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0.07%</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0.08%</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0.06%</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0.05%</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0.12%</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a:effectLst/>
                        </a:rPr>
                        <a:t>0.01%</a:t>
                      </a:r>
                      <a:endParaRPr lang="en-US" sz="100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0.01%</a:t>
                      </a:r>
                      <a:endParaRPr lang="en-US" sz="1000" dirty="0">
                        <a:effectLst/>
                        <a:latin typeface="Times New Roman"/>
                        <a:ea typeface="Times New Roman"/>
                      </a:endParaRPr>
                    </a:p>
                  </a:txBody>
                  <a:tcPr marL="58244" marR="58244" marT="0" marB="0" anchor="b"/>
                </a:tc>
                <a:tc>
                  <a:txBody>
                    <a:bodyPr/>
                    <a:lstStyle/>
                    <a:p>
                      <a:pPr marL="0" marR="0" algn="r">
                        <a:lnSpc>
                          <a:spcPct val="115000"/>
                        </a:lnSpc>
                        <a:spcBef>
                          <a:spcPts val="0"/>
                        </a:spcBef>
                        <a:spcAft>
                          <a:spcPts val="0"/>
                        </a:spcAft>
                      </a:pPr>
                      <a:r>
                        <a:rPr lang="en-US" sz="900" dirty="0">
                          <a:effectLst/>
                        </a:rPr>
                        <a:t>0.00%</a:t>
                      </a:r>
                      <a:endParaRPr lang="en-US" sz="1000" dirty="0">
                        <a:effectLst/>
                        <a:latin typeface="Times New Roman"/>
                        <a:ea typeface="Times New Roman"/>
                      </a:endParaRPr>
                    </a:p>
                  </a:txBody>
                  <a:tcPr marL="58244" marR="58244" marT="0" marB="0" anchor="b"/>
                </a:tc>
              </a:tr>
            </a:tbl>
          </a:graphicData>
        </a:graphic>
      </p:graphicFrame>
      <p:sp>
        <p:nvSpPr>
          <p:cNvPr id="10" name="TextBox 9"/>
          <p:cNvSpPr txBox="1"/>
          <p:nvPr/>
        </p:nvSpPr>
        <p:spPr>
          <a:xfrm>
            <a:off x="76200" y="1143000"/>
            <a:ext cx="8534400" cy="2000548"/>
          </a:xfrm>
          <a:prstGeom prst="rect">
            <a:avLst/>
          </a:prstGeom>
          <a:noFill/>
        </p:spPr>
        <p:txBody>
          <a:bodyPr wrap="square" rtlCol="0">
            <a:spAutoFit/>
          </a:bodyPr>
          <a:lstStyle/>
          <a:p>
            <a:pPr defTabSz="914400" fontAlgn="auto">
              <a:spcBef>
                <a:spcPts val="0"/>
              </a:spcBef>
              <a:spcAft>
                <a:spcPts val="0"/>
              </a:spcAft>
            </a:pPr>
            <a:r>
              <a:rPr lang="en-US" sz="1400" b="1" u="sng" dirty="0" smtClean="0">
                <a:solidFill>
                  <a:prstClr val="black"/>
                </a:solidFill>
                <a:latin typeface="Calibri"/>
                <a:ea typeface="+mn-ea"/>
                <a:cs typeface="+mn-cs"/>
              </a:rPr>
              <a:t>Answer</a:t>
            </a:r>
            <a:r>
              <a:rPr lang="en-US" sz="1400" dirty="0" smtClean="0">
                <a:solidFill>
                  <a:prstClr val="black"/>
                </a:solidFill>
                <a:latin typeface="Calibri"/>
                <a:ea typeface="+mn-ea"/>
                <a:cs typeface="+mn-cs"/>
              </a:rPr>
              <a:t>: The volume of patients who elope from the ED has always been </a:t>
            </a:r>
            <a:r>
              <a:rPr lang="en-US" sz="1400" dirty="0">
                <a:solidFill>
                  <a:prstClr val="black"/>
                </a:solidFill>
                <a:latin typeface="Calibri"/>
                <a:ea typeface="+mn-ea"/>
                <a:cs typeface="+mn-cs"/>
              </a:rPr>
              <a:t>been higher than the volume of patients who leave against medical </a:t>
            </a:r>
            <a:r>
              <a:rPr lang="en-US" sz="1400" dirty="0" smtClean="0">
                <a:solidFill>
                  <a:prstClr val="black"/>
                </a:solidFill>
                <a:latin typeface="Calibri"/>
                <a:ea typeface="+mn-ea"/>
                <a:cs typeface="+mn-cs"/>
              </a:rPr>
              <a:t>advice (</a:t>
            </a:r>
            <a:r>
              <a:rPr lang="en-US" sz="1400" b="1" i="1" dirty="0" smtClean="0">
                <a:solidFill>
                  <a:prstClr val="black"/>
                </a:solidFill>
                <a:latin typeface="Calibri"/>
                <a:ea typeface="+mn-ea"/>
                <a:cs typeface="+mn-cs"/>
              </a:rPr>
              <a:t>See Table 1 below</a:t>
            </a:r>
            <a:r>
              <a:rPr lang="en-US" sz="1400" dirty="0" smtClean="0">
                <a:solidFill>
                  <a:prstClr val="black"/>
                </a:solidFill>
                <a:latin typeface="Calibri"/>
                <a:ea typeface="+mn-ea"/>
                <a:cs typeface="+mn-cs"/>
              </a:rPr>
              <a:t>). </a:t>
            </a:r>
            <a:r>
              <a:rPr lang="en-US" sz="1400" dirty="0">
                <a:solidFill>
                  <a:prstClr val="black"/>
                </a:solidFill>
                <a:latin typeface="Calibri"/>
                <a:ea typeface="+mn-ea"/>
                <a:cs typeface="+mn-cs"/>
              </a:rPr>
              <a:t> </a:t>
            </a:r>
            <a:r>
              <a:rPr lang="en-US" sz="1400" dirty="0" smtClean="0">
                <a:solidFill>
                  <a:prstClr val="black"/>
                </a:solidFill>
                <a:latin typeface="Calibri"/>
                <a:ea typeface="+mn-ea"/>
                <a:cs typeface="+mn-cs"/>
              </a:rPr>
              <a:t>In evaluating year-to-year fluctuations </a:t>
            </a:r>
            <a:r>
              <a:rPr lang="en-US" sz="1400" dirty="0">
                <a:solidFill>
                  <a:prstClr val="black"/>
                </a:solidFill>
                <a:latin typeface="Calibri"/>
                <a:ea typeface="+mn-ea"/>
                <a:cs typeface="+mn-cs"/>
              </a:rPr>
              <a:t>in </a:t>
            </a:r>
            <a:r>
              <a:rPr lang="en-US" sz="1400" dirty="0" smtClean="0">
                <a:solidFill>
                  <a:prstClr val="black"/>
                </a:solidFill>
                <a:latin typeface="Calibri"/>
                <a:ea typeface="+mn-ea"/>
                <a:cs typeface="+mn-cs"/>
              </a:rPr>
              <a:t>the frequency of patients who elope, 2% is not a wild variance from the 10-year median of 1.9% (</a:t>
            </a:r>
            <a:r>
              <a:rPr lang="en-US" sz="1400" b="1" i="1" dirty="0" smtClean="0">
                <a:solidFill>
                  <a:prstClr val="black"/>
                </a:solidFill>
                <a:latin typeface="Calibri"/>
                <a:ea typeface="+mn-ea"/>
                <a:cs typeface="+mn-cs"/>
              </a:rPr>
              <a:t>See Table 2 below</a:t>
            </a:r>
            <a:r>
              <a:rPr lang="en-US" sz="1400" dirty="0" smtClean="0">
                <a:solidFill>
                  <a:prstClr val="black"/>
                </a:solidFill>
                <a:latin typeface="Calibri"/>
                <a:ea typeface="+mn-ea"/>
                <a:cs typeface="+mn-cs"/>
              </a:rPr>
              <a:t>).  Over </a:t>
            </a:r>
            <a:r>
              <a:rPr lang="en-US" sz="1400" dirty="0">
                <a:solidFill>
                  <a:prstClr val="black"/>
                </a:solidFill>
                <a:latin typeface="Calibri"/>
                <a:ea typeface="+mn-ea"/>
                <a:cs typeface="+mn-cs"/>
              </a:rPr>
              <a:t>the past 10 </a:t>
            </a:r>
            <a:r>
              <a:rPr lang="en-US" sz="1400" dirty="0" smtClean="0">
                <a:solidFill>
                  <a:prstClr val="black"/>
                </a:solidFill>
                <a:latin typeface="Calibri"/>
                <a:ea typeface="+mn-ea"/>
                <a:cs typeface="+mn-cs"/>
              </a:rPr>
              <a:t>years, there have been three </a:t>
            </a:r>
            <a:r>
              <a:rPr lang="en-US" sz="1400" dirty="0">
                <a:solidFill>
                  <a:prstClr val="black"/>
                </a:solidFill>
                <a:latin typeface="Calibri"/>
                <a:ea typeface="+mn-ea"/>
                <a:cs typeface="+mn-cs"/>
              </a:rPr>
              <a:t>instances </a:t>
            </a:r>
            <a:r>
              <a:rPr lang="en-US" sz="1400" dirty="0" smtClean="0">
                <a:solidFill>
                  <a:prstClr val="black"/>
                </a:solidFill>
                <a:latin typeface="Calibri"/>
                <a:ea typeface="+mn-ea"/>
                <a:cs typeface="+mn-cs"/>
              </a:rPr>
              <a:t>where the year-to-year percent increase in the frequency of elopes exceeded the percent increase </a:t>
            </a:r>
            <a:r>
              <a:rPr lang="en-US" sz="1400" dirty="0">
                <a:solidFill>
                  <a:prstClr val="black"/>
                </a:solidFill>
                <a:latin typeface="Calibri"/>
                <a:ea typeface="+mn-ea"/>
                <a:cs typeface="+mn-cs"/>
              </a:rPr>
              <a:t>seen from FY2015 to </a:t>
            </a:r>
            <a:r>
              <a:rPr lang="en-US" sz="1400" dirty="0" smtClean="0">
                <a:solidFill>
                  <a:prstClr val="black"/>
                </a:solidFill>
                <a:latin typeface="Calibri"/>
                <a:ea typeface="+mn-ea"/>
                <a:cs typeface="+mn-cs"/>
              </a:rPr>
              <a:t>FY2016. </a:t>
            </a:r>
            <a:r>
              <a:rPr lang="en-US" sz="1400" dirty="0">
                <a:solidFill>
                  <a:prstClr val="black"/>
                </a:solidFill>
                <a:latin typeface="Calibri"/>
                <a:ea typeface="+mn-ea"/>
                <a:cs typeface="+mn-cs"/>
              </a:rPr>
              <a:t> </a:t>
            </a:r>
            <a:r>
              <a:rPr lang="en-US" sz="1400" dirty="0" smtClean="0">
                <a:solidFill>
                  <a:prstClr val="black"/>
                </a:solidFill>
                <a:latin typeface="Calibri"/>
                <a:ea typeface="+mn-ea"/>
                <a:cs typeface="+mn-cs"/>
              </a:rPr>
              <a:t>The Joint Commission defines elopement as, “When </a:t>
            </a:r>
            <a:r>
              <a:rPr lang="en-US" sz="1400" dirty="0">
                <a:solidFill>
                  <a:prstClr val="black"/>
                </a:solidFill>
                <a:latin typeface="Calibri"/>
                <a:ea typeface="+mn-ea"/>
                <a:cs typeface="+mn-cs"/>
              </a:rPr>
              <a:t>a patient wanders away, walks away, runs away, escapes, or otherwise leaves the hospital unsupervised, unnoticed, and/or prior to their scheduled </a:t>
            </a:r>
            <a:r>
              <a:rPr lang="en-US" sz="1400" dirty="0" smtClean="0">
                <a:solidFill>
                  <a:prstClr val="black"/>
                </a:solidFill>
                <a:latin typeface="Calibri"/>
                <a:ea typeface="+mn-ea"/>
                <a:cs typeface="+mn-cs"/>
              </a:rPr>
              <a:t>discharge”.  The FY2016 increase is </a:t>
            </a:r>
            <a:r>
              <a:rPr lang="en-US" sz="1400" dirty="0">
                <a:solidFill>
                  <a:prstClr val="black"/>
                </a:solidFill>
                <a:latin typeface="Calibri"/>
                <a:ea typeface="+mn-ea"/>
                <a:cs typeface="+mn-cs"/>
              </a:rPr>
              <a:t>mainly attributable to </a:t>
            </a:r>
            <a:r>
              <a:rPr lang="en-US" sz="1400" dirty="0" smtClean="0">
                <a:solidFill>
                  <a:prstClr val="black"/>
                </a:solidFill>
                <a:latin typeface="Calibri"/>
                <a:ea typeface="+mn-ea"/>
                <a:cs typeface="+mn-cs"/>
              </a:rPr>
              <a:t>an increase in patients ages 20 </a:t>
            </a:r>
            <a:r>
              <a:rPr lang="en-US" sz="1400" dirty="0">
                <a:solidFill>
                  <a:prstClr val="black"/>
                </a:solidFill>
                <a:latin typeface="Calibri"/>
                <a:ea typeface="+mn-ea"/>
                <a:cs typeface="+mn-cs"/>
              </a:rPr>
              <a:t>to 30 with “unspecified pain” </a:t>
            </a:r>
            <a:r>
              <a:rPr lang="en-US" sz="1400" dirty="0" smtClean="0">
                <a:solidFill>
                  <a:prstClr val="black"/>
                </a:solidFill>
                <a:latin typeface="Calibri"/>
                <a:ea typeface="+mn-ea"/>
                <a:cs typeface="+mn-cs"/>
              </a:rPr>
              <a:t>who elope. </a:t>
            </a:r>
            <a:endParaRPr lang="en-US" sz="1400" dirty="0">
              <a:solidFill>
                <a:prstClr val="black"/>
              </a:solidFill>
              <a:latin typeface="Calibri"/>
              <a:ea typeface="+mn-ea"/>
              <a:cs typeface="+mn-cs"/>
            </a:endParaRPr>
          </a:p>
          <a:p>
            <a:pPr defTabSz="914400" fontAlgn="auto">
              <a:spcBef>
                <a:spcPts val="0"/>
              </a:spcBef>
              <a:spcAft>
                <a:spcPts val="0"/>
              </a:spcAft>
            </a:pPr>
            <a:endParaRPr lang="en-US" sz="1200" dirty="0">
              <a:solidFill>
                <a:prstClr val="black"/>
              </a:solidFill>
              <a:latin typeface="Calibri"/>
              <a:ea typeface="+mn-ea"/>
              <a:cs typeface="+mn-cs"/>
            </a:endParaRPr>
          </a:p>
        </p:txBody>
      </p:sp>
      <p:sp>
        <p:nvSpPr>
          <p:cNvPr id="11" name="TextBox 10"/>
          <p:cNvSpPr txBox="1"/>
          <p:nvPr/>
        </p:nvSpPr>
        <p:spPr>
          <a:xfrm>
            <a:off x="990600" y="2895600"/>
            <a:ext cx="7347781" cy="307777"/>
          </a:xfrm>
          <a:prstGeom prst="rect">
            <a:avLst/>
          </a:prstGeom>
          <a:noFill/>
        </p:spPr>
        <p:txBody>
          <a:bodyPr wrap="none" rtlCol="0">
            <a:spAutoFit/>
          </a:bodyPr>
          <a:lstStyle/>
          <a:p>
            <a:pPr defTabSz="914400" fontAlgn="auto">
              <a:spcBef>
                <a:spcPts val="0"/>
              </a:spcBef>
              <a:spcAft>
                <a:spcPts val="0"/>
              </a:spcAft>
            </a:pPr>
            <a:r>
              <a:rPr lang="en-US" sz="1400" b="1" dirty="0" smtClean="0">
                <a:solidFill>
                  <a:srgbClr val="FF0000"/>
                </a:solidFill>
                <a:latin typeface="Calibri"/>
                <a:ea typeface="+mn-ea"/>
                <a:cs typeface="+mn-cs"/>
              </a:rPr>
              <a:t>Table 1: Ten-Year Comparison of Massachusetts Outpatient  ED Visit Volume by Departure Status</a:t>
            </a:r>
          </a:p>
        </p:txBody>
      </p:sp>
      <p:sp>
        <p:nvSpPr>
          <p:cNvPr id="16" name="TextBox 15"/>
          <p:cNvSpPr txBox="1"/>
          <p:nvPr/>
        </p:nvSpPr>
        <p:spPr>
          <a:xfrm>
            <a:off x="838200" y="4876800"/>
            <a:ext cx="7549695" cy="307777"/>
          </a:xfrm>
          <a:prstGeom prst="rect">
            <a:avLst/>
          </a:prstGeom>
          <a:noFill/>
        </p:spPr>
        <p:txBody>
          <a:bodyPr wrap="none" rtlCol="0">
            <a:spAutoFit/>
          </a:bodyPr>
          <a:lstStyle/>
          <a:p>
            <a:pPr defTabSz="914400" fontAlgn="auto">
              <a:spcBef>
                <a:spcPts val="0"/>
              </a:spcBef>
              <a:spcAft>
                <a:spcPts val="0"/>
              </a:spcAft>
            </a:pPr>
            <a:r>
              <a:rPr lang="en-US" sz="1400" b="1" dirty="0" smtClean="0">
                <a:solidFill>
                  <a:srgbClr val="FF0000"/>
                </a:solidFill>
                <a:latin typeface="Calibri"/>
                <a:ea typeface="+mn-ea"/>
                <a:cs typeface="+mn-cs"/>
              </a:rPr>
              <a:t>Table 2: Ten-Year Comparison of Massachusetts Outpatient  ED Visit Frequency by Departure Status</a:t>
            </a:r>
          </a:p>
        </p:txBody>
      </p:sp>
    </p:spTree>
    <p:extLst>
      <p:ext uri="{BB962C8B-B14F-4D97-AF65-F5344CB8AC3E}">
        <p14:creationId xmlns:p14="http://schemas.microsoft.com/office/powerpoint/2010/main" val="3290732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6200" y="0"/>
            <a:ext cx="7315200" cy="877163"/>
          </a:xfrm>
          <a:prstGeom prst="rect">
            <a:avLst/>
          </a:prstGeom>
        </p:spPr>
        <p:txBody>
          <a:bodyPr wrap="square">
            <a:spAutoFit/>
          </a:bodyPr>
          <a:lstStyle/>
          <a:p>
            <a:pPr defTabSz="914400" fontAlgn="auto">
              <a:spcBef>
                <a:spcPts val="0"/>
              </a:spcBef>
              <a:spcAft>
                <a:spcPts val="0"/>
              </a:spcAft>
            </a:pPr>
            <a:r>
              <a:rPr lang="en-US" sz="1700" b="1" u="sng" dirty="0" smtClean="0">
                <a:solidFill>
                  <a:prstClr val="black"/>
                </a:solidFill>
                <a:latin typeface="Calibri"/>
                <a:ea typeface="+mn-ea"/>
                <a:cs typeface="+mn-cs"/>
              </a:rPr>
              <a:t>Question</a:t>
            </a:r>
            <a:r>
              <a:rPr lang="en-US" sz="1700" b="1" i="1" dirty="0" smtClean="0">
                <a:solidFill>
                  <a:prstClr val="black"/>
                </a:solidFill>
                <a:latin typeface="Calibri"/>
                <a:ea typeface="+mn-ea"/>
                <a:cs typeface="+mn-cs"/>
              </a:rPr>
              <a:t>:   </a:t>
            </a:r>
            <a:r>
              <a:rPr lang="en-US" sz="1700" b="1" dirty="0" smtClean="0">
                <a:solidFill>
                  <a:prstClr val="black"/>
                </a:solidFill>
                <a:latin typeface="Calibri"/>
                <a:ea typeface="+mn-ea"/>
                <a:cs typeface="+mn-cs"/>
              </a:rPr>
              <a:t>I am studying changes in ICU utilization and costs and see that, even though inpatient hospitalizations are trending downward, ICU utilization is trending upward. Can you confirm that this is true and provide any insight?</a:t>
            </a:r>
            <a:endParaRPr lang="en-US" sz="1700" b="1" dirty="0">
              <a:solidFill>
                <a:prstClr val="black"/>
              </a:solidFill>
              <a:latin typeface="Calibri"/>
              <a:ea typeface="+mn-ea"/>
              <a:cs typeface="+mn-cs"/>
            </a:endParaRPr>
          </a:p>
        </p:txBody>
      </p:sp>
      <p:sp>
        <p:nvSpPr>
          <p:cNvPr id="2" name="Rectangle 1"/>
          <p:cNvSpPr/>
          <p:nvPr/>
        </p:nvSpPr>
        <p:spPr>
          <a:xfrm>
            <a:off x="7228021" y="76200"/>
            <a:ext cx="1915979" cy="1384995"/>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defTabSz="914400" fontAlgn="auto">
              <a:spcBef>
                <a:spcPts val="0"/>
              </a:spcBef>
              <a:spcAft>
                <a:spcPts val="0"/>
              </a:spcAft>
            </a:pPr>
            <a:r>
              <a:rPr lang="en-US" sz="2800" b="1" cap="all" dirty="0" smtClean="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Calibri"/>
                <a:ea typeface="+mn-ea"/>
                <a:cs typeface="+mn-cs"/>
              </a:rPr>
              <a:t>Intensive</a:t>
            </a:r>
          </a:p>
          <a:p>
            <a:pPr algn="ctr" defTabSz="914400" fontAlgn="auto">
              <a:spcBef>
                <a:spcPts val="0"/>
              </a:spcBef>
              <a:spcAft>
                <a:spcPts val="0"/>
              </a:spcAft>
            </a:pPr>
            <a:r>
              <a:rPr lang="en-US" sz="2800" b="1" cap="all" dirty="0" smtClean="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Calibri"/>
                <a:ea typeface="+mn-ea"/>
                <a:cs typeface="+mn-cs"/>
              </a:rPr>
              <a:t>Care</a:t>
            </a:r>
          </a:p>
          <a:p>
            <a:pPr algn="ctr" defTabSz="914400" fontAlgn="auto">
              <a:spcBef>
                <a:spcPts val="0"/>
              </a:spcBef>
              <a:spcAft>
                <a:spcPts val="0"/>
              </a:spcAft>
            </a:pPr>
            <a:r>
              <a:rPr lang="en-US" sz="2800" b="1" cap="all" dirty="0" smtClean="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Calibri"/>
                <a:ea typeface="+mn-ea"/>
                <a:cs typeface="+mn-cs"/>
              </a:rPr>
              <a:t>Unit</a:t>
            </a:r>
            <a:endParaRPr lang="en-US" sz="2800" b="1" cap="all"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Calibri"/>
              <a:ea typeface="+mn-ea"/>
              <a:cs typeface="+mn-cs"/>
            </a:endParaRPr>
          </a:p>
        </p:txBody>
      </p:sp>
      <p:graphicFrame>
        <p:nvGraphicFramePr>
          <p:cNvPr id="3" name="Chart 2"/>
          <p:cNvGraphicFramePr/>
          <p:nvPr>
            <p:extLst>
              <p:ext uri="{D42A27DB-BD31-4B8C-83A1-F6EECF244321}">
                <p14:modId xmlns:p14="http://schemas.microsoft.com/office/powerpoint/2010/main" val="2491336699"/>
              </p:ext>
            </p:extLst>
          </p:nvPr>
        </p:nvGraphicFramePr>
        <p:xfrm>
          <a:off x="152400" y="2209800"/>
          <a:ext cx="4114800" cy="2489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p:nvPr>
            <p:extLst>
              <p:ext uri="{D42A27DB-BD31-4B8C-83A1-F6EECF244321}">
                <p14:modId xmlns:p14="http://schemas.microsoft.com/office/powerpoint/2010/main" val="3967353239"/>
              </p:ext>
            </p:extLst>
          </p:nvPr>
        </p:nvGraphicFramePr>
        <p:xfrm>
          <a:off x="4572000" y="2209800"/>
          <a:ext cx="4343400" cy="25146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76201" y="914400"/>
            <a:ext cx="7710948" cy="954107"/>
          </a:xfrm>
          <a:prstGeom prst="rect">
            <a:avLst/>
          </a:prstGeom>
          <a:noFill/>
        </p:spPr>
        <p:txBody>
          <a:bodyPr wrap="square" rtlCol="0">
            <a:spAutoFit/>
          </a:bodyPr>
          <a:lstStyle/>
          <a:p>
            <a:pPr defTabSz="914400" fontAlgn="auto">
              <a:spcBef>
                <a:spcPts val="0"/>
              </a:spcBef>
              <a:spcAft>
                <a:spcPts val="0"/>
              </a:spcAft>
            </a:pPr>
            <a:r>
              <a:rPr lang="en-US" sz="1400" b="1" u="sng" dirty="0" smtClean="0">
                <a:solidFill>
                  <a:prstClr val="black"/>
                </a:solidFill>
                <a:latin typeface="Calibri"/>
                <a:ea typeface="+mn-ea"/>
                <a:cs typeface="+mn-cs"/>
              </a:rPr>
              <a:t>Answer</a:t>
            </a:r>
            <a:r>
              <a:rPr lang="en-US" sz="1400" dirty="0" smtClean="0">
                <a:solidFill>
                  <a:prstClr val="black"/>
                </a:solidFill>
                <a:latin typeface="Calibri"/>
                <a:ea typeface="+mn-ea"/>
                <a:cs typeface="+mn-cs"/>
              </a:rPr>
              <a:t>: Yes, while inpatient discharges trended downward, patients requiring ICU services have incrementally been trending upward (</a:t>
            </a:r>
            <a:r>
              <a:rPr lang="en-US" sz="1400" i="1" dirty="0" smtClean="0">
                <a:solidFill>
                  <a:prstClr val="black"/>
                </a:solidFill>
                <a:latin typeface="Calibri"/>
                <a:ea typeface="+mn-ea"/>
                <a:cs typeface="+mn-cs"/>
              </a:rPr>
              <a:t>see Figures 1 and 2 below).  </a:t>
            </a:r>
            <a:r>
              <a:rPr lang="en-US" sz="1400" dirty="0" smtClean="0">
                <a:solidFill>
                  <a:prstClr val="black"/>
                </a:solidFill>
                <a:latin typeface="Calibri"/>
                <a:ea typeface="+mn-ea"/>
                <a:cs typeface="+mn-cs"/>
              </a:rPr>
              <a:t>The increases are not across all types of ICU services but the days of services and number of patients requiring those services are higher for intermediate ICU and other intensive care (</a:t>
            </a:r>
            <a:r>
              <a:rPr lang="en-US" sz="1400" i="1" dirty="0" smtClean="0">
                <a:solidFill>
                  <a:prstClr val="black"/>
                </a:solidFill>
                <a:latin typeface="Calibri"/>
                <a:ea typeface="+mn-ea"/>
                <a:cs typeface="+mn-cs"/>
              </a:rPr>
              <a:t>See Table 3 below</a:t>
            </a:r>
            <a:r>
              <a:rPr lang="en-US" sz="1400" dirty="0" smtClean="0">
                <a:solidFill>
                  <a:prstClr val="black"/>
                </a:solidFill>
                <a:latin typeface="Calibri"/>
                <a:ea typeface="+mn-ea"/>
                <a:cs typeface="+mn-cs"/>
              </a:rPr>
              <a:t>).</a:t>
            </a:r>
            <a:endParaRPr lang="en-US" sz="1400" dirty="0">
              <a:solidFill>
                <a:prstClr val="black"/>
              </a:solidFill>
              <a:latin typeface="Calibri"/>
              <a:ea typeface="+mn-ea"/>
              <a:cs typeface="+mn-cs"/>
            </a:endParaRPr>
          </a:p>
        </p:txBody>
      </p:sp>
      <p:sp>
        <p:nvSpPr>
          <p:cNvPr id="11" name="TextBox 10"/>
          <p:cNvSpPr txBox="1"/>
          <p:nvPr/>
        </p:nvSpPr>
        <p:spPr>
          <a:xfrm>
            <a:off x="0" y="1981200"/>
            <a:ext cx="4477284" cy="276999"/>
          </a:xfrm>
          <a:prstGeom prst="rect">
            <a:avLst/>
          </a:prstGeom>
          <a:noFill/>
        </p:spPr>
        <p:txBody>
          <a:bodyPr wrap="square" rtlCol="0">
            <a:spAutoFit/>
          </a:bodyPr>
          <a:lstStyle/>
          <a:p>
            <a:pPr defTabSz="914400" fontAlgn="auto">
              <a:spcBef>
                <a:spcPts val="0"/>
              </a:spcBef>
              <a:spcAft>
                <a:spcPts val="0"/>
              </a:spcAft>
            </a:pPr>
            <a:r>
              <a:rPr lang="en-US" sz="1200" b="1" dirty="0" smtClean="0">
                <a:solidFill>
                  <a:srgbClr val="0070C0"/>
                </a:solidFill>
                <a:latin typeface="Calibri"/>
                <a:ea typeface="+mn-ea"/>
                <a:cs typeface="+mn-cs"/>
              </a:rPr>
              <a:t>Fig 1. FY2009  to FY2017 Total Discharges by ICU and Non-ICU Use</a:t>
            </a:r>
            <a:endParaRPr lang="en-US" sz="1200" b="1" dirty="0">
              <a:solidFill>
                <a:srgbClr val="0070C0"/>
              </a:solidFill>
              <a:latin typeface="Calibri"/>
              <a:ea typeface="+mn-ea"/>
              <a:cs typeface="+mn-cs"/>
            </a:endParaRPr>
          </a:p>
        </p:txBody>
      </p:sp>
      <p:sp>
        <p:nvSpPr>
          <p:cNvPr id="12" name="TextBox 11"/>
          <p:cNvSpPr txBox="1"/>
          <p:nvPr/>
        </p:nvSpPr>
        <p:spPr>
          <a:xfrm>
            <a:off x="4549923" y="1981200"/>
            <a:ext cx="4572000" cy="276999"/>
          </a:xfrm>
          <a:prstGeom prst="rect">
            <a:avLst/>
          </a:prstGeom>
          <a:noFill/>
        </p:spPr>
        <p:txBody>
          <a:bodyPr wrap="square" rtlCol="0">
            <a:spAutoFit/>
          </a:bodyPr>
          <a:lstStyle/>
          <a:p>
            <a:pPr defTabSz="914400" fontAlgn="auto">
              <a:spcBef>
                <a:spcPts val="0"/>
              </a:spcBef>
              <a:spcAft>
                <a:spcPts val="0"/>
              </a:spcAft>
            </a:pPr>
            <a:r>
              <a:rPr lang="en-US" sz="1200" b="1" dirty="0" smtClean="0">
                <a:solidFill>
                  <a:srgbClr val="0070C0"/>
                </a:solidFill>
                <a:latin typeface="Calibri"/>
                <a:ea typeface="+mn-ea"/>
                <a:cs typeface="+mn-cs"/>
              </a:rPr>
              <a:t>Fig 2. FY2009 to FY2017  Percent Discharges by ICU and Non-ICU Use</a:t>
            </a:r>
            <a:endParaRPr lang="en-US" sz="1200" b="1" dirty="0">
              <a:solidFill>
                <a:srgbClr val="0070C0"/>
              </a:solidFill>
              <a:latin typeface="Calibri"/>
              <a:ea typeface="+mn-ea"/>
              <a:cs typeface="+mn-cs"/>
            </a:endParaRPr>
          </a:p>
        </p:txBody>
      </p:sp>
      <p:graphicFrame>
        <p:nvGraphicFramePr>
          <p:cNvPr id="13" name="Table 12"/>
          <p:cNvGraphicFramePr>
            <a:graphicFrameLocks noGrp="1"/>
          </p:cNvGraphicFramePr>
          <p:nvPr>
            <p:extLst>
              <p:ext uri="{D42A27DB-BD31-4B8C-83A1-F6EECF244321}">
                <p14:modId xmlns:p14="http://schemas.microsoft.com/office/powerpoint/2010/main" val="2758721790"/>
              </p:ext>
            </p:extLst>
          </p:nvPr>
        </p:nvGraphicFramePr>
        <p:xfrm>
          <a:off x="293741" y="5015299"/>
          <a:ext cx="8458200" cy="1691641"/>
        </p:xfrm>
        <a:graphic>
          <a:graphicData uri="http://schemas.openxmlformats.org/drawingml/2006/table">
            <a:tbl>
              <a:tblPr firstRow="1" firstCol="1" bandRow="1">
                <a:tableStyleId>{5C22544A-7EE6-4342-B048-85BDC9FD1C3A}</a:tableStyleId>
              </a:tblPr>
              <a:tblGrid>
                <a:gridCol w="704850"/>
                <a:gridCol w="2271183"/>
                <a:gridCol w="950646"/>
                <a:gridCol w="566440"/>
                <a:gridCol w="566440"/>
                <a:gridCol w="566440"/>
                <a:gridCol w="556840"/>
                <a:gridCol w="556840"/>
                <a:gridCol w="566440"/>
                <a:gridCol w="566440"/>
                <a:gridCol w="585641"/>
              </a:tblGrid>
              <a:tr h="289561">
                <a:tc>
                  <a:txBody>
                    <a:bodyPr/>
                    <a:lstStyle/>
                    <a:p>
                      <a:pPr marL="0" marR="0" algn="ctr">
                        <a:lnSpc>
                          <a:spcPct val="115000"/>
                        </a:lnSpc>
                        <a:spcBef>
                          <a:spcPts val="0"/>
                        </a:spcBef>
                        <a:spcAft>
                          <a:spcPts val="0"/>
                        </a:spcAft>
                      </a:pPr>
                      <a:r>
                        <a:rPr lang="en-US" sz="800" dirty="0">
                          <a:effectLst/>
                        </a:rPr>
                        <a:t>Revenue Code</a:t>
                      </a:r>
                      <a:endParaRPr lang="en-US" sz="8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800">
                          <a:effectLst/>
                        </a:rPr>
                        <a:t>Description</a:t>
                      </a:r>
                      <a:endParaRPr lang="en-US" sz="8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2009</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2010</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2011</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2012</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2013</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2014</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2015</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2016</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2017</a:t>
                      </a:r>
                      <a:endParaRPr lang="en-US" sz="1000">
                        <a:effectLst/>
                        <a:latin typeface="Calibri"/>
                        <a:ea typeface="Calibri"/>
                        <a:cs typeface="Times New Roman"/>
                      </a:endParaRPr>
                    </a:p>
                  </a:txBody>
                  <a:tcPr marL="50442" marR="50442" marT="0" marB="0" anchor="b"/>
                </a:tc>
              </a:tr>
              <a:tr h="144780">
                <a:tc>
                  <a:txBody>
                    <a:bodyPr/>
                    <a:lstStyle/>
                    <a:p>
                      <a:pPr marL="0" marR="0">
                        <a:lnSpc>
                          <a:spcPct val="115000"/>
                        </a:lnSpc>
                        <a:spcBef>
                          <a:spcPts val="0"/>
                        </a:spcBef>
                        <a:spcAft>
                          <a:spcPts val="0"/>
                        </a:spcAft>
                      </a:pPr>
                      <a:r>
                        <a:rPr lang="en-US" sz="800">
                          <a:effectLst/>
                        </a:rPr>
                        <a:t>0200</a:t>
                      </a:r>
                      <a:endParaRPr lang="en-US" sz="800">
                        <a:effectLst/>
                        <a:latin typeface="Calibri"/>
                        <a:ea typeface="Calibri"/>
                        <a:cs typeface="Times New Roman"/>
                      </a:endParaRPr>
                    </a:p>
                  </a:txBody>
                  <a:tcPr marL="50442" marR="50442" marT="0" marB="0" anchor="b"/>
                </a:tc>
                <a:tc>
                  <a:txBody>
                    <a:bodyPr/>
                    <a:lstStyle/>
                    <a:p>
                      <a:pPr marL="0" marR="0">
                        <a:lnSpc>
                          <a:spcPct val="115000"/>
                        </a:lnSpc>
                        <a:spcBef>
                          <a:spcPts val="0"/>
                        </a:spcBef>
                        <a:spcAft>
                          <a:spcPts val="0"/>
                        </a:spcAft>
                      </a:pPr>
                      <a:r>
                        <a:rPr lang="en-US" sz="800">
                          <a:effectLst/>
                        </a:rPr>
                        <a:t>INTENSIVE CARE UNIT-GENERAL CLASSIFICATION</a:t>
                      </a:r>
                      <a:endParaRPr lang="en-US" sz="8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293,097</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290,031</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286,971</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278,458</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289,256</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290,043</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283,360</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278,851</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280,534</a:t>
                      </a:r>
                      <a:endParaRPr lang="en-US" sz="1000">
                        <a:effectLst/>
                        <a:latin typeface="Calibri"/>
                        <a:ea typeface="Calibri"/>
                        <a:cs typeface="Times New Roman"/>
                      </a:endParaRPr>
                    </a:p>
                  </a:txBody>
                  <a:tcPr marL="50442" marR="50442" marT="0" marB="0" anchor="b"/>
                </a:tc>
              </a:tr>
              <a:tr h="144780">
                <a:tc>
                  <a:txBody>
                    <a:bodyPr/>
                    <a:lstStyle/>
                    <a:p>
                      <a:pPr marL="0" marR="0">
                        <a:lnSpc>
                          <a:spcPct val="115000"/>
                        </a:lnSpc>
                        <a:spcBef>
                          <a:spcPts val="0"/>
                        </a:spcBef>
                        <a:spcAft>
                          <a:spcPts val="0"/>
                        </a:spcAft>
                      </a:pPr>
                      <a:r>
                        <a:rPr lang="en-US" sz="800">
                          <a:effectLst/>
                        </a:rPr>
                        <a:t>0201</a:t>
                      </a:r>
                      <a:endParaRPr lang="en-US" sz="800">
                        <a:effectLst/>
                        <a:latin typeface="Calibri"/>
                        <a:ea typeface="Calibri"/>
                        <a:cs typeface="Times New Roman"/>
                      </a:endParaRPr>
                    </a:p>
                  </a:txBody>
                  <a:tcPr marL="50442" marR="50442" marT="0" marB="0" anchor="b"/>
                </a:tc>
                <a:tc>
                  <a:txBody>
                    <a:bodyPr/>
                    <a:lstStyle/>
                    <a:p>
                      <a:pPr marL="0" marR="0">
                        <a:lnSpc>
                          <a:spcPct val="115000"/>
                        </a:lnSpc>
                        <a:spcBef>
                          <a:spcPts val="0"/>
                        </a:spcBef>
                        <a:spcAft>
                          <a:spcPts val="0"/>
                        </a:spcAft>
                      </a:pPr>
                      <a:r>
                        <a:rPr lang="en-US" sz="800">
                          <a:effectLst/>
                        </a:rPr>
                        <a:t>INTENSIVE CARE UNIT-SURGICAL</a:t>
                      </a:r>
                      <a:endParaRPr lang="en-US" sz="8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latin typeface="+mn-lt"/>
                          <a:ea typeface="+mn-ea"/>
                          <a:cs typeface="+mn-cs"/>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r>
              <a:tr h="144780">
                <a:tc>
                  <a:txBody>
                    <a:bodyPr/>
                    <a:lstStyle/>
                    <a:p>
                      <a:pPr marL="0" marR="0">
                        <a:lnSpc>
                          <a:spcPct val="115000"/>
                        </a:lnSpc>
                        <a:spcBef>
                          <a:spcPts val="0"/>
                        </a:spcBef>
                        <a:spcAft>
                          <a:spcPts val="0"/>
                        </a:spcAft>
                      </a:pPr>
                      <a:r>
                        <a:rPr lang="en-US" sz="800" dirty="0">
                          <a:effectLst/>
                        </a:rPr>
                        <a:t>0202</a:t>
                      </a:r>
                      <a:endParaRPr lang="en-US" sz="800" dirty="0">
                        <a:effectLst/>
                        <a:latin typeface="Calibri"/>
                        <a:ea typeface="Calibri"/>
                        <a:cs typeface="Times New Roman"/>
                      </a:endParaRPr>
                    </a:p>
                  </a:txBody>
                  <a:tcPr marL="50442" marR="50442" marT="0" marB="0" anchor="b"/>
                </a:tc>
                <a:tc>
                  <a:txBody>
                    <a:bodyPr/>
                    <a:lstStyle/>
                    <a:p>
                      <a:pPr marL="0" marR="0">
                        <a:lnSpc>
                          <a:spcPct val="115000"/>
                        </a:lnSpc>
                        <a:spcBef>
                          <a:spcPts val="0"/>
                        </a:spcBef>
                        <a:spcAft>
                          <a:spcPts val="0"/>
                        </a:spcAft>
                      </a:pPr>
                      <a:r>
                        <a:rPr lang="en-US" sz="800">
                          <a:effectLst/>
                        </a:rPr>
                        <a:t>INTENSIVE CARE UNIT-MEDICAL</a:t>
                      </a:r>
                      <a:endParaRPr lang="en-US" sz="8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latin typeface="+mn-lt"/>
                          <a:ea typeface="+mn-ea"/>
                          <a:cs typeface="+mn-cs"/>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276</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260</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smtClean="0">
                          <a:effectLst/>
                        </a:rPr>
                        <a:t>*</a:t>
                      </a:r>
                      <a:endParaRPr lang="en-US" sz="1000" dirty="0">
                        <a:effectLst/>
                        <a:latin typeface="Calibri"/>
                        <a:ea typeface="Calibri"/>
                        <a:cs typeface="Times New Roman"/>
                      </a:endParaRPr>
                    </a:p>
                  </a:txBody>
                  <a:tcPr marL="50442" marR="50442" marT="0" marB="0" anchor="b"/>
                </a:tc>
              </a:tr>
              <a:tr h="144780">
                <a:tc>
                  <a:txBody>
                    <a:bodyPr/>
                    <a:lstStyle/>
                    <a:p>
                      <a:pPr marL="0" marR="0">
                        <a:lnSpc>
                          <a:spcPct val="115000"/>
                        </a:lnSpc>
                        <a:spcBef>
                          <a:spcPts val="0"/>
                        </a:spcBef>
                        <a:spcAft>
                          <a:spcPts val="0"/>
                        </a:spcAft>
                      </a:pPr>
                      <a:r>
                        <a:rPr lang="en-US" sz="800">
                          <a:effectLst/>
                        </a:rPr>
                        <a:t>0203</a:t>
                      </a:r>
                      <a:endParaRPr lang="en-US" sz="800">
                        <a:effectLst/>
                        <a:latin typeface="Calibri"/>
                        <a:ea typeface="Calibri"/>
                        <a:cs typeface="Times New Roman"/>
                      </a:endParaRPr>
                    </a:p>
                  </a:txBody>
                  <a:tcPr marL="50442" marR="50442" marT="0" marB="0" anchor="b"/>
                </a:tc>
                <a:tc>
                  <a:txBody>
                    <a:bodyPr/>
                    <a:lstStyle/>
                    <a:p>
                      <a:pPr marL="0" marR="0">
                        <a:lnSpc>
                          <a:spcPct val="115000"/>
                        </a:lnSpc>
                        <a:spcBef>
                          <a:spcPts val="0"/>
                        </a:spcBef>
                        <a:spcAft>
                          <a:spcPts val="0"/>
                        </a:spcAft>
                      </a:pPr>
                      <a:r>
                        <a:rPr lang="en-US" sz="800">
                          <a:effectLst/>
                        </a:rPr>
                        <a:t>INTENSIVE CARE UNIT-PEDIATRIC</a:t>
                      </a:r>
                      <a:endParaRPr lang="en-US" sz="8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9,204</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9,404</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8,688</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8,325</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6,851</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7,113</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7,371</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7,888</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7,403</a:t>
                      </a:r>
                      <a:endParaRPr lang="en-US" sz="1000">
                        <a:effectLst/>
                        <a:latin typeface="Calibri"/>
                        <a:ea typeface="Calibri"/>
                        <a:cs typeface="Times New Roman"/>
                      </a:endParaRPr>
                    </a:p>
                  </a:txBody>
                  <a:tcPr marL="50442" marR="50442" marT="0" marB="0" anchor="b"/>
                </a:tc>
              </a:tr>
              <a:tr h="144780">
                <a:tc>
                  <a:txBody>
                    <a:bodyPr/>
                    <a:lstStyle/>
                    <a:p>
                      <a:pPr marL="0" marR="0">
                        <a:lnSpc>
                          <a:spcPct val="115000"/>
                        </a:lnSpc>
                        <a:spcBef>
                          <a:spcPts val="0"/>
                        </a:spcBef>
                        <a:spcAft>
                          <a:spcPts val="0"/>
                        </a:spcAft>
                      </a:pPr>
                      <a:r>
                        <a:rPr lang="en-US" sz="800">
                          <a:effectLst/>
                        </a:rPr>
                        <a:t>0204</a:t>
                      </a:r>
                      <a:endParaRPr lang="en-US" sz="800">
                        <a:effectLst/>
                        <a:latin typeface="Calibri"/>
                        <a:ea typeface="Calibri"/>
                        <a:cs typeface="Times New Roman"/>
                      </a:endParaRPr>
                    </a:p>
                  </a:txBody>
                  <a:tcPr marL="50442" marR="50442" marT="0" marB="0" anchor="b"/>
                </a:tc>
                <a:tc>
                  <a:txBody>
                    <a:bodyPr/>
                    <a:lstStyle/>
                    <a:p>
                      <a:pPr marL="0" marR="0">
                        <a:lnSpc>
                          <a:spcPct val="115000"/>
                        </a:lnSpc>
                        <a:spcBef>
                          <a:spcPts val="0"/>
                        </a:spcBef>
                        <a:spcAft>
                          <a:spcPts val="0"/>
                        </a:spcAft>
                      </a:pPr>
                      <a:r>
                        <a:rPr lang="en-US" sz="800">
                          <a:effectLst/>
                        </a:rPr>
                        <a:t>INTENSIVE CARE UNIT-PSYCHIATRIC</a:t>
                      </a:r>
                      <a:endParaRPr lang="en-US" sz="8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3,980</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4,133</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3,885</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4,118</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4,023</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3,710</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3,832</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4,073</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3,793</a:t>
                      </a:r>
                      <a:endParaRPr lang="en-US" sz="1000">
                        <a:effectLst/>
                        <a:latin typeface="Calibri"/>
                        <a:ea typeface="Calibri"/>
                        <a:cs typeface="Times New Roman"/>
                      </a:endParaRPr>
                    </a:p>
                  </a:txBody>
                  <a:tcPr marL="50442" marR="50442" marT="0" marB="0" anchor="b"/>
                </a:tc>
              </a:tr>
              <a:tr h="144780">
                <a:tc>
                  <a:txBody>
                    <a:bodyPr/>
                    <a:lstStyle/>
                    <a:p>
                      <a:pPr marL="0" marR="0">
                        <a:lnSpc>
                          <a:spcPct val="115000"/>
                        </a:lnSpc>
                        <a:spcBef>
                          <a:spcPts val="0"/>
                        </a:spcBef>
                        <a:spcAft>
                          <a:spcPts val="0"/>
                        </a:spcAft>
                      </a:pPr>
                      <a:r>
                        <a:rPr lang="en-US" sz="800">
                          <a:effectLst/>
                        </a:rPr>
                        <a:t>0206</a:t>
                      </a:r>
                      <a:endParaRPr lang="en-US" sz="800">
                        <a:effectLst/>
                        <a:latin typeface="Calibri"/>
                        <a:ea typeface="Calibri"/>
                        <a:cs typeface="Times New Roman"/>
                      </a:endParaRPr>
                    </a:p>
                  </a:txBody>
                  <a:tcPr marL="50442" marR="50442" marT="0" marB="0" anchor="b"/>
                </a:tc>
                <a:tc>
                  <a:txBody>
                    <a:bodyPr/>
                    <a:lstStyle/>
                    <a:p>
                      <a:pPr marL="0" marR="0">
                        <a:lnSpc>
                          <a:spcPct val="115000"/>
                        </a:lnSpc>
                        <a:spcBef>
                          <a:spcPts val="0"/>
                        </a:spcBef>
                        <a:spcAft>
                          <a:spcPts val="0"/>
                        </a:spcAft>
                      </a:pPr>
                      <a:r>
                        <a:rPr lang="en-US" sz="800">
                          <a:effectLst/>
                        </a:rPr>
                        <a:t>INTENSIVE CARE UNIT-INTERMEDIATE ICU</a:t>
                      </a:r>
                      <a:endParaRPr lang="en-US" sz="8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125,042</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131,933</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137,678</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131,866</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158,668</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165,852</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147,078</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155,050</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164,421</a:t>
                      </a:r>
                      <a:endParaRPr lang="en-US" sz="1000">
                        <a:effectLst/>
                        <a:latin typeface="Calibri"/>
                        <a:ea typeface="Calibri"/>
                        <a:cs typeface="Times New Roman"/>
                      </a:endParaRPr>
                    </a:p>
                  </a:txBody>
                  <a:tcPr marL="50442" marR="50442" marT="0" marB="0" anchor="b"/>
                </a:tc>
              </a:tr>
              <a:tr h="144780">
                <a:tc>
                  <a:txBody>
                    <a:bodyPr/>
                    <a:lstStyle/>
                    <a:p>
                      <a:pPr marL="0" marR="0">
                        <a:lnSpc>
                          <a:spcPct val="115000"/>
                        </a:lnSpc>
                        <a:spcBef>
                          <a:spcPts val="0"/>
                        </a:spcBef>
                        <a:spcAft>
                          <a:spcPts val="0"/>
                        </a:spcAft>
                      </a:pPr>
                      <a:r>
                        <a:rPr lang="en-US" sz="800">
                          <a:effectLst/>
                        </a:rPr>
                        <a:t>0207</a:t>
                      </a:r>
                      <a:endParaRPr lang="en-US" sz="800">
                        <a:effectLst/>
                        <a:latin typeface="Calibri"/>
                        <a:ea typeface="Calibri"/>
                        <a:cs typeface="Times New Roman"/>
                      </a:endParaRPr>
                    </a:p>
                  </a:txBody>
                  <a:tcPr marL="50442" marR="50442" marT="0" marB="0" anchor="b"/>
                </a:tc>
                <a:tc>
                  <a:txBody>
                    <a:bodyPr/>
                    <a:lstStyle/>
                    <a:p>
                      <a:pPr marL="0" marR="0">
                        <a:lnSpc>
                          <a:spcPct val="115000"/>
                        </a:lnSpc>
                        <a:spcBef>
                          <a:spcPts val="0"/>
                        </a:spcBef>
                        <a:spcAft>
                          <a:spcPts val="0"/>
                        </a:spcAft>
                      </a:pPr>
                      <a:r>
                        <a:rPr lang="en-US" sz="800">
                          <a:effectLst/>
                        </a:rPr>
                        <a:t>INTENSIVE CARE UNIT-BURNCARE</a:t>
                      </a:r>
                      <a:endParaRPr lang="en-US" sz="8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4,233</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3,576</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4,645</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4,442</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5,001</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3,962</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4,100</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3,911</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3,154</a:t>
                      </a:r>
                      <a:endParaRPr lang="en-US" sz="1000">
                        <a:effectLst/>
                        <a:latin typeface="Calibri"/>
                        <a:ea typeface="Calibri"/>
                        <a:cs typeface="Times New Roman"/>
                      </a:endParaRPr>
                    </a:p>
                  </a:txBody>
                  <a:tcPr marL="50442" marR="50442" marT="0" marB="0" anchor="b"/>
                </a:tc>
              </a:tr>
              <a:tr h="144780">
                <a:tc>
                  <a:txBody>
                    <a:bodyPr/>
                    <a:lstStyle/>
                    <a:p>
                      <a:pPr marL="0" marR="0">
                        <a:lnSpc>
                          <a:spcPct val="115000"/>
                        </a:lnSpc>
                        <a:spcBef>
                          <a:spcPts val="0"/>
                        </a:spcBef>
                        <a:spcAft>
                          <a:spcPts val="0"/>
                        </a:spcAft>
                      </a:pPr>
                      <a:r>
                        <a:rPr lang="en-US" sz="800">
                          <a:effectLst/>
                        </a:rPr>
                        <a:t>0209</a:t>
                      </a:r>
                      <a:endParaRPr lang="en-US" sz="800">
                        <a:effectLst/>
                        <a:latin typeface="Calibri"/>
                        <a:ea typeface="Calibri"/>
                        <a:cs typeface="Times New Roman"/>
                      </a:endParaRPr>
                    </a:p>
                  </a:txBody>
                  <a:tcPr marL="50442" marR="50442" marT="0" marB="0" anchor="b"/>
                </a:tc>
                <a:tc>
                  <a:txBody>
                    <a:bodyPr/>
                    <a:lstStyle/>
                    <a:p>
                      <a:pPr marL="0" marR="0">
                        <a:lnSpc>
                          <a:spcPct val="115000"/>
                        </a:lnSpc>
                        <a:spcBef>
                          <a:spcPts val="0"/>
                        </a:spcBef>
                        <a:spcAft>
                          <a:spcPts val="0"/>
                        </a:spcAft>
                      </a:pPr>
                      <a:r>
                        <a:rPr lang="en-US" sz="800">
                          <a:effectLst/>
                        </a:rPr>
                        <a:t>INTENSIVE CARE UNIT-OTHER INTENSIVE CARE</a:t>
                      </a:r>
                      <a:endParaRPr lang="en-US" sz="8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3,555</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3,405</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3,524</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a:effectLst/>
                        </a:rPr>
                        <a:t>3,287</a:t>
                      </a:r>
                      <a:endParaRPr lang="en-US" sz="100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3,301</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3,484</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5,587</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6,863</a:t>
                      </a:r>
                      <a:endParaRPr lang="en-US" sz="1000" dirty="0">
                        <a:effectLst/>
                        <a:latin typeface="Calibri"/>
                        <a:ea typeface="Calibri"/>
                        <a:cs typeface="Times New Roman"/>
                      </a:endParaRPr>
                    </a:p>
                  </a:txBody>
                  <a:tcPr marL="50442" marR="50442" marT="0" marB="0" anchor="b"/>
                </a:tc>
                <a:tc>
                  <a:txBody>
                    <a:bodyPr/>
                    <a:lstStyle/>
                    <a:p>
                      <a:pPr marL="0" marR="0" algn="ctr">
                        <a:lnSpc>
                          <a:spcPct val="115000"/>
                        </a:lnSpc>
                        <a:spcBef>
                          <a:spcPts val="0"/>
                        </a:spcBef>
                        <a:spcAft>
                          <a:spcPts val="0"/>
                        </a:spcAft>
                      </a:pPr>
                      <a:r>
                        <a:rPr lang="en-US" sz="1000" dirty="0">
                          <a:effectLst/>
                        </a:rPr>
                        <a:t>5,500</a:t>
                      </a:r>
                      <a:endParaRPr lang="en-US" sz="1000" dirty="0">
                        <a:effectLst/>
                        <a:latin typeface="Calibri"/>
                        <a:ea typeface="Calibri"/>
                        <a:cs typeface="Times New Roman"/>
                      </a:endParaRPr>
                    </a:p>
                  </a:txBody>
                  <a:tcPr marL="50442" marR="50442" marT="0" marB="0" anchor="b"/>
                </a:tc>
              </a:tr>
            </a:tbl>
          </a:graphicData>
        </a:graphic>
      </p:graphicFrame>
      <p:sp>
        <p:nvSpPr>
          <p:cNvPr id="14" name="TextBox 13"/>
          <p:cNvSpPr txBox="1"/>
          <p:nvPr/>
        </p:nvSpPr>
        <p:spPr>
          <a:xfrm>
            <a:off x="76200" y="4738300"/>
            <a:ext cx="8991600" cy="276999"/>
          </a:xfrm>
          <a:prstGeom prst="rect">
            <a:avLst/>
          </a:prstGeom>
          <a:noFill/>
        </p:spPr>
        <p:txBody>
          <a:bodyPr wrap="square" rtlCol="0">
            <a:spAutoFit/>
          </a:bodyPr>
          <a:lstStyle/>
          <a:p>
            <a:pPr defTabSz="914400" fontAlgn="auto">
              <a:spcBef>
                <a:spcPts val="0"/>
              </a:spcBef>
              <a:spcAft>
                <a:spcPts val="0"/>
              </a:spcAft>
            </a:pPr>
            <a:r>
              <a:rPr lang="en-US" sz="1200" b="1" dirty="0" smtClean="0">
                <a:solidFill>
                  <a:srgbClr val="0070C0"/>
                </a:solidFill>
                <a:latin typeface="Calibri"/>
                <a:ea typeface="+mn-ea"/>
                <a:cs typeface="+mn-cs"/>
              </a:rPr>
              <a:t>Table 3. FY2009 to FY2017 ICU Days of Service by ICU Service Type </a:t>
            </a:r>
            <a:r>
              <a:rPr lang="en-US" sz="800" dirty="0" smtClean="0">
                <a:solidFill>
                  <a:srgbClr val="0070C0"/>
                </a:solidFill>
                <a:latin typeface="Calibri"/>
                <a:ea typeface="+mn-ea"/>
                <a:cs typeface="+mn-cs"/>
              </a:rPr>
              <a:t>(Note: Asterix (*) for cell suppression for number of days can be used to impute a patient volume less than 11)</a:t>
            </a:r>
            <a:endParaRPr lang="en-US" sz="800" dirty="0">
              <a:solidFill>
                <a:srgbClr val="0070C0"/>
              </a:solidFill>
              <a:latin typeface="Calibri"/>
              <a:ea typeface="+mn-ea"/>
              <a:cs typeface="+mn-cs"/>
            </a:endParaRPr>
          </a:p>
        </p:txBody>
      </p:sp>
    </p:spTree>
    <p:extLst>
      <p:ext uri="{BB962C8B-B14F-4D97-AF65-F5344CB8AC3E}">
        <p14:creationId xmlns:p14="http://schemas.microsoft.com/office/powerpoint/2010/main" val="33272098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516440173"/>
              </p:ext>
            </p:extLst>
          </p:nvPr>
        </p:nvGraphicFramePr>
        <p:xfrm>
          <a:off x="76200" y="2286000"/>
          <a:ext cx="8915397" cy="4381500"/>
        </p:xfrm>
        <a:graphic>
          <a:graphicData uri="http://schemas.openxmlformats.org/drawingml/2006/table">
            <a:tbl>
              <a:tblPr firstRow="1" firstCol="1" bandRow="1">
                <a:tableStyleId>{073A0DAA-6AF3-43AB-8588-CEC1D06C72B9}</a:tableStyleId>
              </a:tblPr>
              <a:tblGrid>
                <a:gridCol w="551371"/>
                <a:gridCol w="2627160"/>
                <a:gridCol w="936268"/>
                <a:gridCol w="492426"/>
                <a:gridCol w="551371"/>
                <a:gridCol w="551371"/>
                <a:gridCol w="542026"/>
                <a:gridCol w="542026"/>
                <a:gridCol w="551371"/>
                <a:gridCol w="551371"/>
                <a:gridCol w="570062"/>
                <a:gridCol w="448574"/>
              </a:tblGrid>
              <a:tr h="261898">
                <a:tc>
                  <a:txBody>
                    <a:bodyPr/>
                    <a:lstStyle/>
                    <a:p>
                      <a:pPr marL="0" marR="0" algn="ctr">
                        <a:lnSpc>
                          <a:spcPct val="115000"/>
                        </a:lnSpc>
                        <a:spcBef>
                          <a:spcPts val="0"/>
                        </a:spcBef>
                        <a:spcAft>
                          <a:spcPts val="0"/>
                        </a:spcAft>
                      </a:pPr>
                      <a:r>
                        <a:rPr lang="en-US" sz="900" dirty="0">
                          <a:effectLst/>
                        </a:rPr>
                        <a:t>Revenue Code</a:t>
                      </a:r>
                      <a:endParaRPr lang="en-US" sz="9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Description</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Number of Diagnosis Codes</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2009</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2010</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2011</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2012</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2013</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2014</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2015</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2016</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2017</a:t>
                      </a:r>
                      <a:endParaRPr lang="en-US" sz="1000">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0200</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GENERAL CLASSIFICATION</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less than 16</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76814</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76308</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76466</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75824</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75670</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74432</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28407</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29380</a:t>
                      </a:r>
                      <a:endParaRPr lang="en-US" sz="1000" b="1">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26244</a:t>
                      </a:r>
                      <a:endParaRPr lang="en-US" sz="1000" b="1">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0200</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GENERAL CLASSIFICATION</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16 to 44</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45357</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44771</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48404</a:t>
                      </a:r>
                      <a:endParaRPr lang="en-US" sz="1000" b="1">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dirty="0">
                          <a:effectLst/>
                        </a:rPr>
                        <a:t>0200</a:t>
                      </a:r>
                      <a:endParaRPr lang="en-US" sz="1000" dirty="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GENERAL CLASSIFICATION</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45 and greater</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594</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504</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800</a:t>
                      </a:r>
                      <a:endParaRPr lang="en-US" sz="1000" b="1" dirty="0">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0201</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SURGICAL</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less than 16</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0202</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a:effectLst/>
                        </a:rPr>
                        <a:t>INTENSIVE CARE UNIT - MEDICAL</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less than 16</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146</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138</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a:t>
                      </a:r>
                      <a:endParaRPr lang="en-US" sz="1000" b="1">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0203</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a:effectLst/>
                        </a:rPr>
                        <a:t>INTENSIVE CARE UNIT - PEDIATRIC</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less than 16</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2634</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2780</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2720</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2518</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2345</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2289</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1922</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1874</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1798</a:t>
                      </a:r>
                      <a:endParaRPr lang="en-US" sz="1000" b="1">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0203</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PEDIATRIC</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16 to 44</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283</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273</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375</a:t>
                      </a:r>
                      <a:endParaRPr lang="en-US" sz="1000" b="1">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0204</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PSYCHIATRIC</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less than 16</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491</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518</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588</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635</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546</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567</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125</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232</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380</a:t>
                      </a:r>
                      <a:endParaRPr lang="en-US" sz="1000" b="1">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0204</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PSYCHIATRIC</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16 to 44</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452</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400</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240</a:t>
                      </a:r>
                      <a:endParaRPr lang="en-US" sz="1000" b="1">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0204</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PSYCHIATRIC</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45 and greater</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a:t>
                      </a:r>
                      <a:endParaRPr lang="en-US" sz="1000" b="1">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0206</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INTERMEDIATE ICU</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less than 16</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30175</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32085</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36902</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35843</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37408</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38352</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18503</a:t>
                      </a:r>
                      <a:endParaRPr lang="en-US" sz="1000" b="1" dirty="0">
                        <a:solidFill>
                          <a:srgbClr val="C00000"/>
                        </a:solidFill>
                        <a:effectLst/>
                        <a:latin typeface="Calibri"/>
                        <a:ea typeface="Calibri"/>
                        <a:cs typeface="Times New Roman"/>
                      </a:endParaRPr>
                    </a:p>
                  </a:txBody>
                  <a:tcPr marL="46583" marR="46583" marT="0" marB="0" anchor="b">
                    <a:solidFill>
                      <a:schemeClr val="accent6">
                        <a:lumMod val="40000"/>
                        <a:lumOff val="60000"/>
                      </a:schemeClr>
                    </a:solidFill>
                  </a:tcPr>
                </a:tc>
                <a:tc>
                  <a:txBody>
                    <a:bodyPr/>
                    <a:lstStyle/>
                    <a:p>
                      <a:pPr marL="0" marR="0" algn="ctr">
                        <a:lnSpc>
                          <a:spcPct val="115000"/>
                        </a:lnSpc>
                        <a:spcBef>
                          <a:spcPts val="0"/>
                        </a:spcBef>
                        <a:spcAft>
                          <a:spcPts val="0"/>
                        </a:spcAft>
                      </a:pPr>
                      <a:r>
                        <a:rPr lang="en-US" sz="1000" b="1" dirty="0">
                          <a:solidFill>
                            <a:srgbClr val="C00000"/>
                          </a:solidFill>
                          <a:effectLst/>
                        </a:rPr>
                        <a:t>22059</a:t>
                      </a:r>
                      <a:endParaRPr lang="en-US" sz="1000" b="1" dirty="0">
                        <a:solidFill>
                          <a:srgbClr val="C00000"/>
                        </a:solidFill>
                        <a:effectLst/>
                        <a:latin typeface="Calibri"/>
                        <a:ea typeface="Calibri"/>
                        <a:cs typeface="Times New Roman"/>
                      </a:endParaRPr>
                    </a:p>
                  </a:txBody>
                  <a:tcPr marL="46583" marR="46583" marT="0" marB="0" anchor="b">
                    <a:solidFill>
                      <a:schemeClr val="accent6">
                        <a:lumMod val="40000"/>
                        <a:lumOff val="60000"/>
                      </a:schemeClr>
                    </a:solidFill>
                  </a:tcPr>
                </a:tc>
                <a:tc>
                  <a:txBody>
                    <a:bodyPr/>
                    <a:lstStyle/>
                    <a:p>
                      <a:pPr marL="0" marR="0" algn="ctr">
                        <a:lnSpc>
                          <a:spcPct val="115000"/>
                        </a:lnSpc>
                        <a:spcBef>
                          <a:spcPts val="0"/>
                        </a:spcBef>
                        <a:spcAft>
                          <a:spcPts val="0"/>
                        </a:spcAft>
                      </a:pPr>
                      <a:r>
                        <a:rPr lang="en-US" sz="1000" b="1">
                          <a:solidFill>
                            <a:srgbClr val="C00000"/>
                          </a:solidFill>
                          <a:effectLst/>
                        </a:rPr>
                        <a:t>21839</a:t>
                      </a:r>
                      <a:endParaRPr lang="en-US" sz="1000" b="1">
                        <a:solidFill>
                          <a:srgbClr val="C00000"/>
                        </a:solidFill>
                        <a:effectLst/>
                        <a:latin typeface="Calibri"/>
                        <a:ea typeface="Calibri"/>
                        <a:cs typeface="Times New Roman"/>
                      </a:endParaRPr>
                    </a:p>
                  </a:txBody>
                  <a:tcPr marL="46583" marR="46583" marT="0" marB="0" anchor="b">
                    <a:solidFill>
                      <a:schemeClr val="accent6">
                        <a:lumMod val="40000"/>
                        <a:lumOff val="60000"/>
                      </a:schemeClr>
                    </a:solidFill>
                  </a:tcPr>
                </a:tc>
              </a:tr>
              <a:tr h="130949">
                <a:tc>
                  <a:txBody>
                    <a:bodyPr/>
                    <a:lstStyle/>
                    <a:p>
                      <a:pPr marL="0" marR="0" algn="ctr">
                        <a:lnSpc>
                          <a:spcPct val="115000"/>
                        </a:lnSpc>
                        <a:spcBef>
                          <a:spcPts val="0"/>
                        </a:spcBef>
                        <a:spcAft>
                          <a:spcPts val="0"/>
                        </a:spcAft>
                      </a:pPr>
                      <a:r>
                        <a:rPr lang="en-US" sz="1000">
                          <a:effectLst/>
                        </a:rPr>
                        <a:t>0206</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INTERMEDIATE ICU</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16 to 44</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21365</a:t>
                      </a:r>
                      <a:endParaRPr lang="en-US" sz="1000" b="1" dirty="0">
                        <a:solidFill>
                          <a:srgbClr val="C00000"/>
                        </a:solidFill>
                        <a:effectLst/>
                        <a:latin typeface="Calibri"/>
                        <a:ea typeface="Calibri"/>
                        <a:cs typeface="Times New Roman"/>
                      </a:endParaRPr>
                    </a:p>
                  </a:txBody>
                  <a:tcPr marL="46583" marR="46583" marT="0" marB="0" anchor="b">
                    <a:solidFill>
                      <a:schemeClr val="accent6">
                        <a:lumMod val="40000"/>
                        <a:lumOff val="60000"/>
                      </a:schemeClr>
                    </a:solidFill>
                  </a:tcPr>
                </a:tc>
                <a:tc>
                  <a:txBody>
                    <a:bodyPr/>
                    <a:lstStyle/>
                    <a:p>
                      <a:pPr marL="0" marR="0" algn="ctr">
                        <a:lnSpc>
                          <a:spcPct val="115000"/>
                        </a:lnSpc>
                        <a:spcBef>
                          <a:spcPts val="0"/>
                        </a:spcBef>
                        <a:spcAft>
                          <a:spcPts val="0"/>
                        </a:spcAft>
                      </a:pPr>
                      <a:r>
                        <a:rPr lang="en-US" sz="1000" b="1" dirty="0">
                          <a:solidFill>
                            <a:srgbClr val="C00000"/>
                          </a:solidFill>
                          <a:effectLst/>
                        </a:rPr>
                        <a:t>23260</a:t>
                      </a:r>
                      <a:endParaRPr lang="en-US" sz="1000" b="1" dirty="0">
                        <a:solidFill>
                          <a:srgbClr val="C00000"/>
                        </a:solidFill>
                        <a:effectLst/>
                        <a:latin typeface="Calibri"/>
                        <a:ea typeface="Calibri"/>
                        <a:cs typeface="Times New Roman"/>
                      </a:endParaRPr>
                    </a:p>
                  </a:txBody>
                  <a:tcPr marL="46583" marR="46583" marT="0" marB="0" anchor="b">
                    <a:solidFill>
                      <a:schemeClr val="accent6">
                        <a:lumMod val="40000"/>
                        <a:lumOff val="60000"/>
                      </a:schemeClr>
                    </a:solidFill>
                  </a:tcPr>
                </a:tc>
                <a:tc>
                  <a:txBody>
                    <a:bodyPr/>
                    <a:lstStyle/>
                    <a:p>
                      <a:pPr marL="0" marR="0" algn="ctr">
                        <a:lnSpc>
                          <a:spcPct val="115000"/>
                        </a:lnSpc>
                        <a:spcBef>
                          <a:spcPts val="0"/>
                        </a:spcBef>
                        <a:spcAft>
                          <a:spcPts val="0"/>
                        </a:spcAft>
                      </a:pPr>
                      <a:r>
                        <a:rPr lang="en-US" sz="1000" b="1">
                          <a:solidFill>
                            <a:srgbClr val="C00000"/>
                          </a:solidFill>
                          <a:effectLst/>
                        </a:rPr>
                        <a:t>25537</a:t>
                      </a:r>
                      <a:endParaRPr lang="en-US" sz="1000" b="1">
                        <a:solidFill>
                          <a:srgbClr val="C00000"/>
                        </a:solidFill>
                        <a:effectLst/>
                        <a:latin typeface="Calibri"/>
                        <a:ea typeface="Calibri"/>
                        <a:cs typeface="Times New Roman"/>
                      </a:endParaRPr>
                    </a:p>
                  </a:txBody>
                  <a:tcPr marL="46583" marR="46583" marT="0" marB="0" anchor="b">
                    <a:solidFill>
                      <a:schemeClr val="accent6">
                        <a:lumMod val="40000"/>
                        <a:lumOff val="60000"/>
                      </a:schemeClr>
                    </a:solidFill>
                  </a:tcPr>
                </a:tc>
              </a:tr>
              <a:tr h="130949">
                <a:tc>
                  <a:txBody>
                    <a:bodyPr/>
                    <a:lstStyle/>
                    <a:p>
                      <a:pPr marL="0" marR="0" algn="ctr">
                        <a:lnSpc>
                          <a:spcPct val="115000"/>
                        </a:lnSpc>
                        <a:spcBef>
                          <a:spcPts val="0"/>
                        </a:spcBef>
                        <a:spcAft>
                          <a:spcPts val="0"/>
                        </a:spcAft>
                      </a:pPr>
                      <a:r>
                        <a:rPr lang="en-US" sz="1000">
                          <a:effectLst/>
                        </a:rPr>
                        <a:t>0206</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INTERMEDIATE ICU</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45 and greater</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105</a:t>
                      </a:r>
                      <a:endParaRPr lang="en-US" sz="1000" b="1" dirty="0">
                        <a:solidFill>
                          <a:srgbClr val="C00000"/>
                        </a:solidFill>
                        <a:effectLst/>
                        <a:latin typeface="Calibri"/>
                        <a:ea typeface="Calibri"/>
                        <a:cs typeface="Times New Roman"/>
                      </a:endParaRPr>
                    </a:p>
                  </a:txBody>
                  <a:tcPr marL="46583" marR="46583" marT="0" marB="0" anchor="b">
                    <a:solidFill>
                      <a:schemeClr val="accent6">
                        <a:lumMod val="40000"/>
                        <a:lumOff val="60000"/>
                      </a:schemeClr>
                    </a:solidFill>
                  </a:tcPr>
                </a:tc>
                <a:tc>
                  <a:txBody>
                    <a:bodyPr/>
                    <a:lstStyle/>
                    <a:p>
                      <a:pPr marL="0" marR="0" algn="ctr">
                        <a:lnSpc>
                          <a:spcPct val="115000"/>
                        </a:lnSpc>
                        <a:spcBef>
                          <a:spcPts val="0"/>
                        </a:spcBef>
                        <a:spcAft>
                          <a:spcPts val="0"/>
                        </a:spcAft>
                      </a:pPr>
                      <a:r>
                        <a:rPr lang="en-US" sz="1000" b="1" dirty="0">
                          <a:solidFill>
                            <a:srgbClr val="C00000"/>
                          </a:solidFill>
                          <a:effectLst/>
                        </a:rPr>
                        <a:t>96</a:t>
                      </a:r>
                      <a:endParaRPr lang="en-US" sz="1000" b="1" dirty="0">
                        <a:solidFill>
                          <a:srgbClr val="C00000"/>
                        </a:solidFill>
                        <a:effectLst/>
                        <a:latin typeface="Calibri"/>
                        <a:ea typeface="Calibri"/>
                        <a:cs typeface="Times New Roman"/>
                      </a:endParaRPr>
                    </a:p>
                  </a:txBody>
                  <a:tcPr marL="46583" marR="46583" marT="0" marB="0" anchor="b">
                    <a:solidFill>
                      <a:schemeClr val="accent6">
                        <a:lumMod val="40000"/>
                        <a:lumOff val="60000"/>
                      </a:schemeClr>
                    </a:solidFill>
                  </a:tcPr>
                </a:tc>
                <a:tc>
                  <a:txBody>
                    <a:bodyPr/>
                    <a:lstStyle/>
                    <a:p>
                      <a:pPr marL="0" marR="0" algn="ctr">
                        <a:lnSpc>
                          <a:spcPct val="115000"/>
                        </a:lnSpc>
                        <a:spcBef>
                          <a:spcPts val="0"/>
                        </a:spcBef>
                        <a:spcAft>
                          <a:spcPts val="0"/>
                        </a:spcAft>
                      </a:pPr>
                      <a:r>
                        <a:rPr lang="en-US" sz="1000" b="1" dirty="0">
                          <a:solidFill>
                            <a:srgbClr val="C00000"/>
                          </a:solidFill>
                          <a:effectLst/>
                        </a:rPr>
                        <a:t>139</a:t>
                      </a:r>
                      <a:endParaRPr lang="en-US" sz="1000" b="1" dirty="0">
                        <a:solidFill>
                          <a:srgbClr val="C00000"/>
                        </a:solidFill>
                        <a:effectLst/>
                        <a:latin typeface="Calibri"/>
                        <a:ea typeface="Calibri"/>
                        <a:cs typeface="Times New Roman"/>
                      </a:endParaRPr>
                    </a:p>
                  </a:txBody>
                  <a:tcPr marL="46583" marR="46583" marT="0" marB="0" anchor="b">
                    <a:solidFill>
                      <a:schemeClr val="accent6">
                        <a:lumMod val="40000"/>
                        <a:lumOff val="60000"/>
                      </a:schemeClr>
                    </a:solidFill>
                  </a:tcPr>
                </a:tc>
              </a:tr>
              <a:tr h="130949">
                <a:tc>
                  <a:txBody>
                    <a:bodyPr/>
                    <a:lstStyle/>
                    <a:p>
                      <a:pPr marL="0" marR="0" algn="ctr">
                        <a:lnSpc>
                          <a:spcPct val="115000"/>
                        </a:lnSpc>
                        <a:spcBef>
                          <a:spcPts val="0"/>
                        </a:spcBef>
                        <a:spcAft>
                          <a:spcPts val="0"/>
                        </a:spcAft>
                      </a:pPr>
                      <a:r>
                        <a:rPr lang="en-US" sz="1000">
                          <a:effectLst/>
                        </a:rPr>
                        <a:t>0207</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dirty="0">
                          <a:effectLst/>
                        </a:rPr>
                        <a:t>INTENSIVE CARE UNIT - BURN CARE</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less than 16</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676</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650</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921</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870</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878</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854</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381</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287</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222</a:t>
                      </a:r>
                      <a:endParaRPr lang="en-US" sz="1000" b="1" dirty="0">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0207</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a:effectLst/>
                        </a:rPr>
                        <a:t>INTENSIVE CARE UNIT - BURN CARE</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16 to 44</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419</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461</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498</a:t>
                      </a:r>
                      <a:endParaRPr lang="en-US" sz="1000" b="1" dirty="0">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0207</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a:effectLst/>
                        </a:rPr>
                        <a:t>INTENSIVE CARE UNIT - BURN CARE</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45 and greater</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smtClean="0">
                          <a:solidFill>
                            <a:srgbClr val="C00000"/>
                          </a:solidFill>
                          <a:effectLst/>
                          <a:latin typeface="+mn-lt"/>
                          <a:ea typeface="+mn-ea"/>
                          <a:cs typeface="+mn-cs"/>
                        </a:rPr>
                        <a:t>*</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smtClean="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smtClean="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0209</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a:effectLst/>
                        </a:rPr>
                        <a:t>INTENSIVE CARE UNIT - OTHER INTENSIVE CARE</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less than 16</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196</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202</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205</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202</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222</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241</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133</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190</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164</a:t>
                      </a:r>
                      <a:endParaRPr lang="en-US" sz="1000" b="1" dirty="0">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0209</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a:effectLst/>
                        </a:rPr>
                        <a:t>INTENSIVE CARE UNIT - OTHER INTENSIVE CARE</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16 to 44</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170</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181</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86</a:t>
                      </a:r>
                      <a:endParaRPr lang="en-US" sz="1000" b="1" dirty="0">
                        <a:solidFill>
                          <a:srgbClr val="C00000"/>
                        </a:solidFill>
                        <a:effectLst/>
                        <a:latin typeface="Calibri"/>
                        <a:ea typeface="Calibri"/>
                        <a:cs typeface="Times New Roman"/>
                      </a:endParaRPr>
                    </a:p>
                  </a:txBody>
                  <a:tcPr marL="46583" marR="46583" marT="0" marB="0" anchor="b"/>
                </a:tc>
              </a:tr>
              <a:tr h="130949">
                <a:tc>
                  <a:txBody>
                    <a:bodyPr/>
                    <a:lstStyle/>
                    <a:p>
                      <a:pPr marL="0" marR="0" algn="ctr">
                        <a:lnSpc>
                          <a:spcPct val="115000"/>
                        </a:lnSpc>
                        <a:spcBef>
                          <a:spcPts val="0"/>
                        </a:spcBef>
                        <a:spcAft>
                          <a:spcPts val="0"/>
                        </a:spcAft>
                      </a:pPr>
                      <a:r>
                        <a:rPr lang="en-US" sz="1000">
                          <a:effectLst/>
                        </a:rPr>
                        <a:t>0209</a:t>
                      </a:r>
                      <a:endParaRPr lang="en-US" sz="1000">
                        <a:effectLst/>
                        <a:latin typeface="Calibri"/>
                        <a:ea typeface="Calibri"/>
                        <a:cs typeface="Times New Roman"/>
                      </a:endParaRPr>
                    </a:p>
                  </a:txBody>
                  <a:tcPr marL="46583" marR="46583" marT="0" marB="0" anchor="b"/>
                </a:tc>
                <a:tc>
                  <a:txBody>
                    <a:bodyPr/>
                    <a:lstStyle/>
                    <a:p>
                      <a:pPr marL="0" marR="0">
                        <a:lnSpc>
                          <a:spcPct val="115000"/>
                        </a:lnSpc>
                        <a:spcBef>
                          <a:spcPts val="0"/>
                        </a:spcBef>
                        <a:spcAft>
                          <a:spcPts val="0"/>
                        </a:spcAft>
                      </a:pPr>
                      <a:r>
                        <a:rPr lang="en-US" sz="1000">
                          <a:effectLst/>
                        </a:rPr>
                        <a:t>INTENSIVE CARE UNIT - OTHER INTENSIVE CARE</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45 and greater</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dirty="0">
                          <a:effectLst/>
                        </a:rPr>
                        <a:t> </a:t>
                      </a:r>
                      <a:endParaRPr lang="en-US" sz="1000" dirty="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a:effectLst/>
                        </a:rPr>
                        <a:t> </a:t>
                      </a:r>
                      <a:endParaRPr lang="en-US" sz="1000">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a:solidFill>
                            <a:srgbClr val="C00000"/>
                          </a:solidFill>
                          <a:effectLst/>
                        </a:rPr>
                        <a:t>*</a:t>
                      </a:r>
                      <a:endParaRPr lang="en-US" sz="1000" b="1">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c>
                  <a:txBody>
                    <a:bodyPr/>
                    <a:lstStyle/>
                    <a:p>
                      <a:pPr marL="0" marR="0" algn="ctr">
                        <a:lnSpc>
                          <a:spcPct val="115000"/>
                        </a:lnSpc>
                        <a:spcBef>
                          <a:spcPts val="0"/>
                        </a:spcBef>
                        <a:spcAft>
                          <a:spcPts val="0"/>
                        </a:spcAft>
                      </a:pPr>
                      <a:r>
                        <a:rPr lang="en-US" sz="1000" b="1" dirty="0">
                          <a:solidFill>
                            <a:srgbClr val="C00000"/>
                          </a:solidFill>
                          <a:effectLst/>
                        </a:rPr>
                        <a:t>*</a:t>
                      </a:r>
                      <a:endParaRPr lang="en-US" sz="1000" b="1" dirty="0">
                        <a:solidFill>
                          <a:srgbClr val="C00000"/>
                        </a:solidFill>
                        <a:effectLst/>
                        <a:latin typeface="Calibri"/>
                        <a:ea typeface="Calibri"/>
                        <a:cs typeface="Times New Roman"/>
                      </a:endParaRPr>
                    </a:p>
                  </a:txBody>
                  <a:tcPr marL="46583" marR="46583" marT="0" marB="0" anchor="b"/>
                </a:tc>
              </a:tr>
            </a:tbl>
          </a:graphicData>
        </a:graphic>
      </p:graphicFrame>
      <p:sp>
        <p:nvSpPr>
          <p:cNvPr id="6" name="Rectangle 5"/>
          <p:cNvSpPr/>
          <p:nvPr/>
        </p:nvSpPr>
        <p:spPr>
          <a:xfrm>
            <a:off x="7228021" y="76200"/>
            <a:ext cx="1915979" cy="1384995"/>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defTabSz="914400" fontAlgn="auto">
              <a:spcBef>
                <a:spcPts val="0"/>
              </a:spcBef>
              <a:spcAft>
                <a:spcPts val="0"/>
              </a:spcAft>
            </a:pPr>
            <a:r>
              <a:rPr lang="en-US" sz="2800" b="1" cap="all" dirty="0" smtClean="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Calibri"/>
                <a:ea typeface="+mn-ea"/>
                <a:cs typeface="+mn-cs"/>
              </a:rPr>
              <a:t>Intensive</a:t>
            </a:r>
          </a:p>
          <a:p>
            <a:pPr algn="ctr" defTabSz="914400" fontAlgn="auto">
              <a:spcBef>
                <a:spcPts val="0"/>
              </a:spcBef>
              <a:spcAft>
                <a:spcPts val="0"/>
              </a:spcAft>
            </a:pPr>
            <a:r>
              <a:rPr lang="en-US" sz="2800" b="1" cap="all" dirty="0" smtClean="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Calibri"/>
                <a:ea typeface="+mn-ea"/>
                <a:cs typeface="+mn-cs"/>
              </a:rPr>
              <a:t>Care</a:t>
            </a:r>
          </a:p>
          <a:p>
            <a:pPr algn="ctr" defTabSz="914400" fontAlgn="auto">
              <a:spcBef>
                <a:spcPts val="0"/>
              </a:spcBef>
              <a:spcAft>
                <a:spcPts val="0"/>
              </a:spcAft>
            </a:pPr>
            <a:r>
              <a:rPr lang="en-US" sz="2800" b="1" cap="all" dirty="0" smtClean="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Calibri"/>
                <a:ea typeface="+mn-ea"/>
                <a:cs typeface="+mn-cs"/>
              </a:rPr>
              <a:t>Unit</a:t>
            </a:r>
            <a:endParaRPr lang="en-US" sz="2800" b="1" cap="all"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latin typeface="Calibri"/>
              <a:ea typeface="+mn-ea"/>
              <a:cs typeface="+mn-cs"/>
            </a:endParaRPr>
          </a:p>
        </p:txBody>
      </p:sp>
      <p:sp>
        <p:nvSpPr>
          <p:cNvPr id="7" name="Rectangle 6"/>
          <p:cNvSpPr/>
          <p:nvPr/>
        </p:nvSpPr>
        <p:spPr>
          <a:xfrm>
            <a:off x="24925" y="76200"/>
            <a:ext cx="7391400" cy="830997"/>
          </a:xfrm>
          <a:prstGeom prst="rect">
            <a:avLst/>
          </a:prstGeom>
        </p:spPr>
        <p:txBody>
          <a:bodyPr wrap="square">
            <a:spAutoFit/>
          </a:bodyPr>
          <a:lstStyle/>
          <a:p>
            <a:pPr defTabSz="914400" fontAlgn="auto">
              <a:spcBef>
                <a:spcPts val="0"/>
              </a:spcBef>
              <a:spcAft>
                <a:spcPts val="0"/>
              </a:spcAft>
            </a:pPr>
            <a:r>
              <a:rPr lang="en-US" sz="1600" b="1" u="sng" dirty="0" smtClean="0">
                <a:solidFill>
                  <a:prstClr val="black"/>
                </a:solidFill>
                <a:latin typeface="Calibri"/>
                <a:ea typeface="+mn-ea"/>
                <a:cs typeface="+mn-cs"/>
              </a:rPr>
              <a:t>Question</a:t>
            </a:r>
            <a:r>
              <a:rPr lang="en-US" sz="1600" b="1" i="1" dirty="0" smtClean="0">
                <a:solidFill>
                  <a:prstClr val="black"/>
                </a:solidFill>
                <a:latin typeface="Calibri"/>
                <a:ea typeface="+mn-ea"/>
                <a:cs typeface="+mn-cs"/>
              </a:rPr>
              <a:t> (continued)</a:t>
            </a:r>
            <a:r>
              <a:rPr lang="en-US" sz="1600" b="1" dirty="0" smtClean="0">
                <a:solidFill>
                  <a:prstClr val="black"/>
                </a:solidFill>
                <a:latin typeface="Calibri"/>
                <a:ea typeface="+mn-ea"/>
                <a:cs typeface="+mn-cs"/>
              </a:rPr>
              <a:t>: </a:t>
            </a:r>
            <a:r>
              <a:rPr lang="en-US" sz="1600" b="1" i="1" dirty="0" smtClean="0">
                <a:solidFill>
                  <a:prstClr val="black"/>
                </a:solidFill>
                <a:latin typeface="Calibri"/>
                <a:ea typeface="+mn-ea"/>
                <a:cs typeface="+mn-cs"/>
              </a:rPr>
              <a:t>  </a:t>
            </a:r>
            <a:r>
              <a:rPr lang="en-US" sz="1600" b="1" dirty="0" smtClean="0">
                <a:solidFill>
                  <a:prstClr val="black"/>
                </a:solidFill>
                <a:latin typeface="Calibri"/>
                <a:ea typeface="+mn-ea"/>
                <a:cs typeface="+mn-cs"/>
              </a:rPr>
              <a:t>I am studying changes in ICU utilization and costs and see that, even though inpatient hospitalizations are trending downward, ICU utilization is trending upward. Can you confirm that this is true and provide any insight?</a:t>
            </a:r>
            <a:endParaRPr lang="en-US" sz="1600" b="1" dirty="0">
              <a:solidFill>
                <a:prstClr val="black"/>
              </a:solidFill>
              <a:latin typeface="Calibri"/>
              <a:ea typeface="+mn-ea"/>
              <a:cs typeface="+mn-cs"/>
            </a:endParaRPr>
          </a:p>
        </p:txBody>
      </p:sp>
      <p:sp>
        <p:nvSpPr>
          <p:cNvPr id="8" name="TextBox 7"/>
          <p:cNvSpPr txBox="1"/>
          <p:nvPr/>
        </p:nvSpPr>
        <p:spPr>
          <a:xfrm>
            <a:off x="24925" y="838200"/>
            <a:ext cx="7899875" cy="1092607"/>
          </a:xfrm>
          <a:prstGeom prst="rect">
            <a:avLst/>
          </a:prstGeom>
          <a:noFill/>
        </p:spPr>
        <p:txBody>
          <a:bodyPr wrap="square" rtlCol="0">
            <a:spAutoFit/>
          </a:bodyPr>
          <a:lstStyle/>
          <a:p>
            <a:pPr defTabSz="914400" fontAlgn="auto">
              <a:spcBef>
                <a:spcPts val="0"/>
              </a:spcBef>
              <a:spcAft>
                <a:spcPts val="0"/>
              </a:spcAft>
            </a:pPr>
            <a:r>
              <a:rPr lang="en-US" sz="1300" b="1" u="sng" dirty="0" smtClean="0">
                <a:solidFill>
                  <a:prstClr val="black"/>
                </a:solidFill>
                <a:latin typeface="Calibri"/>
                <a:ea typeface="+mn-ea"/>
                <a:cs typeface="+mn-cs"/>
              </a:rPr>
              <a:t>Answer</a:t>
            </a:r>
            <a:r>
              <a:rPr lang="en-US" sz="1300" dirty="0" smtClean="0">
                <a:solidFill>
                  <a:prstClr val="black"/>
                </a:solidFill>
                <a:latin typeface="Calibri"/>
                <a:ea typeface="+mn-ea"/>
                <a:cs typeface="+mn-cs"/>
              </a:rPr>
              <a:t> </a:t>
            </a:r>
            <a:r>
              <a:rPr lang="en-US" sz="1300" i="1" dirty="0" smtClean="0">
                <a:solidFill>
                  <a:prstClr val="black"/>
                </a:solidFill>
                <a:latin typeface="Calibri"/>
                <a:ea typeface="+mn-ea"/>
                <a:cs typeface="+mn-cs"/>
              </a:rPr>
              <a:t>(continued)</a:t>
            </a:r>
            <a:r>
              <a:rPr lang="en-US" sz="1300" dirty="0" smtClean="0">
                <a:solidFill>
                  <a:prstClr val="black"/>
                </a:solidFill>
                <a:latin typeface="Calibri"/>
                <a:ea typeface="+mn-ea"/>
                <a:cs typeface="+mn-cs"/>
              </a:rPr>
              <a:t>: Please keep in mind that, unlike the MA APCD, the only currency information contained in Case </a:t>
            </a:r>
            <a:r>
              <a:rPr lang="en-US" sz="1300" dirty="0">
                <a:solidFill>
                  <a:prstClr val="black"/>
                </a:solidFill>
                <a:latin typeface="Calibri"/>
                <a:ea typeface="+mn-ea"/>
                <a:cs typeface="+mn-cs"/>
              </a:rPr>
              <a:t>M</a:t>
            </a:r>
            <a:r>
              <a:rPr lang="en-US" sz="1300" dirty="0" smtClean="0">
                <a:solidFill>
                  <a:prstClr val="black"/>
                </a:solidFill>
                <a:latin typeface="Calibri"/>
                <a:ea typeface="+mn-ea"/>
                <a:cs typeface="+mn-cs"/>
              </a:rPr>
              <a:t>ix data is charges not costs. However, in FY2015, the limit was lifted on the number of diagnosis codes that can be submitted in Case Mix, which allows the researcher to have a larger depth of data for comorbidity analysis on patients requiring ICU services. For example, in Table 4 below, you will see that the increase in patients requiring intermediate ICU services was paralleled by an increase in the number of recorded comorbid diagnosis.</a:t>
            </a:r>
            <a:endParaRPr lang="en-US" sz="1300" dirty="0">
              <a:solidFill>
                <a:prstClr val="black"/>
              </a:solidFill>
              <a:latin typeface="Calibri"/>
              <a:ea typeface="+mn-ea"/>
              <a:cs typeface="+mn-cs"/>
            </a:endParaRPr>
          </a:p>
        </p:txBody>
      </p:sp>
      <p:sp>
        <p:nvSpPr>
          <p:cNvPr id="9" name="TextBox 8"/>
          <p:cNvSpPr txBox="1"/>
          <p:nvPr/>
        </p:nvSpPr>
        <p:spPr>
          <a:xfrm>
            <a:off x="228600" y="1981200"/>
            <a:ext cx="8611140" cy="338554"/>
          </a:xfrm>
          <a:prstGeom prst="rect">
            <a:avLst/>
          </a:prstGeom>
          <a:noFill/>
        </p:spPr>
        <p:txBody>
          <a:bodyPr wrap="none" rtlCol="0">
            <a:spAutoFit/>
          </a:bodyPr>
          <a:lstStyle/>
          <a:p>
            <a:pPr defTabSz="914400" fontAlgn="auto">
              <a:spcBef>
                <a:spcPts val="0"/>
              </a:spcBef>
              <a:spcAft>
                <a:spcPts val="0"/>
              </a:spcAft>
            </a:pPr>
            <a:r>
              <a:rPr lang="en-US" sz="1600" b="1" dirty="0" smtClean="0">
                <a:solidFill>
                  <a:srgbClr val="0070C0"/>
                </a:solidFill>
                <a:latin typeface="Calibri"/>
                <a:ea typeface="+mn-ea"/>
                <a:cs typeface="+mn-cs"/>
              </a:rPr>
              <a:t>Table 4. FY2009 to FY2017 Patient  Volume by Type of ICU Services and Number of Diagnosis Codes </a:t>
            </a:r>
            <a:endParaRPr lang="en-US" sz="1600" b="1" dirty="0">
              <a:solidFill>
                <a:srgbClr val="0070C0"/>
              </a:solidFill>
              <a:latin typeface="Calibri"/>
              <a:ea typeface="+mn-ea"/>
              <a:cs typeface="+mn-cs"/>
            </a:endParaRPr>
          </a:p>
        </p:txBody>
      </p:sp>
    </p:spTree>
    <p:extLst>
      <p:ext uri="{BB962C8B-B14F-4D97-AF65-F5344CB8AC3E}">
        <p14:creationId xmlns:p14="http://schemas.microsoft.com/office/powerpoint/2010/main" val="39547205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Where can I find old User </a:t>
            </a:r>
            <a:r>
              <a:rPr lang="en-US" sz="2800" smtClean="0"/>
              <a:t>Workgroup presentations</a:t>
            </a:r>
            <a:r>
              <a:rPr lang="en-US" sz="2800" dirty="0" smtClean="0"/>
              <a:t>?</a:t>
            </a:r>
            <a:endParaRPr lang="en-US" sz="2800" dirty="0"/>
          </a:p>
        </p:txBody>
      </p:sp>
      <p:sp>
        <p:nvSpPr>
          <p:cNvPr id="3" name="Subtitle 2"/>
          <p:cNvSpPr>
            <a:spLocks noGrp="1"/>
          </p:cNvSpPr>
          <p:nvPr>
            <p:ph type="subTitle" idx="1"/>
          </p:nvPr>
        </p:nvSpPr>
        <p:spPr/>
        <p:txBody>
          <a:bodyPr/>
          <a:lstStyle/>
          <a:p>
            <a:r>
              <a:rPr lang="en-US" sz="1600" dirty="0">
                <a:hlinkClick r:id="rId3"/>
              </a:rPr>
              <a:t>http://www.chiamass.gov/ma-apcd-and-case-mix-user-workgroup-information</a:t>
            </a:r>
            <a:r>
              <a:rPr lang="en-US" sz="1600" dirty="0" smtClean="0">
                <a:hlinkClick r:id="rId3"/>
              </a:rPr>
              <a:t>/</a:t>
            </a:r>
            <a:r>
              <a:rPr lang="en-US" sz="1600" dirty="0" smtClean="0"/>
              <a:t> </a:t>
            </a:r>
            <a:endParaRPr lang="en-US" sz="1600"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225" y="2336224"/>
            <a:ext cx="6711745" cy="4439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64812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0375" y="570991"/>
            <a:ext cx="6953148" cy="1017981"/>
          </a:xfrm>
        </p:spPr>
        <p:txBody>
          <a:bodyPr>
            <a:normAutofit fontScale="90000"/>
          </a:bodyPr>
          <a:lstStyle/>
          <a:p>
            <a:r>
              <a:rPr lang="en-US" dirty="0" smtClean="0"/>
              <a:t>NEW!  Updates to the User Workgroup Webpage</a:t>
            </a:r>
            <a:endParaRPr lang="en-US" dirty="0"/>
          </a:p>
        </p:txBody>
      </p:sp>
      <p:sp>
        <p:nvSpPr>
          <p:cNvPr id="3" name="Subtitle 2"/>
          <p:cNvSpPr>
            <a:spLocks noGrp="1"/>
          </p:cNvSpPr>
          <p:nvPr>
            <p:ph type="subTitle" idx="1"/>
          </p:nvPr>
        </p:nvSpPr>
        <p:spPr>
          <a:xfrm>
            <a:off x="485415" y="1895499"/>
            <a:ext cx="7761815" cy="769043"/>
          </a:xfrm>
        </p:spPr>
        <p:txBody>
          <a:bodyPr/>
          <a:lstStyle/>
          <a:p>
            <a:r>
              <a:rPr lang="en-US" dirty="0" smtClean="0"/>
              <a:t>User Support slides and tutorials are now available to view and download separately from the presentations.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0699" y="2664543"/>
            <a:ext cx="4395044" cy="39699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485415" y="2782529"/>
            <a:ext cx="3889940" cy="2031325"/>
          </a:xfrm>
          <a:prstGeom prst="rect">
            <a:avLst/>
          </a:prstGeom>
          <a:noFill/>
        </p:spPr>
        <p:txBody>
          <a:bodyPr wrap="square" rtlCol="0">
            <a:spAutoFit/>
          </a:bodyPr>
          <a:lstStyle/>
          <a:p>
            <a:r>
              <a:rPr lang="en-US" dirty="0" smtClean="0">
                <a:solidFill>
                  <a:schemeClr val="tx2"/>
                </a:solidFill>
                <a:latin typeface="Arial" panose="020B0604020202020204" pitchFamily="34" charset="0"/>
                <a:cs typeface="Arial" panose="020B0604020202020204" pitchFamily="34" charset="0"/>
              </a:rPr>
              <a:t>We will continue to update this page as new presentations happen from month to month.</a:t>
            </a:r>
          </a:p>
          <a:p>
            <a:endParaRPr lang="en-US" dirty="0">
              <a:solidFill>
                <a:schemeClr val="tx2"/>
              </a:solidFill>
              <a:latin typeface="Arial" panose="020B0604020202020204" pitchFamily="34" charset="0"/>
              <a:cs typeface="Arial" panose="020B0604020202020204" pitchFamily="34" charset="0"/>
            </a:endParaRPr>
          </a:p>
          <a:p>
            <a:r>
              <a:rPr lang="en-US" dirty="0">
                <a:solidFill>
                  <a:schemeClr val="tx2"/>
                </a:solidFill>
                <a:latin typeface="Arial" panose="020B0604020202020204" pitchFamily="34" charset="0"/>
                <a:cs typeface="Arial" panose="020B0604020202020204" pitchFamily="34" charset="0"/>
              </a:rPr>
              <a:t>Link: </a:t>
            </a:r>
            <a:r>
              <a:rPr lang="en-US" dirty="0">
                <a:solidFill>
                  <a:schemeClr val="tx2"/>
                </a:solidFill>
                <a:latin typeface="Arial" panose="020B0604020202020204" pitchFamily="34" charset="0"/>
                <a:cs typeface="Arial" panose="020B0604020202020204" pitchFamily="34" charset="0"/>
                <a:hlinkClick r:id="rId3"/>
              </a:rPr>
              <a:t>http://www.chiamass.gov/ma-apcd-and-case-mix-user-workgroup-information</a:t>
            </a:r>
            <a:r>
              <a:rPr lang="en-US" dirty="0" smtClean="0">
                <a:solidFill>
                  <a:schemeClr val="tx2"/>
                </a:solidFill>
                <a:latin typeface="Arial" panose="020B0604020202020204" pitchFamily="34" charset="0"/>
                <a:cs typeface="Arial" panose="020B0604020202020204" pitchFamily="34" charset="0"/>
                <a:hlinkClick r:id="rId3"/>
              </a:rPr>
              <a:t>/</a:t>
            </a:r>
            <a:r>
              <a:rPr lang="en-US" dirty="0" smtClean="0">
                <a:solidFill>
                  <a:schemeClr val="tx2"/>
                </a:solidFill>
                <a:latin typeface="Arial" panose="020B0604020202020204" pitchFamily="34" charset="0"/>
                <a:cs typeface="Arial" panose="020B0604020202020204" pitchFamily="34" charset="0"/>
              </a:rPr>
              <a:t> </a:t>
            </a:r>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1258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Updated Case Mix White Paper</a:t>
            </a:r>
            <a:endParaRPr lang="en-US" dirty="0"/>
          </a:p>
        </p:txBody>
      </p:sp>
      <p:sp>
        <p:nvSpPr>
          <p:cNvPr id="3" name="Subtitle 2"/>
          <p:cNvSpPr>
            <a:spLocks noGrp="1"/>
          </p:cNvSpPr>
          <p:nvPr>
            <p:ph type="subTitle" idx="1"/>
          </p:nvPr>
        </p:nvSpPr>
        <p:spPr>
          <a:xfrm>
            <a:off x="485415" y="1895499"/>
            <a:ext cx="7761815" cy="700217"/>
          </a:xfrm>
        </p:spPr>
        <p:txBody>
          <a:bodyPr/>
          <a:lstStyle/>
          <a:p>
            <a:r>
              <a:rPr lang="en-US" dirty="0" smtClean="0"/>
              <a:t>Our white paper containing an updated overview of the Case Mix data base was posted last June.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3971" y="2861034"/>
            <a:ext cx="3990975" cy="3495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757083" y="3559277"/>
            <a:ext cx="3539613" cy="1477328"/>
          </a:xfrm>
          <a:prstGeom prst="rect">
            <a:avLst/>
          </a:prstGeom>
          <a:noFill/>
        </p:spPr>
        <p:txBody>
          <a:bodyPr wrap="square" rtlCol="0">
            <a:spAutoFit/>
          </a:bodyPr>
          <a:lstStyle/>
          <a:p>
            <a:r>
              <a:rPr lang="en-US" dirty="0" smtClean="0">
                <a:solidFill>
                  <a:schemeClr val="tx2"/>
                </a:solidFill>
                <a:latin typeface="Arial" panose="020B0604020202020204" pitchFamily="34" charset="0"/>
                <a:cs typeface="Arial" panose="020B0604020202020204" pitchFamily="34" charset="0"/>
              </a:rPr>
              <a:t>Available on the Case </a:t>
            </a:r>
            <a:r>
              <a:rPr lang="en-US" dirty="0">
                <a:solidFill>
                  <a:schemeClr val="tx2"/>
                </a:solidFill>
                <a:latin typeface="Arial" panose="020B0604020202020204" pitchFamily="34" charset="0"/>
                <a:cs typeface="Arial" panose="020B0604020202020204" pitchFamily="34" charset="0"/>
              </a:rPr>
              <a:t>Mix website or via this link: </a:t>
            </a:r>
            <a:r>
              <a:rPr lang="en-US" dirty="0">
                <a:hlinkClick r:id="rId3"/>
              </a:rPr>
              <a:t>http://</a:t>
            </a:r>
            <a:r>
              <a:rPr lang="en-US" dirty="0" smtClean="0">
                <a:hlinkClick r:id="rId3"/>
              </a:rPr>
              <a:t>www.chiamass.gov/assets/Uploads/casemix/Case-Mix-Whitepaper.pdf</a:t>
            </a:r>
            <a:r>
              <a:rPr lang="en-US" dirty="0" smtClean="0"/>
              <a:t> </a:t>
            </a:r>
            <a:endParaRPr lang="en-US" dirty="0"/>
          </a:p>
        </p:txBody>
      </p:sp>
    </p:spTree>
    <p:extLst>
      <p:ext uri="{BB962C8B-B14F-4D97-AF65-F5344CB8AC3E}">
        <p14:creationId xmlns:p14="http://schemas.microsoft.com/office/powerpoint/2010/main" val="1820490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smtClean="0">
                <a:latin typeface="+mn-lt"/>
              </a:rPr>
              <a:t>Questions </a:t>
            </a:r>
            <a:r>
              <a:rPr lang="en-US" sz="3200" dirty="0">
                <a:latin typeface="+mn-lt"/>
              </a:rPr>
              <a:t>related to APCD </a:t>
            </a:r>
            <a:r>
              <a:rPr lang="en-US" sz="3200" dirty="0" smtClean="0">
                <a:latin typeface="+mn-lt"/>
              </a:rPr>
              <a:t>: </a:t>
            </a:r>
            <a:r>
              <a:rPr lang="en-US" sz="3200" dirty="0">
                <a:latin typeface="+mn-lt"/>
              </a:rPr>
              <a:t>(</a:t>
            </a:r>
            <a:r>
              <a:rPr lang="en-US" sz="3200" dirty="0">
                <a:latin typeface="+mn-lt"/>
                <a:hlinkClick r:id="rId3"/>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4"/>
              </a:rPr>
              <a:t>casemix.data@state.ma.us</a:t>
            </a:r>
            <a:r>
              <a:rPr lang="en-US" sz="3200" dirty="0" smtClean="0">
                <a:latin typeface="+mn-lt"/>
              </a:rPr>
              <a:t>)</a:t>
            </a:r>
            <a:br>
              <a:rPr lang="en-US" sz="3200" dirty="0" smtClean="0">
                <a:latin typeface="+mn-lt"/>
              </a:rPr>
            </a:br>
            <a:endParaRPr lang="en-US" sz="3200" dirty="0" smtClean="0">
              <a:latin typeface="+mn-lt"/>
            </a:endParaRP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Call for Topics and Presenters</a:t>
            </a:r>
            <a:endParaRPr lang="en-US" dirty="0"/>
          </a:p>
        </p:txBody>
      </p:sp>
      <p:sp>
        <p:nvSpPr>
          <p:cNvPr id="3" name="Subtitle 2"/>
          <p:cNvSpPr>
            <a:spLocks noGrp="1"/>
          </p:cNvSpPr>
          <p:nvPr>
            <p:ph type="subTitle" idx="1"/>
          </p:nvPr>
        </p:nvSpPr>
        <p:spPr/>
        <p:txBody>
          <a:bodyPr/>
          <a:lstStyle/>
          <a:p>
            <a:pPr lvl="0"/>
            <a:r>
              <a:rPr lang="en-US" sz="2400" dirty="0"/>
              <a:t>If </a:t>
            </a:r>
            <a:r>
              <a:rPr lang="en-US" sz="2400" dirty="0" smtClean="0"/>
              <a:t>there is a </a:t>
            </a:r>
            <a:r>
              <a:rPr lang="en-US" sz="2400" b="1" dirty="0" smtClean="0"/>
              <a:t>TOPIC</a:t>
            </a:r>
            <a:r>
              <a:rPr lang="en-US" sz="2400" dirty="0" smtClean="0"/>
              <a:t> that you would like to see discussed at an MA </a:t>
            </a:r>
            <a:r>
              <a:rPr lang="en-US" sz="2400" dirty="0"/>
              <a:t>APCD or Case Mix </a:t>
            </a:r>
            <a:r>
              <a:rPr lang="en-US" sz="2400" dirty="0" smtClean="0"/>
              <a:t>workgroup, contact </a:t>
            </a:r>
            <a:r>
              <a:rPr lang="en-US" sz="2400" dirty="0"/>
              <a:t>Adam Tapply [adam.tapply@state.ma.us</a:t>
            </a:r>
            <a:r>
              <a:rPr lang="en-US" sz="2400" dirty="0" smtClean="0"/>
              <a:t>]</a:t>
            </a:r>
          </a:p>
          <a:p>
            <a:pPr lvl="0"/>
            <a:endParaRPr lang="en-US" sz="2400" dirty="0"/>
          </a:p>
          <a:p>
            <a:pPr lvl="0"/>
            <a:r>
              <a:rPr lang="en-US" sz="2400" dirty="0"/>
              <a:t>If you are interested in </a:t>
            </a:r>
            <a:r>
              <a:rPr lang="en-US" sz="2400" b="1" dirty="0"/>
              <a:t>PRESENTING</a:t>
            </a:r>
            <a:r>
              <a:rPr lang="en-US" sz="2400" dirty="0"/>
              <a:t> at an MA APCD or Case Mix </a:t>
            </a:r>
            <a:r>
              <a:rPr lang="en-US" sz="2400" dirty="0" smtClean="0"/>
              <a:t>workgroup, contact </a:t>
            </a:r>
            <a:r>
              <a:rPr lang="en-US" sz="2400" dirty="0"/>
              <a:t>Adam Tapply [adam.tapply@state.ma.us]</a:t>
            </a:r>
          </a:p>
          <a:p>
            <a:pPr lvl="1" algn="l"/>
            <a:r>
              <a:rPr lang="en-US" sz="2000" dirty="0" smtClean="0">
                <a:solidFill>
                  <a:srgbClr val="00436E"/>
                </a:solidFill>
                <a:latin typeface="Arial" panose="020B0604020202020204" pitchFamily="34" charset="0"/>
                <a:cs typeface="Arial" panose="020B0604020202020204" pitchFamily="34" charset="0"/>
              </a:rPr>
              <a:t>You can present </a:t>
            </a:r>
            <a:r>
              <a:rPr lang="en-US" sz="2000" dirty="0">
                <a:solidFill>
                  <a:srgbClr val="00436E"/>
                </a:solidFill>
                <a:latin typeface="Arial" panose="020B0604020202020204" pitchFamily="34" charset="0"/>
                <a:cs typeface="Arial" panose="020B0604020202020204" pitchFamily="34" charset="0"/>
              </a:rPr>
              <a:t>remotely from your own office, or in-person at CHIA.</a:t>
            </a:r>
          </a:p>
          <a:p>
            <a:pPr lvl="0"/>
            <a:endParaRPr lang="en-US" sz="2400" dirty="0" smtClean="0">
              <a:latin typeface="Arial" panose="020B0604020202020204" pitchFamily="34" charset="0"/>
              <a:cs typeface="Arial" panose="020B0604020202020204" pitchFamily="34" charset="0"/>
            </a:endParaRPr>
          </a:p>
          <a:p>
            <a:pPr lvl="0"/>
            <a:endParaRPr lang="en-US" sz="2400" dirty="0"/>
          </a:p>
          <a:p>
            <a:endParaRPr lang="en-US" dirty="0"/>
          </a:p>
        </p:txBody>
      </p:sp>
    </p:spTree>
    <p:extLst>
      <p:ext uri="{BB962C8B-B14F-4D97-AF65-F5344CB8AC3E}">
        <p14:creationId xmlns:p14="http://schemas.microsoft.com/office/powerpoint/2010/main" val="2875956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Announcements</a:t>
            </a:r>
          </a:p>
          <a:p>
            <a:pPr marL="1028700" lvl="1" indent="-5715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Updates on FY17 Case Mix Data Release</a:t>
            </a:r>
          </a:p>
          <a:p>
            <a:pPr marL="1028700" lvl="1" indent="-571500" algn="l">
              <a:buFont typeface="Arial" panose="020B0604020202020204" pitchFamily="34" charset="0"/>
              <a:buChar char="•"/>
            </a:pPr>
            <a:r>
              <a:rPr lang="en-US" sz="1800" dirty="0" smtClean="0">
                <a:solidFill>
                  <a:schemeClr val="tx2"/>
                </a:solidFill>
                <a:latin typeface="Arial" panose="020B0604020202020204" pitchFamily="34" charset="0"/>
                <a:cs typeface="Arial" panose="020B0604020202020204" pitchFamily="34" charset="0"/>
              </a:rPr>
              <a:t>Updates to Prior Releases (FY2015-2017)</a:t>
            </a:r>
            <a:endParaRPr lang="en-US" sz="24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Additional Info on Summarized Data Reports</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User Questions:</a:t>
            </a:r>
          </a:p>
          <a:p>
            <a:pPr marL="1028700" lvl="1" indent="-571500" algn="l">
              <a:buFont typeface="Wingdings" panose="05000000000000000000" pitchFamily="2" charset="2"/>
              <a:buChar char="ü"/>
            </a:pPr>
            <a:r>
              <a:rPr lang="en-US" sz="1600" dirty="0" smtClean="0">
                <a:solidFill>
                  <a:schemeClr val="tx2"/>
                </a:solidFill>
                <a:latin typeface="Arial" panose="020B0604020202020204" pitchFamily="34" charset="0"/>
                <a:cs typeface="Arial" panose="020B0604020202020204" pitchFamily="34" charset="0"/>
              </a:rPr>
              <a:t>Patient Disposition in Outpatient Emergency Department (ED) Data</a:t>
            </a:r>
          </a:p>
          <a:p>
            <a:pPr marL="1028700" lvl="1" indent="-571500" algn="l">
              <a:buFont typeface="Wingdings" panose="05000000000000000000" pitchFamily="2" charset="2"/>
              <a:buChar char="ü"/>
            </a:pPr>
            <a:r>
              <a:rPr lang="en-US" sz="1600" dirty="0" smtClean="0">
                <a:solidFill>
                  <a:schemeClr val="tx2"/>
                </a:solidFill>
                <a:latin typeface="Arial" panose="020B0604020202020204" pitchFamily="34" charset="0"/>
                <a:cs typeface="Arial" panose="020B0604020202020204" pitchFamily="34" charset="0"/>
              </a:rPr>
              <a:t>Changes in ICU Utilization</a:t>
            </a:r>
            <a:endParaRPr lang="en-US" sz="1600" dirty="0" smtClean="0">
              <a:latin typeface="Arial" panose="020B0604020202020204" pitchFamily="34" charset="0"/>
              <a:cs typeface="Arial" panose="020B0604020202020204" pitchFamily="34" charset="0"/>
            </a:endParaRP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Website Updates</a:t>
            </a:r>
          </a:p>
          <a:p>
            <a:pPr marL="571500" lvl="0" indent="-571500">
              <a:buFont typeface="Wingdings" panose="05000000000000000000" pitchFamily="2" charset="2"/>
              <a:buChar char="§"/>
            </a:pPr>
            <a:r>
              <a:rPr lang="en-US" sz="24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Case Mix FY17 Release Calendar</a:t>
            </a:r>
            <a:endParaRPr lang="en-US" sz="3200" dirty="0"/>
          </a:p>
        </p:txBody>
      </p:sp>
      <p:sp>
        <p:nvSpPr>
          <p:cNvPr id="3" name="Subtitle 2"/>
          <p:cNvSpPr>
            <a:spLocks noGrp="1"/>
          </p:cNvSpPr>
          <p:nvPr>
            <p:ph type="subTitle" idx="1"/>
          </p:nvPr>
        </p:nvSpPr>
        <p:spPr>
          <a:ln>
            <a:noFill/>
          </a:ln>
        </p:spPr>
        <p:txBody>
          <a:bodyPr/>
          <a:lstStyle/>
          <a:p>
            <a:pPr lvl="1" algn="l"/>
            <a:r>
              <a:rPr lang="en-US" sz="2000" u="sng" dirty="0" smtClean="0">
                <a:solidFill>
                  <a:schemeClr val="tx2"/>
                </a:solidFill>
                <a:latin typeface="Arial" panose="020B0604020202020204" pitchFamily="34" charset="0"/>
                <a:cs typeface="Arial" panose="020B0604020202020204" pitchFamily="34" charset="0"/>
              </a:rPr>
              <a:t>*CURRENT* RELEASE TIMEFRAMES FOR EACH FILE</a:t>
            </a:r>
            <a:r>
              <a:rPr lang="en-US" sz="2000" dirty="0" smtClean="0">
                <a:solidFill>
                  <a:schemeClr val="tx2"/>
                </a:solidFill>
                <a:latin typeface="Arial" panose="020B0604020202020204" pitchFamily="34" charset="0"/>
                <a:cs typeface="Arial" panose="020B0604020202020204" pitchFamily="34" charset="0"/>
              </a:rPr>
              <a:t>:</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Inpatient (HIDD)</a:t>
            </a:r>
            <a:r>
              <a:rPr lang="en-US" dirty="0" smtClean="0">
                <a:solidFill>
                  <a:schemeClr val="tx2"/>
                </a:solidFill>
                <a:latin typeface="Arial" panose="020B0604020202020204" pitchFamily="34" charset="0"/>
                <a:cs typeface="Arial" panose="020B0604020202020204" pitchFamily="34" charset="0"/>
              </a:rPr>
              <a:t> </a:t>
            </a:r>
          </a:p>
          <a:p>
            <a:pPr lvl="1" algn="l"/>
            <a:r>
              <a:rPr lang="en-US" sz="1600" b="1" dirty="0">
                <a:solidFill>
                  <a:schemeClr val="tx2"/>
                </a:solidFill>
                <a:latin typeface="Arial" panose="020B0604020202020204" pitchFamily="34" charset="0"/>
                <a:cs typeface="Arial" panose="020B0604020202020204" pitchFamily="34" charset="0"/>
              </a:rPr>
              <a:t>		</a:t>
            </a:r>
            <a:r>
              <a:rPr lang="en-US" sz="2000" b="1" dirty="0" smtClean="0">
                <a:solidFill>
                  <a:srgbClr val="00B050"/>
                </a:solidFill>
                <a:latin typeface="Arial" panose="020B0604020202020204" pitchFamily="34" charset="0"/>
                <a:cs typeface="Arial" panose="020B0604020202020204" pitchFamily="34" charset="0"/>
              </a:rPr>
              <a:t>JUNE [Completed]</a:t>
            </a: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Emergency Department (ED)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FFC000"/>
                </a:solidFill>
                <a:latin typeface="Arial" panose="020B0604020202020204" pitchFamily="34" charset="0"/>
                <a:cs typeface="Arial" panose="020B0604020202020204" pitchFamily="34" charset="0"/>
              </a:rPr>
              <a:t>SEPTEMBER</a:t>
            </a:r>
            <a:endParaRPr lang="en-US" sz="1600" b="1" dirty="0" smtClean="0">
              <a:solidFill>
                <a:srgbClr val="FFC000"/>
              </a:solidFill>
              <a:latin typeface="Arial" panose="020B0604020202020204" pitchFamily="34" charset="0"/>
              <a:cs typeface="Arial" panose="020B0604020202020204" pitchFamily="34" charset="0"/>
            </a:endParaRPr>
          </a:p>
          <a:p>
            <a:pPr marL="800100" lvl="1" indent="-342900" algn="l">
              <a:buFont typeface="Wingdings" panose="05000000000000000000" pitchFamily="2" charset="2"/>
              <a:buChar char="§"/>
            </a:pPr>
            <a:r>
              <a:rPr lang="en-US" sz="2000" dirty="0" smtClean="0">
                <a:solidFill>
                  <a:schemeClr val="tx2"/>
                </a:solidFill>
                <a:latin typeface="Arial" panose="020B0604020202020204" pitchFamily="34" charset="0"/>
                <a:cs typeface="Arial" panose="020B0604020202020204" pitchFamily="34" charset="0"/>
              </a:rPr>
              <a:t>Outpatient Observation (OOD) </a:t>
            </a:r>
          </a:p>
          <a:p>
            <a:pPr lvl="2" algn="l"/>
            <a:r>
              <a:rPr lang="en-US" sz="1600" dirty="0">
                <a:solidFill>
                  <a:schemeClr val="tx2"/>
                </a:solidFill>
                <a:latin typeface="Arial" panose="020B0604020202020204" pitchFamily="34" charset="0"/>
                <a:cs typeface="Arial" panose="020B0604020202020204" pitchFamily="34" charset="0"/>
              </a:rPr>
              <a:t>	</a:t>
            </a:r>
            <a:r>
              <a:rPr lang="en-US" sz="2000" b="1" dirty="0" smtClean="0">
                <a:solidFill>
                  <a:srgbClr val="FFC000"/>
                </a:solidFill>
                <a:latin typeface="Arial" panose="020B0604020202020204" pitchFamily="34" charset="0"/>
                <a:cs typeface="Arial" panose="020B0604020202020204" pitchFamily="34" charset="0"/>
              </a:rPr>
              <a:t>OCTOBER</a:t>
            </a:r>
            <a:endParaRPr lang="en-US" sz="1600" b="1" dirty="0" smtClean="0">
              <a:solidFill>
                <a:srgbClr val="FFC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6513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FY17 Data Release</a:t>
            </a:r>
            <a:endParaRPr lang="en-US" dirty="0"/>
          </a:p>
        </p:txBody>
      </p:sp>
      <p:sp>
        <p:nvSpPr>
          <p:cNvPr id="3" name="Subtitle 2"/>
          <p:cNvSpPr>
            <a:spLocks noGrp="1"/>
          </p:cNvSpPr>
          <p:nvPr>
            <p:ph type="subTitle" idx="1"/>
          </p:nvPr>
        </p:nvSpPr>
        <p:spPr/>
        <p:txBody>
          <a:bodyPr/>
          <a:lstStyle/>
          <a:p>
            <a:r>
              <a:rPr lang="en-US" u="sng" dirty="0" smtClean="0"/>
              <a:t>REPEAT APPLICANTS</a:t>
            </a:r>
          </a:p>
          <a:p>
            <a:pPr marL="342900" indent="-342900">
              <a:buFont typeface="Arial" panose="020B0604020202020204" pitchFamily="34" charset="0"/>
              <a:buChar char="•"/>
            </a:pPr>
            <a:r>
              <a:rPr lang="en-US" dirty="0" smtClean="0"/>
              <a:t>For those applicants with previously approved projects who indicated they would like to receive data annually, we began accepting </a:t>
            </a:r>
            <a:r>
              <a:rPr lang="en-US" b="1" dirty="0" smtClean="0"/>
              <a:t>Certificates of Continued Need and Compliance </a:t>
            </a:r>
            <a:r>
              <a:rPr lang="en-US" dirty="0" smtClean="0"/>
              <a:t>(Exhibit B of your DUA) starting on </a:t>
            </a:r>
            <a:r>
              <a:rPr lang="en-US" b="1" dirty="0" smtClean="0"/>
              <a:t>May 1</a:t>
            </a:r>
            <a:r>
              <a:rPr lang="en-US" b="1" baseline="30000" dirty="0" smtClean="0"/>
              <a:t>st</a:t>
            </a:r>
            <a:r>
              <a:rPr lang="en-US" dirty="0" smtClean="0"/>
              <a:t>.</a:t>
            </a:r>
          </a:p>
          <a:p>
            <a:pPr marL="342900" indent="-342900">
              <a:buFont typeface="Arial" panose="020B0604020202020204" pitchFamily="34" charset="0"/>
              <a:buChar char="•"/>
            </a:pPr>
            <a:r>
              <a:rPr lang="en-US" dirty="0" smtClean="0"/>
              <a:t>After receiving this, we will send you an invoice for the FY17 data and release data to you once payment is received and the data is ready</a:t>
            </a:r>
          </a:p>
          <a:p>
            <a:pPr marL="342900" indent="-342900">
              <a:buFont typeface="Arial" panose="020B0604020202020204" pitchFamily="34" charset="0"/>
              <a:buChar char="•"/>
            </a:pPr>
            <a:r>
              <a:rPr lang="en-US" dirty="0" smtClean="0"/>
              <a:t>If you are making any changes to your project, you must go through the amendment process first</a:t>
            </a:r>
            <a:endParaRPr lang="en-US" dirty="0"/>
          </a:p>
        </p:txBody>
      </p:sp>
    </p:spTree>
    <p:extLst>
      <p:ext uri="{BB962C8B-B14F-4D97-AF65-F5344CB8AC3E}">
        <p14:creationId xmlns:p14="http://schemas.microsoft.com/office/powerpoint/2010/main" val="376790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Case Mix FY17 Data Release</a:t>
            </a:r>
            <a:endParaRPr lang="en-US" dirty="0"/>
          </a:p>
        </p:txBody>
      </p:sp>
      <p:sp>
        <p:nvSpPr>
          <p:cNvPr id="3" name="Subtitle 2"/>
          <p:cNvSpPr>
            <a:spLocks noGrp="1"/>
          </p:cNvSpPr>
          <p:nvPr>
            <p:ph type="subTitle" idx="1"/>
          </p:nvPr>
        </p:nvSpPr>
        <p:spPr/>
        <p:txBody>
          <a:bodyPr/>
          <a:lstStyle/>
          <a:p>
            <a:r>
              <a:rPr lang="en-US" u="sng" dirty="0" smtClean="0"/>
              <a:t>NEW APPLICANTS / NEW PROJECTS</a:t>
            </a:r>
          </a:p>
          <a:p>
            <a:pPr marL="342900" indent="-342900">
              <a:buFont typeface="Arial" panose="020B0604020202020204" pitchFamily="34" charset="0"/>
              <a:buChar char="•"/>
            </a:pPr>
            <a:r>
              <a:rPr lang="en-US" dirty="0" smtClean="0"/>
              <a:t>We will continue to accept new applications on a rolling basis.</a:t>
            </a:r>
          </a:p>
          <a:p>
            <a:pPr marL="342900" indent="-342900">
              <a:buFont typeface="Arial" panose="020B0604020202020204" pitchFamily="34" charset="0"/>
              <a:buChar char="•"/>
            </a:pPr>
            <a:r>
              <a:rPr lang="en-US" dirty="0" smtClean="0"/>
              <a:t>If you are requesting FY17 data, just click the box for “Subscription” on p. 3 of the application form:</a:t>
            </a:r>
            <a:endParaRPr lang="en-US"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720" y="3429000"/>
            <a:ext cx="7286625" cy="2486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10234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Updates to Prior Releases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b="1" dirty="0" smtClean="0"/>
              <a:t>FY2015</a:t>
            </a:r>
            <a:r>
              <a:rPr lang="en-US" dirty="0" smtClean="0"/>
              <a:t> - </a:t>
            </a:r>
            <a:r>
              <a:rPr lang="en-US" dirty="0"/>
              <a:t>One hospital has resubmitted data due to approximately 3400 missing birth discharges</a:t>
            </a:r>
            <a:r>
              <a:rPr lang="en-US" dirty="0" smtClean="0"/>
              <a:t>.</a:t>
            </a:r>
          </a:p>
          <a:p>
            <a:pPr marL="342900" lvl="0" indent="-342900">
              <a:buFont typeface="Arial" panose="020B0604020202020204" pitchFamily="34" charset="0"/>
              <a:buChar char="•"/>
            </a:pPr>
            <a:r>
              <a:rPr lang="en-US" b="1" dirty="0"/>
              <a:t>FY2016</a:t>
            </a:r>
            <a:r>
              <a:rPr lang="en-US" dirty="0"/>
              <a:t> – Two hospitals resubmitted data to include approximately 700 missing behavioral health inpatient discharges.</a:t>
            </a:r>
          </a:p>
          <a:p>
            <a:pPr marL="342900" indent="-342900">
              <a:buFont typeface="Arial" panose="020B0604020202020204" pitchFamily="34" charset="0"/>
              <a:buChar char="•"/>
            </a:pPr>
            <a:r>
              <a:rPr lang="en-US" b="1" dirty="0" smtClean="0"/>
              <a:t>FY2017</a:t>
            </a:r>
            <a:r>
              <a:rPr lang="en-US" dirty="0" smtClean="0"/>
              <a:t> – (A) </a:t>
            </a:r>
            <a:r>
              <a:rPr lang="en-US" dirty="0"/>
              <a:t>One hospital had a data conversion issue, where Zip Code was reported as ‘00000’ </a:t>
            </a:r>
            <a:r>
              <a:rPr lang="en-US" dirty="0" smtClean="0"/>
              <a:t>for </a:t>
            </a:r>
            <a:r>
              <a:rPr lang="en-US" dirty="0"/>
              <a:t>approximately 5400 discharges. The data was </a:t>
            </a:r>
            <a:r>
              <a:rPr lang="en-US" dirty="0" smtClean="0"/>
              <a:t>resubmitted; (B) </a:t>
            </a:r>
            <a:r>
              <a:rPr lang="en-US" dirty="0"/>
              <a:t>An anomaly was discovered in the Payer Source Code and Payer Type Code data where values were erroneously removed from the released data.  This is being corrected.</a:t>
            </a:r>
          </a:p>
        </p:txBody>
      </p:sp>
    </p:spTree>
    <p:extLst>
      <p:ext uri="{BB962C8B-B14F-4D97-AF65-F5344CB8AC3E}">
        <p14:creationId xmlns:p14="http://schemas.microsoft.com/office/powerpoint/2010/main" val="116269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Updates to Prior Releases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Further details will be provided here as we update each Release.</a:t>
            </a:r>
          </a:p>
          <a:p>
            <a:pPr marL="342900" indent="-342900">
              <a:buFont typeface="Arial" panose="020B0604020202020204" pitchFamily="34" charset="0"/>
              <a:buChar char="•"/>
            </a:pPr>
            <a:r>
              <a:rPr lang="en-US" dirty="0" smtClean="0"/>
              <a:t>Changes will be documented in the Case Mix Release documentation (can be found on the </a:t>
            </a:r>
            <a:r>
              <a:rPr lang="en-US" dirty="0" smtClean="0">
                <a:hlinkClick r:id="rId2"/>
              </a:rPr>
              <a:t>Case Mix </a:t>
            </a:r>
            <a:r>
              <a:rPr lang="en-US" dirty="0" smtClean="0"/>
              <a:t>website)</a:t>
            </a:r>
          </a:p>
          <a:p>
            <a:pPr marL="342900" indent="-342900">
              <a:buFont typeface="Arial" panose="020B0604020202020204" pitchFamily="34" charset="0"/>
              <a:buChar char="•"/>
            </a:pPr>
            <a:r>
              <a:rPr lang="en-US" dirty="0" smtClean="0"/>
              <a:t>FY2017 will be updated first and is expected to be ready in September.</a:t>
            </a:r>
          </a:p>
          <a:p>
            <a:pPr marL="342900" indent="-342900">
              <a:buFont typeface="Arial" panose="020B0604020202020204" pitchFamily="34" charset="0"/>
              <a:buChar char="•"/>
            </a:pPr>
            <a:r>
              <a:rPr lang="en-US" dirty="0" smtClean="0"/>
              <a:t>We will likely reach out to affected users to see if they would like an updated data extract.</a:t>
            </a:r>
            <a:endParaRPr lang="en-US" dirty="0"/>
          </a:p>
        </p:txBody>
      </p:sp>
    </p:spTree>
    <p:extLst>
      <p:ext uri="{BB962C8B-B14F-4D97-AF65-F5344CB8AC3E}">
        <p14:creationId xmlns:p14="http://schemas.microsoft.com/office/powerpoint/2010/main" val="1588844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CHIA has updated our </a:t>
            </a:r>
            <a:r>
              <a:rPr lang="en-US" dirty="0" smtClean="0">
                <a:hlinkClick r:id="rId3"/>
              </a:rPr>
              <a:t>Data Release Regulations</a:t>
            </a:r>
            <a:r>
              <a:rPr lang="en-US" dirty="0" smtClean="0"/>
              <a:t> to allow for </a:t>
            </a:r>
            <a:r>
              <a:rPr lang="en-US" b="1" i="1" dirty="0"/>
              <a:t>S</a:t>
            </a:r>
            <a:r>
              <a:rPr lang="en-US" b="1" i="1" dirty="0" smtClean="0"/>
              <a:t>ummarized </a:t>
            </a:r>
            <a:r>
              <a:rPr lang="en-US" b="1" i="1" dirty="0"/>
              <a:t>D</a:t>
            </a:r>
            <a:r>
              <a:rPr lang="en-US" b="1" i="1" dirty="0" smtClean="0"/>
              <a:t>ata Reports</a:t>
            </a:r>
            <a:r>
              <a:rPr lang="en-US" sz="1600" b="1" dirty="0" smtClean="0"/>
              <a:t>			</a:t>
            </a:r>
          </a:p>
          <a:p>
            <a:pPr marL="342900" indent="-342900">
              <a:buFont typeface="Arial" panose="020B0604020202020204" pitchFamily="34" charset="0"/>
              <a:buChar char="•"/>
            </a:pPr>
            <a:r>
              <a:rPr lang="en-US" dirty="0" smtClean="0"/>
              <a:t>Will contain only aggregate data (data summaries) and De-identified Data, sourced from MA APCD and Case Mix data  </a:t>
            </a:r>
          </a:p>
          <a:p>
            <a:pPr marL="800100" lvl="1" indent="-3429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Examples </a:t>
            </a:r>
            <a:r>
              <a:rPr lang="en-US" sz="2000" dirty="0">
                <a:solidFill>
                  <a:schemeClr val="tx2"/>
                </a:solidFill>
                <a:latin typeface="Arial" panose="020B0604020202020204" pitchFamily="34" charset="0"/>
                <a:cs typeface="Arial" panose="020B0604020202020204" pitchFamily="34" charset="0"/>
              </a:rPr>
              <a:t>of Summarized Data Reports include: counts; totals; rates per thousand; index values; and other standardized metrics. </a:t>
            </a:r>
            <a:endParaRPr lang="en-US" sz="2000" dirty="0" smtClean="0">
              <a:solidFill>
                <a:schemeClr val="tx2"/>
              </a:solidFill>
              <a:latin typeface="Arial" panose="020B0604020202020204" pitchFamily="34" charset="0"/>
              <a:cs typeface="Arial" panose="020B0604020202020204" pitchFamily="34" charset="0"/>
            </a:endParaRPr>
          </a:p>
          <a:p>
            <a:pPr marL="800100" lvl="1" indent="-342900" algn="l">
              <a:buFont typeface="Arial" panose="020B0604020202020204" pitchFamily="34" charset="0"/>
              <a:buChar char="•"/>
            </a:pPr>
            <a:r>
              <a:rPr lang="en-US" sz="2000" dirty="0">
                <a:solidFill>
                  <a:schemeClr val="tx2"/>
                </a:solidFill>
                <a:latin typeface="Arial" panose="020B0604020202020204" pitchFamily="34" charset="0"/>
                <a:cs typeface="Arial" panose="020B0604020202020204" pitchFamily="34" charset="0"/>
              </a:rPr>
              <a:t>W</a:t>
            </a:r>
            <a:r>
              <a:rPr lang="en-US" sz="2000" dirty="0" smtClean="0">
                <a:solidFill>
                  <a:schemeClr val="tx2"/>
                </a:solidFill>
                <a:latin typeface="Arial" panose="020B0604020202020204" pitchFamily="34" charset="0"/>
                <a:cs typeface="Arial" panose="020B0604020202020204" pitchFamily="34" charset="0"/>
              </a:rPr>
              <a:t>ill </a:t>
            </a:r>
            <a:r>
              <a:rPr lang="en-US" sz="2000" dirty="0">
                <a:solidFill>
                  <a:schemeClr val="tx2"/>
                </a:solidFill>
                <a:latin typeface="Arial" panose="020B0604020202020204" pitchFamily="34" charset="0"/>
                <a:cs typeface="Arial" panose="020B0604020202020204" pitchFamily="34" charset="0"/>
              </a:rPr>
              <a:t>be subject to CHIA’s cell suppression policy </a:t>
            </a:r>
            <a:r>
              <a:rPr lang="en-US" sz="2000" dirty="0" smtClean="0">
                <a:solidFill>
                  <a:schemeClr val="tx2"/>
                </a:solidFill>
                <a:latin typeface="Arial" panose="020B0604020202020204" pitchFamily="34" charset="0"/>
                <a:cs typeface="Arial" panose="020B0604020202020204" pitchFamily="34" charset="0"/>
              </a:rPr>
              <a:t>(no cell less than 11 will be displayed)</a:t>
            </a:r>
          </a:p>
          <a:p>
            <a:pPr marL="342900" indent="-342900">
              <a:buFont typeface="Arial" panose="020B0604020202020204" pitchFamily="34" charset="0"/>
              <a:buChar char="•"/>
            </a:pPr>
            <a:r>
              <a:rPr lang="en-US" dirty="0" smtClean="0">
                <a:solidFill>
                  <a:schemeClr val="tx2"/>
                </a:solidFill>
                <a:latin typeface="Arial" panose="020B0604020202020204" pitchFamily="34" charset="0"/>
                <a:cs typeface="Arial" panose="020B0604020202020204" pitchFamily="34" charset="0"/>
              </a:rPr>
              <a:t>Request form can be found on the MA APCD </a:t>
            </a:r>
            <a:r>
              <a:rPr lang="en-US" dirty="0">
                <a:solidFill>
                  <a:schemeClr val="tx2"/>
                </a:solidFill>
                <a:latin typeface="Arial" panose="020B0604020202020204" pitchFamily="34" charset="0"/>
                <a:cs typeface="Arial" panose="020B0604020202020204" pitchFamily="34" charset="0"/>
              </a:rPr>
              <a:t>Application Documents page: </a:t>
            </a:r>
            <a:r>
              <a:rPr lang="en-US" dirty="0">
                <a:solidFill>
                  <a:schemeClr val="tx2"/>
                </a:solidFill>
                <a:latin typeface="Arial" panose="020B0604020202020204" pitchFamily="34" charset="0"/>
                <a:cs typeface="Arial" panose="020B0604020202020204" pitchFamily="34" charset="0"/>
                <a:hlinkClick r:id="rId4"/>
              </a:rPr>
              <a:t>http://</a:t>
            </a:r>
            <a:r>
              <a:rPr lang="en-US" dirty="0" smtClean="0">
                <a:solidFill>
                  <a:schemeClr val="tx2"/>
                </a:solidFill>
                <a:latin typeface="Arial" panose="020B0604020202020204" pitchFamily="34" charset="0"/>
                <a:cs typeface="Arial" panose="020B0604020202020204" pitchFamily="34" charset="0"/>
                <a:hlinkClick r:id="rId4"/>
              </a:rPr>
              <a:t>www.chiamass.gov/application-documents</a:t>
            </a:r>
            <a:r>
              <a:rPr lang="en-US" dirty="0" smtClean="0">
                <a:solidFill>
                  <a:schemeClr val="tx2"/>
                </a:solidFill>
                <a:latin typeface="Arial" panose="020B0604020202020204" pitchFamily="34" charset="0"/>
                <a:cs typeface="Arial" panose="020B0604020202020204" pitchFamily="34" charset="0"/>
              </a:rPr>
              <a:t> </a:t>
            </a:r>
            <a:endParaRPr lang="en-US"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2230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Summarized Data Reports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a:t>In determining whether to compile such a report, CHIA will consider the </a:t>
            </a:r>
            <a:r>
              <a:rPr lang="en-US" b="1" dirty="0"/>
              <a:t>public interest served</a:t>
            </a:r>
            <a:r>
              <a:rPr lang="en-US" dirty="0"/>
              <a:t>, the </a:t>
            </a:r>
            <a:r>
              <a:rPr lang="en-US" b="1" dirty="0"/>
              <a:t>availability of its resources</a:t>
            </a:r>
            <a:r>
              <a:rPr lang="en-US" dirty="0"/>
              <a:t>, the </a:t>
            </a:r>
            <a:r>
              <a:rPr lang="en-US" b="1" dirty="0"/>
              <a:t>complexity</a:t>
            </a:r>
            <a:r>
              <a:rPr lang="en-US" dirty="0"/>
              <a:t> of the request, and </a:t>
            </a:r>
            <a:r>
              <a:rPr lang="en-US" b="1" dirty="0"/>
              <a:t>privacy </a:t>
            </a:r>
            <a:r>
              <a:rPr lang="en-US" b="1" dirty="0" smtClean="0"/>
              <a:t>concerns</a:t>
            </a:r>
            <a:r>
              <a:rPr lang="en-US" dirty="0" smtClean="0"/>
              <a:t> (i.e</a:t>
            </a:r>
            <a:r>
              <a:rPr lang="en-US" dirty="0"/>
              <a:t>. that there is no more than a minimal risk to individual privacy in the public release of the </a:t>
            </a:r>
            <a:r>
              <a:rPr lang="en-US" dirty="0" smtClean="0"/>
              <a:t>report)</a:t>
            </a:r>
          </a:p>
          <a:p>
            <a:pPr marL="342900" indent="-342900">
              <a:buFont typeface="Arial" panose="020B0604020202020204" pitchFamily="34" charset="0"/>
              <a:buChar char="•"/>
            </a:pPr>
            <a:r>
              <a:rPr lang="en-US" dirty="0" smtClean="0"/>
              <a:t>Submit the request via the new form – please provide as much information as you can, including mock-ups of what you expect the reports to look like</a:t>
            </a:r>
          </a:p>
          <a:p>
            <a:pPr marL="914400" lvl="1" indent="-457200" algn="l">
              <a:buFont typeface="Courier New" panose="02070309020205020404" pitchFamily="49" charset="0"/>
              <a:buChar char="o"/>
            </a:pPr>
            <a:r>
              <a:rPr lang="en-US" sz="1800" dirty="0" smtClean="0">
                <a:solidFill>
                  <a:schemeClr val="tx2"/>
                </a:solidFill>
                <a:latin typeface="Arial" panose="020B0604020202020204" pitchFamily="34" charset="0"/>
                <a:cs typeface="Arial" panose="020B0604020202020204" pitchFamily="34" charset="0"/>
              </a:rPr>
              <a:t>Data Use Agreement and Data Management Plan not required</a:t>
            </a:r>
          </a:p>
          <a:p>
            <a:pPr marL="342900" indent="-342900">
              <a:buFont typeface="Arial" panose="020B0604020202020204" pitchFamily="34" charset="0"/>
              <a:buChar char="•"/>
            </a:pPr>
            <a:r>
              <a:rPr lang="en-US" dirty="0" smtClean="0"/>
              <a:t>The </a:t>
            </a:r>
            <a:r>
              <a:rPr lang="en-US" dirty="0"/>
              <a:t>Executive Director </a:t>
            </a:r>
            <a:r>
              <a:rPr lang="en-US" dirty="0" smtClean="0"/>
              <a:t>(or </a:t>
            </a:r>
            <a:r>
              <a:rPr lang="en-US" dirty="0"/>
              <a:t>his/her </a:t>
            </a:r>
            <a:r>
              <a:rPr lang="en-US" dirty="0" smtClean="0"/>
              <a:t>designee) </a:t>
            </a:r>
            <a:r>
              <a:rPr lang="en-US" dirty="0"/>
              <a:t>will approve or deny such requests.  Such approval/denial is final and not subject to further review or </a:t>
            </a:r>
            <a:r>
              <a:rPr lang="en-US" dirty="0" smtClean="0"/>
              <a:t>appeal.</a:t>
            </a:r>
          </a:p>
          <a:p>
            <a:pPr marL="342900" indent="-342900">
              <a:buFont typeface="Arial" panose="020B0604020202020204" pitchFamily="34" charset="0"/>
              <a:buChar char="•"/>
            </a:pPr>
            <a:r>
              <a:rPr lang="en-US" dirty="0" smtClean="0"/>
              <a:t>A support/production fee of $140/hour will be charged</a:t>
            </a:r>
          </a:p>
          <a:p>
            <a:pPr marL="342900" indent="-342900">
              <a:buFont typeface="Arial" panose="020B0604020202020204" pitchFamily="34" charset="0"/>
              <a:buChar char="•"/>
            </a:pPr>
            <a:endParaRPr lang="en-US" dirty="0" smtClean="0"/>
          </a:p>
        </p:txBody>
      </p:sp>
    </p:spTree>
    <p:extLst>
      <p:ext uri="{BB962C8B-B14F-4D97-AF65-F5344CB8AC3E}">
        <p14:creationId xmlns:p14="http://schemas.microsoft.com/office/powerpoint/2010/main" val="3516134710"/>
      </p:ext>
    </p:extLst>
  </p:cSld>
  <p:clrMapOvr>
    <a:masterClrMapping/>
  </p:clrMapOvr>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22655</TotalTime>
  <Words>2109</Words>
  <Application>Microsoft Office PowerPoint</Application>
  <PresentationFormat>On-screen Show (4:3)</PresentationFormat>
  <Paragraphs>686</Paragraphs>
  <Slides>19</Slides>
  <Notes>11</Notes>
  <HiddenSlides>0</HiddenSlides>
  <MMClips>0</MMClips>
  <ScaleCrop>false</ScaleCrop>
  <HeadingPairs>
    <vt:vector size="4" baseType="variant">
      <vt:variant>
        <vt:lpstr>Theme</vt:lpstr>
      </vt:variant>
      <vt:variant>
        <vt:i4>4</vt:i4>
      </vt:variant>
      <vt:variant>
        <vt:lpstr>Slide Titles</vt:lpstr>
      </vt:variant>
      <vt:variant>
        <vt:i4>19</vt:i4>
      </vt:variant>
    </vt:vector>
  </HeadingPairs>
  <TitlesOfParts>
    <vt:vector size="23" baseType="lpstr">
      <vt:lpstr>content option A</vt:lpstr>
      <vt:lpstr>HIT January 2014</vt:lpstr>
      <vt:lpstr>1_content option A</vt:lpstr>
      <vt:lpstr>Office Theme</vt:lpstr>
      <vt:lpstr>MA Center for Health Information &amp; Analysis  Case Mix User Workgroup</vt:lpstr>
      <vt:lpstr>Agenda</vt:lpstr>
      <vt:lpstr>Case Mix FY17 Release Calendar</vt:lpstr>
      <vt:lpstr>Case Mix FY17 Data Release</vt:lpstr>
      <vt:lpstr>Case Mix FY17 Data Release</vt:lpstr>
      <vt:lpstr>Updates to Prior Releases</vt:lpstr>
      <vt:lpstr>Updates to Prior Releases</vt:lpstr>
      <vt:lpstr>Summarized Data Reports</vt:lpstr>
      <vt:lpstr>Summarized Data Reports</vt:lpstr>
      <vt:lpstr>What goes into creating a report?</vt:lpstr>
      <vt:lpstr> QUESTIONS?</vt:lpstr>
      <vt:lpstr>PowerPoint Presentation</vt:lpstr>
      <vt:lpstr>PowerPoint Presentation</vt:lpstr>
      <vt:lpstr>PowerPoint Presentation</vt:lpstr>
      <vt:lpstr>Where can I find old User Workgroup presentations?</vt:lpstr>
      <vt:lpstr>NEW!  Updates to the User Workgroup Webpage</vt:lpstr>
      <vt:lpstr>Updated Case Mix White Paper</vt:lpstr>
      <vt:lpstr>Questions?</vt:lpstr>
      <vt:lpstr>Call for Topics and Presenters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Vogel, Rick</cp:lastModifiedBy>
  <cp:revision>470</cp:revision>
  <cp:lastPrinted>2018-08-28T18:28:09Z</cp:lastPrinted>
  <dcterms:created xsi:type="dcterms:W3CDTF">2014-04-22T00:14:56Z</dcterms:created>
  <dcterms:modified xsi:type="dcterms:W3CDTF">2018-08-29T12:35:24Z</dcterms:modified>
</cp:coreProperties>
</file>