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3" r:id="rId2"/>
  </p:sldMasterIdLst>
  <p:notesMasterIdLst>
    <p:notesMasterId r:id="rId9"/>
  </p:notesMasterIdLst>
  <p:sldIdLst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08E03C-ACD0-4CE8-887F-3EA9588CAB42}" type="datetimeFigureOut">
              <a:rPr lang="en-US" smtClean="0"/>
              <a:t>3/17/2016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AC4DD6-BDCA-45AE-9F39-50F7555193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10361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69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1669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31AE33F3-6721-4DE1-8E3D-6596CD292A60}" type="slidenum">
              <a:rPr lang="en-US" altLang="en-US">
                <a:solidFill>
                  <a:srgbClr val="000000"/>
                </a:solidFill>
              </a:rPr>
              <a:pPr/>
              <a:t>2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22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1822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5F60801B-BED6-486F-BFF7-C076B75BDBEC}" type="slidenum">
              <a:rPr lang="en-US" altLang="en-US">
                <a:solidFill>
                  <a:srgbClr val="000000"/>
                </a:solidFill>
              </a:rPr>
              <a:pPr/>
              <a:t>6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546100" y="2497138"/>
            <a:ext cx="8039100" cy="1143000"/>
          </a:xfrm>
          <a:prstGeom prst="rect">
            <a:avLst/>
          </a:prstGeom>
        </p:spPr>
        <p:txBody>
          <a:bodyPr rtlCol="0">
            <a:noAutofit/>
          </a:bodyPr>
          <a:lstStyle/>
          <a:p>
            <a:r>
              <a:rPr lang="en-US" dirty="0" smtClean="0"/>
              <a:t>Title</a:t>
            </a:r>
            <a:br>
              <a:rPr lang="en-US" dirty="0" smtClean="0"/>
            </a:br>
            <a:r>
              <a:rPr lang="en-US" dirty="0" smtClean="0"/>
              <a:t>Title 2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546100" y="3752850"/>
            <a:ext cx="8221663" cy="10652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090304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auto">
              <a:spcBef>
                <a:spcPts val="0"/>
              </a:spcBef>
              <a:spcAft>
                <a:spcPts val="0"/>
              </a:spcAft>
              <a:defRPr>
                <a:ea typeface="+mn-ea"/>
              </a:defRPr>
            </a:lvl1pPr>
          </a:lstStyle>
          <a:p>
            <a:pPr>
              <a:defRPr/>
            </a:pPr>
            <a:fld id="{C293E6DE-68C7-4B9D-B15D-603B60CCD710}" type="datetimeFigureOut">
              <a:rPr lang="en-US"/>
              <a:pPr>
                <a:defRPr/>
              </a:pPr>
              <a:t>3/17/2016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auto">
              <a:spcBef>
                <a:spcPts val="0"/>
              </a:spcBef>
              <a:spcAft>
                <a:spcPts val="0"/>
              </a:spcAft>
              <a:defRPr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 fontAlgn="auto">
              <a:spcBef>
                <a:spcPts val="0"/>
              </a:spcBef>
              <a:spcAft>
                <a:spcPts val="0"/>
              </a:spcAft>
              <a:defRPr>
                <a:ea typeface="+mn-ea"/>
              </a:defRPr>
            </a:lvl1pPr>
          </a:lstStyle>
          <a:p>
            <a:pPr>
              <a:defRPr/>
            </a:pPr>
            <a:fld id="{0977E721-CAE9-4B10-9D8A-4B9A67136C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695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auto">
              <a:spcBef>
                <a:spcPts val="0"/>
              </a:spcBef>
              <a:spcAft>
                <a:spcPts val="0"/>
              </a:spcAft>
              <a:defRPr>
                <a:ea typeface="+mn-ea"/>
              </a:defRPr>
            </a:lvl1pPr>
          </a:lstStyle>
          <a:p>
            <a:pPr>
              <a:defRPr/>
            </a:pPr>
            <a:fld id="{5F8AD8B9-5C06-457A-AA5F-19427D85D867}" type="datetimeFigureOut">
              <a:rPr lang="en-US"/>
              <a:pPr>
                <a:defRPr/>
              </a:pPr>
              <a:t>3/17/2016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auto">
              <a:spcBef>
                <a:spcPts val="0"/>
              </a:spcBef>
              <a:spcAft>
                <a:spcPts val="0"/>
              </a:spcAft>
              <a:defRPr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 fontAlgn="auto">
              <a:spcBef>
                <a:spcPts val="0"/>
              </a:spcBef>
              <a:spcAft>
                <a:spcPts val="0"/>
              </a:spcAft>
              <a:defRPr>
                <a:ea typeface="+mn-ea"/>
              </a:defRPr>
            </a:lvl1pPr>
          </a:lstStyle>
          <a:p>
            <a:pPr>
              <a:defRPr/>
            </a:pPr>
            <a:fld id="{FFC9D908-084B-4E98-A4C2-D67C58FC2D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4951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auto">
              <a:spcBef>
                <a:spcPts val="0"/>
              </a:spcBef>
              <a:spcAft>
                <a:spcPts val="0"/>
              </a:spcAft>
              <a:defRPr>
                <a:ea typeface="+mn-ea"/>
              </a:defRPr>
            </a:lvl1pPr>
          </a:lstStyle>
          <a:p>
            <a:pPr>
              <a:defRPr/>
            </a:pPr>
            <a:fld id="{8FEA419E-CED5-4632-9EA9-FFA0773BC12A}" type="datetimeFigureOut">
              <a:rPr lang="en-US"/>
              <a:pPr>
                <a:defRPr/>
              </a:pPr>
              <a:t>3/17/2016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auto">
              <a:spcBef>
                <a:spcPts val="0"/>
              </a:spcBef>
              <a:spcAft>
                <a:spcPts val="0"/>
              </a:spcAft>
              <a:defRPr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 fontAlgn="auto">
              <a:spcBef>
                <a:spcPts val="0"/>
              </a:spcBef>
              <a:spcAft>
                <a:spcPts val="0"/>
              </a:spcAft>
              <a:defRPr>
                <a:ea typeface="+mn-ea"/>
              </a:defRPr>
            </a:lvl1pPr>
          </a:lstStyle>
          <a:p>
            <a:pPr>
              <a:defRPr/>
            </a:pPr>
            <a:fld id="{F86BF216-FD7C-4D37-BD97-44A01C9A80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2574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auto">
              <a:spcBef>
                <a:spcPts val="0"/>
              </a:spcBef>
              <a:spcAft>
                <a:spcPts val="0"/>
              </a:spcAft>
              <a:defRPr>
                <a:ea typeface="+mn-ea"/>
              </a:defRPr>
            </a:lvl1pPr>
          </a:lstStyle>
          <a:p>
            <a:pPr>
              <a:defRPr/>
            </a:pPr>
            <a:fld id="{DC72B338-A8C7-497B-9582-18D0BF868C43}" type="datetimeFigureOut">
              <a:rPr lang="en-US"/>
              <a:pPr>
                <a:defRPr/>
              </a:pPr>
              <a:t>3/17/2016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auto">
              <a:spcBef>
                <a:spcPts val="0"/>
              </a:spcBef>
              <a:spcAft>
                <a:spcPts val="0"/>
              </a:spcAft>
              <a:defRPr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 fontAlgn="auto">
              <a:spcBef>
                <a:spcPts val="0"/>
              </a:spcBef>
              <a:spcAft>
                <a:spcPts val="0"/>
              </a:spcAft>
              <a:defRPr>
                <a:ea typeface="+mn-ea"/>
              </a:defRPr>
            </a:lvl1pPr>
          </a:lstStyle>
          <a:p>
            <a:pPr>
              <a:defRPr/>
            </a:pPr>
            <a:fld id="{32DB389B-4A04-4A1C-AD77-515B2322AB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368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Slide Title-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573088" y="1692275"/>
            <a:ext cx="7654925" cy="0"/>
          </a:xfrm>
          <a:prstGeom prst="line">
            <a:avLst/>
          </a:prstGeom>
          <a:ln w="50800" cmpd="dbl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460375" y="570991"/>
            <a:ext cx="7772400" cy="1017981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600" b="1" i="0">
                <a:solidFill>
                  <a:srgbClr val="004178"/>
                </a:solidFill>
                <a:latin typeface="Arial"/>
                <a:cs typeface="Arial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485415" y="1895499"/>
            <a:ext cx="7761815" cy="4118804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b="0" i="0">
                <a:solidFill>
                  <a:srgbClr val="004178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0492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Slide Title-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573088" y="1692275"/>
            <a:ext cx="7654925" cy="0"/>
          </a:xfrm>
          <a:prstGeom prst="line">
            <a:avLst/>
          </a:prstGeom>
          <a:ln w="50800" cmpd="dbl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460375" y="570991"/>
            <a:ext cx="7772400" cy="1017981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600" b="1" i="0">
                <a:solidFill>
                  <a:srgbClr val="004178"/>
                </a:solidFill>
                <a:latin typeface="Arial"/>
                <a:cs typeface="Arial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485415" y="1895499"/>
            <a:ext cx="7761815" cy="4118804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b="0" i="0">
                <a:solidFill>
                  <a:srgbClr val="004178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8971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auto">
              <a:spcBef>
                <a:spcPts val="0"/>
              </a:spcBef>
              <a:spcAft>
                <a:spcPts val="0"/>
              </a:spcAft>
              <a:defRPr>
                <a:ea typeface="+mn-ea"/>
              </a:defRPr>
            </a:lvl1pPr>
          </a:lstStyle>
          <a:p>
            <a:pPr>
              <a:defRPr/>
            </a:pPr>
            <a:fld id="{0AC20E63-18EC-41EF-8F75-CCA3523527D4}" type="datetimeFigureOut">
              <a:rPr lang="en-US"/>
              <a:pPr>
                <a:defRPr/>
              </a:pPr>
              <a:t>3/17/2016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auto">
              <a:spcBef>
                <a:spcPts val="0"/>
              </a:spcBef>
              <a:spcAft>
                <a:spcPts val="0"/>
              </a:spcAft>
              <a:defRPr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 fontAlgn="auto">
              <a:spcBef>
                <a:spcPts val="0"/>
              </a:spcBef>
              <a:spcAft>
                <a:spcPts val="0"/>
              </a:spcAft>
              <a:defRPr>
                <a:ea typeface="+mn-ea"/>
              </a:defRPr>
            </a:lvl1pPr>
          </a:lstStyle>
          <a:p>
            <a:pPr>
              <a:defRPr/>
            </a:pPr>
            <a:fld id="{0337E39B-A037-4D18-9B5A-D153F445C6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4041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auto">
              <a:spcBef>
                <a:spcPts val="0"/>
              </a:spcBef>
              <a:spcAft>
                <a:spcPts val="0"/>
              </a:spcAft>
              <a:defRPr>
                <a:ea typeface="+mn-ea"/>
              </a:defRPr>
            </a:lvl1pPr>
          </a:lstStyle>
          <a:p>
            <a:pPr>
              <a:defRPr/>
            </a:pPr>
            <a:fld id="{FACA179D-0FC1-4116-A932-15EC4FBB9D15}" type="datetimeFigureOut">
              <a:rPr lang="en-US"/>
              <a:pPr>
                <a:defRPr/>
              </a:pPr>
              <a:t>3/17/2016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auto">
              <a:spcBef>
                <a:spcPts val="0"/>
              </a:spcBef>
              <a:spcAft>
                <a:spcPts val="0"/>
              </a:spcAft>
              <a:defRPr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 fontAlgn="auto">
              <a:spcBef>
                <a:spcPts val="0"/>
              </a:spcBef>
              <a:spcAft>
                <a:spcPts val="0"/>
              </a:spcAft>
              <a:defRPr>
                <a:ea typeface="+mn-ea"/>
              </a:defRPr>
            </a:lvl1pPr>
          </a:lstStyle>
          <a:p>
            <a:pPr>
              <a:defRPr/>
            </a:pPr>
            <a:fld id="{253687F1-4F15-4793-8182-C76C5BBA8F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0464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auto">
              <a:spcBef>
                <a:spcPts val="0"/>
              </a:spcBef>
              <a:spcAft>
                <a:spcPts val="0"/>
              </a:spcAft>
              <a:defRPr>
                <a:ea typeface="+mn-ea"/>
              </a:defRPr>
            </a:lvl1pPr>
          </a:lstStyle>
          <a:p>
            <a:pPr>
              <a:defRPr/>
            </a:pPr>
            <a:fld id="{8C699859-C795-4860-8FFE-7B298D8501F1}" type="datetimeFigureOut">
              <a:rPr lang="en-US"/>
              <a:pPr>
                <a:defRPr/>
              </a:pPr>
              <a:t>3/17/2016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auto">
              <a:spcBef>
                <a:spcPts val="0"/>
              </a:spcBef>
              <a:spcAft>
                <a:spcPts val="0"/>
              </a:spcAft>
              <a:defRPr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 fontAlgn="auto">
              <a:spcBef>
                <a:spcPts val="0"/>
              </a:spcBef>
              <a:spcAft>
                <a:spcPts val="0"/>
              </a:spcAft>
              <a:defRPr>
                <a:ea typeface="+mn-ea"/>
              </a:defRPr>
            </a:lvl1pPr>
          </a:lstStyle>
          <a:p>
            <a:pPr>
              <a:defRPr/>
            </a:pPr>
            <a:fld id="{80FBABE4-6B2A-4A5C-9EE9-D4B746EFF3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3972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auto">
              <a:spcBef>
                <a:spcPts val="0"/>
              </a:spcBef>
              <a:spcAft>
                <a:spcPts val="0"/>
              </a:spcAft>
              <a:defRPr>
                <a:ea typeface="+mn-ea"/>
              </a:defRPr>
            </a:lvl1pPr>
          </a:lstStyle>
          <a:p>
            <a:pPr>
              <a:defRPr/>
            </a:pPr>
            <a:fld id="{FC81BBB6-CB06-45C1-A6B2-B992924B5272}" type="datetimeFigureOut">
              <a:rPr lang="en-US"/>
              <a:pPr>
                <a:defRPr/>
              </a:pPr>
              <a:t>3/17/2016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auto">
              <a:spcBef>
                <a:spcPts val="0"/>
              </a:spcBef>
              <a:spcAft>
                <a:spcPts val="0"/>
              </a:spcAft>
              <a:defRPr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 fontAlgn="auto">
              <a:spcBef>
                <a:spcPts val="0"/>
              </a:spcBef>
              <a:spcAft>
                <a:spcPts val="0"/>
              </a:spcAft>
              <a:defRPr>
                <a:ea typeface="+mn-ea"/>
              </a:defRPr>
            </a:lvl1pPr>
          </a:lstStyle>
          <a:p>
            <a:pPr>
              <a:defRPr/>
            </a:pPr>
            <a:fld id="{06BF53ED-C5AD-4977-AA9F-4AE20ADEED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349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auto">
              <a:spcBef>
                <a:spcPts val="0"/>
              </a:spcBef>
              <a:spcAft>
                <a:spcPts val="0"/>
              </a:spcAft>
              <a:defRPr>
                <a:ea typeface="+mn-ea"/>
              </a:defRPr>
            </a:lvl1pPr>
          </a:lstStyle>
          <a:p>
            <a:pPr>
              <a:defRPr/>
            </a:pPr>
            <a:fld id="{35C485B1-EFF2-4808-ADDB-C12E16E5CB17}" type="datetimeFigureOut">
              <a:rPr lang="en-US"/>
              <a:pPr>
                <a:defRPr/>
              </a:pPr>
              <a:t>3/17/2016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auto">
              <a:spcBef>
                <a:spcPts val="0"/>
              </a:spcBef>
              <a:spcAft>
                <a:spcPts val="0"/>
              </a:spcAft>
              <a:defRPr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 fontAlgn="auto">
              <a:spcBef>
                <a:spcPts val="0"/>
              </a:spcBef>
              <a:spcAft>
                <a:spcPts val="0"/>
              </a:spcAft>
              <a:defRPr>
                <a:ea typeface="+mn-ea"/>
              </a:defRPr>
            </a:lvl1pPr>
          </a:lstStyle>
          <a:p>
            <a:pPr>
              <a:defRPr/>
            </a:pPr>
            <a:fld id="{640A786A-53A8-41AF-8E77-50F48CA6EC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373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auto">
              <a:spcBef>
                <a:spcPts val="0"/>
              </a:spcBef>
              <a:spcAft>
                <a:spcPts val="0"/>
              </a:spcAft>
              <a:defRPr>
                <a:ea typeface="+mn-ea"/>
              </a:defRPr>
            </a:lvl1pPr>
          </a:lstStyle>
          <a:p>
            <a:pPr>
              <a:defRPr/>
            </a:pPr>
            <a:fld id="{DD164EBC-586E-45F8-8BB8-04AD962E4F72}" type="datetimeFigureOut">
              <a:rPr lang="en-US"/>
              <a:pPr>
                <a:defRPr/>
              </a:pPr>
              <a:t>3/17/2016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auto">
              <a:spcBef>
                <a:spcPts val="0"/>
              </a:spcBef>
              <a:spcAft>
                <a:spcPts val="0"/>
              </a:spcAft>
              <a:defRPr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 fontAlgn="auto">
              <a:spcBef>
                <a:spcPts val="0"/>
              </a:spcBef>
              <a:spcAft>
                <a:spcPts val="0"/>
              </a:spcAft>
              <a:defRPr>
                <a:ea typeface="+mn-ea"/>
              </a:defRPr>
            </a:lvl1pPr>
          </a:lstStyle>
          <a:p>
            <a:pPr>
              <a:defRPr/>
            </a:pPr>
            <a:fld id="{D490793B-17A1-49A1-80E3-209D554589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9691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auto">
              <a:spcBef>
                <a:spcPts val="0"/>
              </a:spcBef>
              <a:spcAft>
                <a:spcPts val="0"/>
              </a:spcAft>
              <a:defRPr>
                <a:ea typeface="+mn-ea"/>
              </a:defRPr>
            </a:lvl1pPr>
          </a:lstStyle>
          <a:p>
            <a:pPr>
              <a:defRPr/>
            </a:pPr>
            <a:fld id="{24C3A54B-6085-4CCF-ABEE-AF0AEBA92B32}" type="datetimeFigureOut">
              <a:rPr lang="en-US"/>
              <a:pPr>
                <a:defRPr/>
              </a:pPr>
              <a:t>3/17/2016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auto">
              <a:spcBef>
                <a:spcPts val="0"/>
              </a:spcBef>
              <a:spcAft>
                <a:spcPts val="0"/>
              </a:spcAft>
              <a:defRPr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 fontAlgn="auto">
              <a:spcBef>
                <a:spcPts val="0"/>
              </a:spcBef>
              <a:spcAft>
                <a:spcPts val="0"/>
              </a:spcAft>
              <a:defRPr>
                <a:ea typeface="+mn-ea"/>
              </a:defRPr>
            </a:lvl1pPr>
          </a:lstStyle>
          <a:p>
            <a:pPr>
              <a:defRPr/>
            </a:pPr>
            <a:fld id="{04992F31-1442-4FFC-9D64-53D93CDE13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484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4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15" descr="signaturelogoSQ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7763" y="455613"/>
            <a:ext cx="1227137" cy="1227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Title Placeholder 1"/>
          <p:cNvSpPr>
            <a:spLocks noGrp="1"/>
          </p:cNvSpPr>
          <p:nvPr>
            <p:ph type="title"/>
          </p:nvPr>
        </p:nvSpPr>
        <p:spPr bwMode="auto">
          <a:xfrm>
            <a:off x="546100" y="2497138"/>
            <a:ext cx="80391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Title</a:t>
            </a:r>
            <a:br>
              <a:rPr lang="en-US" altLang="en-US" smtClean="0"/>
            </a:br>
            <a:r>
              <a:rPr lang="en-US" altLang="en-US" smtClean="0"/>
              <a:t>Title 2</a:t>
            </a:r>
            <a:br>
              <a:rPr lang="en-US" altLang="en-US" smtClean="0"/>
            </a:br>
            <a:endParaRPr lang="en-US" altLang="en-US" smtClean="0"/>
          </a:p>
        </p:txBody>
      </p:sp>
      <p:sp>
        <p:nvSpPr>
          <p:cNvPr id="3076" name="Text Placeholder 3"/>
          <p:cNvSpPr>
            <a:spLocks noGrp="1"/>
          </p:cNvSpPr>
          <p:nvPr>
            <p:ph type="body" idx="1"/>
          </p:nvPr>
        </p:nvSpPr>
        <p:spPr bwMode="auto">
          <a:xfrm>
            <a:off x="636588" y="3789363"/>
            <a:ext cx="7899400" cy="92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Name, Position Title  |  Date</a:t>
            </a:r>
          </a:p>
          <a:p>
            <a:pPr lvl="0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1844659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2800" b="1" kern="1200">
          <a:solidFill>
            <a:schemeClr val="tx1"/>
          </a:solidFill>
          <a:latin typeface="Times"/>
          <a:ea typeface="ＭＳ Ｐゴシック" charset="0"/>
          <a:cs typeface="ＭＳ Ｐゴシック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Times" pitchFamily="18" charset="0"/>
          <a:ea typeface="ＭＳ Ｐゴシック" charset="0"/>
          <a:cs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Times" pitchFamily="18" charset="0"/>
          <a:ea typeface="ＭＳ Ｐゴシック" charset="0"/>
          <a:cs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Times" pitchFamily="18" charset="0"/>
          <a:ea typeface="ＭＳ Ｐゴシック" charset="0"/>
          <a:cs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Times" pitchFamily="18" charset="0"/>
          <a:ea typeface="ＭＳ Ｐゴシック" charset="0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algn="ctr" defTabSz="457200" rtl="0" eaLnBrk="0" fontAlgn="base" hangingPunct="0">
        <a:spcBef>
          <a:spcPct val="20000"/>
        </a:spcBef>
        <a:spcAft>
          <a:spcPct val="0"/>
        </a:spcAft>
        <a:buFont typeface="Arial" charset="0"/>
        <a:defRPr sz="2000" kern="1200">
          <a:solidFill>
            <a:schemeClr val="tx1"/>
          </a:solidFill>
          <a:latin typeface="Arial"/>
          <a:ea typeface="ＭＳ Ｐゴシック" charset="0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defTabSz="457200">
              <a:defRPr sz="1200" smtClean="0">
                <a:solidFill>
                  <a:prstClr val="black">
                    <a:tint val="75000"/>
                  </a:prstClr>
                </a:solidFill>
                <a:latin typeface="+mn-lt"/>
                <a:ea typeface="ＭＳ Ｐゴシック" charset="0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E861F48-9169-4A55-BDB6-9D7ACF514743}" type="datetimeFigureOut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defTabSz="457200">
              <a:defRPr sz="1200">
                <a:solidFill>
                  <a:prstClr val="black">
                    <a:tint val="75000"/>
                  </a:prstClr>
                </a:solidFill>
                <a:latin typeface="+mn-lt"/>
                <a:ea typeface="ＭＳ Ｐゴシック" charset="0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defTabSz="457200">
              <a:defRPr sz="1200" smtClean="0">
                <a:solidFill>
                  <a:prstClr val="black">
                    <a:tint val="75000"/>
                  </a:prstClr>
                </a:solidFill>
                <a:latin typeface="+mn-lt"/>
                <a:ea typeface="ＭＳ Ｐゴシック" charset="0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81F3F6E-56F1-40E3-A062-766DD848BE1E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8981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</p:sldLayoutIdLst>
  <p:txStyles>
    <p:titleStyle>
      <a:lvl1pPr algn="ctr" defTabSz="457200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apcd.data@state.ma.us" TargetMode="External"/><Relationship Id="rId2" Type="http://schemas.openxmlformats.org/officeDocument/2006/relationships/hyperlink" Target="mailto:casemix.data@state.ma.us" TargetMode="Externa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400" b="0" dirty="0">
                <a:solidFill>
                  <a:prstClr val="black"/>
                </a:solidFill>
                <a:latin typeface="Calibri"/>
                <a:ea typeface="+mj-ea"/>
                <a:cs typeface="+mj-cs"/>
              </a:rPr>
              <a:t>Case Mix Questions</a:t>
            </a:r>
            <a:br>
              <a:rPr lang="en-US" sz="4400" b="0" dirty="0">
                <a:solidFill>
                  <a:prstClr val="black"/>
                </a:solidFill>
                <a:latin typeface="Calibri"/>
                <a:ea typeface="+mj-ea"/>
                <a:cs typeface="+mj-cs"/>
              </a:rPr>
            </a:br>
            <a:r>
              <a:rPr lang="en-US" sz="3600" b="0" dirty="0">
                <a:solidFill>
                  <a:prstClr val="black"/>
                </a:solidFill>
                <a:latin typeface="Calibri"/>
                <a:ea typeface="+mj-ea"/>
                <a:cs typeface="+mj-cs"/>
              </a:rPr>
              <a:t>Slides from User Workgroups</a:t>
            </a:r>
            <a:endParaRPr lang="en-US" altLang="en-US" dirty="0" smtClean="0">
              <a:latin typeface="Times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212993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Title 1"/>
          <p:cNvSpPr>
            <a:spLocks noGrp="1"/>
          </p:cNvSpPr>
          <p:nvPr>
            <p:ph type="ctrTitle"/>
          </p:nvPr>
        </p:nvSpPr>
        <p:spPr>
          <a:xfrm>
            <a:off x="460375" y="571500"/>
            <a:ext cx="7772400" cy="1017588"/>
          </a:xfrm>
        </p:spPr>
        <p:txBody>
          <a:bodyPr/>
          <a:lstStyle/>
          <a:p>
            <a:r>
              <a:rPr lang="en-US" altLang="en-US" smtClean="0">
                <a:latin typeface="Arial" charset="0"/>
                <a:cs typeface="Arial" charset="0"/>
              </a:rPr>
              <a:t>User Questions – Multiple Use</a:t>
            </a:r>
          </a:p>
        </p:txBody>
      </p:sp>
      <p:sp>
        <p:nvSpPr>
          <p:cNvPr id="126979" name="Subtitle 2"/>
          <p:cNvSpPr>
            <a:spLocks noGrp="1"/>
          </p:cNvSpPr>
          <p:nvPr>
            <p:ph type="subTitle" idx="1"/>
          </p:nvPr>
        </p:nvSpPr>
        <p:spPr>
          <a:xfrm>
            <a:off x="485775" y="1895475"/>
            <a:ext cx="7761288" cy="4119563"/>
          </a:xfrm>
        </p:spPr>
        <p:txBody>
          <a:bodyPr/>
          <a:lstStyle/>
          <a:p>
            <a:r>
              <a:rPr lang="en-US" altLang="en-US" sz="2400" u="sng" dirty="0" smtClean="0">
                <a:latin typeface="Arial" charset="0"/>
                <a:cs typeface="Arial" charset="0"/>
              </a:rPr>
              <a:t>Question</a:t>
            </a:r>
            <a:r>
              <a:rPr lang="en-US" altLang="en-US" sz="2400" dirty="0" smtClean="0">
                <a:latin typeface="Arial" charset="0"/>
                <a:cs typeface="Arial" charset="0"/>
              </a:rPr>
              <a:t>:  What is the difference between “Single Use” and “Multiple Use”?</a:t>
            </a:r>
          </a:p>
          <a:p>
            <a:endParaRPr lang="en-US" altLang="en-US" sz="2400" dirty="0" smtClean="0">
              <a:latin typeface="Arial" charset="0"/>
              <a:cs typeface="Arial" charset="0"/>
            </a:endParaRPr>
          </a:p>
          <a:p>
            <a:r>
              <a:rPr lang="en-US" altLang="en-US" sz="2400" u="sng" dirty="0" smtClean="0">
                <a:latin typeface="Arial" charset="0"/>
                <a:cs typeface="Arial" charset="0"/>
              </a:rPr>
              <a:t>Answer</a:t>
            </a:r>
            <a:r>
              <a:rPr lang="en-US" altLang="en-US" sz="2400" dirty="0" smtClean="0">
                <a:latin typeface="Arial" charset="0"/>
                <a:cs typeface="Arial" charset="0"/>
              </a:rPr>
              <a:t>:  One extract for </a:t>
            </a:r>
            <a:r>
              <a:rPr lang="en-US" altLang="en-US" sz="2400" i="1" dirty="0" smtClean="0">
                <a:latin typeface="Arial" charset="0"/>
                <a:cs typeface="Arial" charset="0"/>
              </a:rPr>
              <a:t>one project</a:t>
            </a:r>
            <a:r>
              <a:rPr lang="en-US" altLang="en-US" sz="2400" dirty="0" smtClean="0">
                <a:latin typeface="Arial" charset="0"/>
                <a:cs typeface="Arial" charset="0"/>
              </a:rPr>
              <a:t> is considered a “Single Use”.  One extract for </a:t>
            </a:r>
            <a:r>
              <a:rPr lang="en-US" altLang="en-US" sz="2400" i="1" dirty="0" smtClean="0">
                <a:latin typeface="Arial" charset="0"/>
                <a:cs typeface="Arial" charset="0"/>
              </a:rPr>
              <a:t>multiple projects </a:t>
            </a:r>
            <a:r>
              <a:rPr lang="en-US" altLang="en-US" sz="2400" dirty="0" smtClean="0">
                <a:latin typeface="Arial" charset="0"/>
                <a:cs typeface="Arial" charset="0"/>
              </a:rPr>
              <a:t>is considered “Multiple Use”.  A research project can have multiple project goals, however.  It’s still considered single use as long as those goals are all tied to a single research purpose. 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85800" y="6248400"/>
            <a:ext cx="7467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Single Use, Multiple Use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20886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0375" y="571500"/>
            <a:ext cx="7772400" cy="1017588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User Questions – Adding New Users</a:t>
            </a:r>
            <a:endParaRPr lang="en-US" dirty="0"/>
          </a:p>
        </p:txBody>
      </p:sp>
      <p:sp>
        <p:nvSpPr>
          <p:cNvPr id="128003" name="Subtitle 2"/>
          <p:cNvSpPr>
            <a:spLocks noGrp="1"/>
          </p:cNvSpPr>
          <p:nvPr>
            <p:ph type="subTitle" idx="1"/>
          </p:nvPr>
        </p:nvSpPr>
        <p:spPr>
          <a:xfrm>
            <a:off x="485775" y="1895475"/>
            <a:ext cx="7761288" cy="4119563"/>
          </a:xfrm>
        </p:spPr>
        <p:txBody>
          <a:bodyPr/>
          <a:lstStyle/>
          <a:p>
            <a:r>
              <a:rPr lang="en-US" altLang="en-US" sz="2400" u="sng" dirty="0" smtClean="0">
                <a:latin typeface="Arial" charset="0"/>
                <a:cs typeface="Arial" charset="0"/>
              </a:rPr>
              <a:t>Question</a:t>
            </a:r>
            <a:r>
              <a:rPr lang="en-US" altLang="en-US" sz="2400" dirty="0" smtClean="0">
                <a:latin typeface="Arial" charset="0"/>
                <a:cs typeface="Arial" charset="0"/>
              </a:rPr>
              <a:t>:  How do we add new users to our project?</a:t>
            </a:r>
          </a:p>
          <a:p>
            <a:endParaRPr lang="en-US" altLang="en-US" sz="2400" dirty="0" smtClean="0">
              <a:latin typeface="Arial" charset="0"/>
              <a:cs typeface="Arial" charset="0"/>
            </a:endParaRPr>
          </a:p>
          <a:p>
            <a:r>
              <a:rPr lang="en-US" altLang="en-US" sz="2400" u="sng" dirty="0" smtClean="0">
                <a:latin typeface="Arial" charset="0"/>
                <a:cs typeface="Arial" charset="0"/>
              </a:rPr>
              <a:t>Answer</a:t>
            </a:r>
            <a:r>
              <a:rPr lang="en-US" altLang="en-US" sz="2400" dirty="0" smtClean="0">
                <a:latin typeface="Arial" charset="0"/>
                <a:cs typeface="Arial" charset="0"/>
              </a:rPr>
              <a:t>:  New users must sign confidentiality agreements.  Send an email to </a:t>
            </a:r>
            <a:r>
              <a:rPr lang="en-US" altLang="en-US" sz="2400" dirty="0" smtClean="0">
                <a:latin typeface="Arial" charset="0"/>
                <a:cs typeface="Arial" charset="0"/>
                <a:hlinkClick r:id="rId2"/>
              </a:rPr>
              <a:t>casemix.data@state.ma.us</a:t>
            </a:r>
            <a:r>
              <a:rPr lang="en-US" altLang="en-US" sz="2400" dirty="0" smtClean="0">
                <a:latin typeface="Arial" charset="0"/>
                <a:cs typeface="Arial" charset="0"/>
              </a:rPr>
              <a:t> or </a:t>
            </a:r>
            <a:r>
              <a:rPr lang="en-US" altLang="en-US" sz="2400" dirty="0" smtClean="0">
                <a:latin typeface="Arial" charset="0"/>
                <a:cs typeface="Arial" charset="0"/>
                <a:hlinkClick r:id="rId3"/>
              </a:rPr>
              <a:t>apcd.data@state.ma.us</a:t>
            </a:r>
            <a:r>
              <a:rPr lang="en-US" altLang="en-US" sz="2400" dirty="0" smtClean="0">
                <a:latin typeface="Arial" charset="0"/>
                <a:cs typeface="Arial" charset="0"/>
              </a:rPr>
              <a:t>  </a:t>
            </a:r>
            <a:r>
              <a:rPr lang="en-US" altLang="en-US" sz="2400" dirty="0" smtClean="0">
                <a:latin typeface="Arial" charset="0"/>
                <a:cs typeface="Arial" charset="0"/>
              </a:rPr>
              <a:t>requesting a new user and we will unlock your IRBNet project so you can upload the confidentiality agreement.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09600" y="6248400"/>
            <a:ext cx="7696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New Users, Amendments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37038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Title 1"/>
          <p:cNvSpPr>
            <a:spLocks noGrp="1"/>
          </p:cNvSpPr>
          <p:nvPr>
            <p:ph type="ctrTitle"/>
          </p:nvPr>
        </p:nvSpPr>
        <p:spPr>
          <a:xfrm>
            <a:off x="460375" y="571500"/>
            <a:ext cx="7772400" cy="1017588"/>
          </a:xfrm>
        </p:spPr>
        <p:txBody>
          <a:bodyPr/>
          <a:lstStyle/>
          <a:p>
            <a:r>
              <a:rPr lang="en-US" altLang="en-US" smtClean="0">
                <a:latin typeface="Arial" charset="0"/>
                <a:cs typeface="Arial" charset="0"/>
              </a:rPr>
              <a:t>User Questions - Fees</a:t>
            </a:r>
          </a:p>
        </p:txBody>
      </p:sp>
      <p:sp>
        <p:nvSpPr>
          <p:cNvPr id="129027" name="Subtitle 2"/>
          <p:cNvSpPr>
            <a:spLocks noGrp="1"/>
          </p:cNvSpPr>
          <p:nvPr>
            <p:ph type="subTitle" idx="1"/>
          </p:nvPr>
        </p:nvSpPr>
        <p:spPr>
          <a:xfrm>
            <a:off x="485775" y="1895475"/>
            <a:ext cx="7761288" cy="4119563"/>
          </a:xfrm>
        </p:spPr>
        <p:txBody>
          <a:bodyPr/>
          <a:lstStyle/>
          <a:p>
            <a:r>
              <a:rPr lang="en-US" altLang="en-US" sz="2400" u="sng" dirty="0" smtClean="0">
                <a:latin typeface="Arial" charset="0"/>
                <a:cs typeface="Arial" charset="0"/>
              </a:rPr>
              <a:t>Question</a:t>
            </a:r>
            <a:r>
              <a:rPr lang="en-US" altLang="en-US" sz="2400" dirty="0" smtClean="0">
                <a:latin typeface="Arial" charset="0"/>
                <a:cs typeface="Arial" charset="0"/>
              </a:rPr>
              <a:t>:  When do the fees need to be paid?</a:t>
            </a:r>
          </a:p>
          <a:p>
            <a:r>
              <a:rPr lang="en-US" altLang="en-US" sz="2400" u="sng" dirty="0" smtClean="0">
                <a:latin typeface="Arial" charset="0"/>
                <a:cs typeface="Arial" charset="0"/>
              </a:rPr>
              <a:t>Answer</a:t>
            </a:r>
            <a:r>
              <a:rPr lang="en-US" altLang="en-US" sz="2400" dirty="0" smtClean="0">
                <a:latin typeface="Arial" charset="0"/>
                <a:cs typeface="Arial" charset="0"/>
              </a:rPr>
              <a:t>:  The application fee must be received before we begin the review process.  The data fees must be paid before we deliver the data extract to you.</a:t>
            </a:r>
          </a:p>
          <a:p>
            <a:endParaRPr lang="en-US" altLang="en-US" sz="2400" dirty="0" smtClean="0">
              <a:latin typeface="Arial" charset="0"/>
              <a:cs typeface="Arial" charset="0"/>
            </a:endParaRPr>
          </a:p>
          <a:p>
            <a:r>
              <a:rPr lang="en-US" altLang="en-US" sz="2400" u="sng" dirty="0" smtClean="0">
                <a:latin typeface="Arial" charset="0"/>
                <a:cs typeface="Arial" charset="0"/>
              </a:rPr>
              <a:t>Question</a:t>
            </a:r>
            <a:r>
              <a:rPr lang="en-US" altLang="en-US" sz="2400" dirty="0" smtClean="0">
                <a:latin typeface="Arial" charset="0"/>
                <a:cs typeface="Arial" charset="0"/>
              </a:rPr>
              <a:t>: Can we pay our fees using a credit card?</a:t>
            </a:r>
          </a:p>
          <a:p>
            <a:r>
              <a:rPr lang="en-US" altLang="en-US" sz="2400" u="sng" dirty="0" smtClean="0">
                <a:latin typeface="Arial" charset="0"/>
                <a:cs typeface="Arial" charset="0"/>
              </a:rPr>
              <a:t>Answer</a:t>
            </a:r>
            <a:r>
              <a:rPr lang="en-US" altLang="en-US" sz="2400" dirty="0" smtClean="0">
                <a:latin typeface="Arial" charset="0"/>
                <a:cs typeface="Arial" charset="0"/>
              </a:rPr>
              <a:t>:  Not at this time.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33400" y="6248400"/>
            <a:ext cx="7696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Fees, Payment, Credit Card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27628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Title 1"/>
          <p:cNvSpPr>
            <a:spLocks noGrp="1"/>
          </p:cNvSpPr>
          <p:nvPr>
            <p:ph type="ctrTitle"/>
          </p:nvPr>
        </p:nvSpPr>
        <p:spPr>
          <a:xfrm>
            <a:off x="460375" y="571500"/>
            <a:ext cx="7772400" cy="1017588"/>
          </a:xfrm>
        </p:spPr>
        <p:txBody>
          <a:bodyPr/>
          <a:lstStyle/>
          <a:p>
            <a:r>
              <a:rPr lang="en-US" altLang="en-US" smtClean="0">
                <a:latin typeface="Arial" charset="0"/>
                <a:cs typeface="Arial" charset="0"/>
              </a:rPr>
              <a:t>User Questions – Fees</a:t>
            </a:r>
          </a:p>
        </p:txBody>
      </p:sp>
      <p:sp>
        <p:nvSpPr>
          <p:cNvPr id="130051" name="Subtitle 2"/>
          <p:cNvSpPr>
            <a:spLocks noGrp="1"/>
          </p:cNvSpPr>
          <p:nvPr>
            <p:ph type="subTitle" idx="1"/>
          </p:nvPr>
        </p:nvSpPr>
        <p:spPr>
          <a:xfrm>
            <a:off x="485775" y="1895475"/>
            <a:ext cx="7761288" cy="4119563"/>
          </a:xfrm>
        </p:spPr>
        <p:txBody>
          <a:bodyPr/>
          <a:lstStyle/>
          <a:p>
            <a:r>
              <a:rPr lang="en-US" altLang="en-US" sz="2600" u="sng" dirty="0" smtClean="0">
                <a:latin typeface="Arial" charset="0"/>
                <a:cs typeface="Arial" charset="0"/>
              </a:rPr>
              <a:t>Question</a:t>
            </a:r>
            <a:r>
              <a:rPr lang="en-US" altLang="en-US" sz="2600" dirty="0" smtClean="0">
                <a:latin typeface="Arial" charset="0"/>
                <a:cs typeface="Arial" charset="0"/>
              </a:rPr>
              <a:t>: How are fees calculated?</a:t>
            </a:r>
          </a:p>
          <a:p>
            <a:endParaRPr lang="en-US" altLang="en-US" sz="2600" dirty="0" smtClean="0">
              <a:latin typeface="Arial" charset="0"/>
              <a:cs typeface="Arial" charset="0"/>
            </a:endParaRPr>
          </a:p>
          <a:p>
            <a:r>
              <a:rPr lang="en-US" altLang="en-US" sz="2600" u="sng" dirty="0" smtClean="0">
                <a:latin typeface="Arial" charset="0"/>
                <a:cs typeface="Arial" charset="0"/>
              </a:rPr>
              <a:t>Answer</a:t>
            </a:r>
            <a:r>
              <a:rPr lang="en-US" altLang="en-US" sz="2600" dirty="0" smtClean="0">
                <a:latin typeface="Arial" charset="0"/>
                <a:cs typeface="Arial" charset="0"/>
              </a:rPr>
              <a:t>:  Fees are calculated per file per </a:t>
            </a:r>
            <a:r>
              <a:rPr lang="en-US" altLang="en-US" sz="2600" dirty="0" smtClean="0">
                <a:latin typeface="Arial" charset="0"/>
                <a:cs typeface="Arial" charset="0"/>
              </a:rPr>
              <a:t>extract</a:t>
            </a:r>
            <a:r>
              <a:rPr lang="en-US" altLang="en-US" sz="2600" dirty="0" smtClean="0">
                <a:latin typeface="Arial" charset="0"/>
                <a:cs typeface="Arial" charset="0"/>
              </a:rPr>
              <a:t>, and depend on the type of “use” (single vs multiple).</a:t>
            </a:r>
            <a:r>
              <a:rPr lang="en-US" altLang="en-US" sz="2600" dirty="0" smtClean="0">
                <a:latin typeface="Arial" charset="0"/>
                <a:cs typeface="Arial" charset="0"/>
              </a:rPr>
              <a:t> </a:t>
            </a:r>
            <a:r>
              <a:rPr lang="en-US" altLang="en-US" sz="2600" dirty="0" smtClean="0">
                <a:latin typeface="Arial" charset="0"/>
                <a:cs typeface="Arial" charset="0"/>
              </a:rPr>
              <a:t>You can get multiple years of data in one </a:t>
            </a:r>
            <a:r>
              <a:rPr lang="en-US" altLang="en-US" sz="2600" dirty="0" smtClean="0">
                <a:latin typeface="Arial" charset="0"/>
                <a:cs typeface="Arial" charset="0"/>
              </a:rPr>
              <a:t>extract with no change in price  </a:t>
            </a:r>
            <a:endParaRPr lang="en-US" altLang="en-US" sz="2600" dirty="0" smtClean="0">
              <a:latin typeface="Arial" charset="0"/>
              <a:cs typeface="Arial" charset="0"/>
            </a:endParaRPr>
          </a:p>
          <a:p>
            <a:r>
              <a:rPr lang="en-US" altLang="en-US" sz="2400" dirty="0" smtClean="0">
                <a:latin typeface="Arial" charset="0"/>
                <a:cs typeface="Arial" charset="0"/>
              </a:rPr>
              <a:t>*Example* (based on Level 2, </a:t>
            </a:r>
            <a:r>
              <a:rPr lang="en-US" altLang="en-US" sz="2400" dirty="0" smtClean="0">
                <a:latin typeface="Arial" charset="0"/>
                <a:cs typeface="Arial" charset="0"/>
              </a:rPr>
              <a:t>Single </a:t>
            </a:r>
            <a:r>
              <a:rPr lang="en-US" altLang="en-US" sz="2400" dirty="0" smtClean="0">
                <a:latin typeface="Arial" charset="0"/>
                <a:cs typeface="Arial" charset="0"/>
              </a:rPr>
              <a:t>Use)  </a:t>
            </a:r>
          </a:p>
          <a:p>
            <a:r>
              <a:rPr lang="en-US" altLang="en-US" sz="2400" dirty="0" smtClean="0">
                <a:latin typeface="Arial" charset="0"/>
                <a:cs typeface="Arial" charset="0"/>
              </a:rPr>
              <a:t>	</a:t>
            </a:r>
            <a:r>
              <a:rPr lang="en-US" altLang="en-US" sz="2000" dirty="0" smtClean="0">
                <a:latin typeface="Arial" charset="0"/>
                <a:cs typeface="Arial" charset="0"/>
              </a:rPr>
              <a:t>2014 Inpatient Discharge File = $</a:t>
            </a:r>
            <a:r>
              <a:rPr lang="en-US" altLang="en-US" sz="2000" dirty="0" smtClean="0">
                <a:latin typeface="Arial" charset="0"/>
                <a:cs typeface="Arial" charset="0"/>
              </a:rPr>
              <a:t>1,050</a:t>
            </a:r>
            <a:endParaRPr lang="en-US" altLang="en-US" sz="2000" dirty="0" smtClean="0">
              <a:latin typeface="Arial" charset="0"/>
              <a:cs typeface="Arial" charset="0"/>
            </a:endParaRPr>
          </a:p>
          <a:p>
            <a:r>
              <a:rPr lang="en-US" altLang="en-US" sz="2000" dirty="0" smtClean="0">
                <a:latin typeface="Arial" charset="0"/>
                <a:cs typeface="Arial" charset="0"/>
              </a:rPr>
              <a:t>	2011, 2012, </a:t>
            </a:r>
            <a:r>
              <a:rPr lang="en-US" altLang="en-US" sz="2000" dirty="0" smtClean="0">
                <a:latin typeface="Arial" charset="0"/>
                <a:cs typeface="Arial" charset="0"/>
              </a:rPr>
              <a:t>2013, 2014 Inpatient Discharge File </a:t>
            </a:r>
            <a:r>
              <a:rPr lang="en-US" altLang="en-US" sz="2000" dirty="0" smtClean="0">
                <a:latin typeface="Arial" charset="0"/>
                <a:cs typeface="Arial" charset="0"/>
              </a:rPr>
              <a:t>= still </a:t>
            </a:r>
            <a:r>
              <a:rPr lang="en-US" altLang="en-US" sz="2000" dirty="0" smtClean="0">
                <a:latin typeface="Arial" charset="0"/>
                <a:cs typeface="Arial" charset="0"/>
              </a:rPr>
              <a:t>$1,050</a:t>
            </a:r>
            <a:endParaRPr lang="en-US" altLang="en-US" sz="2000" dirty="0" smtClean="0">
              <a:latin typeface="Arial" charset="0"/>
              <a:cs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09600" y="6324600"/>
            <a:ext cx="792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Fees, Single Use, Multiple Use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1597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Title 1"/>
          <p:cNvSpPr>
            <a:spLocks noGrp="1"/>
          </p:cNvSpPr>
          <p:nvPr>
            <p:ph type="ctrTitle"/>
          </p:nvPr>
        </p:nvSpPr>
        <p:spPr>
          <a:xfrm>
            <a:off x="460375" y="571500"/>
            <a:ext cx="7772400" cy="1017588"/>
          </a:xfrm>
        </p:spPr>
        <p:txBody>
          <a:bodyPr/>
          <a:lstStyle/>
          <a:p>
            <a:r>
              <a:rPr lang="en-US" altLang="en-US" dirty="0" smtClean="0">
                <a:latin typeface="Arial" charset="0"/>
                <a:cs typeface="Arial" charset="0"/>
              </a:rPr>
              <a:t>Hard Drives</a:t>
            </a:r>
            <a:endParaRPr lang="en-US" altLang="en-US" dirty="0" smtClean="0"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5775" y="1895475"/>
            <a:ext cx="7761288" cy="4119563"/>
          </a:xfrm>
        </p:spPr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/>
              <a:buNone/>
              <a:defRPr/>
            </a:pPr>
            <a:r>
              <a:rPr lang="en-US" sz="2800" u="sng" dirty="0" smtClean="0"/>
              <a:t>Question</a:t>
            </a:r>
            <a:r>
              <a:rPr lang="en-US" sz="2800" dirty="0" smtClean="0"/>
              <a:t>:  </a:t>
            </a:r>
          </a:p>
          <a:p>
            <a:pPr fontAlgn="auto">
              <a:spcAft>
                <a:spcPts val="0"/>
              </a:spcAft>
              <a:buFont typeface="Arial"/>
              <a:buNone/>
              <a:defRPr/>
            </a:pPr>
            <a:r>
              <a:rPr lang="en-US" sz="2800" dirty="0" smtClean="0"/>
              <a:t>Can I keep the encrypted hard drive on which the MA </a:t>
            </a:r>
            <a:r>
              <a:rPr lang="en-US" sz="2800" dirty="0" smtClean="0"/>
              <a:t>APCD / Case Mix </a:t>
            </a:r>
            <a:r>
              <a:rPr lang="en-US" sz="2800" dirty="0" smtClean="0"/>
              <a:t>data is delivered?</a:t>
            </a:r>
          </a:p>
          <a:p>
            <a:pPr fontAlgn="auto">
              <a:spcAft>
                <a:spcPts val="0"/>
              </a:spcAft>
              <a:buFont typeface="Arial"/>
              <a:buNone/>
              <a:defRPr/>
            </a:pPr>
            <a:r>
              <a:rPr lang="en-US" sz="2800" u="sng" dirty="0" smtClean="0"/>
              <a:t>Answer</a:t>
            </a:r>
            <a:r>
              <a:rPr lang="en-US" sz="2800" dirty="0" smtClean="0"/>
              <a:t>:  </a:t>
            </a:r>
          </a:p>
          <a:p>
            <a:pPr marL="457200" indent="-457200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800" dirty="0" smtClean="0"/>
              <a:t>No.  This drive must be returned to us.</a:t>
            </a:r>
          </a:p>
          <a:p>
            <a:pPr marL="457200" indent="-457200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800" dirty="0" smtClean="0"/>
              <a:t>You should plan to keep a copy of the data on some other encrypted storage device.</a:t>
            </a:r>
          </a:p>
          <a:p>
            <a:pPr marL="457200" indent="-457200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800" dirty="0" smtClean="0"/>
              <a:t>NOTE: Case Mix CDs do not need to be returned to CHIA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838200" y="6400800"/>
            <a:ext cx="716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Hard Drives, Delivery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6714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IT January 2014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332</Words>
  <Application>Microsoft Office PowerPoint</Application>
  <PresentationFormat>On-screen Show (4:3)</PresentationFormat>
  <Paragraphs>36</Paragraphs>
  <Slides>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HIT January 2014</vt:lpstr>
      <vt:lpstr>Office Theme</vt:lpstr>
      <vt:lpstr>Case Mix Questions Slides from User Workgroups</vt:lpstr>
      <vt:lpstr>User Questions – Multiple Use</vt:lpstr>
      <vt:lpstr>User Questions – Adding New Users</vt:lpstr>
      <vt:lpstr>User Questions - Fees</vt:lpstr>
      <vt:lpstr>User Questions – Fees</vt:lpstr>
      <vt:lpstr>Hard Drives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Case Mix Questions Slides from User Workgroups</dc:title>
  <dc:creator>Tapply, Adam</dc:creator>
  <cp:lastModifiedBy>Tapply, Adam</cp:lastModifiedBy>
  <cp:revision>2</cp:revision>
  <dcterms:created xsi:type="dcterms:W3CDTF">2016-03-17T19:44:25Z</dcterms:created>
  <dcterms:modified xsi:type="dcterms:W3CDTF">2016-03-17T19:56:11Z</dcterms:modified>
</cp:coreProperties>
</file>