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9"/>
  </p:notesMasterIdLst>
  <p:handoutMasterIdLst>
    <p:handoutMasterId r:id="rId20"/>
  </p:handoutMasterIdLst>
  <p:sldIdLst>
    <p:sldId id="259" r:id="rId3"/>
    <p:sldId id="274" r:id="rId4"/>
    <p:sldId id="343" r:id="rId5"/>
    <p:sldId id="351" r:id="rId6"/>
    <p:sldId id="352" r:id="rId7"/>
    <p:sldId id="336" r:id="rId8"/>
    <p:sldId id="413" r:id="rId9"/>
    <p:sldId id="414" r:id="rId10"/>
    <p:sldId id="415" r:id="rId11"/>
    <p:sldId id="416" r:id="rId12"/>
    <p:sldId id="417" r:id="rId13"/>
    <p:sldId id="418" r:id="rId14"/>
    <p:sldId id="306" r:id="rId15"/>
    <p:sldId id="358" r:id="rId16"/>
    <p:sldId id="366" r:id="rId17"/>
    <p:sldId id="32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829" autoAdjust="0"/>
  </p:normalViewPr>
  <p:slideViewPr>
    <p:cSldViewPr snapToGrid="0" snapToObjects="1" showGuides="1">
      <p:cViewPr varScale="1">
        <p:scale>
          <a:sx n="93" d="100"/>
          <a:sy n="93" d="100"/>
        </p:scale>
        <p:origin x="21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Volume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trendline>
            <c:spPr>
              <a:ln w="19050" cap="rnd">
                <a:solidFill>
                  <a:schemeClr val="accent1"/>
                </a:solidFill>
                <a:prstDash val="sysDash"/>
              </a:ln>
              <a:effectLst/>
            </c:spPr>
            <c:trendlineType val="linear"/>
            <c:dispRSqr val="0"/>
            <c:dispEq val="0"/>
          </c:trendline>
          <c:cat>
            <c:numRef>
              <c:f>Sheet1!$A$2:$A$49</c:f>
              <c:numCache>
                <c:formatCode>mmm\-yy</c:formatCode>
                <c:ptCount val="4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numCache>
            </c:numRef>
          </c:cat>
          <c:val>
            <c:numRef>
              <c:f>Sheet1!$B$2:$B$49</c:f>
              <c:numCache>
                <c:formatCode>#,##0</c:formatCode>
                <c:ptCount val="48"/>
                <c:pt idx="0">
                  <c:v>3351</c:v>
                </c:pt>
                <c:pt idx="1">
                  <c:v>2202</c:v>
                </c:pt>
                <c:pt idx="2">
                  <c:v>2373</c:v>
                </c:pt>
                <c:pt idx="3">
                  <c:v>2382</c:v>
                </c:pt>
                <c:pt idx="4">
                  <c:v>2851</c:v>
                </c:pt>
                <c:pt idx="5">
                  <c:v>3128</c:v>
                </c:pt>
                <c:pt idx="6">
                  <c:v>4001</c:v>
                </c:pt>
                <c:pt idx="7">
                  <c:v>4268</c:v>
                </c:pt>
                <c:pt idx="8">
                  <c:v>5951</c:v>
                </c:pt>
                <c:pt idx="9">
                  <c:v>12266</c:v>
                </c:pt>
                <c:pt idx="10">
                  <c:v>20048</c:v>
                </c:pt>
                <c:pt idx="11">
                  <c:v>84851</c:v>
                </c:pt>
                <c:pt idx="12">
                  <c:v>136745</c:v>
                </c:pt>
                <c:pt idx="13">
                  <c:v>116957</c:v>
                </c:pt>
                <c:pt idx="14">
                  <c:v>118269</c:v>
                </c:pt>
                <c:pt idx="15">
                  <c:v>115547</c:v>
                </c:pt>
                <c:pt idx="16">
                  <c:v>135085</c:v>
                </c:pt>
                <c:pt idx="17">
                  <c:v>117660</c:v>
                </c:pt>
                <c:pt idx="18">
                  <c:v>117864</c:v>
                </c:pt>
                <c:pt idx="19">
                  <c:v>115338</c:v>
                </c:pt>
                <c:pt idx="20">
                  <c:v>122078</c:v>
                </c:pt>
                <c:pt idx="21">
                  <c:v>132643</c:v>
                </c:pt>
                <c:pt idx="22">
                  <c:v>127422</c:v>
                </c:pt>
                <c:pt idx="23">
                  <c:v>141811</c:v>
                </c:pt>
                <c:pt idx="24">
                  <c:v>185627</c:v>
                </c:pt>
                <c:pt idx="25">
                  <c:v>168425</c:v>
                </c:pt>
                <c:pt idx="26">
                  <c:v>106376</c:v>
                </c:pt>
                <c:pt idx="27">
                  <c:v>79268</c:v>
                </c:pt>
                <c:pt idx="28">
                  <c:v>96277</c:v>
                </c:pt>
                <c:pt idx="29">
                  <c:v>100576</c:v>
                </c:pt>
                <c:pt idx="30">
                  <c:v>133402</c:v>
                </c:pt>
                <c:pt idx="31">
                  <c:v>136283</c:v>
                </c:pt>
                <c:pt idx="32">
                  <c:v>142181</c:v>
                </c:pt>
                <c:pt idx="33">
                  <c:v>190806</c:v>
                </c:pt>
                <c:pt idx="34">
                  <c:v>214932</c:v>
                </c:pt>
                <c:pt idx="35">
                  <c:v>247425</c:v>
                </c:pt>
                <c:pt idx="36">
                  <c:v>261248</c:v>
                </c:pt>
                <c:pt idx="37">
                  <c:v>178144</c:v>
                </c:pt>
                <c:pt idx="38">
                  <c:v>197050</c:v>
                </c:pt>
                <c:pt idx="39">
                  <c:v>191667</c:v>
                </c:pt>
                <c:pt idx="40">
                  <c:v>156752</c:v>
                </c:pt>
                <c:pt idx="41">
                  <c:v>160083</c:v>
                </c:pt>
                <c:pt idx="42">
                  <c:v>189713</c:v>
                </c:pt>
                <c:pt idx="43">
                  <c:v>242324</c:v>
                </c:pt>
                <c:pt idx="44">
                  <c:v>225963</c:v>
                </c:pt>
                <c:pt idx="45">
                  <c:v>220317</c:v>
                </c:pt>
                <c:pt idx="46">
                  <c:v>227551</c:v>
                </c:pt>
                <c:pt idx="47">
                  <c:v>269087</c:v>
                </c:pt>
              </c:numCache>
            </c:numRef>
          </c:val>
          <c:extLst>
            <c:ext xmlns:c16="http://schemas.microsoft.com/office/drawing/2014/chart" uri="{C3380CC4-5D6E-409C-BE32-E72D297353CC}">
              <c16:uniqueId val="{00000000-861A-476C-BF05-5FFFA0AA9740}"/>
            </c:ext>
          </c:extLst>
        </c:ser>
        <c:dLbls>
          <c:showLegendKey val="0"/>
          <c:showVal val="0"/>
          <c:showCatName val="0"/>
          <c:showSerName val="0"/>
          <c:showPercent val="0"/>
          <c:showBubbleSize val="0"/>
        </c:dLbls>
        <c:gapWidth val="100"/>
        <c:overlap val="-24"/>
        <c:axId val="451689200"/>
        <c:axId val="451686800"/>
      </c:barChart>
      <c:dateAx>
        <c:axId val="451689200"/>
        <c:scaling>
          <c:orientation val="minMax"/>
        </c:scaling>
        <c:delete val="0"/>
        <c:axPos val="b"/>
        <c:numFmt formatCode="mmm\-yy"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crossAx val="451686800"/>
        <c:crosses val="autoZero"/>
        <c:auto val="1"/>
        <c:lblOffset val="100"/>
        <c:baseTimeUnit val="months"/>
      </c:dateAx>
      <c:valAx>
        <c:axId val="4516868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451689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600" u="sng" dirty="0"/>
              <a:t>Fig 1. ED Visit Volume by Fiscal Year: 2016 - 2022</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Visits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_(* #,##0_);_(* \(#,##0\);_(* "-"??_);_(@_)</c:formatCode>
                <c:ptCount val="7"/>
                <c:pt idx="0">
                  <c:v>2508414</c:v>
                </c:pt>
                <c:pt idx="1">
                  <c:v>2453462</c:v>
                </c:pt>
                <c:pt idx="2">
                  <c:v>2455500</c:v>
                </c:pt>
                <c:pt idx="3">
                  <c:v>2419170</c:v>
                </c:pt>
                <c:pt idx="4">
                  <c:v>1980649</c:v>
                </c:pt>
                <c:pt idx="5">
                  <c:v>1980393</c:v>
                </c:pt>
                <c:pt idx="6">
                  <c:v>2189277</c:v>
                </c:pt>
              </c:numCache>
            </c:numRef>
          </c:val>
          <c:extLst>
            <c:ext xmlns:c16="http://schemas.microsoft.com/office/drawing/2014/chart" uri="{C3380CC4-5D6E-409C-BE32-E72D297353CC}">
              <c16:uniqueId val="{00000000-B4F5-475D-9373-CC7D6F376CB6}"/>
            </c:ext>
          </c:extLst>
        </c:ser>
        <c:dLbls>
          <c:dLblPos val="outEnd"/>
          <c:showLegendKey val="0"/>
          <c:showVal val="1"/>
          <c:showCatName val="0"/>
          <c:showSerName val="0"/>
          <c:showPercent val="0"/>
          <c:showBubbleSize val="0"/>
        </c:dLbls>
        <c:gapWidth val="100"/>
        <c:overlap val="-24"/>
        <c:axId val="915806448"/>
        <c:axId val="915814608"/>
      </c:barChart>
      <c:catAx>
        <c:axId val="9158064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15814608"/>
        <c:crosses val="autoZero"/>
        <c:auto val="1"/>
        <c:lblAlgn val="ctr"/>
        <c:lblOffset val="100"/>
        <c:noMultiLvlLbl val="0"/>
      </c:catAx>
      <c:valAx>
        <c:axId val="915814608"/>
        <c:scaling>
          <c:orientation val="minMax"/>
          <c:min val="1800000"/>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915806448"/>
        <c:crosses val="autoZero"/>
        <c:crossBetween val="between"/>
        <c:majorUnit val="1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u="sng" dirty="0"/>
              <a:t>Fig 2. FY2016 through FY2022 ED Visit Volume by Age Group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17 and younger</c:v>
                </c:pt>
              </c:strCache>
            </c:strRef>
          </c:tx>
          <c:spPr>
            <a:solidFill>
              <a:schemeClr val="accent1"/>
            </a:solidFill>
            <a:ln>
              <a:noFill/>
            </a:ln>
            <a:effectLst/>
          </c:spPr>
          <c:invertIfNegative val="0"/>
          <c:trendline>
            <c:spPr>
              <a:ln w="19050" cap="rnd">
                <a:solidFill>
                  <a:schemeClr val="accent1"/>
                </a:solidFill>
                <a:prstDash val="sysDot"/>
              </a:ln>
              <a:effectLst/>
            </c:spPr>
            <c:trendlineType val="movingAvg"/>
            <c:period val="2"/>
            <c:dispRSqr val="0"/>
            <c:dispEq val="0"/>
          </c:trendline>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_(* #,##0_);_(* \(#,##0\);_(* "-"??_);_(@_)</c:formatCode>
                <c:ptCount val="7"/>
                <c:pt idx="0">
                  <c:v>467477</c:v>
                </c:pt>
                <c:pt idx="1">
                  <c:v>452786</c:v>
                </c:pt>
                <c:pt idx="2">
                  <c:v>453917</c:v>
                </c:pt>
                <c:pt idx="3">
                  <c:v>445012</c:v>
                </c:pt>
                <c:pt idx="4">
                  <c:v>311937</c:v>
                </c:pt>
                <c:pt idx="5">
                  <c:v>279500</c:v>
                </c:pt>
                <c:pt idx="6">
                  <c:v>395173</c:v>
                </c:pt>
              </c:numCache>
            </c:numRef>
          </c:val>
          <c:extLst>
            <c:ext xmlns:c16="http://schemas.microsoft.com/office/drawing/2014/chart" uri="{C3380CC4-5D6E-409C-BE32-E72D297353CC}">
              <c16:uniqueId val="{00000001-B5C1-44E1-A8EE-CFA5A6B27C3B}"/>
            </c:ext>
          </c:extLst>
        </c:ser>
        <c:ser>
          <c:idx val="1"/>
          <c:order val="1"/>
          <c:tx>
            <c:strRef>
              <c:f>Sheet1!$C$1</c:f>
              <c:strCache>
                <c:ptCount val="1"/>
                <c:pt idx="0">
                  <c:v>18-27</c:v>
                </c:pt>
              </c:strCache>
            </c:strRef>
          </c:tx>
          <c:spPr>
            <a:solidFill>
              <a:schemeClr val="accent2"/>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Sheet1!$C$2:$C$8</c:f>
              <c:numCache>
                <c:formatCode>_(* #,##0_);_(* \(#,##0\);_(* "-"??_);_(@_)</c:formatCode>
                <c:ptCount val="7"/>
                <c:pt idx="0">
                  <c:v>440722</c:v>
                </c:pt>
                <c:pt idx="1">
                  <c:v>415473</c:v>
                </c:pt>
                <c:pt idx="2">
                  <c:v>401145</c:v>
                </c:pt>
                <c:pt idx="3">
                  <c:v>382731</c:v>
                </c:pt>
                <c:pt idx="4">
                  <c:v>309904</c:v>
                </c:pt>
                <c:pt idx="5">
                  <c:v>306631</c:v>
                </c:pt>
                <c:pt idx="6">
                  <c:v>322161</c:v>
                </c:pt>
              </c:numCache>
            </c:numRef>
          </c:val>
          <c:extLst>
            <c:ext xmlns:c16="http://schemas.microsoft.com/office/drawing/2014/chart" uri="{C3380CC4-5D6E-409C-BE32-E72D297353CC}">
              <c16:uniqueId val="{00000002-B5C1-44E1-A8EE-CFA5A6B27C3B}"/>
            </c:ext>
          </c:extLst>
        </c:ser>
        <c:ser>
          <c:idx val="2"/>
          <c:order val="2"/>
          <c:tx>
            <c:strRef>
              <c:f>Sheet1!$D$1</c:f>
              <c:strCache>
                <c:ptCount val="1"/>
                <c:pt idx="0">
                  <c:v>28-37</c:v>
                </c:pt>
              </c:strCache>
            </c:strRef>
          </c:tx>
          <c:spPr>
            <a:solidFill>
              <a:schemeClr val="accent3"/>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Sheet1!$D$2:$D$8</c:f>
              <c:numCache>
                <c:formatCode>_(* #,##0_);_(* \(#,##0\);_(* "-"??_);_(@_)</c:formatCode>
                <c:ptCount val="7"/>
                <c:pt idx="0">
                  <c:v>406608</c:v>
                </c:pt>
                <c:pt idx="1">
                  <c:v>394180</c:v>
                </c:pt>
                <c:pt idx="2">
                  <c:v>395876</c:v>
                </c:pt>
                <c:pt idx="3">
                  <c:v>388901</c:v>
                </c:pt>
                <c:pt idx="4">
                  <c:v>331247</c:v>
                </c:pt>
                <c:pt idx="5">
                  <c:v>331777</c:v>
                </c:pt>
                <c:pt idx="6">
                  <c:v>341797</c:v>
                </c:pt>
              </c:numCache>
            </c:numRef>
          </c:val>
          <c:extLst>
            <c:ext xmlns:c16="http://schemas.microsoft.com/office/drawing/2014/chart" uri="{C3380CC4-5D6E-409C-BE32-E72D297353CC}">
              <c16:uniqueId val="{00000003-B5C1-44E1-A8EE-CFA5A6B27C3B}"/>
            </c:ext>
          </c:extLst>
        </c:ser>
        <c:ser>
          <c:idx val="3"/>
          <c:order val="3"/>
          <c:tx>
            <c:strRef>
              <c:f>Sheet1!$E$1</c:f>
              <c:strCache>
                <c:ptCount val="1"/>
                <c:pt idx="0">
                  <c:v>38-47</c:v>
                </c:pt>
              </c:strCache>
            </c:strRef>
          </c:tx>
          <c:spPr>
            <a:solidFill>
              <a:schemeClr val="accent4"/>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Sheet1!$E$2:$E$8</c:f>
              <c:numCache>
                <c:formatCode>_(* #,##0_);_(* \(#,##0\);_(* "-"??_);_(@_)</c:formatCode>
                <c:ptCount val="7"/>
                <c:pt idx="0">
                  <c:v>324017</c:v>
                </c:pt>
                <c:pt idx="1">
                  <c:v>307965</c:v>
                </c:pt>
                <c:pt idx="2">
                  <c:v>304329</c:v>
                </c:pt>
                <c:pt idx="3">
                  <c:v>299700</c:v>
                </c:pt>
                <c:pt idx="4">
                  <c:v>255031</c:v>
                </c:pt>
                <c:pt idx="5">
                  <c:v>262244</c:v>
                </c:pt>
                <c:pt idx="6">
                  <c:v>274313</c:v>
                </c:pt>
              </c:numCache>
            </c:numRef>
          </c:val>
          <c:extLst>
            <c:ext xmlns:c16="http://schemas.microsoft.com/office/drawing/2014/chart" uri="{C3380CC4-5D6E-409C-BE32-E72D297353CC}">
              <c16:uniqueId val="{00000004-B5C1-44E1-A8EE-CFA5A6B27C3B}"/>
            </c:ext>
          </c:extLst>
        </c:ser>
        <c:ser>
          <c:idx val="4"/>
          <c:order val="4"/>
          <c:tx>
            <c:strRef>
              <c:f>Sheet1!$F$1</c:f>
              <c:strCache>
                <c:ptCount val="1"/>
                <c:pt idx="0">
                  <c:v>48-57</c:v>
                </c:pt>
              </c:strCache>
            </c:strRef>
          </c:tx>
          <c:spPr>
            <a:solidFill>
              <a:schemeClr val="accent5"/>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Sheet1!$F$2:$F$8</c:f>
              <c:numCache>
                <c:formatCode>_(* #,##0_);_(* \(#,##0\);_(* "-"??_);_(@_)</c:formatCode>
                <c:ptCount val="7"/>
                <c:pt idx="0">
                  <c:v>338861</c:v>
                </c:pt>
                <c:pt idx="1">
                  <c:v>328197</c:v>
                </c:pt>
                <c:pt idx="2">
                  <c:v>322450</c:v>
                </c:pt>
                <c:pt idx="3">
                  <c:v>316020</c:v>
                </c:pt>
                <c:pt idx="4">
                  <c:v>265197</c:v>
                </c:pt>
                <c:pt idx="5">
                  <c:v>263661</c:v>
                </c:pt>
                <c:pt idx="6">
                  <c:v>264976</c:v>
                </c:pt>
              </c:numCache>
            </c:numRef>
          </c:val>
          <c:extLst>
            <c:ext xmlns:c16="http://schemas.microsoft.com/office/drawing/2014/chart" uri="{C3380CC4-5D6E-409C-BE32-E72D297353CC}">
              <c16:uniqueId val="{00000005-B5C1-44E1-A8EE-CFA5A6B27C3B}"/>
            </c:ext>
          </c:extLst>
        </c:ser>
        <c:ser>
          <c:idx val="5"/>
          <c:order val="5"/>
          <c:tx>
            <c:strRef>
              <c:f>Sheet1!$G$1</c:f>
              <c:strCache>
                <c:ptCount val="1"/>
                <c:pt idx="0">
                  <c:v>58-67</c:v>
                </c:pt>
              </c:strCache>
            </c:strRef>
          </c:tx>
          <c:spPr>
            <a:solidFill>
              <a:schemeClr val="accent6"/>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Sheet1!$G$2:$G$8</c:f>
              <c:numCache>
                <c:formatCode>_(* #,##0_);_(* \(#,##0\);_(* "-"??_);_(@_)</c:formatCode>
                <c:ptCount val="7"/>
                <c:pt idx="0">
                  <c:v>233304</c:v>
                </c:pt>
                <c:pt idx="1">
                  <c:v>240973</c:v>
                </c:pt>
                <c:pt idx="2">
                  <c:v>251280</c:v>
                </c:pt>
                <c:pt idx="3">
                  <c:v>255902</c:v>
                </c:pt>
                <c:pt idx="4">
                  <c:v>226017</c:v>
                </c:pt>
                <c:pt idx="5">
                  <c:v>237188</c:v>
                </c:pt>
                <c:pt idx="6">
                  <c:v>254004</c:v>
                </c:pt>
              </c:numCache>
            </c:numRef>
          </c:val>
          <c:extLst>
            <c:ext xmlns:c16="http://schemas.microsoft.com/office/drawing/2014/chart" uri="{C3380CC4-5D6E-409C-BE32-E72D297353CC}">
              <c16:uniqueId val="{00000006-B5C1-44E1-A8EE-CFA5A6B27C3B}"/>
            </c:ext>
          </c:extLst>
        </c:ser>
        <c:ser>
          <c:idx val="6"/>
          <c:order val="6"/>
          <c:tx>
            <c:strRef>
              <c:f>Sheet1!$H$1</c:f>
              <c:strCache>
                <c:ptCount val="1"/>
                <c:pt idx="0">
                  <c:v>68-77</c:v>
                </c:pt>
              </c:strCache>
            </c:strRef>
          </c:tx>
          <c:spPr>
            <a:solidFill>
              <a:schemeClr val="accent1">
                <a:lumMod val="60000"/>
              </a:schemeClr>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Sheet1!$H$2:$H$8</c:f>
              <c:numCache>
                <c:formatCode>_(* #,##0_);_(* \(#,##0\);_(* "-"??_);_(@_)</c:formatCode>
                <c:ptCount val="7"/>
                <c:pt idx="0">
                  <c:v>147879</c:v>
                </c:pt>
                <c:pt idx="1">
                  <c:v>158274</c:v>
                </c:pt>
                <c:pt idx="2">
                  <c:v>167259</c:v>
                </c:pt>
                <c:pt idx="3">
                  <c:v>171450</c:v>
                </c:pt>
                <c:pt idx="4">
                  <c:v>147690</c:v>
                </c:pt>
                <c:pt idx="5">
                  <c:v>158582</c:v>
                </c:pt>
                <c:pt idx="6">
                  <c:v>176845</c:v>
                </c:pt>
              </c:numCache>
            </c:numRef>
          </c:val>
          <c:extLst>
            <c:ext xmlns:c16="http://schemas.microsoft.com/office/drawing/2014/chart" uri="{C3380CC4-5D6E-409C-BE32-E72D297353CC}">
              <c16:uniqueId val="{00000007-B5C1-44E1-A8EE-CFA5A6B27C3B}"/>
            </c:ext>
          </c:extLst>
        </c:ser>
        <c:ser>
          <c:idx val="7"/>
          <c:order val="7"/>
          <c:tx>
            <c:strRef>
              <c:f>Sheet1!$I$1</c:f>
              <c:strCache>
                <c:ptCount val="1"/>
                <c:pt idx="0">
                  <c:v>78 and older</c:v>
                </c:pt>
              </c:strCache>
            </c:strRef>
          </c:tx>
          <c:spPr>
            <a:solidFill>
              <a:schemeClr val="accent2">
                <a:lumMod val="60000"/>
              </a:schemeClr>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Sheet1!$I$2:$I$8</c:f>
              <c:numCache>
                <c:formatCode>_(* #,##0_);_(* \(#,##0\);_(* "-"??_);_(@_)</c:formatCode>
                <c:ptCount val="7"/>
                <c:pt idx="0">
                  <c:v>149472</c:v>
                </c:pt>
                <c:pt idx="1">
                  <c:v>155400</c:v>
                </c:pt>
                <c:pt idx="2">
                  <c:v>159024</c:v>
                </c:pt>
                <c:pt idx="3">
                  <c:v>159167</c:v>
                </c:pt>
                <c:pt idx="4">
                  <c:v>133260</c:v>
                </c:pt>
                <c:pt idx="5">
                  <c:v>140491</c:v>
                </c:pt>
                <c:pt idx="6">
                  <c:v>159601</c:v>
                </c:pt>
              </c:numCache>
            </c:numRef>
          </c:val>
          <c:extLst>
            <c:ext xmlns:c16="http://schemas.microsoft.com/office/drawing/2014/chart" uri="{C3380CC4-5D6E-409C-BE32-E72D297353CC}">
              <c16:uniqueId val="{00000008-B5C1-44E1-A8EE-CFA5A6B27C3B}"/>
            </c:ext>
          </c:extLst>
        </c:ser>
        <c:dLbls>
          <c:showLegendKey val="0"/>
          <c:showVal val="0"/>
          <c:showCatName val="0"/>
          <c:showSerName val="0"/>
          <c:showPercent val="0"/>
          <c:showBubbleSize val="0"/>
        </c:dLbls>
        <c:gapWidth val="219"/>
        <c:overlap val="-27"/>
        <c:axId val="896488656"/>
        <c:axId val="896503056"/>
      </c:barChart>
      <c:catAx>
        <c:axId val="89648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503056"/>
        <c:crosses val="autoZero"/>
        <c:auto val="1"/>
        <c:lblAlgn val="ctr"/>
        <c:lblOffset val="100"/>
        <c:noMultiLvlLbl val="0"/>
      </c:catAx>
      <c:valAx>
        <c:axId val="8965030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488656"/>
        <c:crosses val="autoZero"/>
        <c:crossBetween val="between"/>
      </c:valAx>
      <c:spPr>
        <a:noFill/>
        <a:ln>
          <a:noFill/>
        </a:ln>
        <a:effectLst/>
      </c:spPr>
    </c:plotArea>
    <c:legend>
      <c:legendPos val="r"/>
      <c:layout>
        <c:manualLayout>
          <c:xMode val="edge"/>
          <c:yMode val="edge"/>
          <c:x val="0.7945622325890771"/>
          <c:y val="0.12876162370236249"/>
          <c:w val="0.20115694549311472"/>
          <c:h val="0.8128201546467402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Females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17 and younger</c:v>
                </c:pt>
              </c:strCache>
            </c:strRef>
          </c:tx>
          <c:spPr>
            <a:solidFill>
              <a:schemeClr val="accent1"/>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_(* #,##0_);_(* \(#,##0\);_(* "-"??_);_(@_)</c:formatCode>
                <c:ptCount val="7"/>
                <c:pt idx="0">
                  <c:v>222310</c:v>
                </c:pt>
                <c:pt idx="1">
                  <c:v>215596</c:v>
                </c:pt>
                <c:pt idx="2">
                  <c:v>216333</c:v>
                </c:pt>
                <c:pt idx="3">
                  <c:v>212312</c:v>
                </c:pt>
                <c:pt idx="4">
                  <c:v>149113</c:v>
                </c:pt>
                <c:pt idx="5">
                  <c:v>134204</c:v>
                </c:pt>
                <c:pt idx="6">
                  <c:v>187089</c:v>
                </c:pt>
              </c:numCache>
            </c:numRef>
          </c:val>
          <c:extLst>
            <c:ext xmlns:c16="http://schemas.microsoft.com/office/drawing/2014/chart" uri="{C3380CC4-5D6E-409C-BE32-E72D297353CC}">
              <c16:uniqueId val="{00000000-3382-439F-9AFD-993A9421A3F7}"/>
            </c:ext>
          </c:extLst>
        </c:ser>
        <c:ser>
          <c:idx val="1"/>
          <c:order val="1"/>
          <c:tx>
            <c:strRef>
              <c:f>Sheet1!$C$1</c:f>
              <c:strCache>
                <c:ptCount val="1"/>
                <c:pt idx="0">
                  <c:v>18-27</c:v>
                </c:pt>
              </c:strCache>
            </c:strRef>
          </c:tx>
          <c:spPr>
            <a:solidFill>
              <a:schemeClr val="accent2"/>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Sheet1!$C$2:$C$8</c:f>
              <c:numCache>
                <c:formatCode>_(* #,##0_);_(* \(#,##0\);_(* "-"??_);_(@_)</c:formatCode>
                <c:ptCount val="7"/>
                <c:pt idx="0">
                  <c:v>251956</c:v>
                </c:pt>
                <c:pt idx="1">
                  <c:v>238847</c:v>
                </c:pt>
                <c:pt idx="2">
                  <c:v>232596</c:v>
                </c:pt>
                <c:pt idx="3">
                  <c:v>222475</c:v>
                </c:pt>
                <c:pt idx="4">
                  <c:v>176566</c:v>
                </c:pt>
                <c:pt idx="5">
                  <c:v>177771</c:v>
                </c:pt>
                <c:pt idx="6">
                  <c:v>188184</c:v>
                </c:pt>
              </c:numCache>
            </c:numRef>
          </c:val>
          <c:extLst>
            <c:ext xmlns:c16="http://schemas.microsoft.com/office/drawing/2014/chart" uri="{C3380CC4-5D6E-409C-BE32-E72D297353CC}">
              <c16:uniqueId val="{00000001-3382-439F-9AFD-993A9421A3F7}"/>
            </c:ext>
          </c:extLst>
        </c:ser>
        <c:ser>
          <c:idx val="2"/>
          <c:order val="2"/>
          <c:tx>
            <c:strRef>
              <c:f>Sheet1!$D$1</c:f>
              <c:strCache>
                <c:ptCount val="1"/>
                <c:pt idx="0">
                  <c:v>28-37</c:v>
                </c:pt>
              </c:strCache>
            </c:strRef>
          </c:tx>
          <c:spPr>
            <a:solidFill>
              <a:schemeClr val="accent3"/>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Sheet1!$D$2:$D$8</c:f>
              <c:numCache>
                <c:formatCode>_(* #,##0_);_(* \(#,##0\);_(* "-"??_);_(@_)</c:formatCode>
                <c:ptCount val="7"/>
                <c:pt idx="0">
                  <c:v>220941</c:v>
                </c:pt>
                <c:pt idx="1">
                  <c:v>214478</c:v>
                </c:pt>
                <c:pt idx="2">
                  <c:v>215711</c:v>
                </c:pt>
                <c:pt idx="3">
                  <c:v>212022</c:v>
                </c:pt>
                <c:pt idx="4">
                  <c:v>175466</c:v>
                </c:pt>
                <c:pt idx="5">
                  <c:v>177728</c:v>
                </c:pt>
                <c:pt idx="6">
                  <c:v>186664</c:v>
                </c:pt>
              </c:numCache>
            </c:numRef>
          </c:val>
          <c:extLst>
            <c:ext xmlns:c16="http://schemas.microsoft.com/office/drawing/2014/chart" uri="{C3380CC4-5D6E-409C-BE32-E72D297353CC}">
              <c16:uniqueId val="{00000002-3382-439F-9AFD-993A9421A3F7}"/>
            </c:ext>
          </c:extLst>
        </c:ser>
        <c:ser>
          <c:idx val="3"/>
          <c:order val="3"/>
          <c:tx>
            <c:strRef>
              <c:f>Sheet1!$E$1</c:f>
              <c:strCache>
                <c:ptCount val="1"/>
                <c:pt idx="0">
                  <c:v>38-47</c:v>
                </c:pt>
              </c:strCache>
            </c:strRef>
          </c:tx>
          <c:spPr>
            <a:solidFill>
              <a:schemeClr val="accent4"/>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Sheet1!$E$2:$E$8</c:f>
              <c:numCache>
                <c:formatCode>_(* #,##0_);_(* \(#,##0\);_(* "-"??_);_(@_)</c:formatCode>
                <c:ptCount val="7"/>
                <c:pt idx="0">
                  <c:v>169608</c:v>
                </c:pt>
                <c:pt idx="1">
                  <c:v>162878</c:v>
                </c:pt>
                <c:pt idx="2">
                  <c:v>161403</c:v>
                </c:pt>
                <c:pt idx="3">
                  <c:v>159071</c:v>
                </c:pt>
                <c:pt idx="4">
                  <c:v>131381</c:v>
                </c:pt>
                <c:pt idx="5">
                  <c:v>135075</c:v>
                </c:pt>
                <c:pt idx="6">
                  <c:v>143673</c:v>
                </c:pt>
              </c:numCache>
            </c:numRef>
          </c:val>
          <c:extLst>
            <c:ext xmlns:c16="http://schemas.microsoft.com/office/drawing/2014/chart" uri="{C3380CC4-5D6E-409C-BE32-E72D297353CC}">
              <c16:uniqueId val="{00000003-3382-439F-9AFD-993A9421A3F7}"/>
            </c:ext>
          </c:extLst>
        </c:ser>
        <c:ser>
          <c:idx val="4"/>
          <c:order val="4"/>
          <c:tx>
            <c:strRef>
              <c:f>Sheet1!$F$1</c:f>
              <c:strCache>
                <c:ptCount val="1"/>
                <c:pt idx="0">
                  <c:v>48-57</c:v>
                </c:pt>
              </c:strCache>
            </c:strRef>
          </c:tx>
          <c:spPr>
            <a:solidFill>
              <a:schemeClr val="accent5"/>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Sheet1!$F$2:$F$8</c:f>
              <c:numCache>
                <c:formatCode>_(* #,##0_);_(* \(#,##0\);_(* "-"??_);_(@_)</c:formatCode>
                <c:ptCount val="7"/>
                <c:pt idx="0">
                  <c:v>171347</c:v>
                </c:pt>
                <c:pt idx="1">
                  <c:v>165885</c:v>
                </c:pt>
                <c:pt idx="2">
                  <c:v>163713</c:v>
                </c:pt>
                <c:pt idx="3">
                  <c:v>159723</c:v>
                </c:pt>
                <c:pt idx="4">
                  <c:v>131771</c:v>
                </c:pt>
                <c:pt idx="5">
                  <c:v>132061</c:v>
                </c:pt>
                <c:pt idx="6">
                  <c:v>136334</c:v>
                </c:pt>
              </c:numCache>
            </c:numRef>
          </c:val>
          <c:extLst>
            <c:ext xmlns:c16="http://schemas.microsoft.com/office/drawing/2014/chart" uri="{C3380CC4-5D6E-409C-BE32-E72D297353CC}">
              <c16:uniqueId val="{00000004-3382-439F-9AFD-993A9421A3F7}"/>
            </c:ext>
          </c:extLst>
        </c:ser>
        <c:ser>
          <c:idx val="5"/>
          <c:order val="5"/>
          <c:tx>
            <c:strRef>
              <c:f>Sheet1!$G$1</c:f>
              <c:strCache>
                <c:ptCount val="1"/>
                <c:pt idx="0">
                  <c:v>58-67</c:v>
                </c:pt>
              </c:strCache>
            </c:strRef>
          </c:tx>
          <c:spPr>
            <a:solidFill>
              <a:schemeClr val="accent6"/>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Sheet1!$G$2:$G$8</c:f>
              <c:numCache>
                <c:formatCode>_(* #,##0_);_(* \(#,##0\);_(* "-"??_);_(@_)</c:formatCode>
                <c:ptCount val="7"/>
                <c:pt idx="0">
                  <c:v>119339</c:v>
                </c:pt>
                <c:pt idx="1">
                  <c:v>123239</c:v>
                </c:pt>
                <c:pt idx="2">
                  <c:v>127662</c:v>
                </c:pt>
                <c:pt idx="3">
                  <c:v>129455</c:v>
                </c:pt>
                <c:pt idx="4">
                  <c:v>111125</c:v>
                </c:pt>
                <c:pt idx="5">
                  <c:v>117189</c:v>
                </c:pt>
                <c:pt idx="6">
                  <c:v>127449</c:v>
                </c:pt>
              </c:numCache>
            </c:numRef>
          </c:val>
          <c:extLst>
            <c:ext xmlns:c16="http://schemas.microsoft.com/office/drawing/2014/chart" uri="{C3380CC4-5D6E-409C-BE32-E72D297353CC}">
              <c16:uniqueId val="{00000005-3382-439F-9AFD-993A9421A3F7}"/>
            </c:ext>
          </c:extLst>
        </c:ser>
        <c:ser>
          <c:idx val="6"/>
          <c:order val="6"/>
          <c:tx>
            <c:strRef>
              <c:f>Sheet1!$H$1</c:f>
              <c:strCache>
                <c:ptCount val="1"/>
                <c:pt idx="0">
                  <c:v>68-77</c:v>
                </c:pt>
              </c:strCache>
            </c:strRef>
          </c:tx>
          <c:spPr>
            <a:solidFill>
              <a:schemeClr val="accent1">
                <a:lumMod val="60000"/>
              </a:schemeClr>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Sheet1!$H$2:$H$8</c:f>
              <c:numCache>
                <c:formatCode>_(* #,##0_);_(* \(#,##0\);_(* "-"??_);_(@_)</c:formatCode>
                <c:ptCount val="7"/>
                <c:pt idx="0">
                  <c:v>81107</c:v>
                </c:pt>
                <c:pt idx="1">
                  <c:v>87034</c:v>
                </c:pt>
                <c:pt idx="2">
                  <c:v>91716</c:v>
                </c:pt>
                <c:pt idx="3">
                  <c:v>93676</c:v>
                </c:pt>
                <c:pt idx="4">
                  <c:v>78290</c:v>
                </c:pt>
                <c:pt idx="5">
                  <c:v>84856</c:v>
                </c:pt>
                <c:pt idx="6">
                  <c:v>95063</c:v>
                </c:pt>
              </c:numCache>
            </c:numRef>
          </c:val>
          <c:extLst>
            <c:ext xmlns:c16="http://schemas.microsoft.com/office/drawing/2014/chart" uri="{C3380CC4-5D6E-409C-BE32-E72D297353CC}">
              <c16:uniqueId val="{00000006-3382-439F-9AFD-993A9421A3F7}"/>
            </c:ext>
          </c:extLst>
        </c:ser>
        <c:ser>
          <c:idx val="7"/>
          <c:order val="7"/>
          <c:tx>
            <c:strRef>
              <c:f>Sheet1!$I$1</c:f>
              <c:strCache>
                <c:ptCount val="1"/>
                <c:pt idx="0">
                  <c:v>78 and older</c:v>
                </c:pt>
              </c:strCache>
            </c:strRef>
          </c:tx>
          <c:spPr>
            <a:solidFill>
              <a:schemeClr val="accent2">
                <a:lumMod val="60000"/>
              </a:schemeClr>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Sheet1!$I$2:$I$8</c:f>
              <c:numCache>
                <c:formatCode>_(* #,##0_);_(* \(#,##0\);_(* "-"??_);_(@_)</c:formatCode>
                <c:ptCount val="7"/>
                <c:pt idx="0">
                  <c:v>92055</c:v>
                </c:pt>
                <c:pt idx="1">
                  <c:v>95796</c:v>
                </c:pt>
                <c:pt idx="2">
                  <c:v>97614</c:v>
                </c:pt>
                <c:pt idx="3">
                  <c:v>97243</c:v>
                </c:pt>
                <c:pt idx="4">
                  <c:v>80336</c:v>
                </c:pt>
                <c:pt idx="5">
                  <c:v>84704</c:v>
                </c:pt>
                <c:pt idx="6">
                  <c:v>96554</c:v>
                </c:pt>
              </c:numCache>
            </c:numRef>
          </c:val>
          <c:extLst>
            <c:ext xmlns:c16="http://schemas.microsoft.com/office/drawing/2014/chart" uri="{C3380CC4-5D6E-409C-BE32-E72D297353CC}">
              <c16:uniqueId val="{00000007-3382-439F-9AFD-993A9421A3F7}"/>
            </c:ext>
          </c:extLst>
        </c:ser>
        <c:dLbls>
          <c:showLegendKey val="0"/>
          <c:showVal val="0"/>
          <c:showCatName val="0"/>
          <c:showSerName val="0"/>
          <c:showPercent val="0"/>
          <c:showBubbleSize val="0"/>
        </c:dLbls>
        <c:gapWidth val="219"/>
        <c:overlap val="-27"/>
        <c:axId val="915808368"/>
        <c:axId val="915808848"/>
      </c:barChart>
      <c:catAx>
        <c:axId val="91580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808848"/>
        <c:crosses val="autoZero"/>
        <c:auto val="1"/>
        <c:lblAlgn val="ctr"/>
        <c:lblOffset val="100"/>
        <c:noMultiLvlLbl val="0"/>
      </c:catAx>
      <c:valAx>
        <c:axId val="915808848"/>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808368"/>
        <c:crosses val="autoZero"/>
        <c:crossBetween val="between"/>
      </c:valAx>
      <c:spPr>
        <a:noFill/>
        <a:ln>
          <a:noFill/>
        </a:ln>
        <a:effectLst/>
      </c:spPr>
    </c:plotArea>
    <c:legend>
      <c:legendPos val="r"/>
      <c:layout>
        <c:manualLayout>
          <c:xMode val="edge"/>
          <c:yMode val="edge"/>
          <c:x val="0.87703023591950824"/>
          <c:y val="0.16096590180262432"/>
          <c:w val="0.11453722430385069"/>
          <c:h val="0.743853798036656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17 and younger</c:v>
                </c:pt>
              </c:strCache>
            </c:strRef>
          </c:tx>
          <c:spPr>
            <a:solidFill>
              <a:schemeClr val="accent1"/>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_(* #,##0_);_(* \(#,##0\);_(* "-"??_);_(@_)</c:formatCode>
                <c:ptCount val="7"/>
                <c:pt idx="0">
                  <c:v>245162</c:v>
                </c:pt>
                <c:pt idx="1">
                  <c:v>237182</c:v>
                </c:pt>
                <c:pt idx="2">
                  <c:v>237567</c:v>
                </c:pt>
                <c:pt idx="3">
                  <c:v>232686</c:v>
                </c:pt>
                <c:pt idx="4">
                  <c:v>162816</c:v>
                </c:pt>
                <c:pt idx="5">
                  <c:v>145271</c:v>
                </c:pt>
                <c:pt idx="6">
                  <c:v>208035</c:v>
                </c:pt>
              </c:numCache>
            </c:numRef>
          </c:val>
          <c:extLst>
            <c:ext xmlns:c16="http://schemas.microsoft.com/office/drawing/2014/chart" uri="{C3380CC4-5D6E-409C-BE32-E72D297353CC}">
              <c16:uniqueId val="{00000000-86DB-40B6-885C-6659BA4CDE2A}"/>
            </c:ext>
          </c:extLst>
        </c:ser>
        <c:ser>
          <c:idx val="1"/>
          <c:order val="1"/>
          <c:tx>
            <c:strRef>
              <c:f>Sheet1!$C$1</c:f>
              <c:strCache>
                <c:ptCount val="1"/>
                <c:pt idx="0">
                  <c:v>18-27</c:v>
                </c:pt>
              </c:strCache>
            </c:strRef>
          </c:tx>
          <c:spPr>
            <a:solidFill>
              <a:schemeClr val="accent2"/>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Sheet1!$C$2:$C$8</c:f>
              <c:numCache>
                <c:formatCode>_(* #,##0_);_(* \(#,##0\);_(* "-"??_);_(@_)</c:formatCode>
                <c:ptCount val="7"/>
                <c:pt idx="0">
                  <c:v>188766</c:v>
                </c:pt>
                <c:pt idx="1">
                  <c:v>176619</c:v>
                </c:pt>
                <c:pt idx="2">
                  <c:v>168533</c:v>
                </c:pt>
                <c:pt idx="3">
                  <c:v>160229</c:v>
                </c:pt>
                <c:pt idx="4">
                  <c:v>133316</c:v>
                </c:pt>
                <c:pt idx="5">
                  <c:v>128805</c:v>
                </c:pt>
                <c:pt idx="6">
                  <c:v>133901</c:v>
                </c:pt>
              </c:numCache>
            </c:numRef>
          </c:val>
          <c:extLst>
            <c:ext xmlns:c16="http://schemas.microsoft.com/office/drawing/2014/chart" uri="{C3380CC4-5D6E-409C-BE32-E72D297353CC}">
              <c16:uniqueId val="{00000001-86DB-40B6-885C-6659BA4CDE2A}"/>
            </c:ext>
          </c:extLst>
        </c:ser>
        <c:ser>
          <c:idx val="2"/>
          <c:order val="2"/>
          <c:tx>
            <c:strRef>
              <c:f>Sheet1!$D$1</c:f>
              <c:strCache>
                <c:ptCount val="1"/>
                <c:pt idx="0">
                  <c:v>28-37</c:v>
                </c:pt>
              </c:strCache>
            </c:strRef>
          </c:tx>
          <c:spPr>
            <a:solidFill>
              <a:schemeClr val="accent3"/>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Sheet1!$D$2:$D$8</c:f>
              <c:numCache>
                <c:formatCode>_(* #,##0_);_(* \(#,##0\);_(* "-"??_);_(@_)</c:formatCode>
                <c:ptCount val="7"/>
                <c:pt idx="0">
                  <c:v>185663</c:v>
                </c:pt>
                <c:pt idx="1">
                  <c:v>179699</c:v>
                </c:pt>
                <c:pt idx="2">
                  <c:v>180161</c:v>
                </c:pt>
                <c:pt idx="3">
                  <c:v>176872</c:v>
                </c:pt>
                <c:pt idx="4">
                  <c:v>155769</c:v>
                </c:pt>
                <c:pt idx="5">
                  <c:v>154028</c:v>
                </c:pt>
                <c:pt idx="6">
                  <c:v>155066</c:v>
                </c:pt>
              </c:numCache>
            </c:numRef>
          </c:val>
          <c:extLst>
            <c:ext xmlns:c16="http://schemas.microsoft.com/office/drawing/2014/chart" uri="{C3380CC4-5D6E-409C-BE32-E72D297353CC}">
              <c16:uniqueId val="{00000002-86DB-40B6-885C-6659BA4CDE2A}"/>
            </c:ext>
          </c:extLst>
        </c:ser>
        <c:ser>
          <c:idx val="3"/>
          <c:order val="3"/>
          <c:tx>
            <c:strRef>
              <c:f>Sheet1!$E$1</c:f>
              <c:strCache>
                <c:ptCount val="1"/>
                <c:pt idx="0">
                  <c:v>38-47</c:v>
                </c:pt>
              </c:strCache>
            </c:strRef>
          </c:tx>
          <c:spPr>
            <a:solidFill>
              <a:schemeClr val="accent4"/>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Sheet1!$E$2:$E$8</c:f>
              <c:numCache>
                <c:formatCode>_(* #,##0_);_(* \(#,##0\);_(* "-"??_);_(@_)</c:formatCode>
                <c:ptCount val="7"/>
                <c:pt idx="0">
                  <c:v>154409</c:v>
                </c:pt>
                <c:pt idx="1">
                  <c:v>145085</c:v>
                </c:pt>
                <c:pt idx="2">
                  <c:v>142924</c:v>
                </c:pt>
                <c:pt idx="3">
                  <c:v>140623</c:v>
                </c:pt>
                <c:pt idx="4">
                  <c:v>123646</c:v>
                </c:pt>
                <c:pt idx="5">
                  <c:v>127149</c:v>
                </c:pt>
                <c:pt idx="6">
                  <c:v>130613</c:v>
                </c:pt>
              </c:numCache>
            </c:numRef>
          </c:val>
          <c:extLst>
            <c:ext xmlns:c16="http://schemas.microsoft.com/office/drawing/2014/chart" uri="{C3380CC4-5D6E-409C-BE32-E72D297353CC}">
              <c16:uniqueId val="{00000003-86DB-40B6-885C-6659BA4CDE2A}"/>
            </c:ext>
          </c:extLst>
        </c:ser>
        <c:ser>
          <c:idx val="4"/>
          <c:order val="4"/>
          <c:tx>
            <c:strRef>
              <c:f>Sheet1!$F$1</c:f>
              <c:strCache>
                <c:ptCount val="1"/>
                <c:pt idx="0">
                  <c:v>48-57</c:v>
                </c:pt>
              </c:strCache>
            </c:strRef>
          </c:tx>
          <c:spPr>
            <a:solidFill>
              <a:schemeClr val="accent5"/>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Sheet1!$F$2:$F$8</c:f>
              <c:numCache>
                <c:formatCode>_(* #,##0_);_(* \(#,##0\);_(* "-"??_);_(@_)</c:formatCode>
                <c:ptCount val="7"/>
                <c:pt idx="0">
                  <c:v>167511</c:v>
                </c:pt>
                <c:pt idx="1">
                  <c:v>162310</c:v>
                </c:pt>
                <c:pt idx="2">
                  <c:v>158733</c:v>
                </c:pt>
                <c:pt idx="3">
                  <c:v>156262</c:v>
                </c:pt>
                <c:pt idx="4">
                  <c:v>133424</c:v>
                </c:pt>
                <c:pt idx="5">
                  <c:v>131596</c:v>
                </c:pt>
                <c:pt idx="6">
                  <c:v>128623</c:v>
                </c:pt>
              </c:numCache>
            </c:numRef>
          </c:val>
          <c:extLst>
            <c:ext xmlns:c16="http://schemas.microsoft.com/office/drawing/2014/chart" uri="{C3380CC4-5D6E-409C-BE32-E72D297353CC}">
              <c16:uniqueId val="{00000004-86DB-40B6-885C-6659BA4CDE2A}"/>
            </c:ext>
          </c:extLst>
        </c:ser>
        <c:ser>
          <c:idx val="5"/>
          <c:order val="5"/>
          <c:tx>
            <c:strRef>
              <c:f>Sheet1!$G$1</c:f>
              <c:strCache>
                <c:ptCount val="1"/>
                <c:pt idx="0">
                  <c:v>58-67</c:v>
                </c:pt>
              </c:strCache>
            </c:strRef>
          </c:tx>
          <c:spPr>
            <a:solidFill>
              <a:schemeClr val="accent6"/>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Sheet1!$G$2:$G$8</c:f>
              <c:numCache>
                <c:formatCode>_(* #,##0_);_(* \(#,##0\);_(* "-"??_);_(@_)</c:formatCode>
                <c:ptCount val="7"/>
                <c:pt idx="0">
                  <c:v>113960</c:v>
                </c:pt>
                <c:pt idx="1">
                  <c:v>117731</c:v>
                </c:pt>
                <c:pt idx="2">
                  <c:v>123616</c:v>
                </c:pt>
                <c:pt idx="3">
                  <c:v>126441</c:v>
                </c:pt>
                <c:pt idx="4">
                  <c:v>114891</c:v>
                </c:pt>
                <c:pt idx="5">
                  <c:v>119979</c:v>
                </c:pt>
                <c:pt idx="6">
                  <c:v>126538</c:v>
                </c:pt>
              </c:numCache>
            </c:numRef>
          </c:val>
          <c:extLst>
            <c:ext xmlns:c16="http://schemas.microsoft.com/office/drawing/2014/chart" uri="{C3380CC4-5D6E-409C-BE32-E72D297353CC}">
              <c16:uniqueId val="{00000005-86DB-40B6-885C-6659BA4CDE2A}"/>
            </c:ext>
          </c:extLst>
        </c:ser>
        <c:ser>
          <c:idx val="6"/>
          <c:order val="6"/>
          <c:tx>
            <c:strRef>
              <c:f>Sheet1!$H$1</c:f>
              <c:strCache>
                <c:ptCount val="1"/>
                <c:pt idx="0">
                  <c:v>68-77</c:v>
                </c:pt>
              </c:strCache>
            </c:strRef>
          </c:tx>
          <c:spPr>
            <a:solidFill>
              <a:schemeClr val="accent1">
                <a:lumMod val="60000"/>
              </a:schemeClr>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Sheet1!$H$2:$H$8</c:f>
              <c:numCache>
                <c:formatCode>_(* #,##0_);_(* \(#,##0\);_(* "-"??_);_(@_)</c:formatCode>
                <c:ptCount val="7"/>
                <c:pt idx="0">
                  <c:v>66767</c:v>
                </c:pt>
                <c:pt idx="1">
                  <c:v>71237</c:v>
                </c:pt>
                <c:pt idx="2">
                  <c:v>75539</c:v>
                </c:pt>
                <c:pt idx="3">
                  <c:v>77773</c:v>
                </c:pt>
                <c:pt idx="4">
                  <c:v>69397</c:v>
                </c:pt>
                <c:pt idx="5">
                  <c:v>73720</c:v>
                </c:pt>
                <c:pt idx="6">
                  <c:v>81770</c:v>
                </c:pt>
              </c:numCache>
            </c:numRef>
          </c:val>
          <c:extLst>
            <c:ext xmlns:c16="http://schemas.microsoft.com/office/drawing/2014/chart" uri="{C3380CC4-5D6E-409C-BE32-E72D297353CC}">
              <c16:uniqueId val="{00000006-86DB-40B6-885C-6659BA4CDE2A}"/>
            </c:ext>
          </c:extLst>
        </c:ser>
        <c:ser>
          <c:idx val="7"/>
          <c:order val="7"/>
          <c:tx>
            <c:strRef>
              <c:f>Sheet1!$I$1</c:f>
              <c:strCache>
                <c:ptCount val="1"/>
                <c:pt idx="0">
                  <c:v>78 and older</c:v>
                </c:pt>
              </c:strCache>
            </c:strRef>
          </c:tx>
          <c:spPr>
            <a:solidFill>
              <a:schemeClr val="accent2">
                <a:lumMod val="60000"/>
              </a:schemeClr>
            </a:solidFill>
            <a:ln>
              <a:noFill/>
            </a:ln>
            <a:effectLst/>
          </c:spPr>
          <c:invertIfNegative val="0"/>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Sheet1!$I$2:$I$8</c:f>
              <c:numCache>
                <c:formatCode>_(* #,##0_);_(* \(#,##0\);_(* "-"??_);_(@_)</c:formatCode>
                <c:ptCount val="7"/>
                <c:pt idx="0">
                  <c:v>57410</c:v>
                </c:pt>
                <c:pt idx="1">
                  <c:v>59603</c:v>
                </c:pt>
                <c:pt idx="2">
                  <c:v>61409</c:v>
                </c:pt>
                <c:pt idx="3">
                  <c:v>61922</c:v>
                </c:pt>
                <c:pt idx="4">
                  <c:v>52919</c:v>
                </c:pt>
                <c:pt idx="5">
                  <c:v>55785</c:v>
                </c:pt>
                <c:pt idx="6">
                  <c:v>63034</c:v>
                </c:pt>
              </c:numCache>
            </c:numRef>
          </c:val>
          <c:extLst>
            <c:ext xmlns:c16="http://schemas.microsoft.com/office/drawing/2014/chart" uri="{C3380CC4-5D6E-409C-BE32-E72D297353CC}">
              <c16:uniqueId val="{00000007-86DB-40B6-885C-6659BA4CDE2A}"/>
            </c:ext>
          </c:extLst>
        </c:ser>
        <c:dLbls>
          <c:showLegendKey val="0"/>
          <c:showVal val="0"/>
          <c:showCatName val="0"/>
          <c:showSerName val="0"/>
          <c:showPercent val="0"/>
          <c:showBubbleSize val="0"/>
        </c:dLbls>
        <c:gapWidth val="219"/>
        <c:overlap val="-27"/>
        <c:axId val="915808368"/>
        <c:axId val="915808848"/>
      </c:barChart>
      <c:catAx>
        <c:axId val="91580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808848"/>
        <c:crosses val="autoZero"/>
        <c:auto val="1"/>
        <c:lblAlgn val="ctr"/>
        <c:lblOffset val="100"/>
        <c:noMultiLvlLbl val="0"/>
      </c:catAx>
      <c:valAx>
        <c:axId val="915808848"/>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5808368"/>
        <c:crosses val="autoZero"/>
        <c:crossBetween val="between"/>
      </c:valAx>
      <c:spPr>
        <a:noFill/>
        <a:ln>
          <a:noFill/>
        </a:ln>
        <a:effectLst/>
      </c:spPr>
    </c:plotArea>
    <c:legend>
      <c:legendPos val="r"/>
      <c:layout>
        <c:manualLayout>
          <c:xMode val="edge"/>
          <c:yMode val="edge"/>
          <c:x val="0.87582558737998806"/>
          <c:y val="0.18013151838465541"/>
          <c:w val="0.11453722430385069"/>
          <c:h val="0.695939756581578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Fig 4. Comparison of Newborn Annual Hospital Inpatient Discharge Volume from FY2015 through FY2022 </a:t>
            </a:r>
          </a:p>
        </c:rich>
      </c:tx>
      <c:layout>
        <c:manualLayout>
          <c:xMode val="edge"/>
          <c:yMode val="edge"/>
          <c:x val="0.13567568897637799"/>
          <c:y val="1.61738248930871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_(* #,##0_);_(* \(#,##0\);_(* "-"??_);_(@_)</c:formatCode>
                <c:ptCount val="8"/>
                <c:pt idx="0">
                  <c:v>72973</c:v>
                </c:pt>
                <c:pt idx="1">
                  <c:v>73227</c:v>
                </c:pt>
                <c:pt idx="2">
                  <c:v>72928</c:v>
                </c:pt>
                <c:pt idx="3">
                  <c:v>72319</c:v>
                </c:pt>
                <c:pt idx="4">
                  <c:v>71506</c:v>
                </c:pt>
                <c:pt idx="5">
                  <c:v>70441</c:v>
                </c:pt>
                <c:pt idx="6">
                  <c:v>70022</c:v>
                </c:pt>
                <c:pt idx="7">
                  <c:v>71240</c:v>
                </c:pt>
              </c:numCache>
            </c:numRef>
          </c:val>
          <c:extLst>
            <c:ext xmlns:c16="http://schemas.microsoft.com/office/drawing/2014/chart" uri="{C3380CC4-5D6E-409C-BE32-E72D297353CC}">
              <c16:uniqueId val="{00000000-01A8-4E71-B213-B2A83EFEA9A0}"/>
            </c:ext>
          </c:extLst>
        </c:ser>
        <c:dLbls>
          <c:dLblPos val="outEnd"/>
          <c:showLegendKey val="0"/>
          <c:showVal val="1"/>
          <c:showCatName val="0"/>
          <c:showSerName val="0"/>
          <c:showPercent val="0"/>
          <c:showBubbleSize val="0"/>
        </c:dLbls>
        <c:gapWidth val="219"/>
        <c:overlap val="-27"/>
        <c:axId val="943879599"/>
        <c:axId val="792972239"/>
      </c:barChart>
      <c:catAx>
        <c:axId val="94387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2972239"/>
        <c:crosses val="autoZero"/>
        <c:auto val="1"/>
        <c:lblAlgn val="ctr"/>
        <c:lblOffset val="100"/>
        <c:noMultiLvlLbl val="0"/>
      </c:catAx>
      <c:valAx>
        <c:axId val="792972239"/>
        <c:scaling>
          <c:orientation val="minMax"/>
          <c:min val="697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50" dirty="0"/>
                  <a:t>Discharge Volume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3879599"/>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7/25/2023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7/25/2023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4334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546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473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712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506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975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87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02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96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489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7/25/2023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595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7/25/2023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7/25/2023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790146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July 25, 2023</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Emergency Department: Where Are All the Patients? | Modern Healthcare">
            <a:extLst>
              <a:ext uri="{FF2B5EF4-FFF2-40B4-BE49-F238E27FC236}">
                <a16:creationId xmlns:a16="http://schemas.microsoft.com/office/drawing/2014/main" id="{BE72B847-3B1E-A1EE-7309-B82256DC2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575"/>
          <a:stretch/>
        </p:blipFill>
        <p:spPr bwMode="auto">
          <a:xfrm>
            <a:off x="7212528" y="384691"/>
            <a:ext cx="1760527" cy="1317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27CA32-901C-1B54-766D-F8EA08ABE96D}"/>
              </a:ext>
            </a:extLst>
          </p:cNvPr>
          <p:cNvSpPr txBox="1"/>
          <p:nvPr/>
        </p:nvSpPr>
        <p:spPr>
          <a:xfrm>
            <a:off x="7156829" y="51256"/>
            <a:ext cx="1871923" cy="400110"/>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ED Visit Volume</a:t>
            </a:r>
          </a:p>
        </p:txBody>
      </p:sp>
      <p:sp>
        <p:nvSpPr>
          <p:cNvPr id="6" name="Rectangle 5">
            <a:extLst>
              <a:ext uri="{FF2B5EF4-FFF2-40B4-BE49-F238E27FC236}">
                <a16:creationId xmlns:a16="http://schemas.microsoft.com/office/drawing/2014/main" id="{1A450AE1-4FBB-1AB5-11AB-702D6D193B67}"/>
              </a:ext>
            </a:extLst>
          </p:cNvPr>
          <p:cNvSpPr/>
          <p:nvPr/>
        </p:nvSpPr>
        <p:spPr>
          <a:xfrm>
            <a:off x="115248" y="179613"/>
            <a:ext cx="6920073"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During the pandemic, the Massachusetts ED visit volume dropped significantly. I understand the latest release of the outpatient ED visit data is now available. Have ED visits continued to trend downward in Massachusetts?</a:t>
            </a:r>
          </a:p>
        </p:txBody>
      </p:sp>
      <p:sp>
        <p:nvSpPr>
          <p:cNvPr id="7" name="TextBox 6">
            <a:extLst>
              <a:ext uri="{FF2B5EF4-FFF2-40B4-BE49-F238E27FC236}">
                <a16:creationId xmlns:a16="http://schemas.microsoft.com/office/drawing/2014/main" id="{767332D4-885A-C5C5-334E-2ABB7DFC41AF}"/>
              </a:ext>
            </a:extLst>
          </p:cNvPr>
          <p:cNvSpPr txBox="1"/>
          <p:nvPr/>
        </p:nvSpPr>
        <p:spPr>
          <a:xfrm>
            <a:off x="115248" y="945028"/>
            <a:ext cx="684752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No, even though the Massachusetts ED visit volume decreased by 18% from FY2019 to FY2020, and continued to trend downward in FY2021, the latest FY2022 release shows ED visits trending upward by 11% from FY2021 to FY2022. See Figure 1 below. The most pronounced FY2022 increase in visit volume was among the pediatric population age 17 years old and younger. See Figure 2 below.</a:t>
            </a:r>
          </a:p>
        </p:txBody>
      </p:sp>
      <p:graphicFrame>
        <p:nvGraphicFramePr>
          <p:cNvPr id="8" name="Chart 7">
            <a:extLst>
              <a:ext uri="{FF2B5EF4-FFF2-40B4-BE49-F238E27FC236}">
                <a16:creationId xmlns:a16="http://schemas.microsoft.com/office/drawing/2014/main" id="{51B1841E-9F42-2AC4-F6D2-7EE6E5D50C94}"/>
              </a:ext>
            </a:extLst>
          </p:cNvPr>
          <p:cNvGraphicFramePr/>
          <p:nvPr/>
        </p:nvGraphicFramePr>
        <p:xfrm>
          <a:off x="121919" y="1914525"/>
          <a:ext cx="8851136" cy="2000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a:extLst>
              <a:ext uri="{FF2B5EF4-FFF2-40B4-BE49-F238E27FC236}">
                <a16:creationId xmlns:a16="http://schemas.microsoft.com/office/drawing/2014/main" id="{BC41BE0C-A57F-8FFB-174C-A9AF3901EB9E}"/>
              </a:ext>
            </a:extLst>
          </p:cNvPr>
          <p:cNvGraphicFramePr>
            <a:graphicFrameLocks noGrp="1"/>
          </p:cNvGraphicFramePr>
          <p:nvPr>
            <p:ph idx="1"/>
          </p:nvPr>
        </p:nvGraphicFramePr>
        <p:xfrm>
          <a:off x="121919" y="4264692"/>
          <a:ext cx="8900160" cy="2262188"/>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5EA8740B-3B1F-50C4-2B1E-7E61CF194917}"/>
              </a:ext>
            </a:extLst>
          </p:cNvPr>
          <p:cNvGrpSpPr/>
          <p:nvPr/>
        </p:nvGrpSpPr>
        <p:grpSpPr>
          <a:xfrm>
            <a:off x="7174622" y="6565106"/>
            <a:ext cx="1918398" cy="307777"/>
            <a:chOff x="6923050" y="6525682"/>
            <a:chExt cx="1918398" cy="307777"/>
          </a:xfrm>
        </p:grpSpPr>
        <p:cxnSp>
          <p:nvCxnSpPr>
            <p:cNvPr id="11" name="Straight Arrow Connector 10">
              <a:extLst>
                <a:ext uri="{FF2B5EF4-FFF2-40B4-BE49-F238E27FC236}">
                  <a16:creationId xmlns:a16="http://schemas.microsoft.com/office/drawing/2014/main" id="{088884E8-AC7C-9551-AA81-939AFFCF05F4}"/>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118849-E2E9-EC73-8326-C2C06FAB3EB6}"/>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spTree>
    <p:extLst>
      <p:ext uri="{BB962C8B-B14F-4D97-AF65-F5344CB8AC3E}">
        <p14:creationId xmlns:p14="http://schemas.microsoft.com/office/powerpoint/2010/main" val="47923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Emergency Department: Where Are All the Patients? | Modern Healthcare">
            <a:extLst>
              <a:ext uri="{FF2B5EF4-FFF2-40B4-BE49-F238E27FC236}">
                <a16:creationId xmlns:a16="http://schemas.microsoft.com/office/drawing/2014/main" id="{BE72B847-3B1E-A1EE-7309-B82256DC2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575"/>
          <a:stretch/>
        </p:blipFill>
        <p:spPr bwMode="auto">
          <a:xfrm>
            <a:off x="7212528" y="384691"/>
            <a:ext cx="1760527" cy="1317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27CA32-901C-1B54-766D-F8EA08ABE96D}"/>
              </a:ext>
            </a:extLst>
          </p:cNvPr>
          <p:cNvSpPr txBox="1"/>
          <p:nvPr/>
        </p:nvSpPr>
        <p:spPr>
          <a:xfrm>
            <a:off x="7156829" y="51256"/>
            <a:ext cx="1871923" cy="400110"/>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ED Visit Volume</a:t>
            </a:r>
          </a:p>
        </p:txBody>
      </p:sp>
      <p:sp>
        <p:nvSpPr>
          <p:cNvPr id="7" name="TextBox 6">
            <a:extLst>
              <a:ext uri="{FF2B5EF4-FFF2-40B4-BE49-F238E27FC236}">
                <a16:creationId xmlns:a16="http://schemas.microsoft.com/office/drawing/2014/main" id="{767332D4-885A-C5C5-334E-2ABB7DFC41AF}"/>
              </a:ext>
            </a:extLst>
          </p:cNvPr>
          <p:cNvSpPr txBox="1"/>
          <p:nvPr/>
        </p:nvSpPr>
        <p:spPr>
          <a:xfrm>
            <a:off x="253605" y="451366"/>
            <a:ext cx="68475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Historically, the pediatric population has a higher ED visit volume. While the pediatric (age 17 and younger</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 increased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279,500 visits in FY2021 to 395,173 visits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in FY2022,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when the FY2022 ED visit volume is stratified both by age group and sex, the large FY2022 pediatric increase is mainly attributable to males. See Figure 3 below. </a:t>
            </a:r>
          </a:p>
        </p:txBody>
      </p:sp>
      <p:grpSp>
        <p:nvGrpSpPr>
          <p:cNvPr id="20" name="Group 19">
            <a:extLst>
              <a:ext uri="{FF2B5EF4-FFF2-40B4-BE49-F238E27FC236}">
                <a16:creationId xmlns:a16="http://schemas.microsoft.com/office/drawing/2014/main" id="{3F587D5D-8951-23C4-C753-318A3365DDA0}"/>
              </a:ext>
            </a:extLst>
          </p:cNvPr>
          <p:cNvGrpSpPr/>
          <p:nvPr/>
        </p:nvGrpSpPr>
        <p:grpSpPr>
          <a:xfrm>
            <a:off x="409575" y="1803816"/>
            <a:ext cx="8433239" cy="4771007"/>
            <a:chOff x="409575" y="1803816"/>
            <a:chExt cx="8433239" cy="4771007"/>
          </a:xfrm>
        </p:grpSpPr>
        <p:grpSp>
          <p:nvGrpSpPr>
            <p:cNvPr id="13" name="Group 12">
              <a:extLst>
                <a:ext uri="{FF2B5EF4-FFF2-40B4-BE49-F238E27FC236}">
                  <a16:creationId xmlns:a16="http://schemas.microsoft.com/office/drawing/2014/main" id="{46C718D4-3C7B-9495-D5DE-D6040AB2D2A1}"/>
                </a:ext>
              </a:extLst>
            </p:cNvPr>
            <p:cNvGrpSpPr/>
            <p:nvPr/>
          </p:nvGrpSpPr>
          <p:grpSpPr>
            <a:xfrm>
              <a:off x="409575" y="1803816"/>
              <a:ext cx="8433239" cy="4771007"/>
              <a:chOff x="376518" y="258184"/>
              <a:chExt cx="11230983" cy="6454588"/>
            </a:xfrm>
          </p:grpSpPr>
          <p:graphicFrame>
            <p:nvGraphicFramePr>
              <p:cNvPr id="14" name="Chart 13">
                <a:extLst>
                  <a:ext uri="{FF2B5EF4-FFF2-40B4-BE49-F238E27FC236}">
                    <a16:creationId xmlns:a16="http://schemas.microsoft.com/office/drawing/2014/main" id="{4A0FD5C1-7CA9-12E7-808F-A0DB8936835C}"/>
                  </a:ext>
                </a:extLst>
              </p:cNvPr>
              <p:cNvGraphicFramePr/>
              <p:nvPr/>
            </p:nvGraphicFramePr>
            <p:xfrm>
              <a:off x="677732" y="920960"/>
              <a:ext cx="10542494" cy="2650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B16E473-B1D5-267D-F06F-0B2F6B2DA097}"/>
                  </a:ext>
                </a:extLst>
              </p:cNvPr>
              <p:cNvGraphicFramePr/>
              <p:nvPr/>
            </p:nvGraphicFramePr>
            <p:xfrm>
              <a:off x="677732" y="3827033"/>
              <a:ext cx="10542494" cy="265058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E2020DDA-87F3-C707-B891-7234D9E0EBC1}"/>
                  </a:ext>
                </a:extLst>
              </p:cNvPr>
              <p:cNvSpPr txBox="1"/>
              <p:nvPr/>
            </p:nvSpPr>
            <p:spPr>
              <a:xfrm>
                <a:off x="1341862" y="393104"/>
                <a:ext cx="8928683" cy="49966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Fig 3. FY2016 through FY2022 ED Visit Volume by Age Group and Sex</a:t>
                </a:r>
              </a:p>
            </p:txBody>
          </p:sp>
          <p:sp>
            <p:nvSpPr>
              <p:cNvPr id="17" name="Rectangle 16">
                <a:extLst>
                  <a:ext uri="{FF2B5EF4-FFF2-40B4-BE49-F238E27FC236}">
                    <a16:creationId xmlns:a16="http://schemas.microsoft.com/office/drawing/2014/main" id="{552101D2-0313-99AE-3529-38A9E3C6C68D}"/>
                  </a:ext>
                </a:extLst>
              </p:cNvPr>
              <p:cNvSpPr/>
              <p:nvPr/>
            </p:nvSpPr>
            <p:spPr>
              <a:xfrm>
                <a:off x="376518" y="258184"/>
                <a:ext cx="11230983" cy="64545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Arrow: Down 17">
              <a:extLst>
                <a:ext uri="{FF2B5EF4-FFF2-40B4-BE49-F238E27FC236}">
                  <a16:creationId xmlns:a16="http://schemas.microsoft.com/office/drawing/2014/main" id="{7CF5461B-9D84-C077-6182-B1BDE0ED6138}"/>
                </a:ext>
              </a:extLst>
            </p:cNvPr>
            <p:cNvSpPr/>
            <p:nvPr/>
          </p:nvSpPr>
          <p:spPr>
            <a:xfrm>
              <a:off x="6630290" y="4889600"/>
              <a:ext cx="188720" cy="381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13E8145-A772-6FCD-9B75-AC463EEEEE82}"/>
                </a:ext>
              </a:extLst>
            </p:cNvPr>
            <p:cNvSpPr txBox="1"/>
            <p:nvPr/>
          </p:nvSpPr>
          <p:spPr>
            <a:xfrm>
              <a:off x="6073670" y="4585333"/>
              <a:ext cx="130195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t>Pediatric male increase</a:t>
              </a:r>
            </a:p>
          </p:txBody>
        </p:sp>
      </p:grpSp>
    </p:spTree>
    <p:extLst>
      <p:ext uri="{BB962C8B-B14F-4D97-AF65-F5344CB8AC3E}">
        <p14:creationId xmlns:p14="http://schemas.microsoft.com/office/powerpoint/2010/main" val="345309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27CA32-901C-1B54-766D-F8EA08ABE96D}"/>
              </a:ext>
            </a:extLst>
          </p:cNvPr>
          <p:cNvSpPr txBox="1"/>
          <p:nvPr/>
        </p:nvSpPr>
        <p:spPr>
          <a:xfrm>
            <a:off x="7306855" y="51256"/>
            <a:ext cx="1717008" cy="523220"/>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Newborns</a:t>
            </a:r>
          </a:p>
        </p:txBody>
      </p:sp>
      <p:sp>
        <p:nvSpPr>
          <p:cNvPr id="7" name="TextBox 6">
            <a:extLst>
              <a:ext uri="{FF2B5EF4-FFF2-40B4-BE49-F238E27FC236}">
                <a16:creationId xmlns:a16="http://schemas.microsoft.com/office/drawing/2014/main" id="{767332D4-885A-C5C5-334E-2ABB7DFC41AF}"/>
              </a:ext>
            </a:extLst>
          </p:cNvPr>
          <p:cNvSpPr txBox="1"/>
          <p:nvPr/>
        </p:nvSpPr>
        <p:spPr>
          <a:xfrm>
            <a:off x="253605" y="307854"/>
            <a:ext cx="6985666"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Have newborns continued to trend downward in Massachusetts?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Also, in the most recent inpatient data, over the past six years there has been a continuous downward trend in newborns in Massachusetts. The most recent FY2022 hospital inpatient discharge data has revealed as surprising reverse in the trend. From FY2021 to FY2022, there was a 1.8% increase in Massachusetts newborns. See Figure 4 below. </a:t>
            </a:r>
          </a:p>
        </p:txBody>
      </p:sp>
      <p:pic>
        <p:nvPicPr>
          <p:cNvPr id="1028" name="Picture 4" descr="Newborn - Free kid and baby icons">
            <a:extLst>
              <a:ext uri="{FF2B5EF4-FFF2-40B4-BE49-F238E27FC236}">
                <a16:creationId xmlns:a16="http://schemas.microsoft.com/office/drawing/2014/main" id="{26FD968A-6801-4AA5-1CA8-DEEBE86C6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440" y="413629"/>
            <a:ext cx="1581839" cy="15818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E2996BF3-5207-C525-09DF-F4DE51C95AF3}"/>
              </a:ext>
            </a:extLst>
          </p:cNvPr>
          <p:cNvGraphicFramePr/>
          <p:nvPr/>
        </p:nvGraphicFramePr>
        <p:xfrm>
          <a:off x="126802" y="1995468"/>
          <a:ext cx="8890396" cy="43091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014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203200" y="1600200"/>
            <a:ext cx="8692444" cy="4525963"/>
          </a:xfrm>
        </p:spPr>
        <p:txBody>
          <a:bodyPr>
            <a:normAutofit/>
          </a:bodyPr>
          <a:lstStyle/>
          <a:p>
            <a:r>
              <a:rPr lang="en-US" sz="2800" dirty="0"/>
              <a:t>The next User Group will meet Tuesday August 22.</a:t>
            </a:r>
            <a:endParaRPr lang="en-US" sz="20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26243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2021 Updates</a:t>
            </a:r>
          </a:p>
          <a:p>
            <a:pPr marL="742950" lvl="1" indent="-285750">
              <a:buClr>
                <a:schemeClr val="accent1"/>
              </a:buClr>
              <a:buFont typeface="Wingdings" charset="2"/>
              <a:buChar char="§"/>
            </a:pPr>
            <a:r>
              <a:rPr lang="en-US" sz="2000" dirty="0">
                <a:solidFill>
                  <a:srgbClr val="63666A"/>
                </a:solidFill>
                <a:latin typeface="Arial"/>
                <a:cs typeface="Arial"/>
              </a:rPr>
              <a:t>FY22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Urgent Care Centers</a:t>
            </a:r>
          </a:p>
          <a:p>
            <a:pPr marL="800100" lvl="1" indent="-342900">
              <a:buFont typeface="Wingdings" panose="05000000000000000000" pitchFamily="2" charset="2"/>
              <a:buChar char="Ø"/>
            </a:pPr>
            <a:r>
              <a:rPr lang="en-US" dirty="0">
                <a:solidFill>
                  <a:srgbClr val="63666A"/>
                </a:solidFill>
              </a:rPr>
              <a:t>Data Integration</a:t>
            </a:r>
          </a:p>
          <a:p>
            <a:pPr marL="800100" lvl="1" indent="-342900">
              <a:buFont typeface="Wingdings" panose="05000000000000000000" pitchFamily="2" charset="2"/>
              <a:buChar char="Ø"/>
            </a:pPr>
            <a:r>
              <a:rPr lang="en-US" dirty="0">
                <a:solidFill>
                  <a:srgbClr val="63666A"/>
                </a:solidFill>
              </a:rPr>
              <a:t>ED Visit Volume</a:t>
            </a:r>
          </a:p>
          <a:p>
            <a:pPr marL="800100" lvl="1" indent="-342900">
              <a:buFont typeface="Wingdings" panose="05000000000000000000" pitchFamily="2" charset="2"/>
              <a:buChar char="Ø"/>
            </a:pPr>
            <a:r>
              <a:rPr lang="en-US" dirty="0">
                <a:solidFill>
                  <a:srgbClr val="63666A"/>
                </a:solidFill>
              </a:rPr>
              <a:t>Newborns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2021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2021 Data </a:t>
            </a:r>
            <a:r>
              <a:rPr lang="en-US" sz="2000" dirty="0">
                <a:cs typeface="Arial"/>
              </a:rPr>
              <a:t>includes data on services from January 2019 – December 2021 with six months of claim runout through June 2022.</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2021</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73048" y="914902"/>
            <a:ext cx="8597904" cy="5011628"/>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Fall</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FY22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759" y="1869879"/>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84800" y="170769"/>
            <a:ext cx="6920073"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I am applying for the MA APCD medical claims data to study the impact of the surge in urgent care centers on access to non-emergent medical care in Massachusetts.  I am concerned about the quality of indicators for identifying urgent care centers. How complete are the site of service codes?</a:t>
            </a:r>
          </a:p>
        </p:txBody>
      </p:sp>
      <p:sp>
        <p:nvSpPr>
          <p:cNvPr id="9" name="TextBox 8">
            <a:extLst>
              <a:ext uri="{FF2B5EF4-FFF2-40B4-BE49-F238E27FC236}">
                <a16:creationId xmlns:a16="http://schemas.microsoft.com/office/drawing/2014/main" id="{B477A5B5-BC6A-7592-BBA7-A056DB094122}"/>
              </a:ext>
            </a:extLst>
          </p:cNvPr>
          <p:cNvSpPr txBox="1"/>
          <p:nvPr/>
        </p:nvSpPr>
        <p:spPr>
          <a:xfrm>
            <a:off x="104312" y="1137427"/>
            <a:ext cx="90592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The field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Site of Service on NSF/CMS 1500 Claims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(MC037) has a 100% filing threshold. The field must be populated when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Type of Claim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(MC094) equals ‘001’ for professional claim. The MA APCD CY2021 Release contains 682,078,306 medical claim lines where the Type of Claim is professional. For professional claim lines from Massachusetts service providers, the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Site of Service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field is 99.99% populated. There is one site of service coding option to urgent care centers: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srgbClr val="FF0000"/>
                </a:solidFill>
                <a:effectLst/>
                <a:uLnTx/>
                <a:uFillTx/>
                <a:latin typeface="Calibri" panose="020F0502020204030204"/>
                <a:ea typeface="+mn-ea"/>
                <a:cs typeface="+mn-cs"/>
              </a:rPr>
              <a:t>Site of Service Code</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200" b="1" i="1" u="sng" strike="noStrike" kern="1200" cap="none" spc="0" normalizeH="0" baseline="0" noProof="0" dirty="0">
                <a:ln>
                  <a:noFill/>
                </a:ln>
                <a:solidFill>
                  <a:srgbClr val="FF0000"/>
                </a:solidFill>
                <a:effectLst/>
                <a:uLnTx/>
                <a:uFillTx/>
                <a:latin typeface="Calibri" panose="020F0502020204030204"/>
                <a:ea typeface="+mn-ea"/>
                <a:cs typeface="+mn-cs"/>
              </a:rPr>
              <a:t>Site of Service Name</a:t>
            </a:r>
            <a:r>
              <a:rPr kumimoji="0" lang="en-US" sz="12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200" b="1" i="1" u="sng" strike="noStrike" kern="1200" cap="none" spc="0" normalizeH="0" baseline="0" noProof="0" dirty="0">
                <a:ln>
                  <a:noFill/>
                </a:ln>
                <a:solidFill>
                  <a:srgbClr val="FF0000"/>
                </a:solidFill>
                <a:effectLst/>
                <a:uLnTx/>
                <a:uFillTx/>
                <a:latin typeface="Calibri" panose="020F0502020204030204"/>
                <a:ea typeface="+mn-ea"/>
                <a:cs typeface="+mn-cs"/>
              </a:rPr>
              <a:t>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Calibri" panose="020F0502020204030204"/>
                <a:ea typeface="+mn-ea"/>
                <a:cs typeface="+mn-cs"/>
              </a:rPr>
              <a:t>	20		Urgent Care Center		Location, distinct from a hospital emergency room, an office, or a clinic, whose purpose is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Calibri" panose="020F0502020204030204"/>
                <a:ea typeface="+mn-ea"/>
                <a:cs typeface="+mn-cs"/>
              </a:rPr>
              <a:t>							diagnose and treat illness or injury for unscheduled, ambulatory patients seeking immediate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Calibri" panose="020F0502020204030204"/>
                <a:ea typeface="+mn-ea"/>
                <a:cs typeface="+mn-cs"/>
              </a:rPr>
              <a:t>							medical attention.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From  January 2018 through December 2021, there has been a significant upward trend in the medical claim lines coded as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site of service ’20’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for urgent care centers with the highest surge in claim line volume occurring during the winter months. See Figure 1 below.</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174622" y="6565106"/>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grpSp>
        <p:nvGrpSpPr>
          <p:cNvPr id="3" name="Group 2">
            <a:extLst>
              <a:ext uri="{FF2B5EF4-FFF2-40B4-BE49-F238E27FC236}">
                <a16:creationId xmlns:a16="http://schemas.microsoft.com/office/drawing/2014/main" id="{4FB6BBC9-D9EF-0374-1D9B-E323223DD2F2}"/>
              </a:ext>
            </a:extLst>
          </p:cNvPr>
          <p:cNvGrpSpPr/>
          <p:nvPr/>
        </p:nvGrpSpPr>
        <p:grpSpPr>
          <a:xfrm>
            <a:off x="6854645" y="0"/>
            <a:ext cx="2238375" cy="912625"/>
            <a:chOff x="6854645" y="0"/>
            <a:chExt cx="2238375" cy="912625"/>
          </a:xfrm>
        </p:grpSpPr>
        <p:sp>
          <p:nvSpPr>
            <p:cNvPr id="14" name="TextBox 13">
              <a:extLst>
                <a:ext uri="{FF2B5EF4-FFF2-40B4-BE49-F238E27FC236}">
                  <a16:creationId xmlns:a16="http://schemas.microsoft.com/office/drawing/2014/main" id="{844F09E0-20F8-4268-5F06-025660F79D86}"/>
                </a:ext>
              </a:extLst>
            </p:cNvPr>
            <p:cNvSpPr txBox="1"/>
            <p:nvPr/>
          </p:nvSpPr>
          <p:spPr>
            <a:xfrm>
              <a:off x="6854645" y="0"/>
              <a:ext cx="2238375" cy="8085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Urgent Care Centers</a:t>
              </a:r>
            </a:p>
          </p:txBody>
        </p:sp>
        <p:sp>
          <p:nvSpPr>
            <p:cNvPr id="18" name="Rectangle: Rounded Corners 17">
              <a:extLst>
                <a:ext uri="{FF2B5EF4-FFF2-40B4-BE49-F238E27FC236}">
                  <a16:creationId xmlns:a16="http://schemas.microsoft.com/office/drawing/2014/main" id="{6FD231A5-D452-A077-0EF8-5BFF4AE809DB}"/>
                </a:ext>
              </a:extLst>
            </p:cNvPr>
            <p:cNvSpPr/>
            <p:nvPr/>
          </p:nvSpPr>
          <p:spPr>
            <a:xfrm>
              <a:off x="6996595" y="104062"/>
              <a:ext cx="1953872" cy="808563"/>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32" name="Chart 31">
            <a:extLst>
              <a:ext uri="{FF2B5EF4-FFF2-40B4-BE49-F238E27FC236}">
                <a16:creationId xmlns:a16="http://schemas.microsoft.com/office/drawing/2014/main" id="{5E012113-C5FA-9BF6-685F-CC1B931284E2}"/>
              </a:ext>
            </a:extLst>
          </p:cNvPr>
          <p:cNvGraphicFramePr/>
          <p:nvPr/>
        </p:nvGraphicFramePr>
        <p:xfrm>
          <a:off x="104312" y="3764315"/>
          <a:ext cx="8935375" cy="2800791"/>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a:extLst>
              <a:ext uri="{FF2B5EF4-FFF2-40B4-BE49-F238E27FC236}">
                <a16:creationId xmlns:a16="http://schemas.microsoft.com/office/drawing/2014/main" id="{E92408F0-DA2B-87CF-17F3-4D430AC0DAF4}"/>
              </a:ext>
            </a:extLst>
          </p:cNvPr>
          <p:cNvSpPr txBox="1"/>
          <p:nvPr/>
        </p:nvSpPr>
        <p:spPr>
          <a:xfrm>
            <a:off x="354022" y="3485887"/>
            <a:ext cx="8559779"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Figure 1. January 2018 through December 2021 Urgent Care Center MA APCD Medical Claim Line Volume </a:t>
            </a:r>
          </a:p>
        </p:txBody>
      </p:sp>
    </p:spTree>
    <p:extLst>
      <p:ext uri="{BB962C8B-B14F-4D97-AF65-F5344CB8AC3E}">
        <p14:creationId xmlns:p14="http://schemas.microsoft.com/office/powerpoint/2010/main" val="428368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104795" y="104400"/>
            <a:ext cx="8988225" cy="24776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In addition to the site of service field, the </a:t>
            </a:r>
            <a:r>
              <a:rPr kumimoji="0" lang="en-US" sz="1300" b="1" i="1" u="none" strike="noStrike" kern="1200" cap="none" spc="0" normalizeH="0" baseline="0" noProof="0" dirty="0">
                <a:ln>
                  <a:noFill/>
                </a:ln>
                <a:solidFill>
                  <a:prstClr val="black"/>
                </a:solidFill>
                <a:effectLst/>
                <a:uLnTx/>
                <a:uFillTx/>
                <a:latin typeface="Calibri" panose="020F0502020204030204"/>
                <a:ea typeface="+mn-ea"/>
                <a:cs typeface="+mn-cs"/>
              </a:rPr>
              <a:t>Service Provider Taxonomy</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field (MC032) In the medical claims can be used to identify urgent care providers. In this field,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insurance carriers report the standard taxonomy code that defines the provider specialty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the line of service. This field has a 98% filing threshold.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C763D"/>
                </a:solidFill>
                <a:effectLst/>
                <a:uLnTx/>
                <a:uFillTx/>
                <a:latin typeface="Helvetica Neue"/>
                <a:ea typeface="+mn-ea"/>
                <a:cs typeface="+mn-cs"/>
              </a:rPr>
              <a:t>                </a:t>
            </a:r>
            <a:r>
              <a:rPr kumimoji="0" lang="en-US" sz="1800" b="1" i="0" u="sng" strike="noStrike" kern="1200" cap="none" spc="0" normalizeH="0" baseline="0" noProof="0" dirty="0">
                <a:ln>
                  <a:noFill/>
                </a:ln>
                <a:solidFill>
                  <a:srgbClr val="3C763D"/>
                </a:solidFill>
                <a:effectLst/>
                <a:uLnTx/>
                <a:uFillTx/>
                <a:latin typeface="Helvetica Neue"/>
                <a:ea typeface="+mn-ea"/>
                <a:cs typeface="+mn-cs"/>
              </a:rPr>
              <a:t>The Taxonomy code for Urgent Care is 261QU0200X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The taxonomy code ‘261QU0200X’ code can be used by medical groups or individual providers. In MA APCD CY2021 Release medical claims, the number of distinct </a:t>
            </a:r>
            <a:r>
              <a:rPr kumimoji="0" lang="en-US" sz="1300" b="1" i="1" u="none" strike="noStrike" kern="1200" cap="none" spc="0" normalizeH="0" baseline="0" noProof="0" dirty="0">
                <a:ln>
                  <a:noFill/>
                </a:ln>
                <a:solidFill>
                  <a:prstClr val="black"/>
                </a:solidFill>
                <a:effectLst/>
                <a:uLnTx/>
                <a:uFillTx/>
                <a:latin typeface="Calibri" panose="020F0502020204030204"/>
                <a:ea typeface="+mn-ea"/>
                <a:cs typeface="+mn-cs"/>
              </a:rPr>
              <a:t>rendering </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providers who use the urgent care taxonomy count  has more than doubled from calendar 2018 to calendar year 2021. </a:t>
            </a:r>
            <a:r>
              <a:rPr kumimoji="0" lang="en-US" sz="1300" b="1" i="1" u="none" strike="noStrike" kern="1200" cap="none" spc="0" normalizeH="0" baseline="0" noProof="0" dirty="0">
                <a:ln>
                  <a:noFill/>
                </a:ln>
                <a:solidFill>
                  <a:prstClr val="black"/>
                </a:solidFill>
                <a:effectLst/>
                <a:uLnTx/>
                <a:uFillTx/>
                <a:latin typeface="Calibri" panose="020F0502020204030204"/>
                <a:ea typeface="+mn-ea"/>
                <a:cs typeface="+mn-cs"/>
              </a:rPr>
              <a:t>See Table 1 below.  </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It is important to note that many of the top </a:t>
            </a:r>
            <a:r>
              <a:rPr kumimoji="0" lang="en-US" sz="1300" b="1" i="1" u="none" strike="noStrike" kern="1200" cap="none" spc="0" normalizeH="0" baseline="0" noProof="0" dirty="0">
                <a:ln>
                  <a:noFill/>
                </a:ln>
                <a:solidFill>
                  <a:prstClr val="black"/>
                </a:solidFill>
                <a:effectLst/>
                <a:uLnTx/>
                <a:uFillTx/>
                <a:latin typeface="Calibri" panose="020F0502020204030204"/>
                <a:ea typeface="+mn-ea"/>
                <a:cs typeface="+mn-cs"/>
              </a:rPr>
              <a:t>billing</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providers who use the urgent care taxonomy code are also community health centers and multigroup specialties. See Table 2 below.</a:t>
            </a:r>
          </a:p>
        </p:txBody>
      </p:sp>
      <p:grpSp>
        <p:nvGrpSpPr>
          <p:cNvPr id="3" name="Group 2">
            <a:extLst>
              <a:ext uri="{FF2B5EF4-FFF2-40B4-BE49-F238E27FC236}">
                <a16:creationId xmlns:a16="http://schemas.microsoft.com/office/drawing/2014/main" id="{4FB6BBC9-D9EF-0374-1D9B-E323223DD2F2}"/>
              </a:ext>
            </a:extLst>
          </p:cNvPr>
          <p:cNvGrpSpPr/>
          <p:nvPr/>
        </p:nvGrpSpPr>
        <p:grpSpPr>
          <a:xfrm>
            <a:off x="6854645" y="0"/>
            <a:ext cx="2238375" cy="912625"/>
            <a:chOff x="6854645" y="0"/>
            <a:chExt cx="2238375" cy="912625"/>
          </a:xfrm>
        </p:grpSpPr>
        <p:sp>
          <p:nvSpPr>
            <p:cNvPr id="14" name="TextBox 13">
              <a:extLst>
                <a:ext uri="{FF2B5EF4-FFF2-40B4-BE49-F238E27FC236}">
                  <a16:creationId xmlns:a16="http://schemas.microsoft.com/office/drawing/2014/main" id="{844F09E0-20F8-4268-5F06-025660F79D86}"/>
                </a:ext>
              </a:extLst>
            </p:cNvPr>
            <p:cNvSpPr txBox="1"/>
            <p:nvPr/>
          </p:nvSpPr>
          <p:spPr>
            <a:xfrm>
              <a:off x="6854645" y="0"/>
              <a:ext cx="2238375" cy="8085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Urgent Care Centers</a:t>
              </a:r>
            </a:p>
          </p:txBody>
        </p:sp>
        <p:sp>
          <p:nvSpPr>
            <p:cNvPr id="18" name="Rectangle: Rounded Corners 17">
              <a:extLst>
                <a:ext uri="{FF2B5EF4-FFF2-40B4-BE49-F238E27FC236}">
                  <a16:creationId xmlns:a16="http://schemas.microsoft.com/office/drawing/2014/main" id="{6FD231A5-D452-A077-0EF8-5BFF4AE809DB}"/>
                </a:ext>
              </a:extLst>
            </p:cNvPr>
            <p:cNvSpPr/>
            <p:nvPr/>
          </p:nvSpPr>
          <p:spPr>
            <a:xfrm>
              <a:off x="6996595" y="104062"/>
              <a:ext cx="1953872" cy="808563"/>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0" name="Table 19">
            <a:extLst>
              <a:ext uri="{FF2B5EF4-FFF2-40B4-BE49-F238E27FC236}">
                <a16:creationId xmlns:a16="http://schemas.microsoft.com/office/drawing/2014/main" id="{2337FE50-F100-033C-56F4-F1396611586D}"/>
              </a:ext>
            </a:extLst>
          </p:cNvPr>
          <p:cNvGraphicFramePr>
            <a:graphicFrameLocks noGrp="1"/>
          </p:cNvGraphicFramePr>
          <p:nvPr/>
        </p:nvGraphicFramePr>
        <p:xfrm>
          <a:off x="203565" y="2958243"/>
          <a:ext cx="4597400" cy="2838450"/>
        </p:xfrm>
        <a:graphic>
          <a:graphicData uri="http://schemas.openxmlformats.org/drawingml/2006/table">
            <a:tbl>
              <a:tblPr firstRow="1" firstCol="1" bandRow="1">
                <a:tableStyleId>{22838BEF-8BB2-4498-84A7-C5851F593DF1}</a:tableStyleId>
              </a:tblPr>
              <a:tblGrid>
                <a:gridCol w="1543652">
                  <a:extLst>
                    <a:ext uri="{9D8B030D-6E8A-4147-A177-3AD203B41FA5}">
                      <a16:colId xmlns:a16="http://schemas.microsoft.com/office/drawing/2014/main" val="3459268020"/>
                    </a:ext>
                  </a:extLst>
                </a:gridCol>
                <a:gridCol w="805384">
                  <a:extLst>
                    <a:ext uri="{9D8B030D-6E8A-4147-A177-3AD203B41FA5}">
                      <a16:colId xmlns:a16="http://schemas.microsoft.com/office/drawing/2014/main" val="487237558"/>
                    </a:ext>
                  </a:extLst>
                </a:gridCol>
                <a:gridCol w="805384">
                  <a:extLst>
                    <a:ext uri="{9D8B030D-6E8A-4147-A177-3AD203B41FA5}">
                      <a16:colId xmlns:a16="http://schemas.microsoft.com/office/drawing/2014/main" val="1339497731"/>
                    </a:ext>
                  </a:extLst>
                </a:gridCol>
                <a:gridCol w="805384">
                  <a:extLst>
                    <a:ext uri="{9D8B030D-6E8A-4147-A177-3AD203B41FA5}">
                      <a16:colId xmlns:a16="http://schemas.microsoft.com/office/drawing/2014/main" val="299401316"/>
                    </a:ext>
                  </a:extLst>
                </a:gridCol>
                <a:gridCol w="637596">
                  <a:extLst>
                    <a:ext uri="{9D8B030D-6E8A-4147-A177-3AD203B41FA5}">
                      <a16:colId xmlns:a16="http://schemas.microsoft.com/office/drawing/2014/main" val="2621451213"/>
                    </a:ext>
                  </a:extLst>
                </a:gridCol>
              </a:tblGrid>
              <a:tr h="0">
                <a:tc>
                  <a:txBody>
                    <a:bodyPr/>
                    <a:lstStyle/>
                    <a:p>
                      <a:pPr marL="0" marR="0" algn="ctr">
                        <a:lnSpc>
                          <a:spcPct val="107000"/>
                        </a:lnSpc>
                        <a:spcBef>
                          <a:spcPts val="0"/>
                        </a:spcBef>
                        <a:spcAft>
                          <a:spcPts val="0"/>
                        </a:spcAft>
                      </a:pPr>
                      <a:r>
                        <a:rPr lang="en-US" sz="1100" kern="0" dirty="0">
                          <a:effectLst/>
                        </a:rPr>
                        <a:t>COUNTY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CY2018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CY2019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CY2020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CY2021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6996977"/>
                  </a:ext>
                </a:extLst>
              </a:tr>
              <a:tr h="190500">
                <a:tc>
                  <a:txBody>
                    <a:bodyPr/>
                    <a:lstStyle/>
                    <a:p>
                      <a:pPr marL="0" marR="0">
                        <a:lnSpc>
                          <a:spcPct val="107000"/>
                        </a:lnSpc>
                        <a:spcBef>
                          <a:spcPts val="0"/>
                        </a:spcBef>
                        <a:spcAft>
                          <a:spcPts val="0"/>
                        </a:spcAft>
                      </a:pPr>
                      <a:r>
                        <a:rPr lang="en-US" sz="1100" kern="0" dirty="0">
                          <a:effectLst/>
                        </a:rPr>
                        <a:t>BARNSTABLE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64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102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106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118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0006008"/>
                  </a:ext>
                </a:extLst>
              </a:tr>
              <a:tr h="190500">
                <a:tc>
                  <a:txBody>
                    <a:bodyPr/>
                    <a:lstStyle/>
                    <a:p>
                      <a:pPr marL="0" marR="0">
                        <a:lnSpc>
                          <a:spcPct val="107000"/>
                        </a:lnSpc>
                        <a:spcBef>
                          <a:spcPts val="0"/>
                        </a:spcBef>
                        <a:spcAft>
                          <a:spcPts val="0"/>
                        </a:spcAft>
                      </a:pPr>
                      <a:r>
                        <a:rPr lang="en-US" sz="1100" kern="0" dirty="0">
                          <a:effectLst/>
                        </a:rPr>
                        <a:t>BERKSHIRE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12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1858787"/>
                  </a:ext>
                </a:extLst>
              </a:tr>
              <a:tr h="190500">
                <a:tc>
                  <a:txBody>
                    <a:bodyPr/>
                    <a:lstStyle/>
                    <a:p>
                      <a:pPr marL="0" marR="0">
                        <a:lnSpc>
                          <a:spcPct val="107000"/>
                        </a:lnSpc>
                        <a:spcBef>
                          <a:spcPts val="0"/>
                        </a:spcBef>
                        <a:spcAft>
                          <a:spcPts val="0"/>
                        </a:spcAft>
                      </a:pPr>
                      <a:r>
                        <a:rPr lang="en-US" sz="1100" kern="0">
                          <a:effectLst/>
                        </a:rPr>
                        <a:t>BRISTOL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99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46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36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2541096"/>
                  </a:ext>
                </a:extLst>
              </a:tr>
              <a:tr h="190500">
                <a:tc>
                  <a:txBody>
                    <a:bodyPr/>
                    <a:lstStyle/>
                    <a:p>
                      <a:pPr marL="0" marR="0">
                        <a:lnSpc>
                          <a:spcPct val="107000"/>
                        </a:lnSpc>
                        <a:spcBef>
                          <a:spcPts val="0"/>
                        </a:spcBef>
                        <a:spcAft>
                          <a:spcPts val="0"/>
                        </a:spcAft>
                      </a:pPr>
                      <a:r>
                        <a:rPr lang="en-US" sz="1100" kern="0">
                          <a:effectLst/>
                        </a:rPr>
                        <a:t>DUKES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54240370"/>
                  </a:ext>
                </a:extLst>
              </a:tr>
              <a:tr h="190500">
                <a:tc>
                  <a:txBody>
                    <a:bodyPr/>
                    <a:lstStyle/>
                    <a:p>
                      <a:pPr marL="0" marR="0">
                        <a:lnSpc>
                          <a:spcPct val="107000"/>
                        </a:lnSpc>
                        <a:spcBef>
                          <a:spcPts val="0"/>
                        </a:spcBef>
                        <a:spcAft>
                          <a:spcPts val="0"/>
                        </a:spcAft>
                      </a:pPr>
                      <a:r>
                        <a:rPr lang="en-US" sz="1100" kern="0">
                          <a:effectLst/>
                        </a:rPr>
                        <a:t>ESSEX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62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155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166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146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46163028"/>
                  </a:ext>
                </a:extLst>
              </a:tr>
              <a:tr h="190500">
                <a:tc>
                  <a:txBody>
                    <a:bodyPr/>
                    <a:lstStyle/>
                    <a:p>
                      <a:pPr marL="0" marR="0">
                        <a:lnSpc>
                          <a:spcPct val="107000"/>
                        </a:lnSpc>
                        <a:spcBef>
                          <a:spcPts val="0"/>
                        </a:spcBef>
                        <a:spcAft>
                          <a:spcPts val="0"/>
                        </a:spcAft>
                      </a:pPr>
                      <a:r>
                        <a:rPr lang="en-US" sz="1100" kern="0">
                          <a:effectLst/>
                        </a:rPr>
                        <a:t>FRANKLIN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5787638"/>
                  </a:ext>
                </a:extLst>
              </a:tr>
              <a:tr h="190500">
                <a:tc>
                  <a:txBody>
                    <a:bodyPr/>
                    <a:lstStyle/>
                    <a:p>
                      <a:pPr marL="0" marR="0">
                        <a:lnSpc>
                          <a:spcPct val="107000"/>
                        </a:lnSpc>
                        <a:spcBef>
                          <a:spcPts val="0"/>
                        </a:spcBef>
                        <a:spcAft>
                          <a:spcPts val="0"/>
                        </a:spcAft>
                      </a:pPr>
                      <a:r>
                        <a:rPr lang="en-US" sz="1100" kern="0">
                          <a:effectLst/>
                        </a:rPr>
                        <a:t>HAMPDEN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52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90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84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93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2871482"/>
                  </a:ext>
                </a:extLst>
              </a:tr>
              <a:tr h="190500">
                <a:tc>
                  <a:txBody>
                    <a:bodyPr/>
                    <a:lstStyle/>
                    <a:p>
                      <a:pPr marL="0" marR="0">
                        <a:lnSpc>
                          <a:spcPct val="107000"/>
                        </a:lnSpc>
                        <a:spcBef>
                          <a:spcPts val="0"/>
                        </a:spcBef>
                        <a:spcAft>
                          <a:spcPts val="0"/>
                        </a:spcAft>
                      </a:pPr>
                      <a:r>
                        <a:rPr lang="en-US" sz="1100" kern="0">
                          <a:effectLst/>
                        </a:rPr>
                        <a:t>HAMPSHIRE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13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3065613"/>
                  </a:ext>
                </a:extLst>
              </a:tr>
              <a:tr h="190500">
                <a:tc>
                  <a:txBody>
                    <a:bodyPr/>
                    <a:lstStyle/>
                    <a:p>
                      <a:pPr marL="0" marR="0">
                        <a:lnSpc>
                          <a:spcPct val="107000"/>
                        </a:lnSpc>
                        <a:spcBef>
                          <a:spcPts val="0"/>
                        </a:spcBef>
                        <a:spcAft>
                          <a:spcPts val="0"/>
                        </a:spcAft>
                      </a:pPr>
                      <a:r>
                        <a:rPr lang="en-US" sz="1100" kern="0">
                          <a:effectLst/>
                        </a:rPr>
                        <a:t>MIDDLESEX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148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302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275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320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28918686"/>
                  </a:ext>
                </a:extLst>
              </a:tr>
              <a:tr h="190500">
                <a:tc>
                  <a:txBody>
                    <a:bodyPr/>
                    <a:lstStyle/>
                    <a:p>
                      <a:pPr marL="0" marR="0">
                        <a:lnSpc>
                          <a:spcPct val="107000"/>
                        </a:lnSpc>
                        <a:spcBef>
                          <a:spcPts val="0"/>
                        </a:spcBef>
                        <a:spcAft>
                          <a:spcPts val="0"/>
                        </a:spcAft>
                      </a:pPr>
                      <a:r>
                        <a:rPr lang="en-US" sz="1100" kern="0">
                          <a:effectLst/>
                        </a:rPr>
                        <a:t>NANTUCKET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60511714"/>
                  </a:ext>
                </a:extLst>
              </a:tr>
              <a:tr h="190500">
                <a:tc>
                  <a:txBody>
                    <a:bodyPr/>
                    <a:lstStyle/>
                    <a:p>
                      <a:pPr marL="0" marR="0">
                        <a:lnSpc>
                          <a:spcPct val="107000"/>
                        </a:lnSpc>
                        <a:spcBef>
                          <a:spcPts val="0"/>
                        </a:spcBef>
                        <a:spcAft>
                          <a:spcPts val="0"/>
                        </a:spcAft>
                      </a:pPr>
                      <a:r>
                        <a:rPr lang="en-US" sz="1100" kern="0">
                          <a:effectLst/>
                        </a:rPr>
                        <a:t>NORFOLK</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119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246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263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295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34647976"/>
                  </a:ext>
                </a:extLst>
              </a:tr>
              <a:tr h="190500">
                <a:tc>
                  <a:txBody>
                    <a:bodyPr/>
                    <a:lstStyle/>
                    <a:p>
                      <a:pPr marL="0" marR="0">
                        <a:lnSpc>
                          <a:spcPct val="107000"/>
                        </a:lnSpc>
                        <a:spcBef>
                          <a:spcPts val="0"/>
                        </a:spcBef>
                        <a:spcAft>
                          <a:spcPts val="0"/>
                        </a:spcAft>
                      </a:pPr>
                      <a:r>
                        <a:rPr lang="en-US" sz="1100" kern="0">
                          <a:effectLst/>
                        </a:rPr>
                        <a:t>PLYMOUTH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34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60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53672495"/>
                  </a:ext>
                </a:extLst>
              </a:tr>
              <a:tr h="190500">
                <a:tc>
                  <a:txBody>
                    <a:bodyPr/>
                    <a:lstStyle/>
                    <a:p>
                      <a:pPr marL="0" marR="0">
                        <a:lnSpc>
                          <a:spcPct val="107000"/>
                        </a:lnSpc>
                        <a:spcBef>
                          <a:spcPts val="0"/>
                        </a:spcBef>
                        <a:spcAft>
                          <a:spcPts val="0"/>
                        </a:spcAft>
                      </a:pPr>
                      <a:r>
                        <a:rPr lang="en-US" sz="1100" kern="0">
                          <a:effectLst/>
                        </a:rPr>
                        <a:t>SUFFOLK</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104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207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283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253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2866319"/>
                  </a:ext>
                </a:extLst>
              </a:tr>
              <a:tr h="190500">
                <a:tc>
                  <a:txBody>
                    <a:bodyPr/>
                    <a:lstStyle/>
                    <a:p>
                      <a:pPr marL="0" marR="0">
                        <a:lnSpc>
                          <a:spcPct val="107000"/>
                        </a:lnSpc>
                        <a:spcBef>
                          <a:spcPts val="0"/>
                        </a:spcBef>
                        <a:spcAft>
                          <a:spcPts val="0"/>
                        </a:spcAft>
                      </a:pPr>
                      <a:r>
                        <a:rPr lang="en-US" sz="1100" kern="0">
                          <a:effectLst/>
                        </a:rPr>
                        <a:t>WORCESTER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103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a:effectLst/>
                        </a:rPr>
                        <a:t>95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kern="0" dirty="0">
                          <a:effectLst/>
                        </a:rPr>
                        <a:t>131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7807664"/>
                  </a:ext>
                </a:extLst>
              </a:tr>
            </a:tbl>
          </a:graphicData>
        </a:graphic>
      </p:graphicFrame>
      <p:sp>
        <p:nvSpPr>
          <p:cNvPr id="21" name="TextBox 20">
            <a:extLst>
              <a:ext uri="{FF2B5EF4-FFF2-40B4-BE49-F238E27FC236}">
                <a16:creationId xmlns:a16="http://schemas.microsoft.com/office/drawing/2014/main" id="{418A55F9-5326-2FFB-5EC3-4CD05591D50E}"/>
              </a:ext>
            </a:extLst>
          </p:cNvPr>
          <p:cNvSpPr txBox="1"/>
          <p:nvPr/>
        </p:nvSpPr>
        <p:spPr>
          <a:xfrm>
            <a:off x="-331537" y="2726349"/>
            <a:ext cx="567860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Table 1.Rendering Provider Volume with Urgent Care Taxonomy by County</a:t>
            </a:r>
          </a:p>
        </p:txBody>
      </p:sp>
      <p:sp>
        <p:nvSpPr>
          <p:cNvPr id="22" name="TextBox 21">
            <a:extLst>
              <a:ext uri="{FF2B5EF4-FFF2-40B4-BE49-F238E27FC236}">
                <a16:creationId xmlns:a16="http://schemas.microsoft.com/office/drawing/2014/main" id="{618E2D9E-0BE9-3B83-E0C3-063D67AE761E}"/>
              </a:ext>
            </a:extLst>
          </p:cNvPr>
          <p:cNvSpPr txBox="1"/>
          <p:nvPr/>
        </p:nvSpPr>
        <p:spPr>
          <a:xfrm>
            <a:off x="5196607" y="2737183"/>
            <a:ext cx="449031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Table 2. Top 15 Billing Providers with Urgent Care Taxonomy  </a:t>
            </a:r>
          </a:p>
        </p:txBody>
      </p:sp>
      <p:graphicFrame>
        <p:nvGraphicFramePr>
          <p:cNvPr id="27" name="Table 26">
            <a:extLst>
              <a:ext uri="{FF2B5EF4-FFF2-40B4-BE49-F238E27FC236}">
                <a16:creationId xmlns:a16="http://schemas.microsoft.com/office/drawing/2014/main" id="{39087872-4E98-4B22-3093-B6230BE48E2B}"/>
              </a:ext>
            </a:extLst>
          </p:cNvPr>
          <p:cNvGraphicFramePr>
            <a:graphicFrameLocks noGrp="1"/>
          </p:cNvGraphicFramePr>
          <p:nvPr/>
        </p:nvGraphicFramePr>
        <p:xfrm>
          <a:off x="5347065" y="2963736"/>
          <a:ext cx="3163405" cy="2857500"/>
        </p:xfrm>
        <a:graphic>
          <a:graphicData uri="http://schemas.openxmlformats.org/drawingml/2006/table">
            <a:tbl>
              <a:tblPr firstRow="1" firstCol="1" bandRow="1">
                <a:tableStyleId>{22838BEF-8BB2-4498-84A7-C5851F593DF1}</a:tableStyleId>
              </a:tblPr>
              <a:tblGrid>
                <a:gridCol w="3163405">
                  <a:extLst>
                    <a:ext uri="{9D8B030D-6E8A-4147-A177-3AD203B41FA5}">
                      <a16:colId xmlns:a16="http://schemas.microsoft.com/office/drawing/2014/main" val="1702267791"/>
                    </a:ext>
                  </a:extLst>
                </a:gridCol>
              </a:tblGrid>
              <a:tr h="190500">
                <a:tc>
                  <a:txBody>
                    <a:bodyPr/>
                    <a:lstStyle/>
                    <a:p>
                      <a:pPr marL="0" marR="0">
                        <a:lnSpc>
                          <a:spcPct val="107000"/>
                        </a:lnSpc>
                        <a:spcBef>
                          <a:spcPts val="0"/>
                        </a:spcBef>
                        <a:spcAft>
                          <a:spcPts val="0"/>
                        </a:spcAft>
                      </a:pPr>
                      <a:r>
                        <a:rPr lang="en-US" sz="1100" kern="0" dirty="0">
                          <a:effectLst/>
                        </a:rPr>
                        <a:t>EAST BOSTON CHC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88095698"/>
                  </a:ext>
                </a:extLst>
              </a:tr>
              <a:tr h="190500">
                <a:tc>
                  <a:txBody>
                    <a:bodyPr/>
                    <a:lstStyle/>
                    <a:p>
                      <a:pPr marL="0" marR="0">
                        <a:lnSpc>
                          <a:spcPct val="107000"/>
                        </a:lnSpc>
                        <a:spcBef>
                          <a:spcPts val="0"/>
                        </a:spcBef>
                        <a:spcAft>
                          <a:spcPts val="0"/>
                        </a:spcAft>
                      </a:pPr>
                      <a:r>
                        <a:rPr lang="en-US" sz="1000" kern="0">
                          <a:effectLst/>
                        </a:rPr>
                        <a:t>CONVENIENT MD LLC</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72183795"/>
                  </a:ext>
                </a:extLst>
              </a:tr>
              <a:tr h="190500">
                <a:tc>
                  <a:txBody>
                    <a:bodyPr/>
                    <a:lstStyle/>
                    <a:p>
                      <a:pPr marL="0" marR="0">
                        <a:lnSpc>
                          <a:spcPct val="107000"/>
                        </a:lnSpc>
                        <a:spcBef>
                          <a:spcPts val="0"/>
                        </a:spcBef>
                        <a:spcAft>
                          <a:spcPts val="0"/>
                        </a:spcAft>
                      </a:pPr>
                      <a:r>
                        <a:rPr lang="en-US" sz="1000" kern="0">
                          <a:effectLst/>
                        </a:rPr>
                        <a:t>EAST BOSTON NEIGHBORHOOD HEALTH CENTER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17477654"/>
                  </a:ext>
                </a:extLst>
              </a:tr>
              <a:tr h="190500">
                <a:tc>
                  <a:txBody>
                    <a:bodyPr/>
                    <a:lstStyle/>
                    <a:p>
                      <a:pPr marL="0" marR="0">
                        <a:lnSpc>
                          <a:spcPct val="107000"/>
                        </a:lnSpc>
                        <a:spcBef>
                          <a:spcPts val="0"/>
                        </a:spcBef>
                        <a:spcAft>
                          <a:spcPts val="0"/>
                        </a:spcAft>
                      </a:pPr>
                      <a:r>
                        <a:rPr lang="en-US" sz="1000" kern="0">
                          <a:effectLst/>
                        </a:rPr>
                        <a:t>PATRIOT URGENT CARE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94070127"/>
                  </a:ext>
                </a:extLst>
              </a:tr>
              <a:tr h="190500">
                <a:tc>
                  <a:txBody>
                    <a:bodyPr/>
                    <a:lstStyle/>
                    <a:p>
                      <a:pPr marL="0" marR="0">
                        <a:lnSpc>
                          <a:spcPct val="107000"/>
                        </a:lnSpc>
                        <a:spcBef>
                          <a:spcPts val="0"/>
                        </a:spcBef>
                        <a:spcAft>
                          <a:spcPts val="0"/>
                        </a:spcAft>
                      </a:pPr>
                      <a:r>
                        <a:rPr lang="en-US" sz="1000" kern="0" dirty="0">
                          <a:effectLst/>
                        </a:rPr>
                        <a:t>CAREWELL URGENT CARE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36454722"/>
                  </a:ext>
                </a:extLst>
              </a:tr>
              <a:tr h="190500">
                <a:tc>
                  <a:txBody>
                    <a:bodyPr/>
                    <a:lstStyle/>
                    <a:p>
                      <a:pPr marL="0" marR="0">
                        <a:lnSpc>
                          <a:spcPct val="107000"/>
                        </a:lnSpc>
                        <a:spcBef>
                          <a:spcPts val="0"/>
                        </a:spcBef>
                        <a:spcAft>
                          <a:spcPts val="0"/>
                        </a:spcAft>
                      </a:pPr>
                      <a:r>
                        <a:rPr lang="en-US" sz="1000" kern="0">
                          <a:effectLst/>
                        </a:rPr>
                        <a:t>AFC URGENT CARE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80183447"/>
                  </a:ext>
                </a:extLst>
              </a:tr>
              <a:tr h="190500">
                <a:tc>
                  <a:txBody>
                    <a:bodyPr/>
                    <a:lstStyle/>
                    <a:p>
                      <a:pPr marL="0" marR="0">
                        <a:lnSpc>
                          <a:spcPct val="107000"/>
                        </a:lnSpc>
                        <a:spcBef>
                          <a:spcPts val="0"/>
                        </a:spcBef>
                        <a:spcAft>
                          <a:spcPts val="0"/>
                        </a:spcAft>
                      </a:pPr>
                      <a:r>
                        <a:rPr lang="en-US" sz="1000" kern="0">
                          <a:effectLst/>
                        </a:rPr>
                        <a:t>MGH-CHELSEA HEALTHCARE CENTER</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64848106"/>
                  </a:ext>
                </a:extLst>
              </a:tr>
              <a:tr h="190500">
                <a:tc>
                  <a:txBody>
                    <a:bodyPr/>
                    <a:lstStyle/>
                    <a:p>
                      <a:pPr marL="0" marR="0">
                        <a:lnSpc>
                          <a:spcPct val="107000"/>
                        </a:lnSpc>
                        <a:spcBef>
                          <a:spcPts val="0"/>
                        </a:spcBef>
                        <a:spcAft>
                          <a:spcPts val="0"/>
                        </a:spcAft>
                      </a:pPr>
                      <a:r>
                        <a:rPr lang="en-US" sz="1000" kern="0">
                          <a:effectLst/>
                        </a:rPr>
                        <a:t>DOCTORS EXPRESS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9268828"/>
                  </a:ext>
                </a:extLst>
              </a:tr>
              <a:tr h="190500">
                <a:tc>
                  <a:txBody>
                    <a:bodyPr/>
                    <a:lstStyle/>
                    <a:p>
                      <a:pPr marL="0" marR="0">
                        <a:lnSpc>
                          <a:spcPct val="107000"/>
                        </a:lnSpc>
                        <a:spcBef>
                          <a:spcPts val="0"/>
                        </a:spcBef>
                        <a:spcAft>
                          <a:spcPts val="0"/>
                        </a:spcAft>
                      </a:pPr>
                      <a:r>
                        <a:rPr lang="en-US" sz="1000" kern="0">
                          <a:effectLst/>
                        </a:rPr>
                        <a:t>PARTNERS URGENT CARE LLC</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1886048"/>
                  </a:ext>
                </a:extLst>
              </a:tr>
              <a:tr h="190500">
                <a:tc>
                  <a:txBody>
                    <a:bodyPr/>
                    <a:lstStyle/>
                    <a:p>
                      <a:pPr marL="0" marR="0">
                        <a:lnSpc>
                          <a:spcPct val="107000"/>
                        </a:lnSpc>
                        <a:spcBef>
                          <a:spcPts val="0"/>
                        </a:spcBef>
                        <a:spcAft>
                          <a:spcPts val="0"/>
                        </a:spcAft>
                      </a:pPr>
                      <a:r>
                        <a:rPr lang="en-US" sz="1000" kern="0">
                          <a:effectLst/>
                        </a:rPr>
                        <a:t>MEDEXPRESS URGENT CARE PC MASSACHUSETTS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60100349"/>
                  </a:ext>
                </a:extLst>
              </a:tr>
              <a:tr h="190500">
                <a:tc>
                  <a:txBody>
                    <a:bodyPr/>
                    <a:lstStyle/>
                    <a:p>
                      <a:pPr marL="0" marR="0">
                        <a:lnSpc>
                          <a:spcPct val="107000"/>
                        </a:lnSpc>
                        <a:spcBef>
                          <a:spcPts val="0"/>
                        </a:spcBef>
                        <a:spcAft>
                          <a:spcPts val="0"/>
                        </a:spcAft>
                      </a:pPr>
                      <a:r>
                        <a:rPr lang="en-US" sz="1000" kern="0">
                          <a:effectLst/>
                        </a:rPr>
                        <a:t>SOUTH SHORE HEALTHEXPRESS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92869683"/>
                  </a:ext>
                </a:extLst>
              </a:tr>
              <a:tr h="190500">
                <a:tc>
                  <a:txBody>
                    <a:bodyPr/>
                    <a:lstStyle/>
                    <a:p>
                      <a:pPr marL="0" marR="0">
                        <a:lnSpc>
                          <a:spcPct val="107000"/>
                        </a:lnSpc>
                        <a:spcBef>
                          <a:spcPts val="0"/>
                        </a:spcBef>
                        <a:spcAft>
                          <a:spcPts val="0"/>
                        </a:spcAft>
                      </a:pPr>
                      <a:r>
                        <a:rPr lang="en-US" sz="1000" kern="0">
                          <a:effectLst/>
                        </a:rPr>
                        <a:t>CODMAN SQUARE CHC</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27317891"/>
                  </a:ext>
                </a:extLst>
              </a:tr>
              <a:tr h="190500">
                <a:tc>
                  <a:txBody>
                    <a:bodyPr/>
                    <a:lstStyle/>
                    <a:p>
                      <a:pPr marL="0" marR="0">
                        <a:lnSpc>
                          <a:spcPct val="107000"/>
                        </a:lnSpc>
                        <a:spcBef>
                          <a:spcPts val="0"/>
                        </a:spcBef>
                        <a:spcAft>
                          <a:spcPts val="0"/>
                        </a:spcAft>
                      </a:pPr>
                      <a:r>
                        <a:rPr lang="en-US" sz="1000" kern="0">
                          <a:effectLst/>
                        </a:rPr>
                        <a:t>DORCHESTER HOUSE CHC</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44805491"/>
                  </a:ext>
                </a:extLst>
              </a:tr>
              <a:tr h="190500">
                <a:tc>
                  <a:txBody>
                    <a:bodyPr/>
                    <a:lstStyle/>
                    <a:p>
                      <a:pPr marL="0" marR="0">
                        <a:lnSpc>
                          <a:spcPct val="107000"/>
                        </a:lnSpc>
                        <a:spcBef>
                          <a:spcPts val="0"/>
                        </a:spcBef>
                        <a:spcAft>
                          <a:spcPts val="0"/>
                        </a:spcAft>
                      </a:pPr>
                      <a:r>
                        <a:rPr lang="en-US" sz="1000" kern="0">
                          <a:effectLst/>
                        </a:rPr>
                        <a:t>CAMBRIDGE HEALTH ALLIANCE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0880149"/>
                  </a:ext>
                </a:extLst>
              </a:tr>
              <a:tr h="190500">
                <a:tc>
                  <a:txBody>
                    <a:bodyPr/>
                    <a:lstStyle/>
                    <a:p>
                      <a:pPr marL="0" marR="0">
                        <a:lnSpc>
                          <a:spcPct val="107000"/>
                        </a:lnSpc>
                        <a:spcBef>
                          <a:spcPts val="0"/>
                        </a:spcBef>
                        <a:spcAft>
                          <a:spcPts val="0"/>
                        </a:spcAft>
                      </a:pPr>
                      <a:r>
                        <a:rPr lang="en-US" sz="1000" kern="0" dirty="0">
                          <a:effectLst/>
                        </a:rPr>
                        <a:t>URGENT CARE BOSTON MEDICAL CENTER</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3714726"/>
                  </a:ext>
                </a:extLst>
              </a:tr>
            </a:tbl>
          </a:graphicData>
        </a:graphic>
      </p:graphicFrame>
    </p:spTree>
    <p:extLst>
      <p:ext uri="{BB962C8B-B14F-4D97-AF65-F5344CB8AC3E}">
        <p14:creationId xmlns:p14="http://schemas.microsoft.com/office/powerpoint/2010/main" val="411619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84800" y="170769"/>
            <a:ext cx="7121868"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I requested the decrypted National Provider Identifier (NPI) in the MA APCD medical claims to link to the CMS National Plan and Provider Enumeration System (NPPES) NPI Registry. I am now also considering applying for the MA APCD’s provider table which I understand can be linked to the medical claims via provider linkage IDs and carrier organization IDs. If I wanted to link the decrypted NPI in the MA APCD provider table to the CMS registry, I first wanted to know whether CHIA had run any integration tests to determine that the same NPIs in the medical claims data can consistently be found in the MA APCD provider table.  </a:t>
            </a:r>
          </a:p>
        </p:txBody>
      </p:sp>
      <p:grpSp>
        <p:nvGrpSpPr>
          <p:cNvPr id="17" name="Group 16">
            <a:extLst>
              <a:ext uri="{FF2B5EF4-FFF2-40B4-BE49-F238E27FC236}">
                <a16:creationId xmlns:a16="http://schemas.microsoft.com/office/drawing/2014/main" id="{A2CAC2AD-CB6C-81CF-BDE2-229889CF3B8F}"/>
              </a:ext>
            </a:extLst>
          </p:cNvPr>
          <p:cNvGrpSpPr/>
          <p:nvPr/>
        </p:nvGrpSpPr>
        <p:grpSpPr>
          <a:xfrm>
            <a:off x="7174622" y="6565106"/>
            <a:ext cx="1918398" cy="307777"/>
            <a:chOff x="6923050" y="6525682"/>
            <a:chExt cx="1918398" cy="307777"/>
          </a:xfrm>
        </p:grpSpPr>
        <p:cxnSp>
          <p:nvCxnSpPr>
            <p:cNvPr id="15" name="Straight Arrow Connector 14">
              <a:extLst>
                <a:ext uri="{FF2B5EF4-FFF2-40B4-BE49-F238E27FC236}">
                  <a16:creationId xmlns:a16="http://schemas.microsoft.com/office/drawing/2014/main" id="{AEF2A099-9FD1-131B-F93C-677A4EA25F00}"/>
                </a:ext>
              </a:extLst>
            </p:cNvPr>
            <p:cNvCxnSpPr/>
            <p:nvPr/>
          </p:nvCxnSpPr>
          <p:spPr>
            <a:xfrm>
              <a:off x="7949081" y="6679571"/>
              <a:ext cx="892367"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20F17CE-8D97-E873-1BE9-C9BBC53E3802}"/>
                </a:ext>
              </a:extLst>
            </p:cNvPr>
            <p:cNvSpPr txBox="1"/>
            <p:nvPr/>
          </p:nvSpPr>
          <p:spPr>
            <a:xfrm>
              <a:off x="6923050" y="6525682"/>
              <a:ext cx="9221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continued</a:t>
              </a:r>
            </a:p>
          </p:txBody>
        </p:sp>
      </p:grpSp>
      <p:sp>
        <p:nvSpPr>
          <p:cNvPr id="18" name="Rectangle: Rounded Corners 17">
            <a:extLst>
              <a:ext uri="{FF2B5EF4-FFF2-40B4-BE49-F238E27FC236}">
                <a16:creationId xmlns:a16="http://schemas.microsoft.com/office/drawing/2014/main" id="{6FD231A5-D452-A077-0EF8-5BFF4AE809DB}"/>
              </a:ext>
            </a:extLst>
          </p:cNvPr>
          <p:cNvSpPr/>
          <p:nvPr/>
        </p:nvSpPr>
        <p:spPr>
          <a:xfrm>
            <a:off x="7206668" y="104062"/>
            <a:ext cx="1707134" cy="1477088"/>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Data Integration | Enterprise Data Integration | dataZap">
            <a:extLst>
              <a:ext uri="{FF2B5EF4-FFF2-40B4-BE49-F238E27FC236}">
                <a16:creationId xmlns:a16="http://schemas.microsoft.com/office/drawing/2014/main" id="{AA206AD4-424D-7BE0-99CF-6A5DC4580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4" y="552450"/>
            <a:ext cx="1213869" cy="954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9E0CE5-02D8-3A10-158A-936C5DE3CDF7}"/>
              </a:ext>
            </a:extLst>
          </p:cNvPr>
          <p:cNvSpPr txBox="1"/>
          <p:nvPr/>
        </p:nvSpPr>
        <p:spPr>
          <a:xfrm>
            <a:off x="7206668" y="170769"/>
            <a:ext cx="174233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Integration</a:t>
            </a:r>
          </a:p>
        </p:txBody>
      </p:sp>
      <p:sp>
        <p:nvSpPr>
          <p:cNvPr id="5" name="TextBox 4">
            <a:extLst>
              <a:ext uri="{FF2B5EF4-FFF2-40B4-BE49-F238E27FC236}">
                <a16:creationId xmlns:a16="http://schemas.microsoft.com/office/drawing/2014/main" id="{AC779F3F-761A-6871-BE4A-59D14E5202F6}"/>
              </a:ext>
            </a:extLst>
          </p:cNvPr>
          <p:cNvSpPr txBox="1"/>
          <p:nvPr/>
        </p:nvSpPr>
        <p:spPr>
          <a:xfrm>
            <a:off x="104312" y="1806558"/>
            <a:ext cx="905920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Yes, CHIA routinely conducts data integration tests between all the MA APCD tables. The NPIs in the MA APCD CY2021 medical claims have an over 99% integration with the NPIs in the provider table.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See integration test results in Table 1 below.</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less than 1% of records by year when the NPIs do not link are mostly attributable instances where an NPI was submitted with a missing digit.</a:t>
            </a:r>
          </a:p>
        </p:txBody>
      </p:sp>
      <p:graphicFrame>
        <p:nvGraphicFramePr>
          <p:cNvPr id="6" name="Table 5">
            <a:extLst>
              <a:ext uri="{FF2B5EF4-FFF2-40B4-BE49-F238E27FC236}">
                <a16:creationId xmlns:a16="http://schemas.microsoft.com/office/drawing/2014/main" id="{74367008-6FE8-9C5B-A145-B6FEBA6A4AF9}"/>
              </a:ext>
            </a:extLst>
          </p:cNvPr>
          <p:cNvGraphicFramePr>
            <a:graphicFrameLocks noGrp="1"/>
          </p:cNvGraphicFramePr>
          <p:nvPr/>
        </p:nvGraphicFramePr>
        <p:xfrm>
          <a:off x="992196" y="3326310"/>
          <a:ext cx="7048500" cy="2618988"/>
        </p:xfrm>
        <a:graphic>
          <a:graphicData uri="http://schemas.openxmlformats.org/drawingml/2006/table">
            <a:tbl>
              <a:tblPr firstRow="1" firstCol="1" bandRow="1">
                <a:tableStyleId>{5C22544A-7EE6-4342-B048-85BDC9FD1C3A}</a:tableStyleId>
              </a:tblPr>
              <a:tblGrid>
                <a:gridCol w="3129618">
                  <a:extLst>
                    <a:ext uri="{9D8B030D-6E8A-4147-A177-3AD203B41FA5}">
                      <a16:colId xmlns:a16="http://schemas.microsoft.com/office/drawing/2014/main" val="1230845090"/>
                    </a:ext>
                  </a:extLst>
                </a:gridCol>
                <a:gridCol w="957217">
                  <a:extLst>
                    <a:ext uri="{9D8B030D-6E8A-4147-A177-3AD203B41FA5}">
                      <a16:colId xmlns:a16="http://schemas.microsoft.com/office/drawing/2014/main" val="190643008"/>
                    </a:ext>
                  </a:extLst>
                </a:gridCol>
                <a:gridCol w="957217">
                  <a:extLst>
                    <a:ext uri="{9D8B030D-6E8A-4147-A177-3AD203B41FA5}">
                      <a16:colId xmlns:a16="http://schemas.microsoft.com/office/drawing/2014/main" val="409542264"/>
                    </a:ext>
                  </a:extLst>
                </a:gridCol>
                <a:gridCol w="957217">
                  <a:extLst>
                    <a:ext uri="{9D8B030D-6E8A-4147-A177-3AD203B41FA5}">
                      <a16:colId xmlns:a16="http://schemas.microsoft.com/office/drawing/2014/main" val="3075931161"/>
                    </a:ext>
                  </a:extLst>
                </a:gridCol>
                <a:gridCol w="1047231">
                  <a:extLst>
                    <a:ext uri="{9D8B030D-6E8A-4147-A177-3AD203B41FA5}">
                      <a16:colId xmlns:a16="http://schemas.microsoft.com/office/drawing/2014/main" val="2384653614"/>
                    </a:ext>
                  </a:extLst>
                </a:gridCol>
              </a:tblGrid>
              <a:tr h="237832">
                <a:tc gridSpan="5">
                  <a:txBody>
                    <a:bodyPr/>
                    <a:lstStyle/>
                    <a:p>
                      <a:pPr marL="0" marR="0" algn="ctr">
                        <a:lnSpc>
                          <a:spcPct val="107000"/>
                        </a:lnSpc>
                        <a:spcBef>
                          <a:spcPts val="0"/>
                        </a:spcBef>
                        <a:spcAft>
                          <a:spcPts val="0"/>
                        </a:spcAft>
                      </a:pPr>
                      <a:r>
                        <a:rPr lang="en-US" sz="1600" kern="0" dirty="0">
                          <a:solidFill>
                            <a:schemeClr val="tx1"/>
                          </a:solidFill>
                          <a:effectLst/>
                        </a:rPr>
                        <a:t>Volume of Distinct NPIs in Medical Claims CY2021 Release</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6605425"/>
                  </a:ext>
                </a:extLst>
              </a:tr>
              <a:tr h="237832">
                <a:tc>
                  <a:txBody>
                    <a:bodyPr/>
                    <a:lstStyle/>
                    <a:p>
                      <a:pPr marL="0" marR="0">
                        <a:lnSpc>
                          <a:spcPct val="107000"/>
                        </a:lnSpc>
                        <a:spcBef>
                          <a:spcPts val="0"/>
                        </a:spcBef>
                        <a:spcAft>
                          <a:spcPts val="0"/>
                        </a:spcAft>
                      </a:pPr>
                      <a:r>
                        <a:rPr lang="en-US" sz="1600" kern="0">
                          <a:effectLst/>
                        </a:rPr>
                        <a:t>Calendar Year</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kern="0" dirty="0">
                          <a:effectLst/>
                        </a:rPr>
                        <a:t>2018</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kern="0" dirty="0">
                          <a:effectLst/>
                        </a:rPr>
                        <a:t>2019</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kern="0" dirty="0">
                          <a:effectLst/>
                        </a:rPr>
                        <a:t>2020</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kern="0" dirty="0">
                          <a:effectLst/>
                        </a:rPr>
                        <a:t>2021</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6983663"/>
                  </a:ext>
                </a:extLst>
              </a:tr>
              <a:tr h="301111">
                <a:tc>
                  <a:txBody>
                    <a:bodyPr/>
                    <a:lstStyle/>
                    <a:p>
                      <a:pPr marL="0" marR="0">
                        <a:lnSpc>
                          <a:spcPct val="107000"/>
                        </a:lnSpc>
                        <a:spcBef>
                          <a:spcPts val="0"/>
                        </a:spcBef>
                        <a:spcAft>
                          <a:spcPts val="0"/>
                        </a:spcAft>
                      </a:pPr>
                      <a:r>
                        <a:rPr lang="en-US" sz="1600" b="1" kern="0">
                          <a:effectLst/>
                        </a:rPr>
                        <a:t>Billing Provider NPIs</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50,117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68,594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69,166</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72,038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90209830"/>
                  </a:ext>
                </a:extLst>
              </a:tr>
              <a:tr h="307041">
                <a:tc>
                  <a:txBody>
                    <a:bodyPr/>
                    <a:lstStyle/>
                    <a:p>
                      <a:pPr marL="0" marR="0">
                        <a:lnSpc>
                          <a:spcPct val="107000"/>
                        </a:lnSpc>
                        <a:spcBef>
                          <a:spcPts val="0"/>
                        </a:spcBef>
                        <a:spcAft>
                          <a:spcPts val="0"/>
                        </a:spcAft>
                      </a:pPr>
                      <a:r>
                        <a:rPr lang="en-US" sz="1600" b="1" kern="0">
                          <a:effectLst/>
                        </a:rPr>
                        <a:t>Service Provider NPIs</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70,820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95,084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98,733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104,743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553216"/>
                  </a:ext>
                </a:extLst>
              </a:tr>
              <a:tr h="333965">
                <a:tc>
                  <a:txBody>
                    <a:bodyPr/>
                    <a:lstStyle/>
                    <a:p>
                      <a:pPr marL="0" marR="0">
                        <a:lnSpc>
                          <a:spcPct val="107000"/>
                        </a:lnSpc>
                        <a:spcBef>
                          <a:spcPts val="0"/>
                        </a:spcBef>
                        <a:spcAft>
                          <a:spcPts val="0"/>
                        </a:spcAft>
                      </a:pPr>
                      <a:r>
                        <a:rPr lang="en-US" sz="1600" b="1" kern="0" dirty="0">
                          <a:effectLst/>
                        </a:rPr>
                        <a:t>Rendering Provider NPIs</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71,770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96,169</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99,765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106,612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3542920"/>
                  </a:ext>
                </a:extLst>
              </a:tr>
              <a:tr h="237832">
                <a:tc gridSpan="5">
                  <a:txBody>
                    <a:bodyPr/>
                    <a:lstStyle/>
                    <a:p>
                      <a:pPr marL="0" marR="0" algn="ctr">
                        <a:lnSpc>
                          <a:spcPct val="107000"/>
                        </a:lnSpc>
                        <a:spcBef>
                          <a:spcPts val="0"/>
                        </a:spcBef>
                        <a:spcAft>
                          <a:spcPts val="0"/>
                        </a:spcAft>
                      </a:pPr>
                      <a:r>
                        <a:rPr lang="en-US" sz="1600" kern="0" dirty="0">
                          <a:solidFill>
                            <a:schemeClr val="tx1"/>
                          </a:solidFill>
                          <a:effectLst/>
                        </a:rPr>
                        <a:t>Integration of Medical Claims NPIs with Provider Table NPIs</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6330143"/>
                  </a:ext>
                </a:extLst>
              </a:tr>
              <a:tr h="291931">
                <a:tc>
                  <a:txBody>
                    <a:bodyPr/>
                    <a:lstStyle/>
                    <a:p>
                      <a:pPr marL="0" marR="0">
                        <a:lnSpc>
                          <a:spcPct val="107000"/>
                        </a:lnSpc>
                        <a:spcBef>
                          <a:spcPts val="0"/>
                        </a:spcBef>
                        <a:spcAft>
                          <a:spcPts val="0"/>
                        </a:spcAft>
                      </a:pPr>
                      <a:r>
                        <a:rPr lang="en-US" sz="1600" kern="0" dirty="0">
                          <a:effectLst/>
                        </a:rPr>
                        <a:t>Billing Provider NPIs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99.87%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99.70%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99.74%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99.69%</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4200106"/>
                  </a:ext>
                </a:extLst>
              </a:tr>
              <a:tr h="337926">
                <a:tc>
                  <a:txBody>
                    <a:bodyPr/>
                    <a:lstStyle/>
                    <a:p>
                      <a:pPr marL="0" marR="0">
                        <a:lnSpc>
                          <a:spcPct val="107000"/>
                        </a:lnSpc>
                        <a:spcBef>
                          <a:spcPts val="0"/>
                        </a:spcBef>
                        <a:spcAft>
                          <a:spcPts val="0"/>
                        </a:spcAft>
                      </a:pPr>
                      <a:r>
                        <a:rPr lang="en-US" sz="1600" kern="0">
                          <a:effectLst/>
                        </a:rPr>
                        <a:t>Service Provider NPIs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99.90%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99.65%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99.69%</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99.57%</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22430860"/>
                  </a:ext>
                </a:extLst>
              </a:tr>
              <a:tr h="299111">
                <a:tc>
                  <a:txBody>
                    <a:bodyPr/>
                    <a:lstStyle/>
                    <a:p>
                      <a:pPr marL="0" marR="0">
                        <a:lnSpc>
                          <a:spcPct val="107000"/>
                        </a:lnSpc>
                        <a:spcBef>
                          <a:spcPts val="0"/>
                        </a:spcBef>
                        <a:spcAft>
                          <a:spcPts val="0"/>
                        </a:spcAft>
                      </a:pPr>
                      <a:r>
                        <a:rPr lang="en-US" sz="1600" kern="0">
                          <a:effectLst/>
                        </a:rPr>
                        <a:t>Rendering Provider NPIs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99.82%</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99.55%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a:effectLst/>
                        </a:rPr>
                        <a:t>99.61%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kern="0" dirty="0">
                          <a:effectLst/>
                        </a:rPr>
                        <a:t>99.53%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06145524"/>
                  </a:ext>
                </a:extLst>
              </a:tr>
            </a:tbl>
          </a:graphicData>
        </a:graphic>
      </p:graphicFrame>
      <p:sp>
        <p:nvSpPr>
          <p:cNvPr id="7" name="TextBox 6">
            <a:extLst>
              <a:ext uri="{FF2B5EF4-FFF2-40B4-BE49-F238E27FC236}">
                <a16:creationId xmlns:a16="http://schemas.microsoft.com/office/drawing/2014/main" id="{DA733C44-FF23-5D75-B9A2-A7DBAF84507C}"/>
              </a:ext>
            </a:extLst>
          </p:cNvPr>
          <p:cNvSpPr txBox="1"/>
          <p:nvPr/>
        </p:nvSpPr>
        <p:spPr>
          <a:xfrm>
            <a:off x="807256" y="3013960"/>
            <a:ext cx="741837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Table 1. Integration Test Results between Medical Claims NPIs and Provider Table NPIs</a:t>
            </a:r>
          </a:p>
        </p:txBody>
      </p:sp>
    </p:spTree>
    <p:extLst>
      <p:ext uri="{BB962C8B-B14F-4D97-AF65-F5344CB8AC3E}">
        <p14:creationId xmlns:p14="http://schemas.microsoft.com/office/powerpoint/2010/main" val="485193780"/>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7416</TotalTime>
  <Words>1765</Words>
  <Application>Microsoft Office PowerPoint</Application>
  <PresentationFormat>On-screen Show (4:3)</PresentationFormat>
  <Paragraphs>242</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Narrow</vt:lpstr>
      <vt:lpstr>Calibri</vt:lpstr>
      <vt:lpstr>Calibri Light</vt:lpstr>
      <vt:lpstr>Helvetica Neue</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Alexandra Jones</cp:lastModifiedBy>
  <cp:revision>236</cp:revision>
  <cp:lastPrinted>2023-07-25T18:01:40Z</cp:lastPrinted>
  <dcterms:created xsi:type="dcterms:W3CDTF">2018-01-09T20:21:29Z</dcterms:created>
  <dcterms:modified xsi:type="dcterms:W3CDTF">2023-07-25T19:52:29Z</dcterms:modified>
</cp:coreProperties>
</file>