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9" r:id="rId3"/>
    <p:sldId id="274" r:id="rId4"/>
    <p:sldId id="343" r:id="rId5"/>
    <p:sldId id="351" r:id="rId6"/>
    <p:sldId id="352" r:id="rId7"/>
    <p:sldId id="336" r:id="rId8"/>
    <p:sldId id="402" r:id="rId9"/>
    <p:sldId id="403" r:id="rId10"/>
    <p:sldId id="404" r:id="rId11"/>
    <p:sldId id="405" r:id="rId12"/>
    <p:sldId id="406" r:id="rId13"/>
    <p:sldId id="306" r:id="rId14"/>
    <p:sldId id="358" r:id="rId15"/>
    <p:sldId id="366" r:id="rId16"/>
    <p:sldId id="32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eth, Amy" initials="WA" lastIdx="10" clrIdx="0">
    <p:extLst>
      <p:ext uri="{19B8F6BF-5375-455C-9EA6-DF929625EA0E}">
        <p15:presenceInfo xmlns:p15="http://schemas.microsoft.com/office/powerpoint/2012/main" userId="S-1-5-21-320818509-2549926932-657949529-2110" providerId="AD"/>
      </p:ext>
    </p:extLst>
  </p:cmAuthor>
  <p:cmAuthor id="2" name="Curley, Scott" initials="CS" lastIdx="2" clrIdx="1">
    <p:extLst>
      <p:ext uri="{19B8F6BF-5375-455C-9EA6-DF929625EA0E}">
        <p15:presenceInfo xmlns:p15="http://schemas.microsoft.com/office/powerpoint/2012/main" userId="S-1-5-21-320818509-2549926932-657949529-1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1829" autoAdjust="0"/>
  </p:normalViewPr>
  <p:slideViewPr>
    <p:cSldViewPr snapToGrid="0" snapToObjects="1" showGuides="1">
      <p:cViewPr varScale="1">
        <p:scale>
          <a:sx n="49" d="100"/>
          <a:sy n="49" d="100"/>
        </p:scale>
        <p:origin x="17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4B5B5A-35CA-47A7-A939-85D0392BE8B0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031CC-D268-4AB4-ADE9-6A894518A8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1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8486FE-A5DD-4311-AFBA-6655621CCDF4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C809B1-F9BB-4DFF-A65F-C33C0E523A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09B1-F9BB-4DFF-A65F-C33C0E523A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8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09B1-F9BB-4DFF-A65F-C33C0E523A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0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7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2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5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8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1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8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1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0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6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9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29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39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4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6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4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2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7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9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201A65-34FF-4624-A5E9-3E6385418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30F4A9-C1E7-4F0E-ABE5-F714C882C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5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chiamass.gov/ma-apcd-and-case-mix-user-workgroup-inform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amass.gov/ma-apcd-and-case-mix-user-workgroup-informa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hiamass.gov/resultant-research-using-chia-dat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asemix.data@state.ma.us" TargetMode="External"/><Relationship Id="rId2" Type="http://schemas.openxmlformats.org/officeDocument/2006/relationships/hyperlink" Target="mailto:apcd.data@state.m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status-of-data-reques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61229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CHIA user workgroup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5799" y="5698557"/>
            <a:ext cx="7626781" cy="52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kern="0" spc="200" dirty="0">
                <a:solidFill>
                  <a:schemeClr val="accent4"/>
                </a:solidFill>
                <a:latin typeface="Arial Narrow" charset="0"/>
                <a:ea typeface="Arial Narrow" charset="0"/>
                <a:cs typeface="Arial Narrow" charset="0"/>
              </a:rPr>
              <a:t>CENTER FOR HEALTH INFORMATION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75025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cap="none" spc="2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Don Kirkwood (Manager of Data Release and Procurement)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Sylvia Hobbs (Associate Director of Data Strategy and User Support)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Scott Curley (Manager Privacy &amp; Compliance)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February 22, 2023</a:t>
            </a:r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5" y="5464598"/>
            <a:ext cx="756246" cy="7562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8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1D61F6-CEF3-69A3-F434-F36291C67A9B}"/>
              </a:ext>
            </a:extLst>
          </p:cNvPr>
          <p:cNvSpPr/>
          <p:nvPr/>
        </p:nvSpPr>
        <p:spPr>
          <a:xfrm>
            <a:off x="8011681" y="62303"/>
            <a:ext cx="1029770" cy="8350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Identifiers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37B4F-658F-AEB1-59BF-3A56DCC202EF}"/>
              </a:ext>
            </a:extLst>
          </p:cNvPr>
          <p:cNvSpPr txBox="1"/>
          <p:nvPr/>
        </p:nvSpPr>
        <p:spPr>
          <a:xfrm>
            <a:off x="238302" y="127867"/>
            <a:ext cx="7773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r>
              <a:rPr kumimoji="0" lang="en-US" sz="11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(continued)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Even though the outpatient emergency department has a higher volume of patient data, the deterioration of UHINs during in the ED and observation stay data was not as pronounced as the inpatient discharge data . In fact, following the first year of the pandemic, there was an 1.8% improvement in valid UHINs in the ED data (See Table 1 below). Moreover, a hospital submitting poor quality inpatient UHIN data was not a predictor of poor ED UHIN data. For example, in FY2021, one hospital had 28% invalid UHINs for 16,654 inpatient discharges. However, for that same period, the hospital had only 11% invalid UHINs on 40,798 emergency department patients.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F53283C-B43A-BF39-037C-F3F16CDEB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" t="21740" r="1121" b="1997"/>
          <a:stretch/>
        </p:blipFill>
        <p:spPr>
          <a:xfrm>
            <a:off x="128186" y="1925935"/>
            <a:ext cx="8913265" cy="3922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CBB3F-BD20-FF09-B13B-8F4B08FADD2A}"/>
              </a:ext>
            </a:extLst>
          </p:cNvPr>
          <p:cNvSpPr txBox="1"/>
          <p:nvPr/>
        </p:nvSpPr>
        <p:spPr>
          <a:xfrm>
            <a:off x="115367" y="1396233"/>
            <a:ext cx="870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1. Comparison of Person Invalid UHINs in Case Mix Data for FY2015 through FY2021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EE2B3-F627-C75F-6FE8-F7CAEC2D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91" y="6511895"/>
            <a:ext cx="1593609" cy="33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6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1D61F6-CEF3-69A3-F434-F36291C67A9B}"/>
              </a:ext>
            </a:extLst>
          </p:cNvPr>
          <p:cNvSpPr/>
          <p:nvPr/>
        </p:nvSpPr>
        <p:spPr>
          <a:xfrm>
            <a:off x="8011681" y="62303"/>
            <a:ext cx="1029770" cy="8350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Identifiers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26E9DAF-CF22-B501-0CC9-A3A1CF32E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50"/>
          <a:stretch/>
        </p:blipFill>
        <p:spPr>
          <a:xfrm>
            <a:off x="102548" y="962872"/>
            <a:ext cx="8990177" cy="461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D20B84-BB78-9B78-457E-84018DAA33EA}"/>
              </a:ext>
            </a:extLst>
          </p:cNvPr>
          <p:cNvSpPr txBox="1"/>
          <p:nvPr/>
        </p:nvSpPr>
        <p:spPr>
          <a:xfrm>
            <a:off x="4666004" y="1381346"/>
            <a:ext cx="43754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r>
              <a:rPr kumimoji="0" lang="en-US" sz="11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(continued)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The lack of availability of data necessary to create a valid UHIN is not pervasive in at all hospitals submitted  inpatient data. It is important to note that over the past six years, some hospitals have consistently submitted over 90% valid UHIN data. With some hospitals not only collecting over 90% valid UHINs but improving from collecting 91% UHINs to collecting 96%.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03EE2-581C-625D-48A1-4E5B8FD6C737}"/>
              </a:ext>
            </a:extLst>
          </p:cNvPr>
          <p:cNvSpPr txBox="1"/>
          <p:nvPr/>
        </p:nvSpPr>
        <p:spPr>
          <a:xfrm>
            <a:off x="538384" y="372205"/>
            <a:ext cx="715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1. High Quality Inpatient UHINs submitted FY2015 through FY2021</a:t>
            </a:r>
          </a:p>
        </p:txBody>
      </p:sp>
    </p:spTree>
    <p:extLst>
      <p:ext uri="{BB962C8B-B14F-4D97-AF65-F5344CB8AC3E}">
        <p14:creationId xmlns:p14="http://schemas.microsoft.com/office/powerpoint/2010/main" val="222745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http://www.chiamass.gov/ma-apcd-and-case-mix-user-workgroup-information/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296188"/>
            <a:ext cx="803093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Where can I find past User Workgroup Presentations?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User Workgroup |  CHIA User Support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0" y="2696042"/>
            <a:ext cx="8590342" cy="31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100" b="1" dirty="0">
                <a:solidFill>
                  <a:srgbClr val="005480"/>
                </a:solidFill>
                <a:cs typeface="Arial"/>
              </a:rPr>
            </a:br>
            <a:r>
              <a:rPr lang="en-US" sz="3100" b="1" dirty="0">
                <a:solidFill>
                  <a:srgbClr val="005480"/>
                </a:solidFill>
                <a:cs typeface="Arial"/>
              </a:rPr>
              <a:t>When is the next User Group meeting?</a:t>
            </a:r>
            <a:br>
              <a:rPr lang="en-US" b="1" dirty="0">
                <a:solidFill>
                  <a:srgbClr val="005480"/>
                </a:solidFill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next User Group will meet Tuesday March, 28.</a:t>
            </a:r>
            <a:endParaRPr lang="en-US" sz="2000" dirty="0">
              <a:hlinkClick r:id="rId2"/>
            </a:endParaRPr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http://www.chiamass.gov/ma-apcd-and-case-mix-user-workgroup-information/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13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3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005480"/>
                </a:solidFill>
                <a:cs typeface="Arial"/>
              </a:rPr>
              <a:t>Resultant Research Using CHIA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065"/>
            <a:ext cx="8229600" cy="4525963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https://www.chiamass.gov/resultant-research-using-chia-data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149"/>
          <a:stretch/>
        </p:blipFill>
        <p:spPr>
          <a:xfrm>
            <a:off x="0" y="1792075"/>
            <a:ext cx="9144000" cy="40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related to MA APCD: 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apcd.data@chiamass.gov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related to Case Mix: 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casemix.data@chiamass.gov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Please include your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IRBNet ID#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if you currently have a project using CHIA data.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Questions?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User Workgroup |  CHIA User Support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92981" y="1354110"/>
            <a:ext cx="81629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63666A"/>
                </a:solidFill>
                <a:latin typeface="Arial"/>
                <a:cs typeface="Arial"/>
              </a:rPr>
              <a:t>APCD Release CY 2021 Updates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63666A"/>
                </a:solidFill>
                <a:latin typeface="Arial"/>
                <a:cs typeface="Arial"/>
              </a:rPr>
              <a:t>FY21 Case Mix Release Projections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3666A"/>
                </a:solidFill>
                <a:latin typeface="Arial"/>
                <a:cs typeface="Arial"/>
              </a:rPr>
              <a:t>Website Updates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3666A"/>
                </a:solidFill>
                <a:latin typeface="Arial"/>
                <a:cs typeface="Arial"/>
              </a:rPr>
              <a:t>User Support Questions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3666A"/>
                </a:solidFill>
              </a:rPr>
              <a:t>The use of occurrence codes to determine place of injury risk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3666A"/>
                </a:solidFill>
              </a:rPr>
              <a:t>The completeness of Unique Identifiers in case mix data before and after the pandemic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3666A"/>
                </a:solidFill>
                <a:latin typeface="Arial"/>
                <a:cs typeface="Arial"/>
              </a:rPr>
              <a:t>Q&amp;A</a:t>
            </a:r>
            <a:endParaRPr lang="en-US" sz="2400" dirty="0">
              <a:solidFill>
                <a:srgbClr val="63666A"/>
              </a:solidFill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User Workgroup |  CHIA User Support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01716" y="1488691"/>
            <a:ext cx="8162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Available for request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Applicants with </a:t>
            </a:r>
            <a:r>
              <a:rPr lang="en-US" sz="2000" i="1" dirty="0">
                <a:cs typeface="Arial"/>
              </a:rPr>
              <a:t>approved projects</a:t>
            </a:r>
            <a:r>
              <a:rPr lang="en-US" sz="2000" dirty="0">
                <a:cs typeface="Arial"/>
              </a:rPr>
              <a:t> that require updated APCD data (CY 2021 Data) should submit to CHIA a completed Exhibit B (</a:t>
            </a:r>
            <a:r>
              <a:rPr lang="en-US" sz="2000" i="1" dirty="0">
                <a:cs typeface="Arial"/>
              </a:rPr>
              <a:t>Certificate of Continued Need and Compliance</a:t>
            </a:r>
            <a:r>
              <a:rPr lang="en-US" sz="2000" dirty="0">
                <a:cs typeface="Arial"/>
              </a:rPr>
              <a:t>) of the Data Use Agreement. After submitting a completed Exhibit B you will receive an invoice (if applicable) for the requested data.  Upon payment of the invoice the order for the data will be placed.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b="1" dirty="0">
                <a:solidFill>
                  <a:srgbClr val="00B050"/>
                </a:solidFill>
                <a:cs typeface="Arial"/>
              </a:rPr>
              <a:t>CY 2021 Data </a:t>
            </a:r>
            <a:r>
              <a:rPr lang="en-US" sz="2000" dirty="0">
                <a:cs typeface="Arial"/>
              </a:rPr>
              <a:t>includes data on services from January 2017 – December 2021 with six months of claim runout.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lvl="1">
              <a:buClr>
                <a:schemeClr val="accent1"/>
              </a:buClr>
            </a:pP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MA APCD CY 2021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User Workgroup |  CHIA User Support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4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5979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*CURRENT* RELEASE TIMEFRAMES FOR EACH FILE:</a:t>
            </a:r>
          </a:p>
          <a:p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8921E"/>
              </a:buCl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cs typeface="Arial"/>
              </a:rPr>
              <a:t>Inpatient (HIDD)</a:t>
            </a:r>
          </a:p>
          <a:p>
            <a:pPr lvl="1">
              <a:lnSpc>
                <a:spcPct val="150000"/>
              </a:lnSpc>
              <a:buClr>
                <a:srgbClr val="F8921E"/>
              </a:buClr>
            </a:pPr>
            <a:r>
              <a:rPr lang="en-US" dirty="0">
                <a:solidFill>
                  <a:schemeClr val="accent6"/>
                </a:solidFill>
                <a:cs typeface="Arial"/>
              </a:rPr>
              <a:t>	</a:t>
            </a:r>
            <a:r>
              <a:rPr lang="en-US" b="1" dirty="0">
                <a:solidFill>
                  <a:schemeClr val="accent6"/>
                </a:solidFill>
                <a:cs typeface="Arial"/>
              </a:rPr>
              <a:t>Available for request</a:t>
            </a:r>
          </a:p>
          <a:p>
            <a:pPr marL="742950" lvl="1" indent="-285750">
              <a:lnSpc>
                <a:spcPct val="150000"/>
              </a:lnSpc>
              <a:buClr>
                <a:srgbClr val="F8921E"/>
              </a:buCl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cs typeface="Arial"/>
              </a:rPr>
              <a:t>Emergency Department (ED)</a:t>
            </a:r>
          </a:p>
          <a:p>
            <a:pPr lvl="1">
              <a:lnSpc>
                <a:spcPct val="150000"/>
              </a:lnSpc>
              <a:buClr>
                <a:srgbClr val="F8921E"/>
              </a:buClr>
            </a:pPr>
            <a:r>
              <a:rPr lang="en-US" dirty="0">
                <a:solidFill>
                  <a:schemeClr val="accent6"/>
                </a:solidFill>
                <a:cs typeface="Arial"/>
              </a:rPr>
              <a:t>	</a:t>
            </a:r>
            <a:r>
              <a:rPr lang="en-US" b="1" dirty="0">
                <a:solidFill>
                  <a:schemeClr val="accent6"/>
                </a:solidFill>
                <a:cs typeface="Arial"/>
              </a:rPr>
              <a:t>Available for request</a:t>
            </a:r>
          </a:p>
          <a:p>
            <a:pPr marL="742950" lvl="1" indent="-285750">
              <a:lnSpc>
                <a:spcPct val="150000"/>
              </a:lnSpc>
              <a:buClr>
                <a:srgbClr val="F8921E"/>
              </a:buCl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cs typeface="Arial"/>
              </a:rPr>
              <a:t>Outpatient Observation (OOD)</a:t>
            </a:r>
          </a:p>
          <a:p>
            <a:pPr lvl="1">
              <a:lnSpc>
                <a:spcPct val="150000"/>
              </a:lnSpc>
              <a:buClr>
                <a:srgbClr val="F8921E"/>
              </a:buClr>
            </a:pPr>
            <a:r>
              <a:rPr lang="en-US" dirty="0">
                <a:solidFill>
                  <a:srgbClr val="000000"/>
                </a:solidFill>
                <a:cs typeface="Arial"/>
              </a:rPr>
              <a:t>	</a:t>
            </a:r>
            <a:r>
              <a:rPr lang="en-US" b="1" dirty="0">
                <a:solidFill>
                  <a:schemeClr val="accent6"/>
                </a:solidFill>
                <a:cs typeface="Arial"/>
              </a:rPr>
              <a:t>Available for request</a:t>
            </a:r>
          </a:p>
          <a:p>
            <a:pPr marL="742950" lvl="1" indent="-285750" algn="just">
              <a:buClr>
                <a:srgbClr val="F8921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Applicants with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approved projects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that require newly available year(s) of  Case Mix Data (e.g., FY 19) should submit to CHIA a completed Exhibit B (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Certificate of Continued Need and Compliance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) of the Data Use Agreement. After submitting a completed Exhibit B you will receive an invoice (if applicable) for the requested data.  Upon payment of the invoice the order for the data will be placed.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rgbClr val="F8921E"/>
              </a:buClr>
            </a:pPr>
            <a:endParaRPr lang="en-US" b="1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cs typeface="Arial"/>
              </a:rPr>
              <a:t>Case Mix FY21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63666A"/>
                </a:solidFill>
              </a:rPr>
              <a:t>User Workgroup|  CHIA User Support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atapply\AppData\Local\Microsoft\Windows\Temporary Internet Files\Content.IE5\5SAZPTB5\calendar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06" y="2637524"/>
            <a:ext cx="2149940" cy="18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9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30198" y="1162357"/>
            <a:ext cx="87229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F8921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Arial"/>
              </a:rPr>
              <a:t>Updates on the production of APCD and Case Mix databases and status of data requests are now posted to CHIA’s website!</a:t>
            </a:r>
            <a:endParaRPr lang="en-US" sz="2000" b="1" dirty="0">
              <a:cs typeface="Arial"/>
            </a:endParaRPr>
          </a:p>
          <a:p>
            <a:pPr marL="1257300" lvl="2" indent="-342900">
              <a:buClr>
                <a:srgbClr val="F8921E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cs typeface="Arial"/>
              </a:rPr>
              <a:t>Aim #1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is to provide weekly or bi-weekly status update on CHIA data products as they are in development.</a:t>
            </a:r>
          </a:p>
          <a:p>
            <a:pPr marL="1257300" lvl="2" indent="-342900">
              <a:buClr>
                <a:srgbClr val="F8921E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cs typeface="Arial"/>
              </a:rPr>
              <a:t>Aim #2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is to provide applicants with information about expected fulfillment status for individual data requests.</a:t>
            </a:r>
          </a:p>
          <a:p>
            <a:pPr marL="1257300" lvl="2" indent="-342900">
              <a:buClr>
                <a:srgbClr val="F8921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cs typeface="Arial"/>
              </a:rPr>
              <a:t>Request IDs will be communicated to Data Requestors via email.</a:t>
            </a:r>
          </a:p>
          <a:p>
            <a:pPr marL="1257300" lvl="2" indent="-342900">
              <a:buClr>
                <a:srgbClr val="F8921E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Clr>
                <a:srgbClr val="F8921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Arial"/>
              </a:rPr>
              <a:t>Please visit </a:t>
            </a:r>
            <a:r>
              <a:rPr lang="en-US" sz="2000" dirty="0">
                <a:hlinkClick r:id="rId3"/>
              </a:rPr>
              <a:t>http://www.chiamass.gov/status-of-data-requests/</a:t>
            </a:r>
            <a:r>
              <a:rPr lang="en-US" sz="2000" dirty="0"/>
              <a:t> to see the current status of releases.</a:t>
            </a:r>
            <a:endParaRPr lang="en-US" sz="2000" dirty="0">
              <a:solidFill>
                <a:schemeClr val="accent6"/>
              </a:solidFill>
              <a:cs typeface="Arial"/>
            </a:endParaRPr>
          </a:p>
          <a:p>
            <a:pPr lvl="1">
              <a:buClr>
                <a:srgbClr val="F8921E"/>
              </a:buClr>
            </a:pPr>
            <a:endParaRPr lang="en-US" sz="2000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790" y="468199"/>
            <a:ext cx="803093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dirty="0">
                <a:solidFill>
                  <a:srgbClr val="005480"/>
                </a:solidFill>
                <a:cs typeface="Arial"/>
              </a:rPr>
              <a:t>Website Release Updates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63666A"/>
                </a:solidFill>
              </a:rPr>
              <a:t>User Workgroup|  CHIA User Support</a:t>
            </a:r>
          </a:p>
          <a:p>
            <a:endParaRPr lang="en-US" dirty="0">
              <a:solidFill>
                <a:srgbClr val="63666A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171" y="104611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9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USER questions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9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C07958-C550-3E35-2F36-503E841D6E8B}"/>
              </a:ext>
            </a:extLst>
          </p:cNvPr>
          <p:cNvSpPr/>
          <p:nvPr/>
        </p:nvSpPr>
        <p:spPr>
          <a:xfrm>
            <a:off x="112266" y="147053"/>
            <a:ext cx="7585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Question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I am conducting prevention research categorizing types of anatomic injuries (ICD-10-CM ‘S-Codes’) most likely to occur in different activity settings.  I want to maximize the utility of ICD-10-CM ‘Y92’ and ‘Y93’ occurrence codes intended to measure this .  What is the completeness of occurrence code reporting in case mix data whenever the principal diagnosis is an ICD-10-CM ‘S-code’ anatomic injury?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7A5B5-BC6A-7592-BBA7-A056DB094122}"/>
              </a:ext>
            </a:extLst>
          </p:cNvPr>
          <p:cNvSpPr txBox="1"/>
          <p:nvPr/>
        </p:nvSpPr>
        <p:spPr>
          <a:xfrm>
            <a:off x="112266" y="1170433"/>
            <a:ext cx="880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During the six-year period from FY2016  through FY2021, there were a total of 13,797,588 outpatient emergency department (ED) visits at Massachusetts acute care hospitals. Patients with an ICD-10-CM ‘S-code’ principal diagnosis of injury accounted for 20% of ED visits (n=2,732,703) and 80% of those patients had an accompanying occurrence code in the ICD-10-CM range Y92 through Y93 (n=2,182,302). Many of the ‘Y92’ and ‘Y93’ codes used in the patient records lack specificity with regards to the activity associated with the injury. See Table 1 below of Top 25 activity codes used.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AC2AD-CB6C-81CF-BDE2-229889CF3B8F}"/>
              </a:ext>
            </a:extLst>
          </p:cNvPr>
          <p:cNvGrpSpPr/>
          <p:nvPr/>
        </p:nvGrpSpPr>
        <p:grpSpPr>
          <a:xfrm>
            <a:off x="7174622" y="6565106"/>
            <a:ext cx="1918398" cy="307777"/>
            <a:chOff x="6923050" y="6525682"/>
            <a:chExt cx="1918398" cy="30777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EF2A099-9FD1-131B-F93C-677A4EA25F00}"/>
                </a:ext>
              </a:extLst>
            </p:cNvPr>
            <p:cNvCxnSpPr/>
            <p:nvPr/>
          </p:nvCxnSpPr>
          <p:spPr>
            <a:xfrm>
              <a:off x="7949081" y="6679571"/>
              <a:ext cx="892367" cy="0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0F17CE-8D97-E873-1BE9-C9BBC53E3802}"/>
                </a:ext>
              </a:extLst>
            </p:cNvPr>
            <p:cNvSpPr txBox="1"/>
            <p:nvPr/>
          </p:nvSpPr>
          <p:spPr>
            <a:xfrm>
              <a:off x="6923050" y="6525682"/>
              <a:ext cx="922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continued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AD2D40-FD29-C456-EE27-DE5B2155ECBA}"/>
              </a:ext>
            </a:extLst>
          </p:cNvPr>
          <p:cNvSpPr/>
          <p:nvPr/>
        </p:nvSpPr>
        <p:spPr>
          <a:xfrm>
            <a:off x="7697508" y="154565"/>
            <a:ext cx="1395512" cy="890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ICD-10-CM Occurrence Codes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4195A3-3317-0AE9-A55C-693A4572A203}"/>
              </a:ext>
            </a:extLst>
          </p:cNvPr>
          <p:cNvGraphicFramePr>
            <a:graphicFrameLocks noGrp="1"/>
          </p:cNvGraphicFramePr>
          <p:nvPr/>
        </p:nvGraphicFramePr>
        <p:xfrm>
          <a:off x="1042396" y="2265107"/>
          <a:ext cx="6751947" cy="4372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784">
                  <a:extLst>
                    <a:ext uri="{9D8B030D-6E8A-4147-A177-3AD203B41FA5}">
                      <a16:colId xmlns:a16="http://schemas.microsoft.com/office/drawing/2014/main" val="77547782"/>
                    </a:ext>
                  </a:extLst>
                </a:gridCol>
                <a:gridCol w="6167163">
                  <a:extLst>
                    <a:ext uri="{9D8B030D-6E8A-4147-A177-3AD203B41FA5}">
                      <a16:colId xmlns:a16="http://schemas.microsoft.com/office/drawing/2014/main" val="956480332"/>
                    </a:ext>
                  </a:extLst>
                </a:gridCol>
              </a:tblGrid>
              <a:tr h="188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Y-Code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13542328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specified places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423278937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other specified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194057780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Y929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place or not applicable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385754283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place in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125130956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Y92410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street and highway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41795023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unspecified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95217185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walking, marching and hiking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153605982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basketball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47940468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running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19461754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Y92219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school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93865972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soccer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347098752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Y92414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Local residential or business street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318252424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place in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161763234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bike riding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20262986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Y9269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specified industrial and construction area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49004214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american tackle football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87426211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Bedroom of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8212123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Y93G1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food preparation and clean up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95752781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Bathroom of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363305589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Y92480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Sidewalk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80760927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specified sports and athletic area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20564524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Kitchen of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35994895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place in other non-institutional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7600362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Garden or yard of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99786314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Y92129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Unspecified place in nursing home as the place of occurrence of the external cause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/>
                </a:tc>
                <a:extLst>
                  <a:ext uri="{0D108BD9-81ED-4DB2-BD59-A6C34878D82A}">
                    <a16:rowId xmlns:a16="http://schemas.microsoft.com/office/drawing/2014/main" val="38161942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42E81B-DBA4-BAC1-7AEC-A25494220225}"/>
              </a:ext>
            </a:extLst>
          </p:cNvPr>
          <p:cNvSpPr txBox="1"/>
          <p:nvPr/>
        </p:nvSpPr>
        <p:spPr>
          <a:xfrm>
            <a:off x="922718" y="2009148"/>
            <a:ext cx="6871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1. FY2016 through FY2021 Top 25 Settings for Outpatient ED Injury Visits </a:t>
            </a:r>
          </a:p>
        </p:txBody>
      </p:sp>
    </p:spTree>
    <p:extLst>
      <p:ext uri="{BB962C8B-B14F-4D97-AF65-F5344CB8AC3E}">
        <p14:creationId xmlns:p14="http://schemas.microsoft.com/office/powerpoint/2010/main" val="80572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77A5B5-BC6A-7592-BBA7-A056DB094122}"/>
              </a:ext>
            </a:extLst>
          </p:cNvPr>
          <p:cNvSpPr txBox="1"/>
          <p:nvPr/>
        </p:nvSpPr>
        <p:spPr>
          <a:xfrm>
            <a:off x="369619" y="191205"/>
            <a:ext cx="7396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(continued)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More specificity in occurrence setting injury risk is gained by stratifying the ED data by demographic populations of interest. For example, for infants under 1 year old, the top injury settings were in the kitchen and bedroom (See Table 2 below) . For teenagers ages 13 to 19, school and different sporting activity settings are in the top 10. While the emergency department data has a high volume of injury data with a high rate of completeness for Y-codes, the ‘Y-codes’ are less complete in the inpatient data. The inpatient coding average rate of completeness is 42% versus the ED rate of 80%.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AD2D40-FD29-C456-EE27-DE5B2155ECBA}"/>
              </a:ext>
            </a:extLst>
          </p:cNvPr>
          <p:cNvSpPr/>
          <p:nvPr/>
        </p:nvSpPr>
        <p:spPr>
          <a:xfrm>
            <a:off x="7697508" y="154565"/>
            <a:ext cx="1395512" cy="890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ICD-10-CM Occurrence Codes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38D5AB-425D-0675-F3B5-7939D5D99FF0}"/>
              </a:ext>
            </a:extLst>
          </p:cNvPr>
          <p:cNvGraphicFramePr>
            <a:graphicFrameLocks noGrp="1"/>
          </p:cNvGraphicFramePr>
          <p:nvPr/>
        </p:nvGraphicFramePr>
        <p:xfrm>
          <a:off x="1126885" y="1835297"/>
          <a:ext cx="7133589" cy="1923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715">
                  <a:extLst>
                    <a:ext uri="{9D8B030D-6E8A-4147-A177-3AD203B41FA5}">
                      <a16:colId xmlns:a16="http://schemas.microsoft.com/office/drawing/2014/main" val="677123156"/>
                    </a:ext>
                  </a:extLst>
                </a:gridCol>
                <a:gridCol w="6403874">
                  <a:extLst>
                    <a:ext uri="{9D8B030D-6E8A-4147-A177-3AD203B41FA5}">
                      <a16:colId xmlns:a16="http://schemas.microsoft.com/office/drawing/2014/main" val="2741109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Y-code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Description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3804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Kitchen of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77085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Bedroom of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78535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place in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8586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place in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63908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place in other non-institutional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39901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Other specified places as the place of occurrence of the external cause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65282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Y929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Unspecified place or not applicable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82623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Activity, walking, marching and hiking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91304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Activity, other specified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3140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Activity, unspecified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219037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FC6373-517A-A806-4D7E-0C7C0C1FB929}"/>
              </a:ext>
            </a:extLst>
          </p:cNvPr>
          <p:cNvSpPr txBox="1"/>
          <p:nvPr/>
        </p:nvSpPr>
        <p:spPr>
          <a:xfrm>
            <a:off x="2027503" y="1617695"/>
            <a:ext cx="4835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2. Top 10 Settings for Outpatient ED Injury Visits for Infants Age ‘0’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EDF0C9-2189-20BA-71C8-053BD9962E76}"/>
              </a:ext>
            </a:extLst>
          </p:cNvPr>
          <p:cNvGraphicFramePr>
            <a:graphicFrameLocks noGrp="1"/>
          </p:cNvGraphicFramePr>
          <p:nvPr/>
        </p:nvGraphicFramePr>
        <p:xfrm>
          <a:off x="1126886" y="4149375"/>
          <a:ext cx="7133589" cy="2088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619">
                  <a:extLst>
                    <a:ext uri="{9D8B030D-6E8A-4147-A177-3AD203B41FA5}">
                      <a16:colId xmlns:a16="http://schemas.microsoft.com/office/drawing/2014/main" val="2961707458"/>
                    </a:ext>
                  </a:extLst>
                </a:gridCol>
                <a:gridCol w="6583970">
                  <a:extLst>
                    <a:ext uri="{9D8B030D-6E8A-4147-A177-3AD203B41FA5}">
                      <a16:colId xmlns:a16="http://schemas.microsoft.com/office/drawing/2014/main" val="2124091094"/>
                    </a:ext>
                  </a:extLst>
                </a:gridCol>
              </a:tblGrid>
              <a:tr h="18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Y-Code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4205724329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Y92009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place in unspecified non-institutional (private) residence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807639172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Y92219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school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3845766097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Y92410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street and highway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382432315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specified places as the place of occurrence of the external cause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2462550242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Unspecified place or not applicable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3965078881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american tackle football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2924197143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soccer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1145216030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basketball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1454312065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Activity, other specified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2302728082"/>
                  </a:ext>
                </a:extLst>
              </a:tr>
              <a:tr h="189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Y939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Activity, unspecified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 anchor="b"/>
                </a:tc>
                <a:extLst>
                  <a:ext uri="{0D108BD9-81ED-4DB2-BD59-A6C34878D82A}">
                    <a16:rowId xmlns:a16="http://schemas.microsoft.com/office/drawing/2014/main" val="4964636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AE7A29-3F50-ED87-EB3C-1D9906AB6736}"/>
              </a:ext>
            </a:extLst>
          </p:cNvPr>
          <p:cNvSpPr txBox="1"/>
          <p:nvPr/>
        </p:nvSpPr>
        <p:spPr>
          <a:xfrm>
            <a:off x="1965977" y="3951492"/>
            <a:ext cx="545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2. Top 10 Settings for Outpatient ED Injury Visits for Teenagers Ages 13 to 19 </a:t>
            </a:r>
          </a:p>
        </p:txBody>
      </p:sp>
    </p:spTree>
    <p:extLst>
      <p:ext uri="{BB962C8B-B14F-4D97-AF65-F5344CB8AC3E}">
        <p14:creationId xmlns:p14="http://schemas.microsoft.com/office/powerpoint/2010/main" val="51333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134F29E0-A912-847E-6A34-B93D179FD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4" t="32345" r="3739" b="7674"/>
          <a:stretch/>
        </p:blipFill>
        <p:spPr>
          <a:xfrm>
            <a:off x="786214" y="1343103"/>
            <a:ext cx="7063096" cy="2572936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6B44BBF-5EE5-8562-A6FE-99AFECE2D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" t="32014" r="3738" b="8006"/>
          <a:stretch/>
        </p:blipFill>
        <p:spPr>
          <a:xfrm>
            <a:off x="786214" y="4209691"/>
            <a:ext cx="7063096" cy="25729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1D61F6-CEF3-69A3-F434-F36291C67A9B}"/>
              </a:ext>
            </a:extLst>
          </p:cNvPr>
          <p:cNvSpPr/>
          <p:nvPr/>
        </p:nvSpPr>
        <p:spPr>
          <a:xfrm>
            <a:off x="8011681" y="62303"/>
            <a:ext cx="1029770" cy="8350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Identifiers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117F15-35A1-21F4-AC92-876D57A3357E}"/>
              </a:ext>
            </a:extLst>
          </p:cNvPr>
          <p:cNvSpPr/>
          <p:nvPr/>
        </p:nvSpPr>
        <p:spPr>
          <a:xfrm>
            <a:off x="112266" y="71301"/>
            <a:ext cx="7899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Question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I am conducting readmissions analysis. In prior years, I noticed a deterioration in the completeness of inpatient UHINs. What is the current quality of the UHIN and of the Medicaid IDs in the inpatient case mix data?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37B4F-658F-AEB1-59BF-3A56DCC202EF}"/>
              </a:ext>
            </a:extLst>
          </p:cNvPr>
          <p:cNvSpPr txBox="1"/>
          <p:nvPr/>
        </p:nvSpPr>
        <p:spPr>
          <a:xfrm>
            <a:off x="102549" y="462373"/>
            <a:ext cx="7990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inpatient UHINs have generally been 80% complete. During the pandemic, there was a deterioration in valid data necessary to create a UHINs (see Table 1 below). However,  the completeness of valid Medicaid IDs has improved significantly, over 99% f the inpatient discharge records which list MassHealth as the payer have submitted a Medicaid ID (See Table 2 below).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7DFA0-8C13-B2AB-208D-8CA0510CC3D0}"/>
              </a:ext>
            </a:extLst>
          </p:cNvPr>
          <p:cNvSpPr txBox="1"/>
          <p:nvPr/>
        </p:nvSpPr>
        <p:spPr>
          <a:xfrm>
            <a:off x="1078349" y="1089829"/>
            <a:ext cx="647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1. FY2014  through FY2021 Average Percent Invalid UHIN Data by Inpatient Discharge Month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E9B09-62C8-AF42-5192-D654FE6E4919}"/>
              </a:ext>
            </a:extLst>
          </p:cNvPr>
          <p:cNvSpPr txBox="1"/>
          <p:nvPr/>
        </p:nvSpPr>
        <p:spPr>
          <a:xfrm>
            <a:off x="970145" y="3936228"/>
            <a:ext cx="6695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1. FY2014  through FY2021 Average Percent Missing Medicaid ID by Inpatient Discharge Month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CF0060-9F00-E679-5507-2E458B9CC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928" y="6579945"/>
            <a:ext cx="1268072" cy="2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6114</TotalTime>
  <Words>1813</Words>
  <Application>Microsoft Office PowerPoint</Application>
  <PresentationFormat>On-screen Show (4:3)</PresentationFormat>
  <Paragraphs>182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When is the next User Group meeting? </vt:lpstr>
      <vt:lpstr>Resultant Research Using CHIA Data</vt:lpstr>
      <vt:lpstr>PowerPoint Presentation</vt:lpstr>
    </vt:vector>
  </TitlesOfParts>
  <Company>CHIA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DiGioia</dc:creator>
  <cp:lastModifiedBy>Donald Kirkwood</cp:lastModifiedBy>
  <cp:revision>227</cp:revision>
  <cp:lastPrinted>2019-07-23T18:41:08Z</cp:lastPrinted>
  <dcterms:created xsi:type="dcterms:W3CDTF">2018-01-09T20:21:29Z</dcterms:created>
  <dcterms:modified xsi:type="dcterms:W3CDTF">2023-02-22T20:29:52Z</dcterms:modified>
</cp:coreProperties>
</file>