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93" r:id="rId3"/>
    <p:sldMasterId id="2147483696" r:id="rId4"/>
  </p:sldMasterIdLst>
  <p:notesMasterIdLst>
    <p:notesMasterId r:id="rId21"/>
  </p:notesMasterIdLst>
  <p:handoutMasterIdLst>
    <p:handoutMasterId r:id="rId22"/>
  </p:handoutMasterIdLst>
  <p:sldIdLst>
    <p:sldId id="317" r:id="rId5"/>
    <p:sldId id="264" r:id="rId6"/>
    <p:sldId id="371" r:id="rId7"/>
    <p:sldId id="409" r:id="rId8"/>
    <p:sldId id="401" r:id="rId9"/>
    <p:sldId id="408" r:id="rId10"/>
    <p:sldId id="295" r:id="rId11"/>
    <p:sldId id="410" r:id="rId12"/>
    <p:sldId id="347" r:id="rId13"/>
    <p:sldId id="414" r:id="rId14"/>
    <p:sldId id="415" r:id="rId15"/>
    <p:sldId id="349" r:id="rId16"/>
    <p:sldId id="381" r:id="rId17"/>
    <p:sldId id="413" r:id="rId18"/>
    <p:sldId id="368" r:id="rId19"/>
    <p:sldId id="296" r:id="rId20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703" autoAdjust="0"/>
  </p:normalViewPr>
  <p:slideViewPr>
    <p:cSldViewPr snapToGrid="0" snapToObjects="1" showGuides="1">
      <p:cViewPr>
        <p:scale>
          <a:sx n="97" d="100"/>
          <a:sy n="97" d="100"/>
        </p:scale>
        <p:origin x="-132" y="-12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84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6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70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7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AEE2-E4E9-4AAE-AAED-44A8DB7376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82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2E90-B160-436C-96A7-C06B6051E4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1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F50FB-28B6-48B3-9E34-C2761BF9F6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6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5E66-7852-4242-93F1-629F9833B2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73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A2CEE-6EA0-42C4-B0A9-DC549AB46D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90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9725E-BBFD-420D-B766-13E0BC1FF61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06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A253-532D-421C-A989-D6BAC356A7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83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B200-4213-4388-BD53-22A3A7559D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06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79893-CD8A-46D5-B4E2-ECF60463C6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18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4469-3039-4F96-B2BD-E9BFFC9997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56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3057-A1AC-456D-80F3-D4D294BF6B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2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8CD0-4C89-47DE-AEC6-BA7F7469CAB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59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50BCA-E7D3-46ED-B427-5E8C0F7B49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fld id="{CC706479-ABC0-42E7-8D11-4F953BECE08A}" type="slidenum">
              <a:rPr lang="en-US" altLang="en-US">
                <a:solidFill>
                  <a:srgbClr val="000000"/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209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ma-apcd-case-mix-workgrou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hi.net/publications/62-all-payer-claims-databases-unlocking-the-potential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Adam.Tapply@state.ma.us" TargetMode="External"/><Relationship Id="rId5" Type="http://schemas.openxmlformats.org/officeDocument/2006/relationships/hyperlink" Target="http://chiamass.gov/acute-hospital/" TargetMode="External"/><Relationship Id="rId4" Type="http://schemas.openxmlformats.org/officeDocument/2006/relationships/hyperlink" Target="http://chiamass.gov/ma-apcd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/ Case Mix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23,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549400" y="2217738"/>
            <a:ext cx="61166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/>
            <a:r>
              <a:rPr lang="en-US" altLang="en-US" sz="2400" u="sng" dirty="0" smtClean="0">
                <a:solidFill>
                  <a:schemeClr val="accent2"/>
                </a:solidFill>
                <a:ea typeface="+mn-ea"/>
              </a:rPr>
              <a:t>Question</a:t>
            </a:r>
            <a:r>
              <a:rPr lang="en-US" altLang="en-US" sz="2400" dirty="0">
                <a:solidFill>
                  <a:schemeClr val="accent2"/>
                </a:solidFill>
                <a:ea typeface="+mn-ea"/>
              </a:rPr>
              <a:t>:</a:t>
            </a:r>
            <a:endParaRPr lang="en-US" altLang="en-US" sz="2400" u="sng" dirty="0" smtClean="0">
              <a:solidFill>
                <a:schemeClr val="accent2"/>
              </a:solidFill>
              <a:ea typeface="+mn-ea"/>
            </a:endParaRPr>
          </a:p>
          <a:p>
            <a:pPr algn="ctr" defTabSz="914400" eaLnBrk="1" hangingPunct="1"/>
            <a:endParaRPr lang="en-US" altLang="en-US" sz="2400" dirty="0" smtClean="0">
              <a:solidFill>
                <a:srgbClr val="000000"/>
              </a:solidFill>
              <a:ea typeface="+mn-ea"/>
            </a:endParaRPr>
          </a:p>
          <a:p>
            <a:pPr algn="ctr" defTabSz="914400" eaLnBrk="1" hangingPunct="1"/>
            <a:r>
              <a:rPr lang="en-US" altLang="en-US" sz="2400" dirty="0" smtClean="0">
                <a:solidFill>
                  <a:schemeClr val="accent2"/>
                </a:solidFill>
                <a:ea typeface="+mn-ea"/>
              </a:rPr>
              <a:t>What Type of Data is available in Case Mix </a:t>
            </a:r>
          </a:p>
          <a:p>
            <a:pPr algn="ctr" defTabSz="914400" eaLnBrk="1" hangingPunct="1"/>
            <a:r>
              <a:rPr lang="en-US" altLang="en-US" sz="2400" dirty="0" smtClean="0">
                <a:solidFill>
                  <a:schemeClr val="accent2"/>
                </a:solidFill>
                <a:ea typeface="+mn-ea"/>
              </a:rPr>
              <a:t>on Substance Abuse Care?</a:t>
            </a:r>
          </a:p>
        </p:txBody>
      </p:sp>
    </p:spTree>
    <p:extLst>
      <p:ext uri="{BB962C8B-B14F-4D97-AF65-F5344CB8AC3E}">
        <p14:creationId xmlns:p14="http://schemas.microsoft.com/office/powerpoint/2010/main" val="1450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7225" y="0"/>
            <a:ext cx="7785100" cy="8382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Change in Massachusetts Inpatient Hospitals Discharges by Age and Diagnosis from FY2011 to FY2013</a:t>
            </a:r>
          </a:p>
        </p:txBody>
      </p:sp>
      <p:graphicFrame>
        <p:nvGraphicFramePr>
          <p:cNvPr id="404483" name="Group 3"/>
          <p:cNvGraphicFramePr>
            <a:graphicFrameLocks noGrp="1"/>
          </p:cNvGraphicFramePr>
          <p:nvPr/>
        </p:nvGraphicFramePr>
        <p:xfrm>
          <a:off x="482600" y="889000"/>
          <a:ext cx="8270875" cy="4860931"/>
        </p:xfrm>
        <a:graphic>
          <a:graphicData uri="http://schemas.openxmlformats.org/drawingml/2006/table">
            <a:tbl>
              <a:tblPr/>
              <a:tblGrid>
                <a:gridCol w="2892425"/>
                <a:gridCol w="1568450"/>
                <a:gridCol w="1256909"/>
                <a:gridCol w="1249754"/>
                <a:gridCol w="1303337"/>
              </a:tblGrid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 to 2013 Percent Change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Discharges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Massachusetts Residents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804,993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781,351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757,708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-5.9%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Non-Massachusetts Residents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47,865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48,098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48,176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+0.6%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Residency Unknown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-26.9%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Discharges by Age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0-17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116,908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112,801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110,766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-5.3%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18-24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40,136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38,763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36,540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-9.0%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25-34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83,634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84,687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83,191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-0.5%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35-44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72,866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71,043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66,961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-8.1%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45-64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212,105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210,151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202,312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-4.6%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years and older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326,538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312,423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306,369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-6.2%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69,481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68,685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68,512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-1.4%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Twin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3,158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3,012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3,020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-4.4%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-2.7%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Fiscal Year Inpatient Charges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$21,195,330,387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$20,933,822,349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$21,895,933,982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-3.3%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Increases in Selected Inpatient Services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Psychiatric Bed/Private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519,873,229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524,614,802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531,882,704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Psychiatric/Semi Private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40,752,757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40,980,932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46,746,425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Detoxification Bed/Private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21,416,094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22,956,404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23,950,917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Detoxification/Semi Private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8,205,278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9,895,825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8,157,579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Drugs Require Specific 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  8,654,748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61,125,541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103,314,446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Psychiatric/Psychological Treatment and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 33,553,555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23,980,525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   23,936,856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34" name="Group 1"/>
          <p:cNvGrpSpPr>
            <a:grpSpLocks/>
          </p:cNvGrpSpPr>
          <p:nvPr/>
        </p:nvGrpSpPr>
        <p:grpSpPr bwMode="auto">
          <a:xfrm>
            <a:off x="549275" y="1748883"/>
            <a:ext cx="8594725" cy="3616868"/>
            <a:chOff x="549753" y="1748947"/>
            <a:chExt cx="8594247" cy="3617065"/>
          </a:xfrm>
        </p:grpSpPr>
        <p:sp>
          <p:nvSpPr>
            <p:cNvPr id="3238" name="Rectangle 169"/>
            <p:cNvSpPr>
              <a:spLocks noChangeArrowheads="1"/>
            </p:cNvSpPr>
            <p:nvPr/>
          </p:nvSpPr>
          <p:spPr bwMode="auto">
            <a:xfrm>
              <a:off x="549753" y="4972833"/>
              <a:ext cx="8280400" cy="3931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/>
              <a:endParaRPr lang="en-US" altLang="en-US" smtClean="0">
                <a:solidFill>
                  <a:srgbClr val="000000"/>
                </a:solidFill>
                <a:ea typeface="+mn-ea"/>
              </a:endParaRPr>
            </a:p>
          </p:txBody>
        </p:sp>
        <p:grpSp>
          <p:nvGrpSpPr>
            <p:cNvPr id="3239" name="Group 170"/>
            <p:cNvGrpSpPr>
              <a:grpSpLocks/>
            </p:cNvGrpSpPr>
            <p:nvPr/>
          </p:nvGrpSpPr>
          <p:grpSpPr bwMode="auto">
            <a:xfrm>
              <a:off x="2413000" y="1748947"/>
              <a:ext cx="6731000" cy="2171700"/>
              <a:chOff x="1296" y="968"/>
              <a:chExt cx="4240" cy="1368"/>
            </a:xfrm>
          </p:grpSpPr>
          <p:sp>
            <p:nvSpPr>
              <p:cNvPr id="3240" name="AutoShape 171"/>
              <p:cNvSpPr>
                <a:spLocks noChangeArrowheads="1"/>
              </p:cNvSpPr>
              <p:nvPr/>
            </p:nvSpPr>
            <p:spPr bwMode="auto">
              <a:xfrm>
                <a:off x="1296" y="968"/>
                <a:ext cx="4240" cy="1368"/>
              </a:xfrm>
              <a:prstGeom prst="wedgeRectCallout">
                <a:avLst>
                  <a:gd name="adj1" fmla="val -39787"/>
                  <a:gd name="adj2" fmla="val 97954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hangingPunct="1"/>
                <a:endParaRPr lang="en-US" altLang="en-US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41" name="Rectangle 172"/>
              <p:cNvSpPr>
                <a:spLocks noChangeArrowheads="1"/>
              </p:cNvSpPr>
              <p:nvPr/>
            </p:nvSpPr>
            <p:spPr bwMode="auto">
              <a:xfrm>
                <a:off x="4628" y="2088"/>
                <a:ext cx="836" cy="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-5.6%</a:t>
                </a:r>
              </a:p>
            </p:txBody>
          </p:sp>
          <p:sp>
            <p:nvSpPr>
              <p:cNvPr id="3242" name="Rectangle 173"/>
              <p:cNvSpPr>
                <a:spLocks noChangeArrowheads="1"/>
              </p:cNvSpPr>
              <p:nvPr/>
            </p:nvSpPr>
            <p:spPr bwMode="auto">
              <a:xfrm>
                <a:off x="4010" y="2088"/>
                <a:ext cx="618" cy="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3.97 Days</a:t>
                </a:r>
              </a:p>
            </p:txBody>
          </p:sp>
          <p:sp>
            <p:nvSpPr>
              <p:cNvPr id="3243" name="Rectangle 174"/>
              <p:cNvSpPr>
                <a:spLocks noChangeArrowheads="1"/>
              </p:cNvSpPr>
              <p:nvPr/>
            </p:nvSpPr>
            <p:spPr bwMode="auto">
              <a:xfrm>
                <a:off x="3416" y="2088"/>
                <a:ext cx="594" cy="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4.05 Days</a:t>
                </a:r>
              </a:p>
            </p:txBody>
          </p:sp>
          <p:sp>
            <p:nvSpPr>
              <p:cNvPr id="3244" name="Rectangle 175"/>
              <p:cNvSpPr>
                <a:spLocks noChangeArrowheads="1"/>
              </p:cNvSpPr>
              <p:nvPr/>
            </p:nvSpPr>
            <p:spPr bwMode="auto">
              <a:xfrm>
                <a:off x="2799" y="2088"/>
                <a:ext cx="617" cy="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4.22 Days</a:t>
                </a:r>
              </a:p>
            </p:txBody>
          </p:sp>
          <p:sp>
            <p:nvSpPr>
              <p:cNvPr id="3245" name="Rectangle 176"/>
              <p:cNvSpPr>
                <a:spLocks noChangeArrowheads="1"/>
              </p:cNvSpPr>
              <p:nvPr/>
            </p:nvSpPr>
            <p:spPr bwMode="auto">
              <a:xfrm>
                <a:off x="1400" y="2088"/>
                <a:ext cx="1399" cy="19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Average Length of Detox</a:t>
                </a:r>
              </a:p>
            </p:txBody>
          </p:sp>
          <p:sp>
            <p:nvSpPr>
              <p:cNvPr id="3246" name="Rectangle 177"/>
              <p:cNvSpPr>
                <a:spLocks noChangeArrowheads="1"/>
              </p:cNvSpPr>
              <p:nvPr/>
            </p:nvSpPr>
            <p:spPr bwMode="auto">
              <a:xfrm>
                <a:off x="4628" y="1916"/>
                <a:ext cx="836" cy="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12.2%</a:t>
                </a:r>
              </a:p>
            </p:txBody>
          </p:sp>
          <p:sp>
            <p:nvSpPr>
              <p:cNvPr id="3247" name="Rectangle 178"/>
              <p:cNvSpPr>
                <a:spLocks noChangeArrowheads="1"/>
              </p:cNvSpPr>
              <p:nvPr/>
            </p:nvSpPr>
            <p:spPr bwMode="auto">
              <a:xfrm>
                <a:off x="4010" y="1916"/>
                <a:ext cx="618" cy="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8,924</a:t>
                </a:r>
              </a:p>
            </p:txBody>
          </p:sp>
          <p:sp>
            <p:nvSpPr>
              <p:cNvPr id="3248" name="Rectangle 179"/>
              <p:cNvSpPr>
                <a:spLocks noChangeArrowheads="1"/>
              </p:cNvSpPr>
              <p:nvPr/>
            </p:nvSpPr>
            <p:spPr bwMode="auto">
              <a:xfrm>
                <a:off x="3416" y="1916"/>
                <a:ext cx="594" cy="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8,928</a:t>
                </a:r>
              </a:p>
            </p:txBody>
          </p:sp>
          <p:sp>
            <p:nvSpPr>
              <p:cNvPr id="3249" name="Rectangle 180"/>
              <p:cNvSpPr>
                <a:spLocks noChangeArrowheads="1"/>
              </p:cNvSpPr>
              <p:nvPr/>
            </p:nvSpPr>
            <p:spPr bwMode="auto">
              <a:xfrm>
                <a:off x="2799" y="1916"/>
                <a:ext cx="617" cy="1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7,951</a:t>
                </a:r>
              </a:p>
            </p:txBody>
          </p:sp>
          <p:sp>
            <p:nvSpPr>
              <p:cNvPr id="3250" name="Rectangle 181"/>
              <p:cNvSpPr>
                <a:spLocks noChangeArrowheads="1"/>
              </p:cNvSpPr>
              <p:nvPr/>
            </p:nvSpPr>
            <p:spPr bwMode="auto">
              <a:xfrm>
                <a:off x="1400" y="1916"/>
                <a:ext cx="1399" cy="17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Inpatient Discharges</a:t>
                </a:r>
              </a:p>
            </p:txBody>
          </p:sp>
          <p:sp>
            <p:nvSpPr>
              <p:cNvPr id="3251" name="Rectangle 182"/>
              <p:cNvSpPr>
                <a:spLocks noChangeArrowheads="1"/>
              </p:cNvSpPr>
              <p:nvPr/>
            </p:nvSpPr>
            <p:spPr bwMode="auto">
              <a:xfrm>
                <a:off x="4628" y="1514"/>
                <a:ext cx="836" cy="4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5.6%</a:t>
                </a:r>
              </a:p>
            </p:txBody>
          </p:sp>
          <p:sp>
            <p:nvSpPr>
              <p:cNvPr id="3252" name="Rectangle 183"/>
              <p:cNvSpPr>
                <a:spLocks noChangeArrowheads="1"/>
              </p:cNvSpPr>
              <p:nvPr/>
            </p:nvSpPr>
            <p:spPr bwMode="auto">
              <a:xfrm>
                <a:off x="4010" y="1514"/>
                <a:ext cx="618" cy="4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35,445 Days</a:t>
                </a:r>
              </a:p>
            </p:txBody>
          </p:sp>
          <p:sp>
            <p:nvSpPr>
              <p:cNvPr id="3253" name="Rectangle 184"/>
              <p:cNvSpPr>
                <a:spLocks noChangeArrowheads="1"/>
              </p:cNvSpPr>
              <p:nvPr/>
            </p:nvSpPr>
            <p:spPr bwMode="auto">
              <a:xfrm>
                <a:off x="3416" y="1514"/>
                <a:ext cx="594" cy="4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36,161 Days</a:t>
                </a:r>
              </a:p>
            </p:txBody>
          </p:sp>
          <p:sp>
            <p:nvSpPr>
              <p:cNvPr id="3254" name="Rectangle 185"/>
              <p:cNvSpPr>
                <a:spLocks noChangeArrowheads="1"/>
              </p:cNvSpPr>
              <p:nvPr/>
            </p:nvSpPr>
            <p:spPr bwMode="auto">
              <a:xfrm>
                <a:off x="2799" y="1514"/>
                <a:ext cx="617" cy="4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100" b="1" smtClean="0">
                    <a:solidFill>
                      <a:srgbClr val="FF0000"/>
                    </a:solidFill>
                    <a:ea typeface="+mn-ea"/>
                  </a:rPr>
                  <a:t>33,577 Days</a:t>
                </a:r>
              </a:p>
            </p:txBody>
          </p:sp>
          <p:sp>
            <p:nvSpPr>
              <p:cNvPr id="3255" name="Rectangle 186"/>
              <p:cNvSpPr>
                <a:spLocks noChangeArrowheads="1"/>
              </p:cNvSpPr>
              <p:nvPr/>
            </p:nvSpPr>
            <p:spPr bwMode="auto">
              <a:xfrm>
                <a:off x="1400" y="1514"/>
                <a:ext cx="1399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Room &amp; Board – Private and Semi-private (Medical or General) - Detoxification</a:t>
                </a:r>
              </a:p>
            </p:txBody>
          </p:sp>
          <p:sp>
            <p:nvSpPr>
              <p:cNvPr id="3256" name="Rectangle 187"/>
              <p:cNvSpPr>
                <a:spLocks noChangeArrowheads="1"/>
              </p:cNvSpPr>
              <p:nvPr/>
            </p:nvSpPr>
            <p:spPr bwMode="auto">
              <a:xfrm>
                <a:off x="4628" y="1112"/>
                <a:ext cx="836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Percent Increase from FY2011 to FY2013</a:t>
                </a:r>
                <a:endParaRPr lang="en-US" altLang="en-US" sz="1200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57" name="Rectangle 188"/>
              <p:cNvSpPr>
                <a:spLocks noChangeArrowheads="1"/>
              </p:cNvSpPr>
              <p:nvPr/>
            </p:nvSpPr>
            <p:spPr bwMode="auto">
              <a:xfrm>
                <a:off x="4010" y="1112"/>
                <a:ext cx="618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2013</a:t>
                </a:r>
                <a:endParaRPr lang="en-US" altLang="en-US" sz="1200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58" name="Rectangle 189"/>
              <p:cNvSpPr>
                <a:spLocks noChangeArrowheads="1"/>
              </p:cNvSpPr>
              <p:nvPr/>
            </p:nvSpPr>
            <p:spPr bwMode="auto">
              <a:xfrm>
                <a:off x="3416" y="1112"/>
                <a:ext cx="594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2012</a:t>
                </a:r>
                <a:endParaRPr lang="en-US" altLang="en-US" sz="1200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59" name="Rectangle 190"/>
              <p:cNvSpPr>
                <a:spLocks noChangeArrowheads="1"/>
              </p:cNvSpPr>
              <p:nvPr/>
            </p:nvSpPr>
            <p:spPr bwMode="auto">
              <a:xfrm>
                <a:off x="2799" y="1112"/>
                <a:ext cx="617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defTabSz="914400" eaLnBrk="1" fontAlgn="b" hangingPunct="1"/>
                <a:r>
                  <a:rPr lang="en-US" altLang="en-US" sz="1200" b="1" smtClean="0">
                    <a:solidFill>
                      <a:srgbClr val="000000"/>
                    </a:solidFill>
                    <a:ea typeface="+mn-ea"/>
                  </a:rPr>
                  <a:t>2011</a:t>
                </a:r>
                <a:endParaRPr lang="en-US" altLang="en-US" sz="1200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60" name="Rectangle 191"/>
              <p:cNvSpPr>
                <a:spLocks noChangeArrowheads="1"/>
              </p:cNvSpPr>
              <p:nvPr/>
            </p:nvSpPr>
            <p:spPr bwMode="auto">
              <a:xfrm>
                <a:off x="1400" y="1112"/>
                <a:ext cx="1399" cy="40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914400" eaLnBrk="1" fontAlgn="b" hangingPunct="1"/>
                <a:r>
                  <a:rPr lang="en-US" altLang="en-US" sz="1000" b="1" smtClean="0">
                    <a:solidFill>
                      <a:srgbClr val="000000"/>
                    </a:solidFill>
                    <a:ea typeface="+mn-ea"/>
                  </a:rPr>
                  <a:t> </a:t>
                </a:r>
                <a:endParaRPr lang="en-US" altLang="en-US" smtClean="0">
                  <a:solidFill>
                    <a:srgbClr val="000000"/>
                  </a:solidFill>
                  <a:ea typeface="+mn-ea"/>
                </a:endParaRPr>
              </a:p>
            </p:txBody>
          </p:sp>
          <p:sp>
            <p:nvSpPr>
              <p:cNvPr id="3261" name="Line 192"/>
              <p:cNvSpPr>
                <a:spLocks noChangeShapeType="1"/>
              </p:cNvSpPr>
              <p:nvPr/>
            </p:nvSpPr>
            <p:spPr bwMode="auto">
              <a:xfrm>
                <a:off x="1400" y="1112"/>
                <a:ext cx="4064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2" name="Line 193"/>
              <p:cNvSpPr>
                <a:spLocks noChangeShapeType="1"/>
              </p:cNvSpPr>
              <p:nvPr/>
            </p:nvSpPr>
            <p:spPr bwMode="auto">
              <a:xfrm>
                <a:off x="1400" y="2284"/>
                <a:ext cx="4064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3" name="Line 194"/>
              <p:cNvSpPr>
                <a:spLocks noChangeShapeType="1"/>
              </p:cNvSpPr>
              <p:nvPr/>
            </p:nvSpPr>
            <p:spPr bwMode="auto">
              <a:xfrm>
                <a:off x="1400" y="1112"/>
                <a:ext cx="0" cy="1172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4" name="Line 195"/>
              <p:cNvSpPr>
                <a:spLocks noChangeShapeType="1"/>
              </p:cNvSpPr>
              <p:nvPr/>
            </p:nvSpPr>
            <p:spPr bwMode="auto">
              <a:xfrm>
                <a:off x="5464" y="1112"/>
                <a:ext cx="0" cy="1172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5" name="Line 196"/>
              <p:cNvSpPr>
                <a:spLocks noChangeShapeType="1"/>
              </p:cNvSpPr>
              <p:nvPr/>
            </p:nvSpPr>
            <p:spPr bwMode="auto">
              <a:xfrm>
                <a:off x="1400" y="1514"/>
                <a:ext cx="406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6" name="Line 197"/>
              <p:cNvSpPr>
                <a:spLocks noChangeShapeType="1"/>
              </p:cNvSpPr>
              <p:nvPr/>
            </p:nvSpPr>
            <p:spPr bwMode="auto">
              <a:xfrm>
                <a:off x="2799" y="1112"/>
                <a:ext cx="0" cy="117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7" name="Line 198"/>
              <p:cNvSpPr>
                <a:spLocks noChangeShapeType="1"/>
              </p:cNvSpPr>
              <p:nvPr/>
            </p:nvSpPr>
            <p:spPr bwMode="auto">
              <a:xfrm>
                <a:off x="3416" y="1112"/>
                <a:ext cx="0" cy="117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8" name="Line 199"/>
              <p:cNvSpPr>
                <a:spLocks noChangeShapeType="1"/>
              </p:cNvSpPr>
              <p:nvPr/>
            </p:nvSpPr>
            <p:spPr bwMode="auto">
              <a:xfrm>
                <a:off x="4010" y="1112"/>
                <a:ext cx="0" cy="117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69" name="Line 200"/>
              <p:cNvSpPr>
                <a:spLocks noChangeShapeType="1"/>
              </p:cNvSpPr>
              <p:nvPr/>
            </p:nvSpPr>
            <p:spPr bwMode="auto">
              <a:xfrm>
                <a:off x="4628" y="1112"/>
                <a:ext cx="0" cy="117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70" name="Line 201"/>
              <p:cNvSpPr>
                <a:spLocks noChangeShapeType="1"/>
              </p:cNvSpPr>
              <p:nvPr/>
            </p:nvSpPr>
            <p:spPr bwMode="auto">
              <a:xfrm>
                <a:off x="1400" y="1916"/>
                <a:ext cx="406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71" name="Line 202"/>
              <p:cNvSpPr>
                <a:spLocks noChangeShapeType="1"/>
              </p:cNvSpPr>
              <p:nvPr/>
            </p:nvSpPr>
            <p:spPr bwMode="auto">
              <a:xfrm>
                <a:off x="1400" y="2088"/>
                <a:ext cx="406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b"/>
              <a:lstStyle/>
              <a:p>
                <a:pPr defTabSz="914400"/>
                <a:endParaRPr lang="en-US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-53381" y="6027174"/>
            <a:ext cx="8950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Note that Case Mix is limited to acute care hospitals.  </a:t>
            </a:r>
            <a:br>
              <a:rPr lang="en-US" b="1" i="1" dirty="0" smtClean="0"/>
            </a:br>
            <a:r>
              <a:rPr lang="en-US" b="1" i="1" dirty="0" smtClean="0"/>
              <a:t>Psychiatric and substance abuse </a:t>
            </a:r>
            <a:r>
              <a:rPr lang="en-US" b="1" i="1" dirty="0" smtClean="0"/>
              <a:t>specialty hospitals</a:t>
            </a:r>
            <a:r>
              <a:rPr lang="en-US" b="1" i="1" dirty="0" smtClean="0"/>
              <a:t> </a:t>
            </a:r>
            <a:r>
              <a:rPr lang="en-US" b="1" i="1" dirty="0" smtClean="0"/>
              <a:t>to </a:t>
            </a:r>
            <a:r>
              <a:rPr lang="en-US" b="1" i="1" dirty="0" smtClean="0"/>
              <a:t>do not </a:t>
            </a:r>
            <a:r>
              <a:rPr lang="en-US" b="1" i="1" dirty="0" smtClean="0"/>
              <a:t>submit </a:t>
            </a:r>
            <a:r>
              <a:rPr lang="en-US" b="1" i="1" dirty="0" smtClean="0"/>
              <a:t>Case Mix data to CHIA.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444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457200"/>
            <a:ext cx="6776817" cy="562148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u="sng" dirty="0">
                <a:solidFill>
                  <a:srgbClr val="004178"/>
                </a:solidFill>
              </a:rPr>
              <a:t>QUESTION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If I understand correctly, there is no information contained within the data set with regard to laboratory testing results.  </a:t>
            </a:r>
            <a:endParaRPr lang="en-US" sz="2400" dirty="0" smtClean="0">
              <a:solidFill>
                <a:srgbClr val="00417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178"/>
                </a:solidFill>
              </a:rPr>
              <a:t>So </a:t>
            </a:r>
            <a:r>
              <a:rPr lang="en-US" sz="2400" dirty="0">
                <a:solidFill>
                  <a:srgbClr val="004178"/>
                </a:solidFill>
              </a:rPr>
              <a:t>I could, for instance, know that a certain blood test was ordered within a claim, but will be unable to determine specific results of that test - </a:t>
            </a:r>
            <a:r>
              <a:rPr lang="en-US" sz="2400" dirty="0" smtClean="0">
                <a:solidFill>
                  <a:srgbClr val="004178"/>
                </a:solidFill>
              </a:rPr>
              <a:t>is </a:t>
            </a:r>
            <a:r>
              <a:rPr lang="en-US" sz="2400" dirty="0">
                <a:solidFill>
                  <a:srgbClr val="004178"/>
                </a:solidFill>
              </a:rPr>
              <a:t>this correct?  </a:t>
            </a:r>
            <a:endParaRPr lang="en-US" sz="2400" dirty="0" smtClean="0">
              <a:solidFill>
                <a:srgbClr val="004178"/>
              </a:solidFill>
            </a:endParaRPr>
          </a:p>
          <a:p>
            <a:pPr lvl="0"/>
            <a:r>
              <a:rPr lang="en-US" sz="2400" dirty="0" smtClean="0">
                <a:solidFill>
                  <a:srgbClr val="004178"/>
                </a:solidFill>
              </a:rPr>
              <a:t> </a:t>
            </a:r>
            <a:endParaRPr lang="en-US" sz="2400" dirty="0">
              <a:solidFill>
                <a:srgbClr val="004178"/>
              </a:solidFill>
            </a:endParaRPr>
          </a:p>
          <a:p>
            <a:pPr lvl="0"/>
            <a:r>
              <a:rPr lang="en-US" sz="2400" u="sng" dirty="0">
                <a:solidFill>
                  <a:srgbClr val="004178"/>
                </a:solidFill>
              </a:rPr>
              <a:t>ANSWER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That is correct. If, for example, someone ordered a white blood cell count test, you would see a claim for the </a:t>
            </a:r>
            <a:r>
              <a:rPr lang="en-US" sz="2400" dirty="0" smtClean="0">
                <a:solidFill>
                  <a:srgbClr val="004178"/>
                </a:solidFill>
              </a:rPr>
              <a:t>test, </a:t>
            </a:r>
            <a:r>
              <a:rPr lang="en-US" sz="2400" dirty="0">
                <a:solidFill>
                  <a:srgbClr val="004178"/>
                </a:solidFill>
              </a:rPr>
              <a:t>but not the results. </a:t>
            </a:r>
            <a:endParaRPr lang="en-US" sz="2400" dirty="0" smtClean="0">
              <a:solidFill>
                <a:srgbClr val="00417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178"/>
                </a:solidFill>
              </a:rPr>
              <a:t>It may be possible to indirectly extrapolate results for certain types of tests by looking for a diagnosis associated with treatment after the date of the test.</a:t>
            </a:r>
            <a:endParaRPr lang="en-US" sz="2400" dirty="0">
              <a:solidFill>
                <a:srgbClr val="0041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648929"/>
            <a:ext cx="6767878" cy="39394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 smtClean="0">
                <a:solidFill>
                  <a:srgbClr val="004178"/>
                </a:solidFill>
              </a:rPr>
              <a:t>QUESTION</a:t>
            </a:r>
            <a:endParaRPr lang="en-US" sz="2400" u="sng" dirty="0">
              <a:solidFill>
                <a:srgbClr val="00417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We are working with the payment data and had a question about the way that coinsurance is recorded in the data. The description in the CHIA documentation is "The coinsurance amount applied to a claim line </a:t>
            </a:r>
            <a:r>
              <a:rPr lang="en-US" sz="1800" i="1" dirty="0" smtClean="0">
                <a:solidFill>
                  <a:schemeClr val="tx2"/>
                </a:solidFill>
              </a:rPr>
              <a:t>or </a:t>
            </a:r>
            <a:r>
              <a:rPr lang="en-US" sz="1800" i="1" dirty="0">
                <a:solidFill>
                  <a:schemeClr val="tx2"/>
                </a:solidFill>
              </a:rPr>
              <a:t>full claim</a:t>
            </a:r>
            <a:r>
              <a:rPr lang="en-US" sz="1800" dirty="0">
                <a:solidFill>
                  <a:schemeClr val="tx2"/>
                </a:solidFill>
              </a:rPr>
              <a:t> as calculated by the carrier or its designee."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Given </a:t>
            </a:r>
            <a:r>
              <a:rPr lang="en-US" sz="1800" dirty="0">
                <a:solidFill>
                  <a:schemeClr val="tx2"/>
                </a:solidFill>
              </a:rPr>
              <a:t>this description, we are wondering whether the coinsurance amount for a given service is always included on the same line as the service that is being charged? Or are there instances when coinsurance for one of several services (lines) in a claim is added to another line in the claim or disbursed throughout the claim? </a:t>
            </a:r>
          </a:p>
          <a:p>
            <a:pPr marL="0" lvl="0" indent="0">
              <a:buNone/>
            </a:pPr>
            <a:r>
              <a:rPr lang="en-US" sz="2400" u="sng" dirty="0" smtClean="0">
                <a:solidFill>
                  <a:schemeClr val="tx2"/>
                </a:solidFill>
              </a:rPr>
              <a:t>ANSWER</a:t>
            </a:r>
            <a:endParaRPr lang="en-US" sz="2400" u="sng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Yes.  It </a:t>
            </a:r>
            <a:r>
              <a:rPr lang="en-US" sz="1800" dirty="0">
                <a:solidFill>
                  <a:schemeClr val="tx2"/>
                </a:solidFill>
              </a:rPr>
              <a:t>is possible that the coinsurance </a:t>
            </a:r>
            <a:r>
              <a:rPr lang="en-US" sz="1800" dirty="0" smtClean="0">
                <a:solidFill>
                  <a:schemeClr val="tx2"/>
                </a:solidFill>
              </a:rPr>
              <a:t>amount for </a:t>
            </a:r>
            <a:r>
              <a:rPr lang="en-US" sz="1800" dirty="0">
                <a:solidFill>
                  <a:schemeClr val="tx2"/>
                </a:solidFill>
              </a:rPr>
              <a:t>all of the claim line services within an entire claim might populate the coinsurance field in, for example, only the first claim line, especially if the carrier is bundling payments.</a:t>
            </a:r>
          </a:p>
        </p:txBody>
      </p:sp>
    </p:spTree>
    <p:extLst>
      <p:ext uri="{BB962C8B-B14F-4D97-AF65-F5344CB8AC3E}">
        <p14:creationId xmlns:p14="http://schemas.microsoft.com/office/powerpoint/2010/main" val="8948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648929"/>
            <a:ext cx="6767878" cy="39394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 smtClean="0">
                <a:solidFill>
                  <a:srgbClr val="004178"/>
                </a:solidFill>
              </a:rPr>
              <a:t>QUESTION</a:t>
            </a:r>
            <a:endParaRPr lang="en-US" sz="2400" u="sng" dirty="0">
              <a:solidFill>
                <a:srgbClr val="00417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2"/>
                </a:solidFill>
              </a:rPr>
              <a:t>There are 1,235 values used in MC031 (Service Provider Suffix) without look-up values in the tables provided by CHIA.  Where can I get these values?</a:t>
            </a:r>
          </a:p>
          <a:p>
            <a:pPr marL="0" lvl="0" indent="0">
              <a:buNone/>
            </a:pPr>
            <a:r>
              <a:rPr lang="en-US" sz="2400" u="sng" dirty="0" smtClean="0">
                <a:solidFill>
                  <a:schemeClr val="tx2"/>
                </a:solidFill>
              </a:rPr>
              <a:t>ANSWER</a:t>
            </a:r>
            <a:endParaRPr lang="en-US" sz="2400" u="sng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chemeClr val="tx2"/>
                </a:solidFill>
              </a:rPr>
              <a:t>MC031 – Service Provider Suffix </a:t>
            </a:r>
            <a:r>
              <a:rPr lang="en-US" altLang="en-US" sz="1800" dirty="0">
                <a:solidFill>
                  <a:schemeClr val="tx2"/>
                </a:solidFill>
              </a:rPr>
              <a:t>reports the individuals name-suffix when applicable to capture the generation of the </a:t>
            </a:r>
            <a:r>
              <a:rPr lang="pt-BR" altLang="en-US" sz="1800" dirty="0">
                <a:solidFill>
                  <a:schemeClr val="tx2"/>
                </a:solidFill>
              </a:rPr>
              <a:t>individual clinician (e.g., Jr. Sr., III) and should only be reported when </a:t>
            </a:r>
            <a:r>
              <a:rPr lang="pt-BR" altLang="en-US" sz="1800" b="1" dirty="0">
                <a:solidFill>
                  <a:schemeClr val="tx2"/>
                </a:solidFill>
              </a:rPr>
              <a:t>MC027 – Service Provider Entity Type Qualifier</a:t>
            </a:r>
            <a:r>
              <a:rPr lang="pt-BR" altLang="en-US" sz="1800" dirty="0">
                <a:solidFill>
                  <a:schemeClr val="tx2"/>
                </a:solidFill>
              </a:rPr>
              <a:t> = 1 (for person). </a:t>
            </a:r>
            <a:endParaRPr lang="pt-BR" altLang="en-US" sz="18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en-US" sz="1800" dirty="0" smtClean="0">
                <a:solidFill>
                  <a:schemeClr val="tx2"/>
                </a:solidFill>
              </a:rPr>
              <a:t>The </a:t>
            </a:r>
            <a:r>
              <a:rPr lang="pt-BR" altLang="en-US" sz="1800" dirty="0">
                <a:solidFill>
                  <a:schemeClr val="tx2"/>
                </a:solidFill>
              </a:rPr>
              <a:t>1,235 different parts of words (such as “ticut”, ‘setts</a:t>
            </a:r>
            <a:r>
              <a:rPr lang="pt-BR" altLang="en-US" sz="1800" dirty="0" smtClean="0">
                <a:solidFill>
                  <a:schemeClr val="tx2"/>
                </a:solidFill>
              </a:rPr>
              <a:t>”), </a:t>
            </a:r>
            <a:r>
              <a:rPr lang="pt-BR" altLang="en-US" sz="1800" dirty="0">
                <a:solidFill>
                  <a:schemeClr val="tx2"/>
                </a:solidFill>
              </a:rPr>
              <a:t>are simply coding oversights. There are instances where you can assume if the carrier submitted SR, instead of the appropriaate look-up value, that they meant coding value 5 for Sr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1/8 – Data Privacy Committee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1/23 – Data Release Committee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1/27 – MA APCD / Case Mix User Workgroup Webinar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9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Release 3.0 Updates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Application Issues / Questions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CHIA Website Tour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from Current APCD Users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Archive Posted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Archive of questions and answers from this Workgroup has been posted to the CHIA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</a:t>
            </a:r>
            <a:r>
              <a:rPr lang="en-US" sz="2800" dirty="0"/>
              <a:t>Link: </a:t>
            </a:r>
            <a:r>
              <a:rPr lang="en-US" sz="2800" dirty="0">
                <a:hlinkClick r:id="rId3"/>
              </a:rPr>
              <a:t>http://chiamass.gov/ma-apcd-case-mix-workgroup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from previous workgroups can be found on this page as well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NEHI: APCD Issue 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4172849" cy="46088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NEHI </a:t>
            </a:r>
            <a:r>
              <a:rPr lang="en-US" sz="2000" dirty="0" smtClean="0"/>
              <a:t>has posted an issue brief </a:t>
            </a:r>
            <a:r>
              <a:rPr lang="en-US" dirty="0" smtClean="0"/>
              <a:t>reflecting </a:t>
            </a:r>
            <a:r>
              <a:rPr lang="en-US" dirty="0"/>
              <a:t>findings from the </a:t>
            </a:r>
            <a:r>
              <a:rPr lang="en-US" dirty="0" smtClean="0"/>
              <a:t>November webcast, </a:t>
            </a:r>
            <a:r>
              <a:rPr lang="en-US" dirty="0"/>
              <a:t>in addition to background research and expert interviews conducted by NEHI to explore the opportunities and lessons learned in leveraging APCDs to advance health services </a:t>
            </a:r>
            <a:r>
              <a:rPr lang="en-US" dirty="0" smtClean="0"/>
              <a:t>research.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You can </a:t>
            </a:r>
            <a:r>
              <a:rPr lang="en-US" dirty="0"/>
              <a:t>download the file here: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www.nehi.net/publications/62-all-payer-claims-databases-unlocking-the-potential/view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98787"/>
            <a:ext cx="38100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3.0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through 2013 (incurred paid through June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MEID updates retroactive to 2009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Versioning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MC –14 of the Top 16 Payers [well over 90% of total MC claims]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PC – For </a:t>
            </a:r>
            <a:r>
              <a:rPr lang="en-US" sz="1800" dirty="0" err="1" smtClean="0">
                <a:solidFill>
                  <a:schemeClr val="tx1"/>
                </a:solidFill>
              </a:rPr>
              <a:t>MassHealth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BCBSMA, </a:t>
            </a:r>
            <a:r>
              <a:rPr lang="en-US" sz="1800" dirty="0">
                <a:solidFill>
                  <a:schemeClr val="tx1"/>
                </a:solidFill>
              </a:rPr>
              <a:t>Tufts and </a:t>
            </a:r>
            <a:r>
              <a:rPr lang="en-US" sz="1800" dirty="0" smtClean="0">
                <a:solidFill>
                  <a:schemeClr val="tx1"/>
                </a:solidFill>
              </a:rPr>
              <a:t>Harvard Pilgrim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element changes: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New elements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Shifts from Level 2 to Level 3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65104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3.0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data request documents are still scheduled to be posted by the end of the month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posted to CHIA website and IRBNet simultaneously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Posting will be announced via </a:t>
            </a:r>
            <a:r>
              <a:rPr lang="en-US" sz="2400" dirty="0" err="1" smtClean="0">
                <a:solidFill>
                  <a:schemeClr val="tx2"/>
                </a:solidFill>
              </a:rPr>
              <a:t>eblast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2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Application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000" dirty="0" smtClean="0">
                <a:solidFill>
                  <a:srgbClr val="FF0000"/>
                </a:solidFill>
              </a:rPr>
              <a:t>Will the data request process be changing at all with Release 3.0?</a:t>
            </a:r>
            <a:endParaRPr lang="en-US" sz="2000" dirty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CHIA’s data release process is shifting towards one that mirrors the Federal process for requesting data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3 Stage Process: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Draft Data </a:t>
            </a:r>
            <a:r>
              <a:rPr lang="en-US" sz="2400" dirty="0">
                <a:solidFill>
                  <a:schemeClr val="tx2"/>
                </a:solidFill>
              </a:rPr>
              <a:t>R</a:t>
            </a:r>
            <a:r>
              <a:rPr lang="en-US" sz="2400" dirty="0" smtClean="0">
                <a:solidFill>
                  <a:schemeClr val="tx2"/>
                </a:solidFill>
              </a:rPr>
              <a:t>equest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Data Management Plan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Sign DUA</a:t>
            </a:r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 Website Tour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chemeClr val="tx2"/>
                </a:solidFill>
              </a:rPr>
              <a:t>New important addresses to remember: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CHIA</a:t>
            </a:r>
            <a:r>
              <a:rPr lang="en-US" sz="2000" dirty="0" smtClean="0">
                <a:solidFill>
                  <a:schemeClr val="tx2"/>
                </a:solidFill>
              </a:rPr>
              <a:t> Homepage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http://chiamass.gov</a:t>
            </a:r>
            <a:r>
              <a:rPr lang="en-US" sz="2000" dirty="0" smtClean="0">
                <a:solidFill>
                  <a:schemeClr val="tx2"/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MA </a:t>
            </a:r>
            <a:r>
              <a:rPr lang="en-US" sz="2000" b="1" dirty="0">
                <a:solidFill>
                  <a:schemeClr val="tx2"/>
                </a:solidFill>
              </a:rPr>
              <a:t>ACPD </a:t>
            </a:r>
            <a:r>
              <a:rPr lang="en-US" sz="2000" dirty="0">
                <a:solidFill>
                  <a:schemeClr val="tx2"/>
                </a:solidFill>
              </a:rPr>
              <a:t>Homepage: </a:t>
            </a:r>
            <a:r>
              <a:rPr lang="en-US" sz="2000" dirty="0">
                <a:solidFill>
                  <a:schemeClr val="tx2"/>
                </a:solidFill>
                <a:hlinkClick r:id="rId4"/>
              </a:rPr>
              <a:t>http://chiamass.gov/ma-apcd</a:t>
            </a:r>
            <a:r>
              <a:rPr lang="en-US" sz="2000" dirty="0" smtClean="0">
                <a:solidFill>
                  <a:schemeClr val="tx2"/>
                </a:solidFill>
                <a:hlinkClick r:id="rId4"/>
              </a:rPr>
              <a:t>/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Case </a:t>
            </a:r>
            <a:r>
              <a:rPr lang="en-US" sz="2000" b="1" dirty="0">
                <a:solidFill>
                  <a:schemeClr val="tx2"/>
                </a:solidFill>
              </a:rPr>
              <a:t>Mix </a:t>
            </a:r>
            <a:r>
              <a:rPr lang="en-US" sz="2000" dirty="0">
                <a:solidFill>
                  <a:schemeClr val="tx2"/>
                </a:solidFill>
              </a:rPr>
              <a:t>Homepage: </a:t>
            </a:r>
            <a:r>
              <a:rPr lang="en-US" sz="2000" dirty="0">
                <a:solidFill>
                  <a:schemeClr val="tx2"/>
                </a:solidFill>
                <a:hlinkClick r:id="rId5"/>
              </a:rPr>
              <a:t>http://chiamass.gov/acute-hospital</a:t>
            </a:r>
            <a:r>
              <a:rPr lang="en-US" sz="2000" dirty="0" smtClean="0">
                <a:solidFill>
                  <a:schemeClr val="tx2"/>
                </a:solidFill>
                <a:hlinkClick r:id="rId5"/>
              </a:rPr>
              <a:t>/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2"/>
                </a:solidFill>
              </a:rPr>
              <a:t>If you have bookmarked corresponding pages from the old website, those links should direct you to the appropriate new page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2"/>
                </a:solidFill>
              </a:rPr>
              <a:t>IRBNet links have not changed</a:t>
            </a:r>
            <a:endParaRPr lang="en-US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lvl="0"/>
            <a:r>
              <a:rPr lang="en-US" sz="2000" dirty="0" smtClean="0">
                <a:solidFill>
                  <a:schemeClr val="tx2"/>
                </a:solidFill>
              </a:rPr>
              <a:t>If you have any comments or suggestions to improve the APCD or Case Mix webpages, please email </a:t>
            </a:r>
            <a:r>
              <a:rPr lang="en-US" sz="2000" dirty="0" smtClean="0">
                <a:solidFill>
                  <a:schemeClr val="tx2"/>
                </a:solidFill>
                <a:hlinkClick r:id="rId6"/>
              </a:rPr>
              <a:t>Adam.Tapply@state.ma.us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  <a:p>
            <a:pPr lvl="0"/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APCD / Case Mix User Questions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 </a:t>
            </a:r>
            <a:r>
              <a:rPr lang="en-US" sz="2400" dirty="0"/>
              <a:t>am looking to get a comprehensive report that tells me what is the cost of a procedure when it is done in different </a:t>
            </a:r>
            <a:r>
              <a:rPr lang="en-US" sz="2400" dirty="0" smtClean="0"/>
              <a:t>locations / facilities / </a:t>
            </a:r>
            <a:r>
              <a:rPr lang="en-US" sz="2400" dirty="0"/>
              <a:t>hospitals within </a:t>
            </a:r>
            <a:r>
              <a:rPr lang="en-US" sz="2400" dirty="0" smtClean="0"/>
              <a:t>MA.  Where can I get this data?</a:t>
            </a:r>
            <a:endParaRPr lang="en-US" sz="2400" dirty="0"/>
          </a:p>
          <a:p>
            <a:r>
              <a:rPr lang="en-US" sz="2400" u="sng" dirty="0" smtClean="0"/>
              <a:t>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</a:t>
            </a:r>
            <a:r>
              <a:rPr lang="en-US" sz="2400" dirty="0"/>
              <a:t>looking for the charges associated with different procedures performed at acute care hospitals, </a:t>
            </a:r>
            <a:r>
              <a:rPr lang="en-US" sz="2400" dirty="0" smtClean="0"/>
              <a:t>you should </a:t>
            </a:r>
            <a:r>
              <a:rPr lang="en-US" sz="2400" dirty="0"/>
              <a:t>apply for Level I case mix data.</a:t>
            </a:r>
          </a:p>
        </p:txBody>
      </p:sp>
    </p:spTree>
    <p:extLst>
      <p:ext uri="{BB962C8B-B14F-4D97-AF65-F5344CB8AC3E}">
        <p14:creationId xmlns:p14="http://schemas.microsoft.com/office/powerpoint/2010/main" val="7978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6325</TotalTime>
  <Words>1034</Words>
  <Application>Microsoft Office PowerPoint</Application>
  <PresentationFormat>On-screen Show (4:3)</PresentationFormat>
  <Paragraphs>223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content option A</vt:lpstr>
      <vt:lpstr>Office Theme</vt:lpstr>
      <vt:lpstr>HIT January 2014</vt:lpstr>
      <vt:lpstr>Default Design</vt:lpstr>
      <vt:lpstr>Monthly MA APCD / Case Mix User Workgroup Webinar</vt:lpstr>
      <vt:lpstr>Agenda</vt:lpstr>
      <vt:lpstr>Question Archive Posted</vt:lpstr>
      <vt:lpstr>NEHI: APCD Issue Brief</vt:lpstr>
      <vt:lpstr>Release 3.0 Updates</vt:lpstr>
      <vt:lpstr>Release 3.0 Updates</vt:lpstr>
      <vt:lpstr>Common Application Questions</vt:lpstr>
      <vt:lpstr>CHIA Website Tour</vt:lpstr>
      <vt:lpstr>APCD / Case Mix User Questions</vt:lpstr>
      <vt:lpstr>PowerPoint Presentation</vt:lpstr>
      <vt:lpstr>Change in Massachusetts Inpatient Hospitals Discharges by Age and Diagnosis from FY2011 to FY2013</vt:lpstr>
      <vt:lpstr>PowerPoint Presentation</vt:lpstr>
      <vt:lpstr>PowerPoint Presentation</vt:lpstr>
      <vt:lpstr>PowerPoint Presentation</vt:lpstr>
      <vt:lpstr>Upcoming Schedule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190</cp:revision>
  <cp:lastPrinted>2014-12-23T18:16:08Z</cp:lastPrinted>
  <dcterms:created xsi:type="dcterms:W3CDTF">2014-04-22T00:14:56Z</dcterms:created>
  <dcterms:modified xsi:type="dcterms:W3CDTF">2014-12-23T18:43:46Z</dcterms:modified>
</cp:coreProperties>
</file>