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257" r:id="rId6"/>
    <p:sldId id="261" r:id="rId7"/>
    <p:sldId id="264" r:id="rId8"/>
    <p:sldId id="265" r:id="rId9"/>
    <p:sldId id="291" r:id="rId10"/>
    <p:sldId id="266" r:id="rId11"/>
    <p:sldId id="269" r:id="rId12"/>
    <p:sldId id="299" r:id="rId13"/>
    <p:sldId id="271" r:id="rId14"/>
    <p:sldId id="295" r:id="rId15"/>
    <p:sldId id="272" r:id="rId16"/>
    <p:sldId id="289" r:id="rId17"/>
    <p:sldId id="298" r:id="rId18"/>
    <p:sldId id="300" r:id="rId19"/>
    <p:sldId id="280" r:id="rId20"/>
    <p:sldId id="301" r:id="rId21"/>
    <p:sldId id="302" r:id="rId22"/>
    <p:sldId id="276" r:id="rId23"/>
    <p:sldId id="26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D6ABDC-15E1-47F2-46DF-368CBA4FF7A8}" name="Deborah Gray" initials="DG" userId="S::Deborah.Gray@chiamass.gov::0ecee90e-8459-4c7d-ba54-fe9c523587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1B2"/>
    <a:srgbClr val="276E99"/>
    <a:srgbClr val="2C6294"/>
    <a:srgbClr val="0276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41"/>
    <p:restoredTop sz="96240"/>
  </p:normalViewPr>
  <p:slideViewPr>
    <p:cSldViewPr snapToGrid="0">
      <p:cViewPr varScale="1">
        <p:scale>
          <a:sx n="63" d="100"/>
          <a:sy n="63" d="100"/>
        </p:scale>
        <p:origin x="89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8BF273-6613-4B98-AD43-35689AD7F566}"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CCE025-6D7B-4D96-8F14-316C9FAB0551}" type="slidenum">
              <a:rPr lang="en-US" smtClean="0"/>
              <a:t>‹#›</a:t>
            </a:fld>
            <a:endParaRPr lang="en-US"/>
          </a:p>
        </p:txBody>
      </p:sp>
    </p:spTree>
    <p:extLst>
      <p:ext uri="{BB962C8B-B14F-4D97-AF65-F5344CB8AC3E}">
        <p14:creationId xmlns:p14="http://schemas.microsoft.com/office/powerpoint/2010/main" val="3704007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CCE025-6D7B-4D96-8F14-316C9FAB0551}" type="slidenum">
              <a:rPr lang="en-US" smtClean="0"/>
              <a:t>1</a:t>
            </a:fld>
            <a:endParaRPr lang="en-US"/>
          </a:p>
        </p:txBody>
      </p:sp>
    </p:spTree>
    <p:extLst>
      <p:ext uri="{BB962C8B-B14F-4D97-AF65-F5344CB8AC3E}">
        <p14:creationId xmlns:p14="http://schemas.microsoft.com/office/powerpoint/2010/main" val="3620304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CCE025-6D7B-4D96-8F14-316C9FAB0551}" type="slidenum">
              <a:rPr lang="en-US" smtClean="0"/>
              <a:t>8</a:t>
            </a:fld>
            <a:endParaRPr lang="en-US"/>
          </a:p>
        </p:txBody>
      </p:sp>
    </p:spTree>
    <p:extLst>
      <p:ext uri="{BB962C8B-B14F-4D97-AF65-F5344CB8AC3E}">
        <p14:creationId xmlns:p14="http://schemas.microsoft.com/office/powerpoint/2010/main" val="3523822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29CDB-980D-860A-9FF8-00BF92EABB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EEDD75-78E9-943D-A717-01EFD21C42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CE133A-17F3-B924-CE11-815084F08F09}"/>
              </a:ext>
            </a:extLst>
          </p:cNvPr>
          <p:cNvSpPr>
            <a:spLocks noGrp="1"/>
          </p:cNvSpPr>
          <p:nvPr>
            <p:ph type="dt" sz="half" idx="10"/>
          </p:nvPr>
        </p:nvSpPr>
        <p:spPr/>
        <p:txBody>
          <a:bodyPr/>
          <a:lstStyle/>
          <a:p>
            <a:fld id="{AB13C699-E6DE-A340-9D72-F7BB39535468}" type="datetimeFigureOut">
              <a:rPr lang="en-US" smtClean="0"/>
              <a:t>1/23/2025</a:t>
            </a:fld>
            <a:endParaRPr lang="en-US"/>
          </a:p>
        </p:txBody>
      </p:sp>
      <p:sp>
        <p:nvSpPr>
          <p:cNvPr id="5" name="Footer Placeholder 4">
            <a:extLst>
              <a:ext uri="{FF2B5EF4-FFF2-40B4-BE49-F238E27FC236}">
                <a16:creationId xmlns:a16="http://schemas.microsoft.com/office/drawing/2014/main" id="{4CBD2704-9B88-C11A-E3D4-E12F08766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6B41D-F9FE-A129-4CE0-6A97EFD89BB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123559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5EF7-CEB1-0C66-D0B2-6945909E13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14A197-C319-C571-AEAC-A3EFD1BC1B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13E141-FDE3-E0A4-0CE2-833EB73E2E82}"/>
              </a:ext>
            </a:extLst>
          </p:cNvPr>
          <p:cNvSpPr>
            <a:spLocks noGrp="1"/>
          </p:cNvSpPr>
          <p:nvPr>
            <p:ph type="dt" sz="half" idx="10"/>
          </p:nvPr>
        </p:nvSpPr>
        <p:spPr/>
        <p:txBody>
          <a:bodyPr/>
          <a:lstStyle/>
          <a:p>
            <a:fld id="{AB13C699-E6DE-A340-9D72-F7BB39535468}" type="datetimeFigureOut">
              <a:rPr lang="en-US" smtClean="0"/>
              <a:t>1/23/2025</a:t>
            </a:fld>
            <a:endParaRPr lang="en-US"/>
          </a:p>
        </p:txBody>
      </p:sp>
      <p:sp>
        <p:nvSpPr>
          <p:cNvPr id="5" name="Footer Placeholder 4">
            <a:extLst>
              <a:ext uri="{FF2B5EF4-FFF2-40B4-BE49-F238E27FC236}">
                <a16:creationId xmlns:a16="http://schemas.microsoft.com/office/drawing/2014/main" id="{3708F122-5330-E540-554D-8D80437BB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457918-3BC3-8CCC-7934-4FA013E156F9}"/>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35467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622F65-DA02-E016-E0A3-31E1F58F9A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CF7979-F6AA-6995-FBFA-A080EB39BE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79A4D4-2EDF-7A7B-4C1C-82D6F5E17B77}"/>
              </a:ext>
            </a:extLst>
          </p:cNvPr>
          <p:cNvSpPr>
            <a:spLocks noGrp="1"/>
          </p:cNvSpPr>
          <p:nvPr>
            <p:ph type="dt" sz="half" idx="10"/>
          </p:nvPr>
        </p:nvSpPr>
        <p:spPr/>
        <p:txBody>
          <a:bodyPr/>
          <a:lstStyle/>
          <a:p>
            <a:fld id="{AB13C699-E6DE-A340-9D72-F7BB39535468}" type="datetimeFigureOut">
              <a:rPr lang="en-US" smtClean="0"/>
              <a:t>1/23/2025</a:t>
            </a:fld>
            <a:endParaRPr lang="en-US"/>
          </a:p>
        </p:txBody>
      </p:sp>
      <p:sp>
        <p:nvSpPr>
          <p:cNvPr id="5" name="Footer Placeholder 4">
            <a:extLst>
              <a:ext uri="{FF2B5EF4-FFF2-40B4-BE49-F238E27FC236}">
                <a16:creationId xmlns:a16="http://schemas.microsoft.com/office/drawing/2014/main" id="{BE1A6B3D-9E2C-09E6-41B5-5984BF30BA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9E7ADE-F3CB-F8B3-EAC2-BED7A3F9212B}"/>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32143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A8FA-4268-9A4D-5B3A-C539BC1844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AB8E00-B68D-6186-E28D-F504B4B41E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86C96-F319-6FAC-C485-53C4295D1FCB}"/>
              </a:ext>
            </a:extLst>
          </p:cNvPr>
          <p:cNvSpPr>
            <a:spLocks noGrp="1"/>
          </p:cNvSpPr>
          <p:nvPr>
            <p:ph type="dt" sz="half" idx="10"/>
          </p:nvPr>
        </p:nvSpPr>
        <p:spPr/>
        <p:txBody>
          <a:bodyPr/>
          <a:lstStyle/>
          <a:p>
            <a:fld id="{AB13C699-E6DE-A340-9D72-F7BB39535468}" type="datetimeFigureOut">
              <a:rPr lang="en-US" smtClean="0"/>
              <a:t>1/23/2025</a:t>
            </a:fld>
            <a:endParaRPr lang="en-US"/>
          </a:p>
        </p:txBody>
      </p:sp>
      <p:sp>
        <p:nvSpPr>
          <p:cNvPr id="5" name="Footer Placeholder 4">
            <a:extLst>
              <a:ext uri="{FF2B5EF4-FFF2-40B4-BE49-F238E27FC236}">
                <a16:creationId xmlns:a16="http://schemas.microsoft.com/office/drawing/2014/main" id="{42E019A0-047A-A951-C0CE-49FE5376B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7D56D-3827-F4A1-BC60-1C03A6A7F24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289883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AD369-CE07-C3AC-AAFE-D506E047D6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0353EF-3892-C865-9342-3E0EBFBCB8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FCBF51-7BC0-5BB6-AA88-E961360EA249}"/>
              </a:ext>
            </a:extLst>
          </p:cNvPr>
          <p:cNvSpPr>
            <a:spLocks noGrp="1"/>
          </p:cNvSpPr>
          <p:nvPr>
            <p:ph type="dt" sz="half" idx="10"/>
          </p:nvPr>
        </p:nvSpPr>
        <p:spPr/>
        <p:txBody>
          <a:bodyPr/>
          <a:lstStyle/>
          <a:p>
            <a:fld id="{AB13C699-E6DE-A340-9D72-F7BB39535468}" type="datetimeFigureOut">
              <a:rPr lang="en-US" smtClean="0"/>
              <a:t>1/23/2025</a:t>
            </a:fld>
            <a:endParaRPr lang="en-US"/>
          </a:p>
        </p:txBody>
      </p:sp>
      <p:sp>
        <p:nvSpPr>
          <p:cNvPr id="5" name="Footer Placeholder 4">
            <a:extLst>
              <a:ext uri="{FF2B5EF4-FFF2-40B4-BE49-F238E27FC236}">
                <a16:creationId xmlns:a16="http://schemas.microsoft.com/office/drawing/2014/main" id="{3B44E788-33F3-BCC8-8DD7-4B50B0EDA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6E126-81D5-4A2B-D056-3ABB0FA5683F}"/>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3820720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B82E-AC5F-621F-A492-6053A4EA73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95224C-2301-652B-B331-20E8756762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C26DF1-450C-D8F4-88B6-7FF93F1FFF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08A1C4-D999-64A0-C579-A77B53D5245C}"/>
              </a:ext>
            </a:extLst>
          </p:cNvPr>
          <p:cNvSpPr>
            <a:spLocks noGrp="1"/>
          </p:cNvSpPr>
          <p:nvPr>
            <p:ph type="dt" sz="half" idx="10"/>
          </p:nvPr>
        </p:nvSpPr>
        <p:spPr/>
        <p:txBody>
          <a:bodyPr/>
          <a:lstStyle/>
          <a:p>
            <a:fld id="{AB13C699-E6DE-A340-9D72-F7BB39535468}" type="datetimeFigureOut">
              <a:rPr lang="en-US" smtClean="0"/>
              <a:t>1/23/2025</a:t>
            </a:fld>
            <a:endParaRPr lang="en-US"/>
          </a:p>
        </p:txBody>
      </p:sp>
      <p:sp>
        <p:nvSpPr>
          <p:cNvPr id="6" name="Footer Placeholder 5">
            <a:extLst>
              <a:ext uri="{FF2B5EF4-FFF2-40B4-BE49-F238E27FC236}">
                <a16:creationId xmlns:a16="http://schemas.microsoft.com/office/drawing/2014/main" id="{DBAE471C-86DF-1563-EEF4-9EA3CB6631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19950-3354-121A-4D61-1F434CDC153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220417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D6630-832F-6AA0-3F93-F800CBDFA8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E0A48A-47E6-B8CA-C073-C0724576DE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CBBD8E-7D09-1DCE-710F-166C0EDD01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A6DE05-18A5-6AE7-7716-9A1688CDEA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BC41E5-9F4C-84A9-5D03-CD7D8233BA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14BD51-D4A6-825A-453A-61CAE2592FD6}"/>
              </a:ext>
            </a:extLst>
          </p:cNvPr>
          <p:cNvSpPr>
            <a:spLocks noGrp="1"/>
          </p:cNvSpPr>
          <p:nvPr>
            <p:ph type="dt" sz="half" idx="10"/>
          </p:nvPr>
        </p:nvSpPr>
        <p:spPr/>
        <p:txBody>
          <a:bodyPr/>
          <a:lstStyle/>
          <a:p>
            <a:fld id="{AB13C699-E6DE-A340-9D72-F7BB39535468}" type="datetimeFigureOut">
              <a:rPr lang="en-US" smtClean="0"/>
              <a:t>1/23/2025</a:t>
            </a:fld>
            <a:endParaRPr lang="en-US"/>
          </a:p>
        </p:txBody>
      </p:sp>
      <p:sp>
        <p:nvSpPr>
          <p:cNvPr id="8" name="Footer Placeholder 7">
            <a:extLst>
              <a:ext uri="{FF2B5EF4-FFF2-40B4-BE49-F238E27FC236}">
                <a16:creationId xmlns:a16="http://schemas.microsoft.com/office/drawing/2014/main" id="{715F989D-C9EB-4B5F-F6CC-ED7F37BE0A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FA12C5-9BAB-3565-3E84-4DE91901F7AC}"/>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84194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D3C9C-2D59-E25C-F484-17257EAC58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31B542-5554-3D86-C5CB-6125989A18B2}"/>
              </a:ext>
            </a:extLst>
          </p:cNvPr>
          <p:cNvSpPr>
            <a:spLocks noGrp="1"/>
          </p:cNvSpPr>
          <p:nvPr>
            <p:ph type="dt" sz="half" idx="10"/>
          </p:nvPr>
        </p:nvSpPr>
        <p:spPr/>
        <p:txBody>
          <a:bodyPr/>
          <a:lstStyle/>
          <a:p>
            <a:fld id="{AB13C699-E6DE-A340-9D72-F7BB39535468}" type="datetimeFigureOut">
              <a:rPr lang="en-US" smtClean="0"/>
              <a:t>1/23/2025</a:t>
            </a:fld>
            <a:endParaRPr lang="en-US"/>
          </a:p>
        </p:txBody>
      </p:sp>
      <p:sp>
        <p:nvSpPr>
          <p:cNvPr id="4" name="Footer Placeholder 3">
            <a:extLst>
              <a:ext uri="{FF2B5EF4-FFF2-40B4-BE49-F238E27FC236}">
                <a16:creationId xmlns:a16="http://schemas.microsoft.com/office/drawing/2014/main" id="{E41EAD66-A8B5-B2B3-5954-6A9F90D5F4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F9A426-5916-E4B6-DEAF-F7D6D02B4C43}"/>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1491208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85909-B0FE-7945-3E51-8DB3BA107580}"/>
              </a:ext>
            </a:extLst>
          </p:cNvPr>
          <p:cNvSpPr>
            <a:spLocks noGrp="1"/>
          </p:cNvSpPr>
          <p:nvPr>
            <p:ph type="dt" sz="half" idx="10"/>
          </p:nvPr>
        </p:nvSpPr>
        <p:spPr/>
        <p:txBody>
          <a:bodyPr/>
          <a:lstStyle/>
          <a:p>
            <a:fld id="{AB13C699-E6DE-A340-9D72-F7BB39535468}" type="datetimeFigureOut">
              <a:rPr lang="en-US" smtClean="0"/>
              <a:t>1/23/2025</a:t>
            </a:fld>
            <a:endParaRPr lang="en-US"/>
          </a:p>
        </p:txBody>
      </p:sp>
      <p:sp>
        <p:nvSpPr>
          <p:cNvPr id="3" name="Footer Placeholder 2">
            <a:extLst>
              <a:ext uri="{FF2B5EF4-FFF2-40B4-BE49-F238E27FC236}">
                <a16:creationId xmlns:a16="http://schemas.microsoft.com/office/drawing/2014/main" id="{53D78A1B-833B-5A5B-CAA6-8352FA26DD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82FA04-1474-7C1D-F2B0-D881BF3D7F16}"/>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4198772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45334-E7C8-8A6D-FC77-E8ABAACAE3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E2D68B-EA21-A441-BC82-3805804F9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86DC13-7CD9-8227-2258-025E5870D8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C11E45-016C-01D4-4F97-ABCABF5FFB84}"/>
              </a:ext>
            </a:extLst>
          </p:cNvPr>
          <p:cNvSpPr>
            <a:spLocks noGrp="1"/>
          </p:cNvSpPr>
          <p:nvPr>
            <p:ph type="dt" sz="half" idx="10"/>
          </p:nvPr>
        </p:nvSpPr>
        <p:spPr/>
        <p:txBody>
          <a:bodyPr/>
          <a:lstStyle/>
          <a:p>
            <a:fld id="{AB13C699-E6DE-A340-9D72-F7BB39535468}" type="datetimeFigureOut">
              <a:rPr lang="en-US" smtClean="0"/>
              <a:t>1/23/2025</a:t>
            </a:fld>
            <a:endParaRPr lang="en-US"/>
          </a:p>
        </p:txBody>
      </p:sp>
      <p:sp>
        <p:nvSpPr>
          <p:cNvPr id="6" name="Footer Placeholder 5">
            <a:extLst>
              <a:ext uri="{FF2B5EF4-FFF2-40B4-BE49-F238E27FC236}">
                <a16:creationId xmlns:a16="http://schemas.microsoft.com/office/drawing/2014/main" id="{8E921F39-D1A9-3BC6-F417-50C9F4B6E7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B53B30-CDDD-266C-4583-D055A0D01A6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11595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FD993-8C3A-5012-D6A4-01DC4CA32B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8B84F4-4B95-D9BD-0E35-D8D9FDE565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5969C5-99D3-5798-37A0-779F03C0E1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EFD72E-FEAC-3C19-036C-157764F53306}"/>
              </a:ext>
            </a:extLst>
          </p:cNvPr>
          <p:cNvSpPr>
            <a:spLocks noGrp="1"/>
          </p:cNvSpPr>
          <p:nvPr>
            <p:ph type="dt" sz="half" idx="10"/>
          </p:nvPr>
        </p:nvSpPr>
        <p:spPr/>
        <p:txBody>
          <a:bodyPr/>
          <a:lstStyle/>
          <a:p>
            <a:fld id="{AB13C699-E6DE-A340-9D72-F7BB39535468}" type="datetimeFigureOut">
              <a:rPr lang="en-US" smtClean="0"/>
              <a:t>1/23/2025</a:t>
            </a:fld>
            <a:endParaRPr lang="en-US"/>
          </a:p>
        </p:txBody>
      </p:sp>
      <p:sp>
        <p:nvSpPr>
          <p:cNvPr id="6" name="Footer Placeholder 5">
            <a:extLst>
              <a:ext uri="{FF2B5EF4-FFF2-40B4-BE49-F238E27FC236}">
                <a16:creationId xmlns:a16="http://schemas.microsoft.com/office/drawing/2014/main" id="{B7268180-DB4B-6154-6B3B-23E4059488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D2202-CBBC-3DE1-FB3A-600875E46CD6}"/>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2853832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8E71A9-57A5-71B8-FC5E-7EC589095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A80E1E-61FA-8995-84E8-86867DD123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DA625-745D-0AE0-F50E-5A3B01C786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3C699-E6DE-A340-9D72-F7BB39535468}" type="datetimeFigureOut">
              <a:rPr lang="en-US" smtClean="0"/>
              <a:t>1/23/2025</a:t>
            </a:fld>
            <a:endParaRPr lang="en-US"/>
          </a:p>
        </p:txBody>
      </p:sp>
      <p:sp>
        <p:nvSpPr>
          <p:cNvPr id="5" name="Footer Placeholder 4">
            <a:extLst>
              <a:ext uri="{FF2B5EF4-FFF2-40B4-BE49-F238E27FC236}">
                <a16:creationId xmlns:a16="http://schemas.microsoft.com/office/drawing/2014/main" id="{05C0FD83-85A1-E22A-37C4-D61FEF8AEA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09D11D-1BDF-3531-9939-AA6D2C62E6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DCCC9-53D2-6244-BBB6-77A96A4145E6}" type="slidenum">
              <a:rPr lang="en-US" smtClean="0"/>
              <a:t>‹#›</a:t>
            </a:fld>
            <a:endParaRPr lang="en-US"/>
          </a:p>
        </p:txBody>
      </p:sp>
    </p:spTree>
    <p:extLst>
      <p:ext uri="{BB962C8B-B14F-4D97-AF65-F5344CB8AC3E}">
        <p14:creationId xmlns:p14="http://schemas.microsoft.com/office/powerpoint/2010/main" val="528776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3" Type="http://schemas.openxmlformats.org/officeDocument/2006/relationships/hyperlink" Target="https://www.chiamass.gov/chia-data-user-workgroup-information/" TargetMode="External"/><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chiamass.gov/ma-apcd-and-case-mix-user-workgroup-information/" TargetMode="External"/><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mailto:apcd.data@state.ma.us" TargetMode="External"/><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hyperlink" Target="https://www.irbnet.org/release/home.html" TargetMode="External"/><Relationship Id="rId5" Type="http://schemas.openxmlformats.org/officeDocument/2006/relationships/image" Target="../media/image16.emf"/><Relationship Id="rId4" Type="http://schemas.openxmlformats.org/officeDocument/2006/relationships/hyperlink" Target="mailto:casemix.data@state.ma.u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chiamass.gov/case-mix-data/" TargetMode="External"/><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chiamass.gov/case-mix-data-documentation-archive/"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chiamass.gov/ma-apcd/" TargetMode="External"/><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hyperlink" Target="https://ljristovska.com/assets/docs/masshealth_pa_paper.pdf"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Decorative: Orange sidebar">
            <a:extLst>
              <a:ext uri="{FF2B5EF4-FFF2-40B4-BE49-F238E27FC236}">
                <a16:creationId xmlns:a16="http://schemas.microsoft.com/office/drawing/2014/main" id="{270FA1EA-23C5-DEFC-891A-2D791C8F9BBA}"/>
              </a:ext>
              <a:ext uri="{C183D7F6-B498-43B3-948B-1728B52AA6E4}">
                <adec:decorative xmlns:adec="http://schemas.microsoft.com/office/drawing/2017/decorative" val="1"/>
              </a:ext>
            </a:extLst>
          </p:cNvPr>
          <p:cNvSpPr/>
          <p:nvPr/>
        </p:nvSpPr>
        <p:spPr>
          <a:xfrm>
            <a:off x="-4847" y="-1936"/>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resentation Title">
            <a:extLst>
              <a:ext uri="{FF2B5EF4-FFF2-40B4-BE49-F238E27FC236}">
                <a16:creationId xmlns:a16="http://schemas.microsoft.com/office/drawing/2014/main" id="{9C25D8BB-7720-19D3-D34F-DEF8D0F7A5D6}"/>
              </a:ext>
            </a:extLst>
          </p:cNvPr>
          <p:cNvSpPr txBox="1">
            <a:spLocks/>
          </p:cNvSpPr>
          <p:nvPr/>
        </p:nvSpPr>
        <p:spPr>
          <a:xfrm>
            <a:off x="986657" y="1537878"/>
            <a:ext cx="10626968"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6600" dirty="0">
                <a:solidFill>
                  <a:schemeClr val="bg1"/>
                </a:solidFill>
                <a:latin typeface="Arial" panose="020B0604020202020204" pitchFamily="34" charset="0"/>
                <a:ea typeface="+mn-ea"/>
                <a:cs typeface="Arial" panose="020B0604020202020204" pitchFamily="34" charset="0"/>
              </a:rPr>
              <a:t>CHIA Data User Workgroup</a:t>
            </a:r>
          </a:p>
        </p:txBody>
      </p:sp>
      <p:sp>
        <p:nvSpPr>
          <p:cNvPr id="7" name="Name &amp; Date">
            <a:extLst>
              <a:ext uri="{FF2B5EF4-FFF2-40B4-BE49-F238E27FC236}">
                <a16:creationId xmlns:a16="http://schemas.microsoft.com/office/drawing/2014/main" id="{9AD3CCE8-62E5-16B4-5226-2F2BB0581B3E}"/>
              </a:ext>
            </a:extLst>
          </p:cNvPr>
          <p:cNvSpPr txBox="1"/>
          <p:nvPr/>
        </p:nvSpPr>
        <p:spPr>
          <a:xfrm>
            <a:off x="986657" y="3061610"/>
            <a:ext cx="8397487" cy="1785104"/>
          </a:xfrm>
          <a:prstGeom prst="rect">
            <a:avLst/>
          </a:prstGeom>
          <a:noFill/>
        </p:spPr>
        <p:txBody>
          <a:bodyPr wrap="square" rtlCol="0">
            <a:spAutoFit/>
          </a:bodyPr>
          <a:lstStyle/>
          <a:p>
            <a:pPr>
              <a:spcBef>
                <a:spcPts val="1200"/>
              </a:spcBef>
            </a:pPr>
            <a:r>
              <a:rPr lang="en-US" sz="2000" dirty="0">
                <a:solidFill>
                  <a:schemeClr val="bg1"/>
                </a:solidFill>
                <a:latin typeface="Arial" panose="020B0604020202020204" pitchFamily="34" charset="0"/>
                <a:cs typeface="Arial" panose="020B0604020202020204" pitchFamily="34" charset="0"/>
              </a:rPr>
              <a:t>Donald Kirkwood, Manager of Data Release and Procurement</a:t>
            </a:r>
          </a:p>
          <a:p>
            <a:pPr>
              <a:spcBef>
                <a:spcPts val="1200"/>
              </a:spcBef>
            </a:pPr>
            <a:r>
              <a:rPr lang="en-US" sz="2000" dirty="0">
                <a:solidFill>
                  <a:schemeClr val="bg1"/>
                </a:solidFill>
                <a:latin typeface="Arial" panose="020B0604020202020204" pitchFamily="34" charset="0"/>
                <a:cs typeface="Arial" panose="020B0604020202020204" pitchFamily="34" charset="0"/>
              </a:rPr>
              <a:t>Anne Medinus, Senior Research Account Specialist</a:t>
            </a:r>
          </a:p>
          <a:p>
            <a:pPr>
              <a:spcBef>
                <a:spcPts val="1200"/>
              </a:spcBef>
            </a:pPr>
            <a:r>
              <a:rPr lang="en-US" sz="2000" dirty="0">
                <a:solidFill>
                  <a:schemeClr val="bg1"/>
                </a:solidFill>
                <a:latin typeface="Arial" panose="020B0604020202020204" pitchFamily="34" charset="0"/>
                <a:cs typeface="Arial" panose="020B0604020202020204" pitchFamily="34" charset="0"/>
              </a:rPr>
              <a:t>Sylvia Hobbs, Associate Director of Data Strategy and User Support</a:t>
            </a:r>
          </a:p>
          <a:p>
            <a:pPr>
              <a:spcBef>
                <a:spcPts val="1200"/>
              </a:spcBef>
            </a:pPr>
            <a:r>
              <a:rPr lang="en-US" sz="2000" dirty="0">
                <a:solidFill>
                  <a:schemeClr val="bg1"/>
                </a:solidFill>
                <a:latin typeface="Arial" panose="020B0604020202020204" pitchFamily="34" charset="0"/>
                <a:cs typeface="Arial" panose="020B0604020202020204" pitchFamily="34" charset="0"/>
              </a:rPr>
              <a:t>November 25, 2024</a:t>
            </a:r>
          </a:p>
        </p:txBody>
      </p:sp>
      <p:sp>
        <p:nvSpPr>
          <p:cNvPr id="8" name="Footer">
            <a:extLst>
              <a:ext uri="{FF2B5EF4-FFF2-40B4-BE49-F238E27FC236}">
                <a16:creationId xmlns:a16="http://schemas.microsoft.com/office/drawing/2014/main" id="{A6C39D8E-0FBD-FD09-78BD-4A82D2F583BA}"/>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bg1"/>
                </a:solidFill>
              </a:rPr>
              <a:t>CHIA Data User Workgroup  |  November 25, 2024</a:t>
            </a:r>
          </a:p>
        </p:txBody>
      </p:sp>
      <p:cxnSp>
        <p:nvCxnSpPr>
          <p:cNvPr id="9" name="Decorative: horizontal rule">
            <a:extLst>
              <a:ext uri="{FF2B5EF4-FFF2-40B4-BE49-F238E27FC236}">
                <a16:creationId xmlns:a16="http://schemas.microsoft.com/office/drawing/2014/main" id="{4C4E9E53-94D2-B624-B91B-20D01E3A9A6F}"/>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CHIA Logo" descr="CHIA logo">
            <a:extLst>
              <a:ext uri="{FF2B5EF4-FFF2-40B4-BE49-F238E27FC236}">
                <a16:creationId xmlns:a16="http://schemas.microsoft.com/office/drawing/2014/main" id="{2A76CA9A-1E03-E86F-4C83-4BDE0187B549}"/>
              </a:ext>
            </a:extLst>
          </p:cNvPr>
          <p:cNvPicPr>
            <a:picLocks noChangeAspect="1"/>
          </p:cNvPicPr>
          <p:nvPr/>
        </p:nvPicPr>
        <p:blipFill>
          <a:blip r:embed="rId3"/>
          <a:stretch>
            <a:fillRect/>
          </a:stretch>
        </p:blipFill>
        <p:spPr>
          <a:xfrm>
            <a:off x="11145130" y="6299971"/>
            <a:ext cx="475741" cy="475741"/>
          </a:xfrm>
          <a:prstGeom prst="rect">
            <a:avLst/>
          </a:prstGeom>
        </p:spPr>
      </p:pic>
    </p:spTree>
    <p:extLst>
      <p:ext uri="{BB962C8B-B14F-4D97-AF65-F5344CB8AC3E}">
        <p14:creationId xmlns:p14="http://schemas.microsoft.com/office/powerpoint/2010/main" val="3888889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87CE4B48-06A0-BB65-2C81-56762F887270}"/>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chemeClr val="bg1"/>
                </a:solidFill>
              </a:rPr>
              <a:pPr/>
              <a:t>10</a:t>
            </a:fld>
            <a:endParaRPr lang="en-US" dirty="0">
              <a:solidFill>
                <a:schemeClr val="bg1"/>
              </a:solidFill>
            </a:endParaRPr>
          </a:p>
        </p:txBody>
      </p:sp>
      <p:sp>
        <p:nvSpPr>
          <p:cNvPr id="7" name="Footer Placeholder 4">
            <a:extLst>
              <a:ext uri="{FF2B5EF4-FFF2-40B4-BE49-F238E27FC236}">
                <a16:creationId xmlns:a16="http://schemas.microsoft.com/office/drawing/2014/main" id="{C1A82333-4671-8B84-3A6E-5FC44006FE2D}"/>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bg1"/>
                </a:solidFill>
              </a:rPr>
              <a:t>CHIA Data User Workgroup  |  November 25, 2024</a:t>
            </a:r>
          </a:p>
        </p:txBody>
      </p:sp>
      <p:sp>
        <p:nvSpPr>
          <p:cNvPr id="3" name="Decorative: Orange Sidebar">
            <a:extLst>
              <a:ext uri="{FF2B5EF4-FFF2-40B4-BE49-F238E27FC236}">
                <a16:creationId xmlns:a16="http://schemas.microsoft.com/office/drawing/2014/main" id="{58877063-A12E-127D-7A18-5D692EBFDEEC}"/>
              </a:ext>
              <a:ext uri="{C183D7F6-B498-43B3-948B-1728B52AA6E4}">
                <adec:decorative xmlns:adec="http://schemas.microsoft.com/office/drawing/2017/decorative" val="1"/>
              </a:ext>
            </a:extLst>
          </p:cNvPr>
          <p:cNvSpPr/>
          <p:nvPr/>
        </p:nvSpPr>
        <p:spPr>
          <a:xfrm>
            <a:off x="0" y="9427"/>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dline">
            <a:extLst>
              <a:ext uri="{FF2B5EF4-FFF2-40B4-BE49-F238E27FC236}">
                <a16:creationId xmlns:a16="http://schemas.microsoft.com/office/drawing/2014/main" id="{4F94C746-DEB8-D3E3-3763-12C030A60404}"/>
              </a:ext>
            </a:extLst>
          </p:cNvPr>
          <p:cNvSpPr txBox="1">
            <a:spLocks/>
          </p:cNvSpPr>
          <p:nvPr/>
        </p:nvSpPr>
        <p:spPr>
          <a:xfrm>
            <a:off x="944218" y="1710598"/>
            <a:ext cx="8469413"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6600" dirty="0">
                <a:solidFill>
                  <a:schemeClr val="bg1"/>
                </a:solidFill>
                <a:latin typeface="Arial" panose="020B0604020202020204" pitchFamily="34" charset="0"/>
                <a:ea typeface="+mn-ea"/>
                <a:cs typeface="Arial" panose="020B0604020202020204" pitchFamily="34" charset="0"/>
              </a:rPr>
              <a:t>Website Updates</a:t>
            </a:r>
          </a:p>
        </p:txBody>
      </p:sp>
      <p:cxnSp>
        <p:nvCxnSpPr>
          <p:cNvPr id="6" name="Decorative: horizontal rule">
            <a:extLst>
              <a:ext uri="{FF2B5EF4-FFF2-40B4-BE49-F238E27FC236}">
                <a16:creationId xmlns:a16="http://schemas.microsoft.com/office/drawing/2014/main" id="{AA30DF04-E1BF-F511-B59A-3E648DB9925B}"/>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Decorative: CHIA Logo">
            <a:extLst>
              <a:ext uri="{FF2B5EF4-FFF2-40B4-BE49-F238E27FC236}">
                <a16:creationId xmlns:a16="http://schemas.microsoft.com/office/drawing/2014/main" id="{8ED95456-9743-C89B-9B50-3C0E092632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145130" y="6299971"/>
            <a:ext cx="475741" cy="475741"/>
          </a:xfrm>
          <a:prstGeom prst="rect">
            <a:avLst/>
          </a:prstGeom>
        </p:spPr>
      </p:pic>
      <p:sp>
        <p:nvSpPr>
          <p:cNvPr id="9" name="Decorative: Orange sidebar">
            <a:extLst>
              <a:ext uri="{FF2B5EF4-FFF2-40B4-BE49-F238E27FC236}">
                <a16:creationId xmlns:a16="http://schemas.microsoft.com/office/drawing/2014/main" id="{7464B198-C71F-47FA-2EB9-359AE1EB4348}"/>
              </a:ext>
              <a:ext uri="{C183D7F6-B498-43B3-948B-1728B52AA6E4}">
                <adec:decorative xmlns:adec="http://schemas.microsoft.com/office/drawing/2017/decorative" val="1"/>
              </a:ext>
            </a:extLst>
          </p:cNvPr>
          <p:cNvSpPr/>
          <p:nvPr/>
        </p:nvSpPr>
        <p:spPr>
          <a:xfrm>
            <a:off x="-4847" y="1524"/>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78577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6558E-5DD6-EF77-C0F7-540A272A8106}"/>
            </a:ext>
          </a:extLst>
        </p:cNvPr>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DA66877-DAF9-41BA-D7E1-257A8A56D2F7}"/>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F4255F66-BFE7-BC54-04CD-7181523C7ECB}"/>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11</a:t>
            </a:fld>
            <a:endParaRPr lang="en-US"/>
          </a:p>
        </p:txBody>
      </p:sp>
      <p:sp>
        <p:nvSpPr>
          <p:cNvPr id="4" name="Headline">
            <a:extLst>
              <a:ext uri="{FF2B5EF4-FFF2-40B4-BE49-F238E27FC236}">
                <a16:creationId xmlns:a16="http://schemas.microsoft.com/office/drawing/2014/main" id="{479D83BE-B2AA-960A-A11C-7AC801792259}"/>
              </a:ext>
            </a:extLst>
          </p:cNvPr>
          <p:cNvSpPr txBox="1">
            <a:spLocks/>
          </p:cNvSpPr>
          <p:nvPr/>
        </p:nvSpPr>
        <p:spPr>
          <a:xfrm>
            <a:off x="441486" y="179875"/>
            <a:ext cx="11679393" cy="6155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3400" b="1" dirty="0">
                <a:solidFill>
                  <a:schemeClr val="tx2"/>
                </a:solidFill>
                <a:latin typeface="Arial" panose="020B0604020202020204" pitchFamily="34" charset="0"/>
                <a:ea typeface="+mn-ea"/>
                <a:cs typeface="Arial" panose="020B0604020202020204" pitchFamily="34" charset="0"/>
              </a:rPr>
              <a:t>Instructions for Linking One ZIP Table to Claims</a:t>
            </a:r>
            <a:endParaRPr lang="en-US" sz="2800" b="1" dirty="0">
              <a:solidFill>
                <a:schemeClr val="tx2"/>
              </a:solidFill>
              <a:latin typeface="Arial" panose="020B0604020202020204" pitchFamily="34" charset="0"/>
              <a:ea typeface="+mn-ea"/>
              <a:cs typeface="Arial" panose="020B0604020202020204" pitchFamily="34" charset="0"/>
            </a:endParaRPr>
          </a:p>
        </p:txBody>
      </p:sp>
      <p:sp>
        <p:nvSpPr>
          <p:cNvPr id="8" name="Footer">
            <a:extLst>
              <a:ext uri="{FF2B5EF4-FFF2-40B4-BE49-F238E27FC236}">
                <a16:creationId xmlns:a16="http://schemas.microsoft.com/office/drawing/2014/main" id="{1ADA81E7-2267-3139-1A2C-B0333A07D0CA}"/>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November 25, 2024</a:t>
            </a:r>
          </a:p>
        </p:txBody>
      </p:sp>
      <p:pic>
        <p:nvPicPr>
          <p:cNvPr id="9" name="Decorative: CHIA Logo">
            <a:extLst>
              <a:ext uri="{FF2B5EF4-FFF2-40B4-BE49-F238E27FC236}">
                <a16:creationId xmlns:a16="http://schemas.microsoft.com/office/drawing/2014/main" id="{A617B027-FEFB-C18E-4C04-432381DC2B3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6" name="TextBox 15">
            <a:extLst>
              <a:ext uri="{FF2B5EF4-FFF2-40B4-BE49-F238E27FC236}">
                <a16:creationId xmlns:a16="http://schemas.microsoft.com/office/drawing/2014/main" id="{171C1EA8-5AE8-730B-CD15-FEEFD68763D6}"/>
              </a:ext>
            </a:extLst>
          </p:cNvPr>
          <p:cNvSpPr txBox="1"/>
          <p:nvPr/>
        </p:nvSpPr>
        <p:spPr>
          <a:xfrm>
            <a:off x="570948" y="967939"/>
            <a:ext cx="11074400" cy="313932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Researchers and data users are advised that ZIP code-level information is stored in a distinct table, which is included on the Massachusetts All-Payer Claims Database (MA APCD) hard drive provided upon distribution. Access to the ‘Member Eligibility One ZIP’ table is available as an additional purchase (buy-up) for data applicants specifically requesting member-level ZIP code data. This specialized dataset comprises six key variables: ‘orgid’ (organization identifier), ‘</a:t>
            </a:r>
            <a:r>
              <a:rPr lang="en-US" dirty="0" err="1">
                <a:latin typeface="Arial" panose="020B0604020202020204" pitchFamily="34" charset="0"/>
                <a:cs typeface="Arial" panose="020B0604020202020204" pitchFamily="34" charset="0"/>
              </a:rPr>
              <a:t>chiacarrierspecificuniqueid</a:t>
            </a:r>
            <a:r>
              <a:rPr lang="en-US" dirty="0">
                <a:latin typeface="Arial" panose="020B0604020202020204" pitchFamily="34" charset="0"/>
                <a:cs typeface="Arial" panose="020B0604020202020204" pitchFamily="34" charset="0"/>
              </a:rPr>
              <a:t>’ (carrier-specific unique member identifier), ‘</a:t>
            </a:r>
            <a:r>
              <a:rPr lang="en-US" dirty="0" err="1">
                <a:latin typeface="Arial" panose="020B0604020202020204" pitchFamily="34" charset="0"/>
                <a:cs typeface="Arial" panose="020B0604020202020204" pitchFamily="34" charset="0"/>
              </a:rPr>
              <a:t>calendaryear</a:t>
            </a:r>
            <a:r>
              <a:rPr lang="en-US" dirty="0">
                <a:latin typeface="Arial" panose="020B0604020202020204" pitchFamily="34" charset="0"/>
                <a:cs typeface="Arial" panose="020B0604020202020204" pitchFamily="34" charset="0"/>
              </a:rPr>
              <a:t>’ (year of eligibility), ‘submissionyearmonth’ (the month and year of data submission), ‘</a:t>
            </a:r>
            <a:r>
              <a:rPr lang="en-US" dirty="0" err="1">
                <a:latin typeface="Arial" panose="020B0604020202020204" pitchFamily="34" charset="0"/>
                <a:cs typeface="Arial" panose="020B0604020202020204" pitchFamily="34" charset="0"/>
              </a:rPr>
              <a:t>zipcode</a:t>
            </a:r>
            <a:r>
              <a:rPr lang="en-US" dirty="0">
                <a:latin typeface="Arial" panose="020B0604020202020204" pitchFamily="34" charset="0"/>
                <a:cs typeface="Arial" panose="020B0604020202020204" pitchFamily="34" charset="0"/>
              </a:rPr>
              <a:t>’ (member’s ZIP code), and ‘state’ (member’s state of residence). These variables are available upon request for approved users.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Instructions for linking the data are available on the CHIA website at: </a:t>
            </a:r>
            <a:r>
              <a:rPr lang="en-US" dirty="0">
                <a:latin typeface="Arial" panose="020B0604020202020204" pitchFamily="34" charset="0"/>
                <a:cs typeface="Arial" panose="020B0604020202020204" pitchFamily="34" charset="0"/>
                <a:hlinkClick r:id="rId3"/>
              </a:rPr>
              <a:t>https://www.chiamass.gov/chia-data-user-workgroup-information/</a:t>
            </a:r>
            <a:r>
              <a:rPr lang="en-US" dirty="0">
                <a:latin typeface="Arial" panose="020B0604020202020204" pitchFamily="34" charset="0"/>
                <a:cs typeface="Arial" panose="020B0604020202020204" pitchFamily="34" charset="0"/>
              </a:rPr>
              <a:t> </a:t>
            </a:r>
          </a:p>
        </p:txBody>
      </p:sp>
      <p:pic>
        <p:nvPicPr>
          <p:cNvPr id="18" name="Picture 17">
            <a:extLst>
              <a:ext uri="{FF2B5EF4-FFF2-40B4-BE49-F238E27FC236}">
                <a16:creationId xmlns:a16="http://schemas.microsoft.com/office/drawing/2014/main" id="{F829B23F-35BE-8609-A5AD-ACF49F2A2535}"/>
              </a:ext>
            </a:extLst>
          </p:cNvPr>
          <p:cNvPicPr>
            <a:picLocks noChangeAspect="1"/>
          </p:cNvPicPr>
          <p:nvPr/>
        </p:nvPicPr>
        <p:blipFill>
          <a:blip r:embed="rId4"/>
          <a:srcRect l="15833" t="42036" r="17917" b="42370"/>
          <a:stretch/>
        </p:blipFill>
        <p:spPr>
          <a:xfrm>
            <a:off x="570948" y="4406701"/>
            <a:ext cx="11203199" cy="1483360"/>
          </a:xfrm>
          <a:prstGeom prst="rect">
            <a:avLst/>
          </a:prstGeom>
          <a:ln w="44450">
            <a:solidFill>
              <a:schemeClr val="accent1"/>
            </a:solidFill>
          </a:ln>
        </p:spPr>
      </p:pic>
    </p:spTree>
    <p:extLst>
      <p:ext uri="{BB962C8B-B14F-4D97-AF65-F5344CB8AC3E}">
        <p14:creationId xmlns:p14="http://schemas.microsoft.com/office/powerpoint/2010/main" val="3354902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87CE4B48-06A0-BB65-2C81-56762F887270}"/>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chemeClr val="bg1"/>
                </a:solidFill>
              </a:rPr>
              <a:pPr/>
              <a:t>12</a:t>
            </a:fld>
            <a:endParaRPr lang="en-US" dirty="0">
              <a:solidFill>
                <a:schemeClr val="bg1"/>
              </a:solidFill>
            </a:endParaRPr>
          </a:p>
        </p:txBody>
      </p:sp>
      <p:sp>
        <p:nvSpPr>
          <p:cNvPr id="7" name="Footer Placeholder 4">
            <a:extLst>
              <a:ext uri="{FF2B5EF4-FFF2-40B4-BE49-F238E27FC236}">
                <a16:creationId xmlns:a16="http://schemas.microsoft.com/office/drawing/2014/main" id="{C1A82333-4671-8B84-3A6E-5FC44006FE2D}"/>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bg1"/>
                </a:solidFill>
              </a:rPr>
              <a:t>CHIA Data User Workgroup  |  November 25, 2024</a:t>
            </a:r>
          </a:p>
        </p:txBody>
      </p:sp>
      <p:sp>
        <p:nvSpPr>
          <p:cNvPr id="3" name="Decorative: Orange Sidebar">
            <a:extLst>
              <a:ext uri="{FF2B5EF4-FFF2-40B4-BE49-F238E27FC236}">
                <a16:creationId xmlns:a16="http://schemas.microsoft.com/office/drawing/2014/main" id="{58877063-A12E-127D-7A18-5D692EBFDEEC}"/>
              </a:ext>
              <a:ext uri="{C183D7F6-B498-43B3-948B-1728B52AA6E4}">
                <adec:decorative xmlns:adec="http://schemas.microsoft.com/office/drawing/2017/decorative" val="1"/>
              </a:ext>
            </a:extLst>
          </p:cNvPr>
          <p:cNvSpPr/>
          <p:nvPr/>
        </p:nvSpPr>
        <p:spPr>
          <a:xfrm>
            <a:off x="0" y="9427"/>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dline">
            <a:extLst>
              <a:ext uri="{FF2B5EF4-FFF2-40B4-BE49-F238E27FC236}">
                <a16:creationId xmlns:a16="http://schemas.microsoft.com/office/drawing/2014/main" id="{4F94C746-DEB8-D3E3-3763-12C030A60404}"/>
              </a:ext>
            </a:extLst>
          </p:cNvPr>
          <p:cNvSpPr txBox="1">
            <a:spLocks/>
          </p:cNvSpPr>
          <p:nvPr/>
        </p:nvSpPr>
        <p:spPr>
          <a:xfrm>
            <a:off x="525518" y="1710598"/>
            <a:ext cx="11214538"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6600" dirty="0">
                <a:solidFill>
                  <a:schemeClr val="bg1"/>
                </a:solidFill>
                <a:latin typeface="Arial" panose="020B0604020202020204" pitchFamily="34" charset="0"/>
                <a:ea typeface="+mn-ea"/>
                <a:cs typeface="Arial" panose="020B0604020202020204" pitchFamily="34" charset="0"/>
              </a:rPr>
              <a:t>Data User Support Questions</a:t>
            </a:r>
          </a:p>
        </p:txBody>
      </p:sp>
      <p:cxnSp>
        <p:nvCxnSpPr>
          <p:cNvPr id="6" name="Decorative: horizontal rule">
            <a:extLst>
              <a:ext uri="{FF2B5EF4-FFF2-40B4-BE49-F238E27FC236}">
                <a16:creationId xmlns:a16="http://schemas.microsoft.com/office/drawing/2014/main" id="{AA30DF04-E1BF-F511-B59A-3E648DB9925B}"/>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Decorative: CHIA Logo">
            <a:extLst>
              <a:ext uri="{FF2B5EF4-FFF2-40B4-BE49-F238E27FC236}">
                <a16:creationId xmlns:a16="http://schemas.microsoft.com/office/drawing/2014/main" id="{8ED95456-9743-C89B-9B50-3C0E092632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145130" y="6299971"/>
            <a:ext cx="475741" cy="475741"/>
          </a:xfrm>
          <a:prstGeom prst="rect">
            <a:avLst/>
          </a:prstGeom>
        </p:spPr>
      </p:pic>
      <p:sp>
        <p:nvSpPr>
          <p:cNvPr id="9" name="Decorative: Orange sidebar">
            <a:extLst>
              <a:ext uri="{FF2B5EF4-FFF2-40B4-BE49-F238E27FC236}">
                <a16:creationId xmlns:a16="http://schemas.microsoft.com/office/drawing/2014/main" id="{7464B198-C71F-47FA-2EB9-359AE1EB4348}"/>
              </a:ext>
              <a:ext uri="{C183D7F6-B498-43B3-948B-1728B52AA6E4}">
                <adec:decorative xmlns:adec="http://schemas.microsoft.com/office/drawing/2017/decorative" val="1"/>
              </a:ext>
            </a:extLst>
          </p:cNvPr>
          <p:cNvSpPr/>
          <p:nvPr/>
        </p:nvSpPr>
        <p:spPr>
          <a:xfrm>
            <a:off x="-4847" y="1524"/>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653468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13</a:t>
            </a:fld>
            <a:endParaRPr lang="en-US"/>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November 25,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5" name="Headline">
            <a:extLst>
              <a:ext uri="{FF2B5EF4-FFF2-40B4-BE49-F238E27FC236}">
                <a16:creationId xmlns:a16="http://schemas.microsoft.com/office/drawing/2014/main" id="{A17608BE-1117-970F-B35A-CC3A7AAB4E7E}"/>
              </a:ext>
            </a:extLst>
          </p:cNvPr>
          <p:cNvSpPr txBox="1">
            <a:spLocks/>
          </p:cNvSpPr>
          <p:nvPr/>
        </p:nvSpPr>
        <p:spPr>
          <a:xfrm>
            <a:off x="491977" y="246820"/>
            <a:ext cx="9571821" cy="20867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1800" b="1" u="sng" dirty="0">
                <a:solidFill>
                  <a:schemeClr val="tx2"/>
                </a:solidFill>
                <a:latin typeface="Arial" panose="020B0604020202020204" pitchFamily="34" charset="0"/>
                <a:ea typeface="+mn-ea"/>
                <a:cs typeface="Arial" panose="020B0604020202020204" pitchFamily="34" charset="0"/>
              </a:rPr>
              <a:t>Question</a:t>
            </a:r>
            <a:r>
              <a:rPr lang="en-US" sz="1800" b="1" dirty="0">
                <a:solidFill>
                  <a:schemeClr val="tx2"/>
                </a:solidFill>
                <a:latin typeface="Arial" panose="020B0604020202020204" pitchFamily="34" charset="0"/>
                <a:ea typeface="+mn-ea"/>
                <a:cs typeface="Arial" panose="020B0604020202020204" pitchFamily="34" charset="0"/>
              </a:rPr>
              <a:t>: I previously utilized outpatient emergency department case mix data to conduct a geographic analysis, stratified by county, on the prevalence of animal-related bites, injuries, and diseases. I am now exploring the potential application of the Massachusetts All Payer Claims Data (MA APCD) to investigate the spectrum of animal-related conditions managed across healthcare settings beyond the emergency department. Does the MA APCD contain a sufficiently robust volume of claims pertaining to animal-related medical conditions treated in other care settings beyond the emergency to warrant applying for the data to conduct further analysis?</a:t>
            </a:r>
          </a:p>
        </p:txBody>
      </p:sp>
      <p:sp>
        <p:nvSpPr>
          <p:cNvPr id="16" name="TextBox 15">
            <a:extLst>
              <a:ext uri="{FF2B5EF4-FFF2-40B4-BE49-F238E27FC236}">
                <a16:creationId xmlns:a16="http://schemas.microsoft.com/office/drawing/2014/main" id="{D5EFB26C-B580-FB65-7FF4-0FA71E22C9EA}"/>
              </a:ext>
            </a:extLst>
          </p:cNvPr>
          <p:cNvSpPr txBox="1"/>
          <p:nvPr/>
        </p:nvSpPr>
        <p:spPr>
          <a:xfrm>
            <a:off x="491977" y="2431575"/>
            <a:ext cx="11426110" cy="1985159"/>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Answer</a:t>
            </a:r>
            <a:r>
              <a:rPr lang="en-US" sz="1600" dirty="0">
                <a:latin typeface="Arial" panose="020B0604020202020204" pitchFamily="34" charset="0"/>
                <a:cs typeface="Arial" panose="020B0604020202020204" pitchFamily="34" charset="0"/>
              </a:rPr>
              <a:t>: </a:t>
            </a:r>
            <a:r>
              <a:rPr lang="en-US" sz="1600" dirty="0"/>
              <a:t>While the outpatient emergency department data within the case mix dataset captures an average of approximately 30,000 episodes of care for zoonotic injuries annually, the MA APCD encompasses a broader scope, averaging over 100,000 episodes of care per year across 24 distinct care settings. Among these, the physician’s office consistently ranks as the predominant care setting (See Table 1).</a:t>
            </a:r>
          </a:p>
          <a:p>
            <a:endParaRPr lang="en-US" sz="900" dirty="0"/>
          </a:p>
          <a:p>
            <a:r>
              <a:rPr lang="en-US" sz="1600" dirty="0"/>
              <a:t>Additionally, the MA APCD documents an average of 15,000 episodes of care annually for zoonotic diseases, with the physician’s office again serving as the primary site of care. Notably, independent laboratories—critical for providing diagnostic services essential to the identification and monitoring of zoonotic diseases—also rank among the top care settings within this dataset (See Table 2).</a:t>
            </a:r>
          </a:p>
          <a:p>
            <a:endParaRPr lang="en-US" dirty="0"/>
          </a:p>
        </p:txBody>
      </p:sp>
      <p:grpSp>
        <p:nvGrpSpPr>
          <p:cNvPr id="26" name="Group 25">
            <a:extLst>
              <a:ext uri="{FF2B5EF4-FFF2-40B4-BE49-F238E27FC236}">
                <a16:creationId xmlns:a16="http://schemas.microsoft.com/office/drawing/2014/main" id="{0D9B5042-FB3E-45BA-900E-39F26D5DB299}"/>
              </a:ext>
            </a:extLst>
          </p:cNvPr>
          <p:cNvGrpSpPr/>
          <p:nvPr/>
        </p:nvGrpSpPr>
        <p:grpSpPr>
          <a:xfrm>
            <a:off x="10093615" y="129699"/>
            <a:ext cx="1956171" cy="1928136"/>
            <a:chOff x="10093615" y="129699"/>
            <a:chExt cx="1956171" cy="1928136"/>
          </a:xfrm>
        </p:grpSpPr>
        <p:sp>
          <p:nvSpPr>
            <p:cNvPr id="17" name="TextBox 16">
              <a:extLst>
                <a:ext uri="{FF2B5EF4-FFF2-40B4-BE49-F238E27FC236}">
                  <a16:creationId xmlns:a16="http://schemas.microsoft.com/office/drawing/2014/main" id="{A1780C34-6334-6C23-FE51-A79726C74099}"/>
                </a:ext>
              </a:extLst>
            </p:cNvPr>
            <p:cNvSpPr txBox="1"/>
            <p:nvPr/>
          </p:nvSpPr>
          <p:spPr>
            <a:xfrm>
              <a:off x="10093615" y="129699"/>
              <a:ext cx="1879147" cy="584775"/>
            </a:xfrm>
            <a:prstGeom prst="rect">
              <a:avLst/>
            </a:prstGeom>
            <a:noFill/>
          </p:spPr>
          <p:txBody>
            <a:bodyPr wrap="square" rtlCol="0">
              <a:spAutoFit/>
            </a:bodyPr>
            <a:lstStyle/>
            <a:p>
              <a:pPr algn="ctr"/>
              <a:r>
                <a:rPr lang="en-US" sz="1600" b="1" dirty="0">
                  <a:solidFill>
                    <a:schemeClr val="tx2"/>
                  </a:solidFill>
                  <a:latin typeface="Arial" panose="020B0604020202020204" pitchFamily="34" charset="0"/>
                  <a:cs typeface="Arial" panose="020B0604020202020204" pitchFamily="34" charset="0"/>
                </a:rPr>
                <a:t>Zoonotic Injuries and Diseases</a:t>
              </a:r>
            </a:p>
          </p:txBody>
        </p:sp>
        <p:sp>
          <p:nvSpPr>
            <p:cNvPr id="20" name="TextBox 19">
              <a:extLst>
                <a:ext uri="{FF2B5EF4-FFF2-40B4-BE49-F238E27FC236}">
                  <a16:creationId xmlns:a16="http://schemas.microsoft.com/office/drawing/2014/main" id="{D830DD7D-00E7-DE76-47F1-F6BB8761DD67}"/>
                </a:ext>
              </a:extLst>
            </p:cNvPr>
            <p:cNvSpPr txBox="1"/>
            <p:nvPr/>
          </p:nvSpPr>
          <p:spPr>
            <a:xfrm>
              <a:off x="10170639" y="137595"/>
              <a:ext cx="1879147" cy="1920240"/>
            </a:xfrm>
            <a:prstGeom prst="rect">
              <a:avLst/>
            </a:prstGeom>
            <a:noFill/>
            <a:ln w="22225">
              <a:solidFill>
                <a:schemeClr val="accent1"/>
              </a:solidFill>
            </a:ln>
          </p:spPr>
          <p:txBody>
            <a:bodyPr wrap="square" rtlCol="0">
              <a:spAutoFit/>
            </a:bodyPr>
            <a:lstStyle/>
            <a:p>
              <a:endParaRPr lang="en-US" dirty="0"/>
            </a:p>
          </p:txBody>
        </p:sp>
        <p:pic>
          <p:nvPicPr>
            <p:cNvPr id="24" name="Picture 23">
              <a:extLst>
                <a:ext uri="{FF2B5EF4-FFF2-40B4-BE49-F238E27FC236}">
                  <a16:creationId xmlns:a16="http://schemas.microsoft.com/office/drawing/2014/main" id="{66F27299-D62C-3183-9C11-188B238EDB12}"/>
                </a:ext>
              </a:extLst>
            </p:cNvPr>
            <p:cNvPicPr>
              <a:picLocks noChangeAspect="1"/>
            </p:cNvPicPr>
            <p:nvPr/>
          </p:nvPicPr>
          <p:blipFill>
            <a:blip r:embed="rId3"/>
            <a:srcRect l="50000" t="52903" r="28145" b="23132"/>
            <a:stretch/>
          </p:blipFill>
          <p:spPr>
            <a:xfrm>
              <a:off x="10247663" y="745275"/>
              <a:ext cx="1725100" cy="1159085"/>
            </a:xfrm>
            <a:prstGeom prst="rect">
              <a:avLst/>
            </a:prstGeom>
          </p:spPr>
        </p:pic>
      </p:grpSp>
      <p:graphicFrame>
        <p:nvGraphicFramePr>
          <p:cNvPr id="4" name="Table 3">
            <a:extLst>
              <a:ext uri="{FF2B5EF4-FFF2-40B4-BE49-F238E27FC236}">
                <a16:creationId xmlns:a16="http://schemas.microsoft.com/office/drawing/2014/main" id="{C69C8482-FAEF-E6F7-8AE8-0F6502AAF2B1}"/>
              </a:ext>
            </a:extLst>
          </p:cNvPr>
          <p:cNvGraphicFramePr>
            <a:graphicFrameLocks noGrp="1"/>
          </p:cNvGraphicFramePr>
          <p:nvPr>
            <p:extLst>
              <p:ext uri="{D42A27DB-BD31-4B8C-83A1-F6EECF244321}">
                <p14:modId xmlns:p14="http://schemas.microsoft.com/office/powerpoint/2010/main" val="2183544296"/>
              </p:ext>
            </p:extLst>
          </p:nvPr>
        </p:nvGraphicFramePr>
        <p:xfrm>
          <a:off x="1477618" y="4416734"/>
          <a:ext cx="4446661" cy="1501140"/>
        </p:xfrm>
        <a:graphic>
          <a:graphicData uri="http://schemas.openxmlformats.org/drawingml/2006/table">
            <a:tbl>
              <a:tblPr>
                <a:tableStyleId>{D7AC3CCA-C797-4891-BE02-D94E43425B78}</a:tableStyleId>
              </a:tblPr>
              <a:tblGrid>
                <a:gridCol w="4446661">
                  <a:extLst>
                    <a:ext uri="{9D8B030D-6E8A-4147-A177-3AD203B41FA5}">
                      <a16:colId xmlns:a16="http://schemas.microsoft.com/office/drawing/2014/main" val="1670510094"/>
                    </a:ext>
                  </a:extLst>
                </a:gridCol>
              </a:tblGrid>
              <a:tr h="0">
                <a:tc>
                  <a:txBody>
                    <a:bodyPr/>
                    <a:lstStyle/>
                    <a:p>
                      <a:pPr algn="ctr" fontAlgn="b"/>
                      <a:r>
                        <a:rPr lang="en-US" sz="1600" b="1" u="none" strike="noStrike" dirty="0">
                          <a:solidFill>
                            <a:srgbClr val="000000"/>
                          </a:solidFill>
                          <a:effectLst/>
                        </a:rPr>
                        <a:t>Table 1. Top 5 Service Sites for Zoonotic Injuries</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30353395"/>
                  </a:ext>
                </a:extLst>
              </a:tr>
              <a:tr h="184150">
                <a:tc>
                  <a:txBody>
                    <a:bodyPr/>
                    <a:lstStyle/>
                    <a:p>
                      <a:pPr algn="ctr" fontAlgn="b"/>
                      <a:r>
                        <a:rPr lang="en-US" sz="1600" b="0" u="none" strike="noStrike">
                          <a:solidFill>
                            <a:srgbClr val="000000"/>
                          </a:solidFill>
                          <a:effectLst/>
                        </a:rPr>
                        <a:t>Physician's Office</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49648529"/>
                  </a:ext>
                </a:extLst>
              </a:tr>
              <a:tr h="184150">
                <a:tc>
                  <a:txBody>
                    <a:bodyPr/>
                    <a:lstStyle/>
                    <a:p>
                      <a:pPr algn="ctr" fontAlgn="b"/>
                      <a:r>
                        <a:rPr lang="en-US" sz="1600" b="0" u="none" strike="noStrike">
                          <a:solidFill>
                            <a:srgbClr val="000000"/>
                          </a:solidFill>
                          <a:effectLst/>
                        </a:rPr>
                        <a:t>Urgent Care Facility</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58443104"/>
                  </a:ext>
                </a:extLst>
              </a:tr>
              <a:tr h="184150">
                <a:tc>
                  <a:txBody>
                    <a:bodyPr/>
                    <a:lstStyle/>
                    <a:p>
                      <a:pPr algn="ctr" fontAlgn="b"/>
                      <a:r>
                        <a:rPr lang="en-US" sz="1600" b="0" u="none" strike="noStrike">
                          <a:solidFill>
                            <a:srgbClr val="000000"/>
                          </a:solidFill>
                          <a:effectLst/>
                        </a:rPr>
                        <a:t>Emergency Room Hospital</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75469472"/>
                  </a:ext>
                </a:extLst>
              </a:tr>
              <a:tr h="184150">
                <a:tc>
                  <a:txBody>
                    <a:bodyPr/>
                    <a:lstStyle/>
                    <a:p>
                      <a:pPr algn="ctr" fontAlgn="b"/>
                      <a:r>
                        <a:rPr lang="en-US" sz="1600" b="0" u="none" strike="noStrike">
                          <a:solidFill>
                            <a:srgbClr val="000000"/>
                          </a:solidFill>
                          <a:effectLst/>
                        </a:rPr>
                        <a:t>Outpatient Hospital</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84864558"/>
                  </a:ext>
                </a:extLst>
              </a:tr>
              <a:tr h="184150">
                <a:tc>
                  <a:txBody>
                    <a:bodyPr/>
                    <a:lstStyle/>
                    <a:p>
                      <a:pPr algn="ctr" fontAlgn="b"/>
                      <a:r>
                        <a:rPr lang="en-US" sz="1600" b="0" u="none" strike="noStrike" dirty="0">
                          <a:solidFill>
                            <a:srgbClr val="000000"/>
                          </a:solidFill>
                          <a:effectLst/>
                        </a:rPr>
                        <a:t>Inpatient Hospital</a:t>
                      </a:r>
                      <a:endParaRPr lang="en-US"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98219826"/>
                  </a:ext>
                </a:extLst>
              </a:tr>
            </a:tbl>
          </a:graphicData>
        </a:graphic>
      </p:graphicFrame>
      <p:graphicFrame>
        <p:nvGraphicFramePr>
          <p:cNvPr id="5" name="Table 4">
            <a:extLst>
              <a:ext uri="{FF2B5EF4-FFF2-40B4-BE49-F238E27FC236}">
                <a16:creationId xmlns:a16="http://schemas.microsoft.com/office/drawing/2014/main" id="{6D40F95E-1D4E-6E0E-B4A2-A6786D79F3DA}"/>
              </a:ext>
            </a:extLst>
          </p:cNvPr>
          <p:cNvGraphicFramePr>
            <a:graphicFrameLocks noGrp="1"/>
          </p:cNvGraphicFramePr>
          <p:nvPr>
            <p:extLst>
              <p:ext uri="{D42A27DB-BD31-4B8C-83A1-F6EECF244321}">
                <p14:modId xmlns:p14="http://schemas.microsoft.com/office/powerpoint/2010/main" val="223873015"/>
              </p:ext>
            </p:extLst>
          </p:nvPr>
        </p:nvGraphicFramePr>
        <p:xfrm>
          <a:off x="6828668" y="4416734"/>
          <a:ext cx="4184856" cy="1501140"/>
        </p:xfrm>
        <a:graphic>
          <a:graphicData uri="http://schemas.openxmlformats.org/drawingml/2006/table">
            <a:tbl>
              <a:tblPr>
                <a:tableStyleId>{5940675A-B579-460E-94D1-54222C63F5DA}</a:tableStyleId>
              </a:tblPr>
              <a:tblGrid>
                <a:gridCol w="4184856">
                  <a:extLst>
                    <a:ext uri="{9D8B030D-6E8A-4147-A177-3AD203B41FA5}">
                      <a16:colId xmlns:a16="http://schemas.microsoft.com/office/drawing/2014/main" val="3294694865"/>
                    </a:ext>
                  </a:extLst>
                </a:gridCol>
              </a:tblGrid>
              <a:tr h="0">
                <a:tc>
                  <a:txBody>
                    <a:bodyPr/>
                    <a:lstStyle/>
                    <a:p>
                      <a:pPr marL="0" algn="ctr" defTabSz="914400" rtl="0" eaLnBrk="1" fontAlgn="b" latinLnBrk="0" hangingPunct="1"/>
                      <a:r>
                        <a:rPr lang="en-US" sz="1600" b="1" u="none" strike="noStrike" kern="1200" dirty="0">
                          <a:solidFill>
                            <a:srgbClr val="000000"/>
                          </a:solidFill>
                          <a:effectLst/>
                        </a:rPr>
                        <a:t>Table 2. Top 5 Service Sites for Zoonotic Diseases</a:t>
                      </a:r>
                      <a:endParaRPr lang="en-US" sz="1600" b="1" u="none" strike="noStrike" kern="1200" dirty="0">
                        <a:solidFill>
                          <a:srgbClr val="000000"/>
                        </a:solidFill>
                        <a:effectLst/>
                        <a:latin typeface="+mn-lt"/>
                        <a:ea typeface="+mn-ea"/>
                        <a:cs typeface="+mn-cs"/>
                      </a:endParaRPr>
                    </a:p>
                  </a:txBody>
                  <a:tcPr marL="6350" marR="6350" marT="6350" marB="0" anchor="b"/>
                </a:tc>
                <a:extLst>
                  <a:ext uri="{0D108BD9-81ED-4DB2-BD59-A6C34878D82A}">
                    <a16:rowId xmlns:a16="http://schemas.microsoft.com/office/drawing/2014/main" val="1315528696"/>
                  </a:ext>
                </a:extLst>
              </a:tr>
              <a:tr h="184150">
                <a:tc>
                  <a:txBody>
                    <a:bodyPr/>
                    <a:lstStyle/>
                    <a:p>
                      <a:pPr marL="0" algn="ctr" defTabSz="914400" rtl="0" eaLnBrk="1" fontAlgn="b" latinLnBrk="0" hangingPunct="1"/>
                      <a:r>
                        <a:rPr lang="en-US" sz="1600" b="0" u="none" strike="noStrike" kern="1200" dirty="0">
                          <a:solidFill>
                            <a:srgbClr val="000000"/>
                          </a:solidFill>
                          <a:effectLst/>
                        </a:rPr>
                        <a:t>Physician's Office</a:t>
                      </a:r>
                      <a:endParaRPr lang="en-US" sz="1600" b="0" u="none" strike="noStrike" kern="1200" dirty="0">
                        <a:solidFill>
                          <a:srgbClr val="000000"/>
                        </a:solidFill>
                        <a:effectLst/>
                        <a:latin typeface="+mn-lt"/>
                        <a:ea typeface="+mn-ea"/>
                        <a:cs typeface="+mn-cs"/>
                      </a:endParaRPr>
                    </a:p>
                  </a:txBody>
                  <a:tcPr marL="6350" marR="6350" marT="6350" marB="0" anchor="b"/>
                </a:tc>
                <a:extLst>
                  <a:ext uri="{0D108BD9-81ED-4DB2-BD59-A6C34878D82A}">
                    <a16:rowId xmlns:a16="http://schemas.microsoft.com/office/drawing/2014/main" val="1881049879"/>
                  </a:ext>
                </a:extLst>
              </a:tr>
              <a:tr h="184150">
                <a:tc>
                  <a:txBody>
                    <a:bodyPr/>
                    <a:lstStyle/>
                    <a:p>
                      <a:pPr marL="0" algn="ctr" defTabSz="914400" rtl="0" eaLnBrk="1" fontAlgn="b" latinLnBrk="0" hangingPunct="1"/>
                      <a:r>
                        <a:rPr lang="en-US" sz="1600" b="0" u="none" strike="noStrike" kern="1200" dirty="0">
                          <a:solidFill>
                            <a:srgbClr val="000000"/>
                          </a:solidFill>
                          <a:effectLst/>
                        </a:rPr>
                        <a:t>Inpatient Hospital</a:t>
                      </a:r>
                      <a:endParaRPr lang="en-US" sz="1600" b="0" u="none" strike="noStrike" kern="1200" dirty="0">
                        <a:solidFill>
                          <a:srgbClr val="000000"/>
                        </a:solidFill>
                        <a:effectLst/>
                        <a:latin typeface="+mn-lt"/>
                        <a:ea typeface="+mn-ea"/>
                        <a:cs typeface="+mn-cs"/>
                      </a:endParaRPr>
                    </a:p>
                  </a:txBody>
                  <a:tcPr marL="6350" marR="6350" marT="6350" marB="0" anchor="b"/>
                </a:tc>
                <a:extLst>
                  <a:ext uri="{0D108BD9-81ED-4DB2-BD59-A6C34878D82A}">
                    <a16:rowId xmlns:a16="http://schemas.microsoft.com/office/drawing/2014/main" val="614513472"/>
                  </a:ext>
                </a:extLst>
              </a:tr>
              <a:tr h="184150">
                <a:tc>
                  <a:txBody>
                    <a:bodyPr/>
                    <a:lstStyle/>
                    <a:p>
                      <a:pPr marL="0" algn="ctr" defTabSz="914400" rtl="0" eaLnBrk="1" fontAlgn="b" latinLnBrk="0" hangingPunct="1"/>
                      <a:r>
                        <a:rPr lang="en-US" sz="1600" b="0" u="none" strike="noStrike" kern="1200" dirty="0">
                          <a:solidFill>
                            <a:srgbClr val="000000"/>
                          </a:solidFill>
                          <a:effectLst/>
                        </a:rPr>
                        <a:t>Independent Laboratory</a:t>
                      </a:r>
                      <a:endParaRPr lang="en-US" sz="1600" b="0" u="none" strike="noStrike" kern="1200" dirty="0">
                        <a:solidFill>
                          <a:srgbClr val="000000"/>
                        </a:solidFill>
                        <a:effectLst/>
                        <a:latin typeface="+mn-lt"/>
                        <a:ea typeface="+mn-ea"/>
                        <a:cs typeface="+mn-cs"/>
                      </a:endParaRPr>
                    </a:p>
                  </a:txBody>
                  <a:tcPr marL="6350" marR="6350" marT="6350" marB="0" anchor="b"/>
                </a:tc>
                <a:extLst>
                  <a:ext uri="{0D108BD9-81ED-4DB2-BD59-A6C34878D82A}">
                    <a16:rowId xmlns:a16="http://schemas.microsoft.com/office/drawing/2014/main" val="3451091543"/>
                  </a:ext>
                </a:extLst>
              </a:tr>
              <a:tr h="184150">
                <a:tc>
                  <a:txBody>
                    <a:bodyPr/>
                    <a:lstStyle/>
                    <a:p>
                      <a:pPr marL="0" algn="ctr" defTabSz="914400" rtl="0" eaLnBrk="1" fontAlgn="b" latinLnBrk="0" hangingPunct="1"/>
                      <a:r>
                        <a:rPr lang="en-US" sz="1600" b="0" u="none" strike="noStrike" kern="1200" dirty="0">
                          <a:solidFill>
                            <a:srgbClr val="000000"/>
                          </a:solidFill>
                          <a:effectLst/>
                        </a:rPr>
                        <a:t>Outpatient Hospital</a:t>
                      </a:r>
                      <a:endParaRPr lang="en-US" sz="1600" b="0" u="none" strike="noStrike" kern="1200" dirty="0">
                        <a:solidFill>
                          <a:srgbClr val="000000"/>
                        </a:solidFill>
                        <a:effectLst/>
                        <a:latin typeface="+mn-lt"/>
                        <a:ea typeface="+mn-ea"/>
                        <a:cs typeface="+mn-cs"/>
                      </a:endParaRPr>
                    </a:p>
                  </a:txBody>
                  <a:tcPr marL="6350" marR="6350" marT="6350" marB="0" anchor="b"/>
                </a:tc>
                <a:extLst>
                  <a:ext uri="{0D108BD9-81ED-4DB2-BD59-A6C34878D82A}">
                    <a16:rowId xmlns:a16="http://schemas.microsoft.com/office/drawing/2014/main" val="3597690452"/>
                  </a:ext>
                </a:extLst>
              </a:tr>
              <a:tr h="184150">
                <a:tc>
                  <a:txBody>
                    <a:bodyPr/>
                    <a:lstStyle/>
                    <a:p>
                      <a:pPr marL="0" algn="ctr" defTabSz="914400" rtl="0" eaLnBrk="1" fontAlgn="b" latinLnBrk="0" hangingPunct="1"/>
                      <a:r>
                        <a:rPr lang="en-US" sz="1600" b="0" u="none" strike="noStrike" kern="1200" dirty="0">
                          <a:solidFill>
                            <a:srgbClr val="000000"/>
                          </a:solidFill>
                          <a:effectLst/>
                        </a:rPr>
                        <a:t>Home Health Care Provider</a:t>
                      </a:r>
                      <a:endParaRPr lang="en-US" sz="1600" b="0" u="none" strike="noStrike" kern="1200" dirty="0">
                        <a:solidFill>
                          <a:srgbClr val="000000"/>
                        </a:solidFill>
                        <a:effectLst/>
                        <a:latin typeface="+mn-lt"/>
                        <a:ea typeface="+mn-ea"/>
                        <a:cs typeface="+mn-cs"/>
                      </a:endParaRPr>
                    </a:p>
                  </a:txBody>
                  <a:tcPr marL="6350" marR="6350" marT="6350" marB="0" anchor="b"/>
                </a:tc>
                <a:extLst>
                  <a:ext uri="{0D108BD9-81ED-4DB2-BD59-A6C34878D82A}">
                    <a16:rowId xmlns:a16="http://schemas.microsoft.com/office/drawing/2014/main" val="2998193459"/>
                  </a:ext>
                </a:extLst>
              </a:tr>
            </a:tbl>
          </a:graphicData>
        </a:graphic>
      </p:graphicFrame>
    </p:spTree>
    <p:extLst>
      <p:ext uri="{BB962C8B-B14F-4D97-AF65-F5344CB8AC3E}">
        <p14:creationId xmlns:p14="http://schemas.microsoft.com/office/powerpoint/2010/main" val="1771419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699C6-938F-C179-310D-FB70A4C4785E}"/>
            </a:ext>
          </a:extLst>
        </p:cNvPr>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F977FDDF-E0B9-B7BB-0B9C-B88D885708FE}"/>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358FA275-C808-80B9-976C-EAA62D943130}"/>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14</a:t>
            </a:fld>
            <a:endParaRPr lang="en-US"/>
          </a:p>
        </p:txBody>
      </p:sp>
      <p:cxnSp>
        <p:nvCxnSpPr>
          <p:cNvPr id="7" name="Decorative: horizontal rule">
            <a:extLst>
              <a:ext uri="{FF2B5EF4-FFF2-40B4-BE49-F238E27FC236}">
                <a16:creationId xmlns:a16="http://schemas.microsoft.com/office/drawing/2014/main" id="{EC387AE7-8E7D-BB1F-B2EA-20092C1D4ACD}"/>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46F9CE2F-AE75-A35E-D420-E03835393E83}"/>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November 25, 2024</a:t>
            </a:r>
          </a:p>
        </p:txBody>
      </p:sp>
      <p:pic>
        <p:nvPicPr>
          <p:cNvPr id="9" name="Decorative: CHIA Logo">
            <a:extLst>
              <a:ext uri="{FF2B5EF4-FFF2-40B4-BE49-F238E27FC236}">
                <a16:creationId xmlns:a16="http://schemas.microsoft.com/office/drawing/2014/main" id="{74B21566-CBBE-4FF4-01BD-0DB639CC25C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6" name="TextBox 5">
            <a:extLst>
              <a:ext uri="{FF2B5EF4-FFF2-40B4-BE49-F238E27FC236}">
                <a16:creationId xmlns:a16="http://schemas.microsoft.com/office/drawing/2014/main" id="{45AC5887-DC1B-7799-47AF-54F4DE363BF9}"/>
              </a:ext>
            </a:extLst>
          </p:cNvPr>
          <p:cNvSpPr txBox="1"/>
          <p:nvPr/>
        </p:nvSpPr>
        <p:spPr>
          <a:xfrm>
            <a:off x="488602" y="791696"/>
            <a:ext cx="4637512" cy="1631216"/>
          </a:xfrm>
          <a:prstGeom prst="rect">
            <a:avLst/>
          </a:prstGeom>
          <a:noFill/>
        </p:spPr>
        <p:txBody>
          <a:bodyPr wrap="square">
            <a:spAutoFit/>
          </a:bodyPr>
          <a:lstStyle/>
          <a:p>
            <a:r>
              <a:rPr lang="en-US" sz="2000" b="1" dirty="0">
                <a:solidFill>
                  <a:schemeClr val="tx2"/>
                </a:solidFill>
                <a:latin typeface="Arial" panose="020B0604020202020204" pitchFamily="34" charset="0"/>
                <a:cs typeface="Arial" panose="020B0604020202020204" pitchFamily="34" charset="0"/>
              </a:rPr>
              <a:t>Question: The MA APCD medical claims table has a field called MassHealth Claim Type. Do you have any insight into how reliable that field might be?</a:t>
            </a:r>
          </a:p>
        </p:txBody>
      </p:sp>
      <p:sp>
        <p:nvSpPr>
          <p:cNvPr id="12" name="TextBox 11">
            <a:extLst>
              <a:ext uri="{FF2B5EF4-FFF2-40B4-BE49-F238E27FC236}">
                <a16:creationId xmlns:a16="http://schemas.microsoft.com/office/drawing/2014/main" id="{46B50D00-1FEC-68EF-8294-54C94E6FC8C6}"/>
              </a:ext>
            </a:extLst>
          </p:cNvPr>
          <p:cNvSpPr txBox="1"/>
          <p:nvPr/>
        </p:nvSpPr>
        <p:spPr>
          <a:xfrm>
            <a:off x="559658" y="2650107"/>
            <a:ext cx="4414684" cy="2062103"/>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Answer</a:t>
            </a:r>
            <a:r>
              <a:rPr lang="en-US" sz="1600" dirty="0">
                <a:latin typeface="Arial" panose="020B0604020202020204" pitchFamily="34" charset="0"/>
                <a:cs typeface="Arial" panose="020B0604020202020204" pitchFamily="34" charset="0"/>
              </a:rPr>
              <a:t>: The field has been reliably populated without any extraordinary outliers in all releases of the MA APCD. In looking at MA </a:t>
            </a:r>
            <a:r>
              <a:rPr lang="en-US" sz="1600" b="1" dirty="0">
                <a:latin typeface="Arial" panose="020B0604020202020204" pitchFamily="34" charset="0"/>
                <a:cs typeface="Arial" panose="020B0604020202020204" pitchFamily="34" charset="0"/>
              </a:rPr>
              <a:t>APCD Release 10, Release 2021, 2022, and Release 2023 </a:t>
            </a:r>
            <a:r>
              <a:rPr lang="en-US" sz="1600" dirty="0">
                <a:latin typeface="Arial" panose="020B0604020202020204" pitchFamily="34" charset="0"/>
                <a:cs typeface="Arial" panose="020B0604020202020204" pitchFamily="34" charset="0"/>
              </a:rPr>
              <a:t>for the use of MassHealth Claim by OrgID 3156 (MassHealth), the frequency trends by claim type appear consistent from 2016 through 2024.</a:t>
            </a:r>
          </a:p>
        </p:txBody>
      </p:sp>
      <p:pic>
        <p:nvPicPr>
          <p:cNvPr id="4" name="Picture 3">
            <a:extLst>
              <a:ext uri="{FF2B5EF4-FFF2-40B4-BE49-F238E27FC236}">
                <a16:creationId xmlns:a16="http://schemas.microsoft.com/office/drawing/2014/main" id="{765D282A-4EAB-48E0-1309-4273AF45955B}"/>
              </a:ext>
            </a:extLst>
          </p:cNvPr>
          <p:cNvPicPr>
            <a:picLocks noChangeAspect="1"/>
          </p:cNvPicPr>
          <p:nvPr/>
        </p:nvPicPr>
        <p:blipFill>
          <a:blip r:embed="rId3">
            <a:extLst>
              <a:ext uri="{28A0092B-C50C-407E-A947-70E740481C1C}">
                <a14:useLocalDpi xmlns:a14="http://schemas.microsoft.com/office/drawing/2010/main" val="0"/>
              </a:ext>
            </a:extLst>
          </a:blip>
          <a:srcRect b="75610"/>
          <a:stretch/>
        </p:blipFill>
        <p:spPr bwMode="auto">
          <a:xfrm>
            <a:off x="5225887" y="229957"/>
            <a:ext cx="6813550" cy="2829535"/>
          </a:xfrm>
          <a:prstGeom prst="rect">
            <a:avLst/>
          </a:prstGeom>
          <a:noFill/>
          <a:ln>
            <a:noFill/>
          </a:ln>
        </p:spPr>
      </p:pic>
      <p:pic>
        <p:nvPicPr>
          <p:cNvPr id="10" name="Picture 9">
            <a:extLst>
              <a:ext uri="{FF2B5EF4-FFF2-40B4-BE49-F238E27FC236}">
                <a16:creationId xmlns:a16="http://schemas.microsoft.com/office/drawing/2014/main" id="{FD3E8D40-3A00-F265-0344-B58F4561FF28}"/>
              </a:ext>
            </a:extLst>
          </p:cNvPr>
          <p:cNvPicPr>
            <a:picLocks noChangeAspect="1"/>
          </p:cNvPicPr>
          <p:nvPr/>
        </p:nvPicPr>
        <p:blipFill>
          <a:blip r:embed="rId3">
            <a:extLst>
              <a:ext uri="{28A0092B-C50C-407E-A947-70E740481C1C}">
                <a14:useLocalDpi xmlns:a14="http://schemas.microsoft.com/office/drawing/2010/main" val="0"/>
              </a:ext>
            </a:extLst>
          </a:blip>
          <a:srcRect t="25514" r="16476" b="50234"/>
          <a:stretch/>
        </p:blipFill>
        <p:spPr bwMode="auto">
          <a:xfrm>
            <a:off x="5225887" y="3139189"/>
            <a:ext cx="5690913" cy="2813710"/>
          </a:xfrm>
          <a:prstGeom prst="rect">
            <a:avLst/>
          </a:prstGeom>
          <a:noFill/>
          <a:ln>
            <a:noFill/>
          </a:ln>
        </p:spPr>
      </p:pic>
      <p:sp>
        <p:nvSpPr>
          <p:cNvPr id="13" name="TextBox 12">
            <a:extLst>
              <a:ext uri="{FF2B5EF4-FFF2-40B4-BE49-F238E27FC236}">
                <a16:creationId xmlns:a16="http://schemas.microsoft.com/office/drawing/2014/main" id="{46D14FE8-B012-F48E-ECBE-B4B447C30949}"/>
              </a:ext>
            </a:extLst>
          </p:cNvPr>
          <p:cNvSpPr txBox="1"/>
          <p:nvPr/>
        </p:nvSpPr>
        <p:spPr>
          <a:xfrm>
            <a:off x="727587" y="171008"/>
            <a:ext cx="3683726" cy="461665"/>
          </a:xfrm>
          <a:prstGeom prst="rect">
            <a:avLst/>
          </a:prstGeom>
          <a:ln w="22225">
            <a:solidFill>
              <a:schemeClr val="accent1"/>
            </a:solidFill>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a:ln/>
                <a:solidFill>
                  <a:schemeClr val="accent3"/>
                </a:solidFill>
              </a:rPr>
              <a:t>MassHealth Claim Type </a:t>
            </a:r>
          </a:p>
        </p:txBody>
      </p:sp>
      <p:grpSp>
        <p:nvGrpSpPr>
          <p:cNvPr id="14" name="Group 13">
            <a:extLst>
              <a:ext uri="{FF2B5EF4-FFF2-40B4-BE49-F238E27FC236}">
                <a16:creationId xmlns:a16="http://schemas.microsoft.com/office/drawing/2014/main" id="{523E530F-73F2-08AB-95EA-A9D3525CE67C}"/>
              </a:ext>
            </a:extLst>
          </p:cNvPr>
          <p:cNvGrpSpPr/>
          <p:nvPr/>
        </p:nvGrpSpPr>
        <p:grpSpPr>
          <a:xfrm>
            <a:off x="10083441" y="5941607"/>
            <a:ext cx="1729048" cy="307777"/>
            <a:chOff x="9966201" y="5890985"/>
            <a:chExt cx="1729048" cy="307777"/>
          </a:xfrm>
        </p:grpSpPr>
        <p:sp>
          <p:nvSpPr>
            <p:cNvPr id="15" name="TextBox 14">
              <a:extLst>
                <a:ext uri="{FF2B5EF4-FFF2-40B4-BE49-F238E27FC236}">
                  <a16:creationId xmlns:a16="http://schemas.microsoft.com/office/drawing/2014/main" id="{AFB93E13-30C5-E792-28C7-7F2C79A25BA9}"/>
                </a:ext>
              </a:extLst>
            </p:cNvPr>
            <p:cNvSpPr txBox="1"/>
            <p:nvPr/>
          </p:nvSpPr>
          <p:spPr>
            <a:xfrm>
              <a:off x="9966201" y="5890985"/>
              <a:ext cx="922112" cy="307777"/>
            </a:xfrm>
            <a:prstGeom prst="rect">
              <a:avLst/>
            </a:prstGeom>
            <a:noFill/>
          </p:spPr>
          <p:txBody>
            <a:bodyPr wrap="none" rtlCol="0">
              <a:spAutoFit/>
            </a:bodyPr>
            <a:lstStyle/>
            <a:p>
              <a:r>
                <a:rPr lang="en-US" sz="1400" dirty="0">
                  <a:solidFill>
                    <a:srgbClr val="FF0000"/>
                  </a:solidFill>
                </a:rPr>
                <a:t>continued</a:t>
              </a:r>
            </a:p>
          </p:txBody>
        </p:sp>
        <p:sp>
          <p:nvSpPr>
            <p:cNvPr id="16" name="Arrow: Right 15">
              <a:extLst>
                <a:ext uri="{FF2B5EF4-FFF2-40B4-BE49-F238E27FC236}">
                  <a16:creationId xmlns:a16="http://schemas.microsoft.com/office/drawing/2014/main" id="{9CBE4B21-C58E-139C-623B-27F7232437D7}"/>
                </a:ext>
              </a:extLst>
            </p:cNvPr>
            <p:cNvSpPr/>
            <p:nvPr/>
          </p:nvSpPr>
          <p:spPr>
            <a:xfrm>
              <a:off x="10888313" y="5971280"/>
              <a:ext cx="806936" cy="12622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39493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BB910-E235-70C3-683A-216E4E683879}"/>
            </a:ext>
          </a:extLst>
        </p:cNvPr>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F8BF5BFD-EA92-0ECD-9624-C85332114836}"/>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84B2FFFB-9572-75DB-DFE7-A8C195B80FC0}"/>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15</a:t>
            </a:fld>
            <a:endParaRPr lang="en-US"/>
          </a:p>
        </p:txBody>
      </p:sp>
      <p:cxnSp>
        <p:nvCxnSpPr>
          <p:cNvPr id="7" name="Decorative: horizontal rule">
            <a:extLst>
              <a:ext uri="{FF2B5EF4-FFF2-40B4-BE49-F238E27FC236}">
                <a16:creationId xmlns:a16="http://schemas.microsoft.com/office/drawing/2014/main" id="{D0501304-8F78-C019-5B6C-C7F4670BD51E}"/>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028312D4-E8C7-1B89-451D-F014FC3F06D9}"/>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November 25, 2024</a:t>
            </a:r>
          </a:p>
        </p:txBody>
      </p:sp>
      <p:pic>
        <p:nvPicPr>
          <p:cNvPr id="9" name="Decorative: CHIA Logo">
            <a:extLst>
              <a:ext uri="{FF2B5EF4-FFF2-40B4-BE49-F238E27FC236}">
                <a16:creationId xmlns:a16="http://schemas.microsoft.com/office/drawing/2014/main" id="{7E719C33-0055-B49F-5552-9F1010E2546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3" name="TextBox 12">
            <a:extLst>
              <a:ext uri="{FF2B5EF4-FFF2-40B4-BE49-F238E27FC236}">
                <a16:creationId xmlns:a16="http://schemas.microsoft.com/office/drawing/2014/main" id="{69A6C8B2-AE58-2702-E69B-211CE6C9B986}"/>
              </a:ext>
            </a:extLst>
          </p:cNvPr>
          <p:cNvSpPr txBox="1"/>
          <p:nvPr/>
        </p:nvSpPr>
        <p:spPr>
          <a:xfrm>
            <a:off x="727587" y="171008"/>
            <a:ext cx="3683726" cy="461665"/>
          </a:xfrm>
          <a:prstGeom prst="rect">
            <a:avLst/>
          </a:prstGeom>
          <a:ln w="22225">
            <a:solidFill>
              <a:schemeClr val="accent1"/>
            </a:solidFill>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a:ln/>
                <a:solidFill>
                  <a:schemeClr val="accent3"/>
                </a:solidFill>
              </a:rPr>
              <a:t>MassHealth Claim Type </a:t>
            </a:r>
          </a:p>
        </p:txBody>
      </p:sp>
      <p:pic>
        <p:nvPicPr>
          <p:cNvPr id="11" name="Picture 10">
            <a:extLst>
              <a:ext uri="{FF2B5EF4-FFF2-40B4-BE49-F238E27FC236}">
                <a16:creationId xmlns:a16="http://schemas.microsoft.com/office/drawing/2014/main" id="{BDCFAD07-128D-97D0-7220-BBAD30FB532E}"/>
              </a:ext>
            </a:extLst>
          </p:cNvPr>
          <p:cNvPicPr>
            <a:picLocks noChangeAspect="1"/>
          </p:cNvPicPr>
          <p:nvPr/>
        </p:nvPicPr>
        <p:blipFill>
          <a:blip r:embed="rId3">
            <a:extLst>
              <a:ext uri="{28A0092B-C50C-407E-A947-70E740481C1C}">
                <a14:useLocalDpi xmlns:a14="http://schemas.microsoft.com/office/drawing/2010/main" val="0"/>
              </a:ext>
            </a:extLst>
          </a:blip>
          <a:srcRect t="50683" r="16437"/>
          <a:stretch/>
        </p:blipFill>
        <p:spPr bwMode="auto">
          <a:xfrm>
            <a:off x="5909187" y="376063"/>
            <a:ext cx="5693658" cy="5721457"/>
          </a:xfrm>
          <a:prstGeom prst="rect">
            <a:avLst/>
          </a:prstGeom>
          <a:noFill/>
          <a:ln>
            <a:noFill/>
          </a:ln>
        </p:spPr>
      </p:pic>
      <p:sp>
        <p:nvSpPr>
          <p:cNvPr id="15" name="TextBox 14">
            <a:extLst>
              <a:ext uri="{FF2B5EF4-FFF2-40B4-BE49-F238E27FC236}">
                <a16:creationId xmlns:a16="http://schemas.microsoft.com/office/drawing/2014/main" id="{A43B68EE-E2A2-C578-61A3-0BE17544B933}"/>
              </a:ext>
            </a:extLst>
          </p:cNvPr>
          <p:cNvSpPr txBox="1"/>
          <p:nvPr/>
        </p:nvSpPr>
        <p:spPr>
          <a:xfrm>
            <a:off x="453940" y="997716"/>
            <a:ext cx="5309419" cy="4478149"/>
          </a:xfrm>
          <a:prstGeom prst="rect">
            <a:avLst/>
          </a:prstGeom>
          <a:noFill/>
        </p:spPr>
        <p:txBody>
          <a:bodyPr wrap="square">
            <a:spAutoFit/>
          </a:bodyPr>
          <a:lstStyle/>
          <a:p>
            <a:r>
              <a:rPr lang="en-US" sz="1500" dirty="0">
                <a:latin typeface="Arial" panose="020B0604020202020204" pitchFamily="34" charset="0"/>
                <a:cs typeface="Arial" panose="020B0604020202020204" pitchFamily="34" charset="0"/>
              </a:rPr>
              <a:t> </a:t>
            </a:r>
            <a:r>
              <a:rPr lang="en-US" sz="1500" b="1" dirty="0">
                <a:latin typeface="Arial" panose="020B0604020202020204" pitchFamily="34" charset="0"/>
                <a:cs typeface="Arial" panose="020B0604020202020204" pitchFamily="34" charset="0"/>
              </a:rPr>
              <a:t>Answer </a:t>
            </a:r>
            <a:r>
              <a:rPr lang="en-US" sz="1500" i="1" dirty="0">
                <a:latin typeface="Arial" panose="020B0604020202020204" pitchFamily="34" charset="0"/>
                <a:cs typeface="Arial" panose="020B0604020202020204" pitchFamily="34" charset="0"/>
              </a:rPr>
              <a:t>(continued)</a:t>
            </a:r>
            <a:r>
              <a:rPr lang="en-US" sz="1500" dirty="0">
                <a:latin typeface="Arial" panose="020B0604020202020204" pitchFamily="34" charset="0"/>
                <a:cs typeface="Arial" panose="020B0604020202020204" pitchFamily="34" charset="0"/>
              </a:rPr>
              <a:t>: There are also two noteworthy trends.</a:t>
            </a:r>
          </a:p>
          <a:p>
            <a:endParaRPr lang="en-US" sz="1500" dirty="0">
              <a:latin typeface="Arial" panose="020B0604020202020204" pitchFamily="34" charset="0"/>
              <a:cs typeface="Arial" panose="020B0604020202020204" pitchFamily="34" charset="0"/>
            </a:endParaRPr>
          </a:p>
          <a:p>
            <a:pPr marL="342900" indent="-342900">
              <a:buAutoNum type="arabicPeriod"/>
            </a:pPr>
            <a:r>
              <a:rPr lang="en-US" sz="1500" b="1" dirty="0">
                <a:latin typeface="Arial" panose="020B0604020202020204" pitchFamily="34" charset="0"/>
                <a:cs typeface="Arial" panose="020B0604020202020204" pitchFamily="34" charset="0"/>
              </a:rPr>
              <a:t>Increase in Physician Claims (Code M):</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Physician claims consistently dominate the dataset, with a general upward trend in their proportion.</a:t>
            </a:r>
          </a:p>
          <a:p>
            <a:r>
              <a:rPr lang="en-US" sz="1500" dirty="0">
                <a:latin typeface="Arial" panose="020B0604020202020204" pitchFamily="34" charset="0"/>
                <a:cs typeface="Arial" panose="020B0604020202020204" pitchFamily="34" charset="0"/>
              </a:rPr>
              <a:t>Notable increases include:</a:t>
            </a:r>
          </a:p>
          <a:p>
            <a:r>
              <a:rPr lang="en-US" sz="1500" dirty="0">
                <a:latin typeface="Arial" panose="020B0604020202020204" pitchFamily="34" charset="0"/>
                <a:cs typeface="Arial" panose="020B0604020202020204" pitchFamily="34" charset="0"/>
              </a:rPr>
              <a:t>Release 2021: from 56.02% (2021) to 59.14% (2022).</a:t>
            </a:r>
          </a:p>
          <a:p>
            <a:r>
              <a:rPr lang="en-US" sz="1500" dirty="0">
                <a:latin typeface="Arial" panose="020B0604020202020204" pitchFamily="34" charset="0"/>
                <a:cs typeface="Arial" panose="020B0604020202020204" pitchFamily="34" charset="0"/>
              </a:rPr>
              <a:t>Release 2022: from 56.39% (2022) to 61.69% (2023).</a:t>
            </a:r>
          </a:p>
          <a:p>
            <a:r>
              <a:rPr lang="en-US" sz="1500" dirty="0">
                <a:latin typeface="Arial" panose="020B0604020202020204" pitchFamily="34" charset="0"/>
                <a:cs typeface="Arial" panose="020B0604020202020204" pitchFamily="34" charset="0"/>
              </a:rPr>
              <a:t>Release 2023: from 61.89% (2023) to 64.53% (2024).</a:t>
            </a:r>
          </a:p>
          <a:p>
            <a:endParaRPr lang="en-US" sz="1500"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2. Decline in Dental Claims (Code H):</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A consistent drop in the share of dental claims over time:</a:t>
            </a:r>
          </a:p>
          <a:p>
            <a:r>
              <a:rPr lang="en-US" sz="1500" dirty="0">
                <a:latin typeface="Arial" panose="020B0604020202020204" pitchFamily="34" charset="0"/>
                <a:cs typeface="Arial" panose="020B0604020202020204" pitchFamily="34" charset="0"/>
              </a:rPr>
              <a:t>From 10.47% (2017, Release 10) to 4.05% (2024, Release 2023).</a:t>
            </a:r>
          </a:p>
          <a:p>
            <a:r>
              <a:rPr lang="en-US" sz="1500" dirty="0">
                <a:latin typeface="Arial" panose="020B0604020202020204" pitchFamily="34" charset="0"/>
                <a:cs typeface="Arial" panose="020B0604020202020204" pitchFamily="34" charset="0"/>
              </a:rPr>
              <a:t>This reduction might indicate changes in seeking dental care outside the dental care setting where, for example, a patient might appear in the emergency department. </a:t>
            </a:r>
          </a:p>
        </p:txBody>
      </p:sp>
    </p:spTree>
    <p:extLst>
      <p:ext uri="{BB962C8B-B14F-4D97-AF65-F5344CB8AC3E}">
        <p14:creationId xmlns:p14="http://schemas.microsoft.com/office/powerpoint/2010/main" val="3291506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16</a:t>
            </a:fld>
            <a:endParaRPr lang="en-US"/>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November 25,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6" name="TextBox 5">
            <a:extLst>
              <a:ext uri="{FF2B5EF4-FFF2-40B4-BE49-F238E27FC236}">
                <a16:creationId xmlns:a16="http://schemas.microsoft.com/office/drawing/2014/main" id="{9BF6BFFC-E27B-B843-AA66-C890DA324C1E}"/>
              </a:ext>
            </a:extLst>
          </p:cNvPr>
          <p:cNvSpPr txBox="1"/>
          <p:nvPr/>
        </p:nvSpPr>
        <p:spPr>
          <a:xfrm>
            <a:off x="502264" y="199739"/>
            <a:ext cx="9371816" cy="1938992"/>
          </a:xfrm>
          <a:prstGeom prst="rect">
            <a:avLst/>
          </a:prstGeom>
          <a:noFill/>
        </p:spPr>
        <p:txBody>
          <a:bodyPr wrap="square">
            <a:spAutoFit/>
          </a:bodyPr>
          <a:lstStyle/>
          <a:p>
            <a:pPr marL="0" marR="0">
              <a:spcBef>
                <a:spcPts val="0"/>
              </a:spcBef>
              <a:spcAft>
                <a:spcPts val="0"/>
              </a:spcAft>
            </a:pPr>
            <a:r>
              <a:rPr lang="en-US" sz="2000" b="1" dirty="0">
                <a:solidFill>
                  <a:schemeClr val="tx2"/>
                </a:solidFill>
                <a:latin typeface="Arial" panose="020B0604020202020204" pitchFamily="34" charset="0"/>
                <a:cs typeface="Arial" panose="020B0604020202020204" pitchFamily="34" charset="0"/>
              </a:rPr>
              <a:t>Question: The medical claims, dental claims, and pharmacy claims contain an OrgID field, and three fields called LINKORGIDME, LINKORGIDPV, and LINKORGIDPR. What is the difference between the OrgID field and the latter three fields? Also, I see lots of fields in the MA APCD with the words “Linkage ID” as part of their name and am confused about which fields should used for between file linkage? </a:t>
            </a:r>
          </a:p>
        </p:txBody>
      </p:sp>
      <p:sp>
        <p:nvSpPr>
          <p:cNvPr id="12" name="TextBox 11">
            <a:extLst>
              <a:ext uri="{FF2B5EF4-FFF2-40B4-BE49-F238E27FC236}">
                <a16:creationId xmlns:a16="http://schemas.microsoft.com/office/drawing/2014/main" id="{213E6DC1-B96D-2DDC-EB02-95A9A6D13A85}"/>
              </a:ext>
            </a:extLst>
          </p:cNvPr>
          <p:cNvSpPr txBox="1"/>
          <p:nvPr/>
        </p:nvSpPr>
        <p:spPr>
          <a:xfrm>
            <a:off x="619432" y="2294798"/>
            <a:ext cx="11116110" cy="1477328"/>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Answer</a:t>
            </a:r>
            <a:r>
              <a:rPr lang="en-US" dirty="0">
                <a:latin typeface="Arial" panose="020B0604020202020204" pitchFamily="34" charset="0"/>
                <a:cs typeface="Arial" panose="020B0604020202020204" pitchFamily="34" charset="0"/>
              </a:rPr>
              <a:t>: The three </a:t>
            </a:r>
            <a:r>
              <a:rPr lang="en-US" dirty="0">
                <a:solidFill>
                  <a:prstClr val="black"/>
                </a:solidFill>
                <a:latin typeface="Arial" panose="020B0604020202020204" pitchFamily="34" charset="0"/>
                <a:cs typeface="Arial" panose="020B0604020202020204" pitchFamily="34" charset="0"/>
              </a:rPr>
              <a:t>fields LINKORGIDME, LINKORGIDPV, and LINKORGIDPR were added to the claims files to facilitate between-file linkage of claims in instances where specific ORGIDs share eligibility data submitted under only one ORGID. This standardization not only ensures that the claims data will be automatically linked to an ORGID’s correct eligibility, provider or product reference file data, but ensures correct linkage for any point in time – no matter how carrier filing relationships have changed over time</a:t>
            </a:r>
            <a:r>
              <a:rPr lang="en-US" sz="1600" dirty="0">
                <a:solidFill>
                  <a:prstClr val="black"/>
                </a:solidFill>
              </a:rPr>
              <a:t>.</a:t>
            </a:r>
            <a:endParaRPr lang="en-US" sz="1600" dirty="0">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A40346ED-516D-8DB2-743B-27D14E9E74A4}"/>
              </a:ext>
            </a:extLst>
          </p:cNvPr>
          <p:cNvGrpSpPr/>
          <p:nvPr/>
        </p:nvGrpSpPr>
        <p:grpSpPr>
          <a:xfrm>
            <a:off x="9966201" y="5890985"/>
            <a:ext cx="1729048" cy="307777"/>
            <a:chOff x="9966201" y="5890985"/>
            <a:chExt cx="1729048" cy="307777"/>
          </a:xfrm>
        </p:grpSpPr>
        <p:sp>
          <p:nvSpPr>
            <p:cNvPr id="24" name="TextBox 23">
              <a:extLst>
                <a:ext uri="{FF2B5EF4-FFF2-40B4-BE49-F238E27FC236}">
                  <a16:creationId xmlns:a16="http://schemas.microsoft.com/office/drawing/2014/main" id="{FA2839A0-A392-5223-DE74-005BAE0F6AD2}"/>
                </a:ext>
              </a:extLst>
            </p:cNvPr>
            <p:cNvSpPr txBox="1"/>
            <p:nvPr/>
          </p:nvSpPr>
          <p:spPr>
            <a:xfrm>
              <a:off x="9966201" y="5890985"/>
              <a:ext cx="922112" cy="307777"/>
            </a:xfrm>
            <a:prstGeom prst="rect">
              <a:avLst/>
            </a:prstGeom>
            <a:noFill/>
          </p:spPr>
          <p:txBody>
            <a:bodyPr wrap="none" rtlCol="0">
              <a:spAutoFit/>
            </a:bodyPr>
            <a:lstStyle/>
            <a:p>
              <a:r>
                <a:rPr lang="en-US" sz="1400" dirty="0">
                  <a:solidFill>
                    <a:srgbClr val="FF0000"/>
                  </a:solidFill>
                </a:rPr>
                <a:t>continued</a:t>
              </a:r>
            </a:p>
          </p:txBody>
        </p:sp>
        <p:sp>
          <p:nvSpPr>
            <p:cNvPr id="25" name="Arrow: Right 24">
              <a:extLst>
                <a:ext uri="{FF2B5EF4-FFF2-40B4-BE49-F238E27FC236}">
                  <a16:creationId xmlns:a16="http://schemas.microsoft.com/office/drawing/2014/main" id="{FBD2A3D8-6E3E-3B2A-B147-D7F6362F4C8F}"/>
                </a:ext>
              </a:extLst>
            </p:cNvPr>
            <p:cNvSpPr/>
            <p:nvPr/>
          </p:nvSpPr>
          <p:spPr>
            <a:xfrm>
              <a:off x="10888313" y="5971280"/>
              <a:ext cx="806936" cy="12622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2" descr="Image result for data linkage">
            <a:extLst>
              <a:ext uri="{FF2B5EF4-FFF2-40B4-BE49-F238E27FC236}">
                <a16:creationId xmlns:a16="http://schemas.microsoft.com/office/drawing/2014/main" id="{A332A1CB-B505-7F79-4177-9F8F081436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68232" y="371081"/>
            <a:ext cx="1529383" cy="131090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1DD3FE5E-C456-48C4-A12B-2D9344973AF2}"/>
              </a:ext>
            </a:extLst>
          </p:cNvPr>
          <p:cNvSpPr/>
          <p:nvPr/>
        </p:nvSpPr>
        <p:spPr>
          <a:xfrm>
            <a:off x="1477618" y="4149869"/>
            <a:ext cx="9416846" cy="923330"/>
          </a:xfrm>
          <a:prstGeom prst="rect">
            <a:avLst/>
          </a:prstGeom>
        </p:spPr>
        <p:txBody>
          <a:bodyPr wrap="square">
            <a:spAutoFit/>
          </a:bodyPr>
          <a:lstStyle/>
          <a:p>
            <a:r>
              <a:rPr lang="en-US" b="1" dirty="0">
                <a:solidFill>
                  <a:srgbClr val="0070C0"/>
                </a:solidFill>
              </a:rPr>
              <a:t>LINKORGIDME</a:t>
            </a:r>
            <a:r>
              <a:rPr lang="en-US" dirty="0">
                <a:solidFill>
                  <a:srgbClr val="0070C0"/>
                </a:solidFill>
              </a:rPr>
              <a:t> – Links to the ORGID field of the relevant Member Eligibility data in the ME file</a:t>
            </a:r>
          </a:p>
          <a:p>
            <a:r>
              <a:rPr lang="en-US" b="1" dirty="0">
                <a:solidFill>
                  <a:srgbClr val="0070C0"/>
                </a:solidFill>
              </a:rPr>
              <a:t>LINKORGIDPV</a:t>
            </a:r>
            <a:r>
              <a:rPr lang="en-US" dirty="0">
                <a:solidFill>
                  <a:srgbClr val="0070C0"/>
                </a:solidFill>
              </a:rPr>
              <a:t> – Links to the ORGID field of the relevant Provider data in the PV  file</a:t>
            </a:r>
          </a:p>
          <a:p>
            <a:r>
              <a:rPr lang="en-US" b="1" dirty="0">
                <a:solidFill>
                  <a:srgbClr val="0070C0"/>
                </a:solidFill>
              </a:rPr>
              <a:t>LINKORGIDPR</a:t>
            </a:r>
            <a:r>
              <a:rPr lang="en-US" dirty="0">
                <a:solidFill>
                  <a:srgbClr val="0070C0"/>
                </a:solidFill>
              </a:rPr>
              <a:t> – Links to the ORGID field of the relevant Product data in the PR file</a:t>
            </a:r>
          </a:p>
        </p:txBody>
      </p:sp>
    </p:spTree>
    <p:extLst>
      <p:ext uri="{BB962C8B-B14F-4D97-AF65-F5344CB8AC3E}">
        <p14:creationId xmlns:p14="http://schemas.microsoft.com/office/powerpoint/2010/main" val="1756270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FBAA7-025E-38E2-A23C-D3230A8623A0}"/>
            </a:ext>
          </a:extLst>
        </p:cNvPr>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2D518926-C52F-E0EC-BC16-BC3324057E00}"/>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35C22358-0845-6852-2681-9A092C1143EA}"/>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17</a:t>
            </a:fld>
            <a:endParaRPr lang="en-US"/>
          </a:p>
        </p:txBody>
      </p:sp>
      <p:cxnSp>
        <p:nvCxnSpPr>
          <p:cNvPr id="7" name="Decorative: horizontal rule">
            <a:extLst>
              <a:ext uri="{FF2B5EF4-FFF2-40B4-BE49-F238E27FC236}">
                <a16:creationId xmlns:a16="http://schemas.microsoft.com/office/drawing/2014/main" id="{83792627-A878-7BFE-7E32-75E777CEF79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C7740DE2-6D42-9EFC-406A-4489EF0A50D7}"/>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November 25, 2024</a:t>
            </a:r>
          </a:p>
        </p:txBody>
      </p:sp>
      <p:pic>
        <p:nvPicPr>
          <p:cNvPr id="9" name="Decorative: CHIA Logo">
            <a:extLst>
              <a:ext uri="{FF2B5EF4-FFF2-40B4-BE49-F238E27FC236}">
                <a16:creationId xmlns:a16="http://schemas.microsoft.com/office/drawing/2014/main" id="{0715FBBF-F990-0D5D-4C82-822D66B850B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2" name="TextBox 11">
            <a:extLst>
              <a:ext uri="{FF2B5EF4-FFF2-40B4-BE49-F238E27FC236}">
                <a16:creationId xmlns:a16="http://schemas.microsoft.com/office/drawing/2014/main" id="{05AA2328-DDFB-E06A-F696-A99C4B610055}"/>
              </a:ext>
            </a:extLst>
          </p:cNvPr>
          <p:cNvSpPr txBox="1"/>
          <p:nvPr/>
        </p:nvSpPr>
        <p:spPr>
          <a:xfrm>
            <a:off x="527157" y="407156"/>
            <a:ext cx="9541075" cy="923330"/>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Answer</a:t>
            </a:r>
            <a:r>
              <a:rPr lang="en-US" i="1" dirty="0">
                <a:latin typeface="Arial" panose="020B0604020202020204" pitchFamily="34" charset="0"/>
                <a:cs typeface="Arial" panose="020B0604020202020204" pitchFamily="34" charset="0"/>
              </a:rPr>
              <a:t> (continued)</a:t>
            </a:r>
            <a:r>
              <a:rPr lang="en-US" dirty="0">
                <a:latin typeface="Arial" panose="020B0604020202020204" pitchFamily="34" charset="0"/>
                <a:cs typeface="Arial" panose="020B0604020202020204" pitchFamily="34" charset="0"/>
              </a:rPr>
              <a:t>: The </a:t>
            </a:r>
            <a:r>
              <a:rPr lang="en-US" b="1" dirty="0">
                <a:latin typeface="Arial" panose="020B0604020202020204" pitchFamily="34" charset="0"/>
                <a:cs typeface="Arial" panose="020B0604020202020204" pitchFamily="34" charset="0"/>
              </a:rPr>
              <a:t>linkage field </a:t>
            </a:r>
            <a:r>
              <a:rPr lang="en-US" dirty="0">
                <a:latin typeface="Arial" panose="020B0604020202020204" pitchFamily="34" charset="0"/>
                <a:cs typeface="Arial" panose="020B0604020202020204" pitchFamily="34" charset="0"/>
              </a:rPr>
              <a:t>names in the medical claims, dental claims, pharmacy claims, and member eligibility tables are intended to link to the</a:t>
            </a:r>
            <a:r>
              <a:rPr lang="en-US" b="1" dirty="0">
                <a:latin typeface="Arial" panose="020B0604020202020204" pitchFamily="34" charset="0"/>
                <a:cs typeface="Arial" panose="020B0604020202020204" pitchFamily="34" charset="0"/>
              </a:rPr>
              <a:t> linking field names in </a:t>
            </a:r>
            <a:r>
              <a:rPr lang="en-US" dirty="0">
                <a:latin typeface="Arial" panose="020B0604020202020204" pitchFamily="34" charset="0"/>
                <a:cs typeface="Arial" panose="020B0604020202020204" pitchFamily="34" charset="0"/>
              </a:rPr>
              <a:t>provider and product tables according to the diagram listed below.</a:t>
            </a:r>
            <a:endParaRPr lang="en-US" sz="1600" dirty="0">
              <a:latin typeface="Arial" panose="020B0604020202020204" pitchFamily="34" charset="0"/>
              <a:cs typeface="Arial" panose="020B0604020202020204" pitchFamily="34" charset="0"/>
            </a:endParaRPr>
          </a:p>
        </p:txBody>
      </p:sp>
      <p:pic>
        <p:nvPicPr>
          <p:cNvPr id="14" name="Picture 2" descr="Image result for data linkage">
            <a:extLst>
              <a:ext uri="{FF2B5EF4-FFF2-40B4-BE49-F238E27FC236}">
                <a16:creationId xmlns:a16="http://schemas.microsoft.com/office/drawing/2014/main" id="{1422FEEF-85CA-A8F0-E2E6-E4E6C1C2DB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68232" y="371081"/>
            <a:ext cx="1529383" cy="13109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3">
            <a:extLst>
              <a:ext uri="{FF2B5EF4-FFF2-40B4-BE49-F238E27FC236}">
                <a16:creationId xmlns:a16="http://schemas.microsoft.com/office/drawing/2014/main" id="{C92820FB-B66D-C939-F6DA-71BC49E1F17B}"/>
              </a:ext>
            </a:extLst>
          </p:cNvPr>
          <p:cNvGraphicFramePr>
            <a:graphicFrameLocks/>
          </p:cNvGraphicFramePr>
          <p:nvPr>
            <p:extLst>
              <p:ext uri="{D42A27DB-BD31-4B8C-83A1-F6EECF244321}">
                <p14:modId xmlns:p14="http://schemas.microsoft.com/office/powerpoint/2010/main" val="1576886773"/>
              </p:ext>
            </p:extLst>
          </p:nvPr>
        </p:nvGraphicFramePr>
        <p:xfrm>
          <a:off x="634495" y="1670370"/>
          <a:ext cx="5084485" cy="1656776"/>
        </p:xfrm>
        <a:graphic>
          <a:graphicData uri="http://schemas.openxmlformats.org/drawingml/2006/table">
            <a:tbl>
              <a:tblPr/>
              <a:tblGrid>
                <a:gridCol w="2202035">
                  <a:extLst>
                    <a:ext uri="{9D8B030D-6E8A-4147-A177-3AD203B41FA5}">
                      <a16:colId xmlns:a16="http://schemas.microsoft.com/office/drawing/2014/main" val="20000"/>
                    </a:ext>
                  </a:extLst>
                </a:gridCol>
                <a:gridCol w="130847">
                  <a:extLst>
                    <a:ext uri="{9D8B030D-6E8A-4147-A177-3AD203B41FA5}">
                      <a16:colId xmlns:a16="http://schemas.microsoft.com/office/drawing/2014/main" val="20001"/>
                    </a:ext>
                  </a:extLst>
                </a:gridCol>
                <a:gridCol w="2751603">
                  <a:extLst>
                    <a:ext uri="{9D8B030D-6E8A-4147-A177-3AD203B41FA5}">
                      <a16:colId xmlns:a16="http://schemas.microsoft.com/office/drawing/2014/main" val="20002"/>
                    </a:ext>
                  </a:extLst>
                </a:gridCol>
              </a:tblGrid>
              <a:tr h="17869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100" b="1" u="none" strike="noStrike" dirty="0">
                          <a:effectLst/>
                        </a:rPr>
                        <a:t>Medical Claims</a:t>
                      </a:r>
                      <a:r>
                        <a:rPr lang="en-US" sz="1100" b="1" u="none" strike="noStrike" baseline="0" dirty="0">
                          <a:effectLst/>
                        </a:rPr>
                        <a:t> (MC) →</a:t>
                      </a:r>
                      <a:endParaRPr lang="en-US" sz="1100" b="1" i="0" u="none" strike="noStrike" dirty="0">
                        <a:solidFill>
                          <a:srgbClr val="000000"/>
                        </a:solidFill>
                        <a:effectLst/>
                        <a:latin typeface="Calibri"/>
                      </a:endParaRPr>
                    </a:p>
                  </a:txBody>
                  <a:tcPr marL="9525" marR="9525" marT="9517"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100" b="1" u="none" strike="noStrike" dirty="0">
                          <a:effectLst/>
                        </a:rPr>
                        <a:t> </a:t>
                      </a:r>
                      <a:endParaRPr lang="en-US" sz="1100" b="1" i="0" u="none" strike="noStrike" dirty="0">
                        <a:solidFill>
                          <a:srgbClr val="000000"/>
                        </a:solidFill>
                        <a:effectLst/>
                        <a:latin typeface="Arial"/>
                      </a:endParaRPr>
                    </a:p>
                  </a:txBody>
                  <a:tcPr marL="9525" marR="9525" marT="9517"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100" b="1" u="none" strike="noStrike" dirty="0">
                          <a:effectLst/>
                        </a:rPr>
                        <a:t> Provider (PV), Product</a:t>
                      </a:r>
                      <a:r>
                        <a:rPr lang="en-US" sz="1100" b="1" u="none" strike="noStrike" baseline="0" dirty="0">
                          <a:effectLst/>
                        </a:rPr>
                        <a:t> (PR)</a:t>
                      </a:r>
                      <a:endParaRPr lang="en-US" sz="1100" b="1" i="0" u="none" strike="noStrike" dirty="0">
                        <a:solidFill>
                          <a:srgbClr val="000000"/>
                        </a:solidFill>
                        <a:effectLst/>
                        <a:latin typeface="Arial"/>
                      </a:endParaRPr>
                    </a:p>
                  </a:txBody>
                  <a:tcPr marL="9525" marR="9525" marT="9517"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10000"/>
                  </a:ext>
                </a:extLst>
              </a:tr>
              <a:tr h="17709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000" b="1" u="none" strike="noStrike" dirty="0">
                          <a:effectLst/>
                        </a:rPr>
                        <a:t>MC</a:t>
                      </a:r>
                      <a:endParaRPr lang="en-US" sz="1000" b="1" i="0" u="none" strike="noStrike" dirty="0">
                        <a:solidFill>
                          <a:srgbClr val="7030A0"/>
                        </a:solidFill>
                        <a:effectLst/>
                        <a:latin typeface="Calibri"/>
                      </a:endParaRPr>
                    </a:p>
                  </a:txBody>
                  <a:tcPr marL="9525" marR="9525" marT="9517"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00" b="1" u="none" strike="noStrike" dirty="0">
                          <a:effectLst/>
                        </a:rPr>
                        <a:t> </a:t>
                      </a:r>
                      <a:endParaRPr lang="en-US" sz="1000" b="1" i="0" u="none" strike="noStrike" dirty="0">
                        <a:solidFill>
                          <a:srgbClr val="7030A0"/>
                        </a:solidFill>
                        <a:effectLst/>
                        <a:latin typeface="Arial"/>
                      </a:endParaRPr>
                    </a:p>
                  </a:txBody>
                  <a:tcPr marL="9525" marR="9525" marT="9517"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000" b="1" u="none" strike="noStrike" dirty="0">
                          <a:effectLst/>
                        </a:rPr>
                        <a:t>PV</a:t>
                      </a:r>
                      <a:endParaRPr lang="en-US" sz="1000" b="1" i="0" u="none" strike="noStrike" dirty="0">
                        <a:solidFill>
                          <a:srgbClr val="7030A0"/>
                        </a:solidFill>
                        <a:effectLst/>
                        <a:latin typeface="Calibri"/>
                      </a:endParaRPr>
                    </a:p>
                  </a:txBody>
                  <a:tcPr marL="9525" marR="9525" marT="9517"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10001"/>
                  </a:ext>
                </a:extLst>
              </a:tr>
              <a:tr h="1618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000" u="none" strike="noStrike" dirty="0">
                          <a:effectLst/>
                        </a:rPr>
                        <a:t>SERVICEPROVIDERNUMBER_LINKAGE_ID</a:t>
                      </a:r>
                      <a:endParaRPr lang="en-US" sz="1000" b="1" i="0" u="none" strike="noStrike" dirty="0">
                        <a:solidFill>
                          <a:srgbClr val="000000"/>
                        </a:solidFill>
                        <a:effectLst/>
                        <a:latin typeface="Calibri"/>
                      </a:endParaRPr>
                    </a:p>
                  </a:txBody>
                  <a:tcPr marL="9525" marR="9525" marT="9517"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00" u="none" strike="noStrike" dirty="0">
                          <a:effectLst/>
                        </a:rPr>
                        <a:t> </a:t>
                      </a:r>
                      <a:endParaRPr lang="en-US" sz="1000" b="0" i="0" u="none" strike="noStrike" dirty="0">
                        <a:solidFill>
                          <a:srgbClr val="000000"/>
                        </a:solidFill>
                        <a:effectLst/>
                        <a:latin typeface="Arial"/>
                      </a:endParaRPr>
                    </a:p>
                  </a:txBody>
                  <a:tcPr marL="9525" marR="9525" marT="9517"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000" u="none" strike="noStrike" dirty="0">
                          <a:effectLst/>
                        </a:rPr>
                        <a:t>LINKINGPROVIDERID</a:t>
                      </a:r>
                      <a:endParaRPr lang="en-US" sz="1000" b="1" i="0" u="none" strike="noStrike" dirty="0">
                        <a:solidFill>
                          <a:srgbClr val="000000"/>
                        </a:solidFill>
                        <a:effectLst/>
                        <a:latin typeface="Calibri"/>
                      </a:endParaRPr>
                    </a:p>
                  </a:txBody>
                  <a:tcPr marL="9525" marR="9525" marT="9517"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10002"/>
                  </a:ext>
                </a:extLst>
              </a:tr>
              <a:tr h="1618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000" u="none" strike="noStrike" dirty="0">
                          <a:effectLst/>
                        </a:rPr>
                        <a:t>BILLINGPROVIDERNUMBER_LINKAGE_ID</a:t>
                      </a:r>
                      <a:endParaRPr lang="en-US" sz="1000" b="1" i="0" u="none" strike="noStrike" dirty="0">
                        <a:solidFill>
                          <a:srgbClr val="000000"/>
                        </a:solidFill>
                        <a:effectLst/>
                        <a:latin typeface="Calibri"/>
                      </a:endParaRPr>
                    </a:p>
                  </a:txBody>
                  <a:tcPr marL="9525" marR="9525" marT="9517"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00" u="none" strike="noStrike" dirty="0">
                          <a:effectLst/>
                        </a:rPr>
                        <a:t> </a:t>
                      </a:r>
                      <a:endParaRPr lang="en-US" sz="1000" b="0" i="0" u="none" strike="noStrike" dirty="0">
                        <a:solidFill>
                          <a:srgbClr val="000000"/>
                        </a:solidFill>
                        <a:effectLst/>
                        <a:latin typeface="Arial"/>
                      </a:endParaRPr>
                    </a:p>
                  </a:txBody>
                  <a:tcPr marL="9525" marR="9525" marT="9517"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00" u="none" strike="noStrike" dirty="0">
                          <a:effectLst/>
                        </a:rPr>
                        <a:t> </a:t>
                      </a:r>
                      <a:endParaRPr lang="en-US" sz="1000" b="0" i="0" u="none" strike="noStrike" dirty="0">
                        <a:solidFill>
                          <a:srgbClr val="000000"/>
                        </a:solidFill>
                        <a:effectLst/>
                        <a:latin typeface="Arial"/>
                      </a:endParaRPr>
                    </a:p>
                  </a:txBody>
                  <a:tcPr marL="9525" marR="9525" marT="9517"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10003"/>
                  </a:ext>
                </a:extLst>
              </a:tr>
              <a:tr h="1618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000" u="none" strike="noStrike" dirty="0">
                          <a:effectLst/>
                        </a:rPr>
                        <a:t>REFERRINGPROVIDERID_LINKAGE_ID</a:t>
                      </a:r>
                      <a:endParaRPr lang="en-US" sz="1000" b="1" i="0" u="none" strike="noStrike" dirty="0">
                        <a:solidFill>
                          <a:srgbClr val="000000"/>
                        </a:solidFill>
                        <a:effectLst/>
                        <a:latin typeface="Calibri"/>
                      </a:endParaRPr>
                    </a:p>
                  </a:txBody>
                  <a:tcPr marL="9525" marR="9525" marT="9517"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00" u="none" strike="noStrike" dirty="0">
                          <a:effectLst/>
                        </a:rPr>
                        <a:t> </a:t>
                      </a:r>
                      <a:endParaRPr lang="en-US" sz="1000" b="0" i="0" u="none" strike="noStrike" dirty="0">
                        <a:solidFill>
                          <a:srgbClr val="000000"/>
                        </a:solidFill>
                        <a:effectLst/>
                        <a:latin typeface="Arial"/>
                      </a:endParaRPr>
                    </a:p>
                  </a:txBody>
                  <a:tcPr marL="9525" marR="9525" marT="9517"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00" u="none" strike="noStrike" dirty="0">
                          <a:effectLst/>
                        </a:rPr>
                        <a:t> </a:t>
                      </a:r>
                      <a:endParaRPr lang="en-US" sz="1000" b="0" i="0" u="none" strike="noStrike" dirty="0">
                        <a:solidFill>
                          <a:srgbClr val="000000"/>
                        </a:solidFill>
                        <a:effectLst/>
                        <a:latin typeface="Arial"/>
                      </a:endParaRPr>
                    </a:p>
                  </a:txBody>
                  <a:tcPr marL="9525" marR="9525" marT="9517"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10004"/>
                  </a:ext>
                </a:extLst>
              </a:tr>
              <a:tr h="1618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000" u="none" strike="noStrike" dirty="0">
                          <a:effectLst/>
                        </a:rPr>
                        <a:t>ATTENDINGPROVIDER_LINKAGE_ID</a:t>
                      </a:r>
                      <a:endParaRPr lang="en-US" sz="1000" b="1" i="0" u="none" strike="noStrike" dirty="0">
                        <a:solidFill>
                          <a:srgbClr val="000000"/>
                        </a:solidFill>
                        <a:effectLst/>
                        <a:latin typeface="Calibri"/>
                      </a:endParaRPr>
                    </a:p>
                  </a:txBody>
                  <a:tcPr marL="9525" marR="9525" marT="9517"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00" u="none" strike="noStrike" dirty="0">
                          <a:effectLst/>
                        </a:rPr>
                        <a:t> </a:t>
                      </a:r>
                      <a:endParaRPr lang="en-US" sz="1000" b="0" i="0" u="none" strike="noStrike" dirty="0">
                        <a:solidFill>
                          <a:srgbClr val="000000"/>
                        </a:solidFill>
                        <a:effectLst/>
                        <a:latin typeface="Arial"/>
                      </a:endParaRPr>
                    </a:p>
                  </a:txBody>
                  <a:tcPr marL="9525" marR="9525" marT="9517"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00" u="none" strike="noStrike" dirty="0">
                          <a:effectLst/>
                        </a:rPr>
                        <a:t> </a:t>
                      </a:r>
                      <a:endParaRPr lang="en-US" sz="1000" b="0" i="0" u="none" strike="noStrike" dirty="0">
                        <a:solidFill>
                          <a:srgbClr val="000000"/>
                        </a:solidFill>
                        <a:effectLst/>
                        <a:latin typeface="Arial"/>
                      </a:endParaRPr>
                    </a:p>
                  </a:txBody>
                  <a:tcPr marL="9525" marR="9525" marT="9517"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10005"/>
                  </a:ext>
                </a:extLst>
              </a:tr>
              <a:tr h="1618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000" u="none" strike="noStrike" dirty="0">
                          <a:effectLst/>
                        </a:rPr>
                        <a:t>PLANRENDERINGPROVIDERIDENTIFIER_LINKAGE_ID</a:t>
                      </a:r>
                      <a:endParaRPr lang="en-US" sz="1000" b="1" i="0" u="none" strike="noStrike" dirty="0">
                        <a:solidFill>
                          <a:srgbClr val="000000"/>
                        </a:solidFill>
                        <a:effectLst/>
                        <a:latin typeface="Calibri"/>
                      </a:endParaRPr>
                    </a:p>
                  </a:txBody>
                  <a:tcPr marL="9525" marR="9525" marT="9517"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00" u="none" strike="noStrike" dirty="0">
                          <a:effectLst/>
                        </a:rPr>
                        <a:t> </a:t>
                      </a:r>
                      <a:endParaRPr lang="en-US" sz="1000" b="0" i="0" u="none" strike="noStrike" dirty="0">
                        <a:solidFill>
                          <a:srgbClr val="000000"/>
                        </a:solidFill>
                        <a:effectLst/>
                        <a:latin typeface="Arial"/>
                      </a:endParaRPr>
                    </a:p>
                  </a:txBody>
                  <a:tcPr marL="9525" marR="9525" marT="9517"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00" u="none" strike="noStrike" dirty="0">
                          <a:effectLst/>
                        </a:rPr>
                        <a:t> </a:t>
                      </a:r>
                      <a:endParaRPr lang="en-US" sz="1000" b="0" i="0" u="none" strike="noStrike" dirty="0">
                        <a:solidFill>
                          <a:srgbClr val="000000"/>
                        </a:solidFill>
                        <a:effectLst/>
                        <a:latin typeface="Arial"/>
                      </a:endParaRPr>
                    </a:p>
                  </a:txBody>
                  <a:tcPr marL="9525" marR="9525" marT="9517"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10006"/>
                  </a:ext>
                </a:extLst>
              </a:tr>
              <a:tr h="17709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00" u="none" strike="noStrike" dirty="0">
                          <a:effectLst/>
                        </a:rPr>
                        <a:t> MC</a:t>
                      </a:r>
                      <a:endParaRPr lang="en-US" sz="1000" b="1" i="0" u="none" strike="noStrike" dirty="0">
                        <a:solidFill>
                          <a:srgbClr val="000000"/>
                        </a:solidFill>
                        <a:effectLst/>
                        <a:latin typeface="Arial"/>
                      </a:endParaRPr>
                    </a:p>
                  </a:txBody>
                  <a:tcPr marL="9525" marR="9525" marT="9517"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00" b="1" u="none" strike="noStrike" dirty="0">
                          <a:effectLst/>
                        </a:rPr>
                        <a:t> </a:t>
                      </a:r>
                      <a:endParaRPr lang="en-US" sz="1000" b="1" i="0" u="none" strike="noStrike" dirty="0">
                        <a:solidFill>
                          <a:srgbClr val="000000"/>
                        </a:solidFill>
                        <a:effectLst/>
                        <a:latin typeface="Arial"/>
                      </a:endParaRPr>
                    </a:p>
                  </a:txBody>
                  <a:tcPr marL="9525" marR="9525" marT="9517"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000" b="1" u="none" strike="noStrike" dirty="0">
                          <a:effectLst/>
                        </a:rPr>
                        <a:t>PR</a:t>
                      </a:r>
                      <a:endParaRPr lang="en-US" sz="1000" b="1" i="0" u="none" strike="noStrike" dirty="0">
                        <a:solidFill>
                          <a:srgbClr val="00B050"/>
                        </a:solidFill>
                        <a:effectLst/>
                        <a:latin typeface="Calibri"/>
                      </a:endParaRPr>
                    </a:p>
                  </a:txBody>
                  <a:tcPr marL="9525" marR="9525" marT="9517"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10007"/>
                  </a:ext>
                </a:extLst>
              </a:tr>
              <a:tr h="1618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000" u="none" strike="noStrike" dirty="0">
                          <a:effectLst/>
                        </a:rPr>
                        <a:t>PRODUCTIDNUMBER_LINKAGE_ID</a:t>
                      </a:r>
                      <a:endParaRPr lang="en-US" sz="1000" b="1" i="0" u="none" strike="noStrike" dirty="0">
                        <a:solidFill>
                          <a:srgbClr val="00B050"/>
                        </a:solidFill>
                        <a:effectLst/>
                        <a:latin typeface="Calibri"/>
                      </a:endParaRPr>
                    </a:p>
                  </a:txBody>
                  <a:tcPr marL="9525" marR="9525" marT="9517"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00" u="none" strike="noStrike" dirty="0">
                          <a:effectLst/>
                        </a:rPr>
                        <a:t> </a:t>
                      </a:r>
                      <a:endParaRPr lang="en-US" sz="1000" b="0" i="0" u="none" strike="noStrike" dirty="0">
                        <a:solidFill>
                          <a:srgbClr val="00B050"/>
                        </a:solidFill>
                        <a:effectLst/>
                        <a:latin typeface="Arial"/>
                      </a:endParaRPr>
                    </a:p>
                  </a:txBody>
                  <a:tcPr marL="9525" marR="9525" marT="9517"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000" u="none" strike="noStrike" dirty="0">
                          <a:effectLst/>
                        </a:rPr>
                        <a:t>LINKINGPRODUCTID</a:t>
                      </a:r>
                      <a:endParaRPr lang="en-US" sz="1000" b="1" i="0" u="none" strike="noStrike" dirty="0">
                        <a:solidFill>
                          <a:srgbClr val="00B050"/>
                        </a:solidFill>
                        <a:effectLst/>
                        <a:latin typeface="Calibri"/>
                      </a:endParaRPr>
                    </a:p>
                  </a:txBody>
                  <a:tcPr marL="9525" marR="9525" marT="9517"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10008"/>
                  </a:ext>
                </a:extLst>
              </a:tr>
            </a:tbl>
          </a:graphicData>
        </a:graphic>
      </p:graphicFrame>
      <p:graphicFrame>
        <p:nvGraphicFramePr>
          <p:cNvPr id="10" name="Table 9">
            <a:extLst>
              <a:ext uri="{FF2B5EF4-FFF2-40B4-BE49-F238E27FC236}">
                <a16:creationId xmlns:a16="http://schemas.microsoft.com/office/drawing/2014/main" id="{6FB22D90-90AA-8F47-94C2-C5316B59BCCA}"/>
              </a:ext>
            </a:extLst>
          </p:cNvPr>
          <p:cNvGraphicFramePr>
            <a:graphicFrameLocks noGrp="1"/>
          </p:cNvGraphicFramePr>
          <p:nvPr>
            <p:extLst>
              <p:ext uri="{D42A27DB-BD31-4B8C-83A1-F6EECF244321}">
                <p14:modId xmlns:p14="http://schemas.microsoft.com/office/powerpoint/2010/main" val="2849807273"/>
              </p:ext>
            </p:extLst>
          </p:nvPr>
        </p:nvGraphicFramePr>
        <p:xfrm>
          <a:off x="634496" y="5065065"/>
          <a:ext cx="5084485" cy="1032438"/>
        </p:xfrm>
        <a:graphic>
          <a:graphicData uri="http://schemas.openxmlformats.org/drawingml/2006/table">
            <a:tbl>
              <a:tblPr/>
              <a:tblGrid>
                <a:gridCol w="2202034">
                  <a:extLst>
                    <a:ext uri="{9D8B030D-6E8A-4147-A177-3AD203B41FA5}">
                      <a16:colId xmlns:a16="http://schemas.microsoft.com/office/drawing/2014/main" val="20000"/>
                    </a:ext>
                  </a:extLst>
                </a:gridCol>
                <a:gridCol w="106291">
                  <a:extLst>
                    <a:ext uri="{9D8B030D-6E8A-4147-A177-3AD203B41FA5}">
                      <a16:colId xmlns:a16="http://schemas.microsoft.com/office/drawing/2014/main" val="20001"/>
                    </a:ext>
                  </a:extLst>
                </a:gridCol>
                <a:gridCol w="2776160">
                  <a:extLst>
                    <a:ext uri="{9D8B030D-6E8A-4147-A177-3AD203B41FA5}">
                      <a16:colId xmlns:a16="http://schemas.microsoft.com/office/drawing/2014/main" val="20002"/>
                    </a:ext>
                  </a:extLst>
                </a:gridCol>
              </a:tblGrid>
              <a:tr h="1922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200" b="1" u="none" strike="noStrike" dirty="0">
                          <a:effectLst/>
                        </a:rPr>
                        <a:t>Pharmacy Claims</a:t>
                      </a:r>
                      <a:r>
                        <a:rPr lang="en-US" sz="1200" b="1" u="none" strike="noStrike" baseline="0" dirty="0">
                          <a:effectLst/>
                        </a:rPr>
                        <a:t> (PC) →</a:t>
                      </a:r>
                      <a:endParaRPr lang="en-US" sz="1200" b="1" i="0" u="none" strike="noStrike" dirty="0">
                        <a:solidFill>
                          <a:srgbClr val="000000"/>
                        </a:solidFill>
                        <a:effectLst/>
                        <a:latin typeface="+mn-lt"/>
                      </a:endParaRPr>
                    </a:p>
                  </a:txBody>
                  <a:tcPr marL="9525" marR="9525" marT="951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100" b="1" u="none" strike="noStrike" dirty="0">
                          <a:effectLst/>
                        </a:rPr>
                        <a:t> </a:t>
                      </a:r>
                      <a:endParaRPr lang="en-US" sz="1100" b="1" i="0" u="none" strike="noStrike" dirty="0">
                        <a:solidFill>
                          <a:srgbClr val="000000"/>
                        </a:solidFill>
                        <a:effectLst/>
                        <a:latin typeface="Arial"/>
                      </a:endParaRPr>
                    </a:p>
                  </a:txBody>
                  <a:tcPr marL="9525" marR="9525" marT="951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u="none" strike="noStrike" dirty="0">
                          <a:effectLst/>
                        </a:rPr>
                        <a:t> Provider (PV), Product</a:t>
                      </a:r>
                      <a:r>
                        <a:rPr lang="en-US" sz="1100" b="1" u="none" strike="noStrike" baseline="0" dirty="0">
                          <a:effectLst/>
                        </a:rPr>
                        <a:t> (PR)</a:t>
                      </a:r>
                      <a:endParaRPr lang="en-US" sz="1100" b="1" i="0" u="none" strike="noStrike" dirty="0">
                        <a:solidFill>
                          <a:srgbClr val="000000"/>
                        </a:solidFill>
                        <a:effectLst/>
                        <a:latin typeface="Arial"/>
                      </a:endParaRPr>
                    </a:p>
                  </a:txBody>
                  <a:tcPr marL="9525" marR="9525" marT="951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0000"/>
                  </a:ext>
                </a:extLst>
              </a:tr>
              <a:tr h="17705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100" b="1" u="none" strike="noStrike" dirty="0">
                          <a:effectLst/>
                        </a:rPr>
                        <a:t>PC</a:t>
                      </a:r>
                      <a:endParaRPr lang="en-US" sz="1100" b="1" i="0" u="none" strike="noStrike" dirty="0">
                        <a:solidFill>
                          <a:srgbClr val="7030A0"/>
                        </a:solidFill>
                        <a:effectLst/>
                        <a:latin typeface="Calibri"/>
                      </a:endParaRPr>
                    </a:p>
                  </a:txBody>
                  <a:tcPr marL="9525" marR="9525" marT="951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100" b="1" u="none" strike="noStrike" dirty="0">
                          <a:effectLst/>
                        </a:rPr>
                        <a:t> </a:t>
                      </a:r>
                      <a:endParaRPr lang="en-US" sz="1100" b="1" i="0" u="none" strike="noStrike" dirty="0">
                        <a:solidFill>
                          <a:srgbClr val="7030A0"/>
                        </a:solidFill>
                        <a:effectLst/>
                        <a:latin typeface="Arial"/>
                      </a:endParaRPr>
                    </a:p>
                  </a:txBody>
                  <a:tcPr marL="9525" marR="9525" marT="951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100" b="1" u="none" strike="noStrike" dirty="0">
                          <a:effectLst/>
                        </a:rPr>
                        <a:t>PV</a:t>
                      </a:r>
                      <a:endParaRPr lang="en-US" sz="1100" b="1" i="0" u="none" strike="noStrike" dirty="0">
                        <a:solidFill>
                          <a:srgbClr val="7030A0"/>
                        </a:solidFill>
                        <a:effectLst/>
                        <a:latin typeface="Calibri"/>
                      </a:endParaRPr>
                    </a:p>
                  </a:txBody>
                  <a:tcPr marL="9525" marR="9525" marT="951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0001"/>
                  </a:ext>
                </a:extLst>
              </a:tr>
              <a:tr h="16182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000" u="none" strike="noStrike" dirty="0">
                          <a:effectLst/>
                        </a:rPr>
                        <a:t>PRESCRIBINGPROVIDERID_LINKAGE_ID</a:t>
                      </a:r>
                      <a:endParaRPr lang="en-US" sz="1000" b="1" i="0" u="none" strike="noStrike" dirty="0">
                        <a:solidFill>
                          <a:srgbClr val="000000"/>
                        </a:solidFill>
                        <a:effectLst/>
                        <a:latin typeface="Calibri"/>
                      </a:endParaRPr>
                    </a:p>
                  </a:txBody>
                  <a:tcPr marL="9525" marR="9525" marT="951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00" u="none" strike="noStrike" dirty="0">
                          <a:effectLst/>
                        </a:rPr>
                        <a:t> </a:t>
                      </a:r>
                      <a:endParaRPr lang="en-US" sz="1000" b="0" i="0" u="none" strike="noStrike" dirty="0">
                        <a:solidFill>
                          <a:srgbClr val="000000"/>
                        </a:solidFill>
                        <a:effectLst/>
                        <a:latin typeface="Arial"/>
                      </a:endParaRPr>
                    </a:p>
                  </a:txBody>
                  <a:tcPr marL="9525" marR="9525" marT="951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000" u="none" strike="noStrike" dirty="0">
                          <a:effectLst/>
                        </a:rPr>
                        <a:t>LINKINGPROVIDERID</a:t>
                      </a:r>
                      <a:endParaRPr lang="en-US" sz="1000" b="1" i="0" u="none" strike="noStrike" dirty="0">
                        <a:solidFill>
                          <a:srgbClr val="000000"/>
                        </a:solidFill>
                        <a:effectLst/>
                        <a:latin typeface="Calibri"/>
                      </a:endParaRPr>
                    </a:p>
                  </a:txBody>
                  <a:tcPr marL="9525" marR="9525" marT="951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0002"/>
                  </a:ext>
                </a:extLst>
              </a:tr>
              <a:tr h="16182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000" u="none" strike="noStrike" dirty="0">
                          <a:effectLst/>
                        </a:rPr>
                        <a:t>RECIPIENTPCPID_LINKAGE_ID</a:t>
                      </a:r>
                      <a:endParaRPr lang="en-US" sz="1000" b="1" i="0" u="none" strike="noStrike" dirty="0">
                        <a:solidFill>
                          <a:srgbClr val="000000"/>
                        </a:solidFill>
                        <a:effectLst/>
                        <a:latin typeface="Calibri"/>
                      </a:endParaRPr>
                    </a:p>
                  </a:txBody>
                  <a:tcPr marL="9525" marR="9525" marT="951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00" u="none" strike="noStrike" dirty="0">
                          <a:effectLst/>
                        </a:rPr>
                        <a:t> </a:t>
                      </a:r>
                      <a:endParaRPr lang="en-US" sz="1000" b="0" i="0" u="none" strike="noStrike" dirty="0">
                        <a:solidFill>
                          <a:srgbClr val="000000"/>
                        </a:solidFill>
                        <a:effectLst/>
                        <a:latin typeface="Arial"/>
                      </a:endParaRPr>
                    </a:p>
                  </a:txBody>
                  <a:tcPr marL="9525" marR="9525" marT="951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00" u="none" strike="noStrike" dirty="0">
                          <a:effectLst/>
                        </a:rPr>
                        <a:t> </a:t>
                      </a:r>
                      <a:endParaRPr lang="en-US" sz="1000" b="0" i="0" u="none" strike="noStrike" dirty="0">
                        <a:solidFill>
                          <a:srgbClr val="000000"/>
                        </a:solidFill>
                        <a:effectLst/>
                        <a:latin typeface="Arial"/>
                      </a:endParaRPr>
                    </a:p>
                  </a:txBody>
                  <a:tcPr marL="9525" marR="9525" marT="951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0003"/>
                  </a:ext>
                </a:extLst>
              </a:tr>
              <a:tr h="17705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00" u="none" strike="noStrike" dirty="0">
                          <a:effectLst/>
                        </a:rPr>
                        <a:t> PC</a:t>
                      </a:r>
                      <a:endParaRPr lang="en-US" sz="1000" b="1" i="0" u="none" strike="noStrike" dirty="0">
                        <a:solidFill>
                          <a:srgbClr val="000000"/>
                        </a:solidFill>
                        <a:effectLst/>
                        <a:latin typeface="Arial"/>
                      </a:endParaRPr>
                    </a:p>
                  </a:txBody>
                  <a:tcPr marL="9525" marR="9525" marT="951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00" u="none" strike="noStrike" dirty="0">
                          <a:effectLst/>
                        </a:rPr>
                        <a:t> </a:t>
                      </a:r>
                      <a:endParaRPr lang="en-US" sz="1000" b="0" i="0" u="none" strike="noStrike" dirty="0">
                        <a:solidFill>
                          <a:srgbClr val="000000"/>
                        </a:solidFill>
                        <a:effectLst/>
                        <a:latin typeface="Arial"/>
                      </a:endParaRPr>
                    </a:p>
                  </a:txBody>
                  <a:tcPr marL="9525" marR="9525" marT="951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100" b="1" u="none" strike="noStrike" dirty="0">
                          <a:effectLst/>
                        </a:rPr>
                        <a:t>PR</a:t>
                      </a:r>
                      <a:endParaRPr lang="en-US" sz="1100" b="1" i="0" u="none" strike="noStrike" dirty="0">
                        <a:solidFill>
                          <a:srgbClr val="00B050"/>
                        </a:solidFill>
                        <a:effectLst/>
                        <a:latin typeface="Calibri"/>
                      </a:endParaRPr>
                    </a:p>
                  </a:txBody>
                  <a:tcPr marL="9525" marR="9525" marT="951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0004"/>
                  </a:ext>
                </a:extLst>
              </a:tr>
              <a:tr h="16182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000" u="none" strike="noStrike" dirty="0">
                          <a:effectLst/>
                        </a:rPr>
                        <a:t>PRODUCTIDNUMBER_LINKAGE_ID</a:t>
                      </a:r>
                      <a:endParaRPr lang="en-US" sz="1000" b="1" i="0" u="none" strike="noStrike" dirty="0">
                        <a:solidFill>
                          <a:srgbClr val="00B050"/>
                        </a:solidFill>
                        <a:effectLst/>
                        <a:latin typeface="Calibri"/>
                      </a:endParaRPr>
                    </a:p>
                  </a:txBody>
                  <a:tcPr marL="9525" marR="9525" marT="951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00" u="none" strike="noStrike" dirty="0">
                          <a:effectLst/>
                        </a:rPr>
                        <a:t> </a:t>
                      </a:r>
                      <a:endParaRPr lang="en-US" sz="1000" b="0" i="0" u="none" strike="noStrike" dirty="0">
                        <a:solidFill>
                          <a:srgbClr val="00B050"/>
                        </a:solidFill>
                        <a:effectLst/>
                        <a:latin typeface="Arial"/>
                      </a:endParaRPr>
                    </a:p>
                  </a:txBody>
                  <a:tcPr marL="9525" marR="9525" marT="951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000" u="none" strike="noStrike" dirty="0">
                          <a:effectLst/>
                        </a:rPr>
                        <a:t>LINKINGPRODUCTID</a:t>
                      </a:r>
                      <a:endParaRPr lang="en-US" sz="1000" b="1" i="0" u="none" strike="noStrike" dirty="0">
                        <a:solidFill>
                          <a:srgbClr val="00B050"/>
                        </a:solidFill>
                        <a:effectLst/>
                        <a:latin typeface="Calibri"/>
                      </a:endParaRPr>
                    </a:p>
                  </a:txBody>
                  <a:tcPr marL="9525" marR="9525" marT="951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0005"/>
                  </a:ext>
                </a:extLst>
              </a:tr>
            </a:tbl>
          </a:graphicData>
        </a:graphic>
      </p:graphicFrame>
      <p:graphicFrame>
        <p:nvGraphicFramePr>
          <p:cNvPr id="11" name="Table 10">
            <a:extLst>
              <a:ext uri="{FF2B5EF4-FFF2-40B4-BE49-F238E27FC236}">
                <a16:creationId xmlns:a16="http://schemas.microsoft.com/office/drawing/2014/main" id="{B52F7A06-AEED-2A5C-2544-CD5FF2D88589}"/>
              </a:ext>
            </a:extLst>
          </p:cNvPr>
          <p:cNvGraphicFramePr>
            <a:graphicFrameLocks noGrp="1"/>
          </p:cNvGraphicFramePr>
          <p:nvPr>
            <p:extLst>
              <p:ext uri="{D42A27DB-BD31-4B8C-83A1-F6EECF244321}">
                <p14:modId xmlns:p14="http://schemas.microsoft.com/office/powerpoint/2010/main" val="3203939052"/>
              </p:ext>
            </p:extLst>
          </p:nvPr>
        </p:nvGraphicFramePr>
        <p:xfrm>
          <a:off x="634494" y="3741711"/>
          <a:ext cx="5084485" cy="1009650"/>
        </p:xfrm>
        <a:graphic>
          <a:graphicData uri="http://schemas.openxmlformats.org/drawingml/2006/table">
            <a:tbl>
              <a:tblPr/>
              <a:tblGrid>
                <a:gridCol w="2574940">
                  <a:extLst>
                    <a:ext uri="{9D8B030D-6E8A-4147-A177-3AD203B41FA5}">
                      <a16:colId xmlns:a16="http://schemas.microsoft.com/office/drawing/2014/main" val="20000"/>
                    </a:ext>
                  </a:extLst>
                </a:gridCol>
                <a:gridCol w="228883">
                  <a:extLst>
                    <a:ext uri="{9D8B030D-6E8A-4147-A177-3AD203B41FA5}">
                      <a16:colId xmlns:a16="http://schemas.microsoft.com/office/drawing/2014/main" val="20001"/>
                    </a:ext>
                  </a:extLst>
                </a:gridCol>
                <a:gridCol w="2280662">
                  <a:extLst>
                    <a:ext uri="{9D8B030D-6E8A-4147-A177-3AD203B41FA5}">
                      <a16:colId xmlns:a16="http://schemas.microsoft.com/office/drawing/2014/main" val="20002"/>
                    </a:ext>
                  </a:extLst>
                </a:gridCol>
              </a:tblGrid>
              <a:tr h="2095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200" b="1" u="none" strike="noStrike" dirty="0">
                          <a:effectLst/>
                        </a:rPr>
                        <a:t>Dental Claims</a:t>
                      </a:r>
                      <a:r>
                        <a:rPr lang="en-US" sz="1200" b="1" u="none" strike="noStrike" baseline="0" dirty="0">
                          <a:effectLst/>
                        </a:rPr>
                        <a:t> (DC) →</a:t>
                      </a:r>
                      <a:endParaRPr lang="en-US" sz="1200" b="1" i="0" u="none" strike="noStrike" dirty="0">
                        <a:solidFill>
                          <a:srgbClr val="000000"/>
                        </a:solidFill>
                        <a:effectLst/>
                        <a:latin typeface="+mn-lt"/>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100" b="1" u="none" strike="noStrike" dirty="0">
                          <a:effectLst/>
                        </a:rPr>
                        <a:t> </a:t>
                      </a:r>
                      <a:endParaRPr lang="en-US" sz="1100" b="1" i="0" u="none" strike="noStrike" dirty="0">
                        <a:solidFill>
                          <a:srgbClr val="000000"/>
                        </a:solidFill>
                        <a:effectLst/>
                        <a:latin typeface="Calibri"/>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u="none" strike="noStrike" dirty="0">
                          <a:effectLst/>
                        </a:rPr>
                        <a:t> Provider (PV), Product</a:t>
                      </a:r>
                      <a:r>
                        <a:rPr lang="en-US" sz="1100" b="1" u="none" strike="noStrike" baseline="0" dirty="0">
                          <a:effectLst/>
                        </a:rPr>
                        <a:t> (PR)</a:t>
                      </a:r>
                      <a:endParaRPr lang="en-US" sz="1100" b="1" i="0" u="none" strike="noStrike" dirty="0">
                        <a:solidFill>
                          <a:srgbClr val="000000"/>
                        </a:solidFill>
                        <a:effectLst/>
                        <a:latin typeface="Arial"/>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extLst>
                  <a:ext uri="{0D108BD9-81ED-4DB2-BD59-A6C34878D82A}">
                    <a16:rowId xmlns:a16="http://schemas.microsoft.com/office/drawing/2014/main" val="10000"/>
                  </a:ext>
                </a:extLst>
              </a:tr>
              <a:tr h="20002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100" b="1" u="none" strike="noStrike" dirty="0">
                          <a:effectLst/>
                        </a:rPr>
                        <a:t>DC</a:t>
                      </a:r>
                      <a:endParaRPr lang="en-US" sz="1100" b="1" i="0" u="none" strike="noStrike" dirty="0">
                        <a:solidFill>
                          <a:srgbClr val="7030A0"/>
                        </a:solidFill>
                        <a:effectLst/>
                        <a:latin typeface="Calibri"/>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100" b="1" u="none" strike="noStrike" dirty="0">
                          <a:effectLst/>
                        </a:rPr>
                        <a:t> </a:t>
                      </a:r>
                      <a:endParaRPr lang="en-US" sz="1100" b="1" i="0" u="none" strike="noStrike" dirty="0">
                        <a:solidFill>
                          <a:srgbClr val="7030A0"/>
                        </a:solidFill>
                        <a:effectLst/>
                        <a:latin typeface="Arial"/>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100" b="1" u="none" strike="noStrike" dirty="0">
                          <a:effectLst/>
                        </a:rPr>
                        <a:t>PV</a:t>
                      </a:r>
                      <a:endParaRPr lang="en-US" sz="1100" b="1" i="0" u="none" strike="noStrike" dirty="0">
                        <a:solidFill>
                          <a:srgbClr val="7030A0"/>
                        </a:solidFill>
                        <a:effectLst/>
                        <a:latin typeface="Calibri"/>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extLst>
                  <a:ext uri="{0D108BD9-81ED-4DB2-BD59-A6C34878D82A}">
                    <a16:rowId xmlns:a16="http://schemas.microsoft.com/office/drawing/2014/main" val="10001"/>
                  </a:ext>
                </a:extLst>
              </a:tr>
              <a:tr h="20002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000" u="none" strike="noStrike" dirty="0">
                          <a:effectLst/>
                        </a:rPr>
                        <a:t>SERVICEPROVIDERNUMBER_LINKAGE_ID</a:t>
                      </a:r>
                      <a:endParaRPr lang="en-US" sz="1000" b="1" i="0" u="none" strike="noStrike" dirty="0">
                        <a:solidFill>
                          <a:srgbClr val="000000"/>
                        </a:solidFill>
                        <a:effectLst/>
                        <a:latin typeface="Calibri"/>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00" u="none" strike="noStrike" dirty="0">
                          <a:effectLst/>
                        </a:rPr>
                        <a:t> </a:t>
                      </a:r>
                      <a:endParaRPr lang="en-US" sz="1000" b="0" i="0" u="none" strike="noStrike" dirty="0">
                        <a:solidFill>
                          <a:srgbClr val="000000"/>
                        </a:solidFill>
                        <a:effectLst/>
                        <a:latin typeface="Arial"/>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000" u="none" strike="noStrike" dirty="0">
                          <a:effectLst/>
                        </a:rPr>
                        <a:t>LINKINGPROVIDERID</a:t>
                      </a:r>
                      <a:endParaRPr lang="en-US" sz="1000" b="1" i="0" u="none" strike="noStrike" dirty="0">
                        <a:solidFill>
                          <a:srgbClr val="000000"/>
                        </a:solidFill>
                        <a:effectLst/>
                        <a:latin typeface="Calibri"/>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extLst>
                  <a:ext uri="{0D108BD9-81ED-4DB2-BD59-A6C34878D82A}">
                    <a16:rowId xmlns:a16="http://schemas.microsoft.com/office/drawing/2014/main" val="10002"/>
                  </a:ext>
                </a:extLst>
              </a:tr>
              <a:tr h="20002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00" u="none" strike="noStrike" dirty="0">
                          <a:effectLst/>
                        </a:rPr>
                        <a:t> DC</a:t>
                      </a:r>
                      <a:endParaRPr lang="en-US" sz="1000" b="1" i="0" u="none" strike="noStrike" dirty="0">
                        <a:solidFill>
                          <a:srgbClr val="000000"/>
                        </a:solidFill>
                        <a:effectLst/>
                        <a:latin typeface="Arial"/>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00" u="none" strike="noStrike" dirty="0">
                          <a:effectLst/>
                        </a:rPr>
                        <a:t> </a:t>
                      </a:r>
                      <a:endParaRPr lang="en-US" sz="1000" b="0" i="0" u="none" strike="noStrike" dirty="0">
                        <a:solidFill>
                          <a:srgbClr val="000000"/>
                        </a:solidFill>
                        <a:effectLst/>
                        <a:latin typeface="Arial"/>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100" b="1" u="none" strike="noStrike" dirty="0">
                          <a:effectLst/>
                        </a:rPr>
                        <a:t>PR</a:t>
                      </a:r>
                      <a:endParaRPr lang="en-US" sz="1100" b="1" i="0" u="none" strike="noStrike" dirty="0">
                        <a:solidFill>
                          <a:srgbClr val="00B050"/>
                        </a:solidFill>
                        <a:effectLst/>
                        <a:latin typeface="Calibri"/>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extLst>
                  <a:ext uri="{0D108BD9-81ED-4DB2-BD59-A6C34878D82A}">
                    <a16:rowId xmlns:a16="http://schemas.microsoft.com/office/drawing/2014/main" val="10003"/>
                  </a:ext>
                </a:extLst>
              </a:tr>
              <a:tr h="20002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000" u="none" strike="noStrike" dirty="0">
                          <a:effectLst/>
                        </a:rPr>
                        <a:t>PRODUCTIDNUMBER_LINKAGE_ID</a:t>
                      </a:r>
                      <a:endParaRPr lang="en-US" sz="1000" b="1" i="0" u="none" strike="noStrike" dirty="0">
                        <a:solidFill>
                          <a:srgbClr val="00B050"/>
                        </a:solidFill>
                        <a:effectLst/>
                        <a:latin typeface="Calibri"/>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00" u="none" strike="noStrike" dirty="0">
                          <a:effectLst/>
                        </a:rPr>
                        <a:t> </a:t>
                      </a:r>
                      <a:endParaRPr lang="en-US" sz="1000" b="0" i="0" u="none" strike="noStrike" dirty="0">
                        <a:solidFill>
                          <a:srgbClr val="00B050"/>
                        </a:solidFill>
                        <a:effectLst/>
                        <a:latin typeface="Arial"/>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000" u="none" strike="noStrike" dirty="0">
                          <a:effectLst/>
                        </a:rPr>
                        <a:t>LINKINGPRODUCTID</a:t>
                      </a:r>
                      <a:endParaRPr lang="en-US" sz="1000" b="1" i="0" u="none" strike="noStrike" dirty="0">
                        <a:solidFill>
                          <a:srgbClr val="00B050"/>
                        </a:solidFill>
                        <a:effectLst/>
                        <a:latin typeface="Calibri"/>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extLst>
                  <a:ext uri="{0D108BD9-81ED-4DB2-BD59-A6C34878D82A}">
                    <a16:rowId xmlns:a16="http://schemas.microsoft.com/office/drawing/2014/main" val="10004"/>
                  </a:ext>
                </a:extLst>
              </a:tr>
            </a:tbl>
          </a:graphicData>
        </a:graphic>
      </p:graphicFrame>
      <p:graphicFrame>
        <p:nvGraphicFramePr>
          <p:cNvPr id="16" name="Table 15">
            <a:extLst>
              <a:ext uri="{FF2B5EF4-FFF2-40B4-BE49-F238E27FC236}">
                <a16:creationId xmlns:a16="http://schemas.microsoft.com/office/drawing/2014/main" id="{065795C4-A97E-AAED-BB39-2B7F650B5F1D}"/>
              </a:ext>
            </a:extLst>
          </p:cNvPr>
          <p:cNvGraphicFramePr>
            <a:graphicFrameLocks noGrp="1"/>
          </p:cNvGraphicFramePr>
          <p:nvPr>
            <p:extLst>
              <p:ext uri="{D42A27DB-BD31-4B8C-83A1-F6EECF244321}">
                <p14:modId xmlns:p14="http://schemas.microsoft.com/office/powerpoint/2010/main" val="72804361"/>
              </p:ext>
            </p:extLst>
          </p:nvPr>
        </p:nvGraphicFramePr>
        <p:xfrm>
          <a:off x="6214510" y="2630238"/>
          <a:ext cx="5202238" cy="1157299"/>
        </p:xfrm>
        <a:graphic>
          <a:graphicData uri="http://schemas.openxmlformats.org/drawingml/2006/table">
            <a:tbl>
              <a:tblPr/>
              <a:tblGrid>
                <a:gridCol w="2329473">
                  <a:extLst>
                    <a:ext uri="{9D8B030D-6E8A-4147-A177-3AD203B41FA5}">
                      <a16:colId xmlns:a16="http://schemas.microsoft.com/office/drawing/2014/main" val="20000"/>
                    </a:ext>
                  </a:extLst>
                </a:gridCol>
                <a:gridCol w="184934">
                  <a:extLst>
                    <a:ext uri="{9D8B030D-6E8A-4147-A177-3AD203B41FA5}">
                      <a16:colId xmlns:a16="http://schemas.microsoft.com/office/drawing/2014/main" val="20001"/>
                    </a:ext>
                  </a:extLst>
                </a:gridCol>
                <a:gridCol w="2687831">
                  <a:extLst>
                    <a:ext uri="{9D8B030D-6E8A-4147-A177-3AD203B41FA5}">
                      <a16:colId xmlns:a16="http://schemas.microsoft.com/office/drawing/2014/main" val="20002"/>
                    </a:ext>
                  </a:extLst>
                </a:gridCol>
              </a:tblGrid>
              <a:tr h="18256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100" b="1" u="none" strike="noStrike" dirty="0">
                          <a:effectLst/>
                        </a:rPr>
                        <a:t> Member</a:t>
                      </a:r>
                      <a:r>
                        <a:rPr lang="en-US" sz="1100" b="1" u="none" strike="noStrike" baseline="0" dirty="0">
                          <a:effectLst/>
                        </a:rPr>
                        <a:t> Eligibility (ME) →</a:t>
                      </a:r>
                      <a:endParaRPr lang="en-US" sz="1100" b="1" i="0" u="none" strike="noStrike" dirty="0">
                        <a:solidFill>
                          <a:srgbClr val="000000"/>
                        </a:solidFill>
                        <a:effectLst/>
                        <a:latin typeface="+mn-lt"/>
                      </a:endParaRPr>
                    </a:p>
                  </a:txBody>
                  <a:tcPr marL="6558" marR="6558" marT="65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100" b="1" u="none" strike="noStrike" dirty="0">
                          <a:effectLst/>
                        </a:rPr>
                        <a:t> </a:t>
                      </a:r>
                      <a:endParaRPr lang="en-US" sz="1100" b="1" i="0" u="none" strike="noStrike" dirty="0">
                        <a:solidFill>
                          <a:srgbClr val="000000"/>
                        </a:solidFill>
                        <a:effectLst/>
                        <a:latin typeface="Calibri"/>
                      </a:endParaRPr>
                    </a:p>
                  </a:txBody>
                  <a:tcPr marL="6558" marR="6558" marT="65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u="none" strike="noStrike" dirty="0">
                          <a:effectLst/>
                        </a:rPr>
                        <a:t> Provider (PV), Product</a:t>
                      </a:r>
                      <a:r>
                        <a:rPr lang="en-US" sz="1100" b="1" u="none" strike="noStrike" baseline="0" dirty="0">
                          <a:effectLst/>
                        </a:rPr>
                        <a:t> (PR)</a:t>
                      </a:r>
                      <a:endParaRPr lang="en-US" sz="1100" b="1" i="0" u="none" strike="noStrike" dirty="0">
                        <a:solidFill>
                          <a:srgbClr val="000000"/>
                        </a:solidFill>
                        <a:effectLst/>
                        <a:latin typeface="Arial"/>
                      </a:endParaRPr>
                    </a:p>
                  </a:txBody>
                  <a:tcPr marL="6558" marR="6558" marT="65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EECE1">
                        <a:lumMod val="90000"/>
                      </a:srgbClr>
                    </a:solidFill>
                  </a:tcPr>
                </a:tc>
                <a:extLst>
                  <a:ext uri="{0D108BD9-81ED-4DB2-BD59-A6C34878D82A}">
                    <a16:rowId xmlns:a16="http://schemas.microsoft.com/office/drawing/2014/main" val="10000"/>
                  </a:ext>
                </a:extLst>
              </a:tr>
              <a:tr h="17413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100" b="1" u="none" strike="noStrike" dirty="0">
                          <a:effectLst/>
                        </a:rPr>
                        <a:t>ME</a:t>
                      </a:r>
                      <a:endParaRPr lang="en-US" sz="1100" b="1" i="0" u="none" strike="noStrike" dirty="0">
                        <a:solidFill>
                          <a:srgbClr val="7030A0"/>
                        </a:solidFill>
                        <a:effectLst/>
                        <a:latin typeface="Calibri"/>
                      </a:endParaRPr>
                    </a:p>
                  </a:txBody>
                  <a:tcPr marL="6558" marR="6558" marT="65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100" b="1" u="none" strike="noStrike" dirty="0">
                          <a:effectLst/>
                        </a:rPr>
                        <a:t> </a:t>
                      </a:r>
                      <a:endParaRPr lang="en-US" sz="1100" b="1" i="0" u="none" strike="noStrike" dirty="0">
                        <a:solidFill>
                          <a:srgbClr val="7030A0"/>
                        </a:solidFill>
                        <a:effectLst/>
                        <a:latin typeface="Arial"/>
                      </a:endParaRPr>
                    </a:p>
                  </a:txBody>
                  <a:tcPr marL="6558" marR="6558" marT="65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100" b="1" u="none" strike="noStrike" dirty="0">
                          <a:effectLst/>
                        </a:rPr>
                        <a:t>PV</a:t>
                      </a:r>
                      <a:endParaRPr lang="en-US" sz="1100" b="1" i="0" u="none" strike="noStrike" dirty="0">
                        <a:solidFill>
                          <a:srgbClr val="7030A0"/>
                        </a:solidFill>
                        <a:effectLst/>
                        <a:latin typeface="Calibri"/>
                      </a:endParaRPr>
                    </a:p>
                  </a:txBody>
                  <a:tcPr marL="6558" marR="6558" marT="65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EECE1">
                        <a:lumMod val="90000"/>
                      </a:srgbClr>
                    </a:solidFill>
                  </a:tcPr>
                </a:tc>
                <a:extLst>
                  <a:ext uri="{0D108BD9-81ED-4DB2-BD59-A6C34878D82A}">
                    <a16:rowId xmlns:a16="http://schemas.microsoft.com/office/drawing/2014/main" val="10001"/>
                  </a:ext>
                </a:extLst>
              </a:tr>
              <a:tr h="15889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000" u="none" strike="noStrike" dirty="0">
                          <a:effectLst/>
                        </a:rPr>
                        <a:t>HEALTHCAREHOMENUMBER_LINKAGE_ID</a:t>
                      </a:r>
                      <a:endParaRPr lang="en-US" sz="1000" b="1" i="0" u="none" strike="noStrike" dirty="0">
                        <a:solidFill>
                          <a:srgbClr val="000000"/>
                        </a:solidFill>
                        <a:effectLst/>
                        <a:latin typeface="Calibri"/>
                      </a:endParaRPr>
                    </a:p>
                  </a:txBody>
                  <a:tcPr marL="6558" marR="6558" marT="65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00" u="none" strike="noStrike" dirty="0">
                          <a:effectLst/>
                        </a:rPr>
                        <a:t> </a:t>
                      </a:r>
                      <a:endParaRPr lang="en-US" sz="1000" b="0" i="0" u="none" strike="noStrike" dirty="0">
                        <a:solidFill>
                          <a:srgbClr val="000000"/>
                        </a:solidFill>
                        <a:effectLst/>
                        <a:latin typeface="Arial"/>
                      </a:endParaRPr>
                    </a:p>
                  </a:txBody>
                  <a:tcPr marL="6558" marR="6558" marT="65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000" u="none" strike="noStrike" dirty="0">
                          <a:effectLst/>
                        </a:rPr>
                        <a:t>LINKINGPROVIDERID</a:t>
                      </a:r>
                      <a:endParaRPr lang="en-US" sz="1000" b="1" i="0" u="none" strike="noStrike" dirty="0">
                        <a:solidFill>
                          <a:srgbClr val="000000"/>
                        </a:solidFill>
                        <a:effectLst/>
                        <a:latin typeface="Calibri"/>
                      </a:endParaRPr>
                    </a:p>
                  </a:txBody>
                  <a:tcPr marL="6558" marR="6558" marT="65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EECE1">
                        <a:lumMod val="90000"/>
                      </a:srgbClr>
                    </a:solidFill>
                  </a:tcPr>
                </a:tc>
                <a:extLst>
                  <a:ext uri="{0D108BD9-81ED-4DB2-BD59-A6C34878D82A}">
                    <a16:rowId xmlns:a16="http://schemas.microsoft.com/office/drawing/2014/main" val="10002"/>
                  </a:ext>
                </a:extLst>
              </a:tr>
              <a:tr h="15889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000" u="none" strike="noStrike" dirty="0">
                          <a:effectLst/>
                        </a:rPr>
                        <a:t>MEMBERPCPID_LINKAGE_ID</a:t>
                      </a:r>
                      <a:endParaRPr lang="en-US" sz="1000" b="1" i="0" u="none" strike="noStrike" dirty="0">
                        <a:solidFill>
                          <a:srgbClr val="000000"/>
                        </a:solidFill>
                        <a:effectLst/>
                        <a:latin typeface="Calibri"/>
                      </a:endParaRPr>
                    </a:p>
                  </a:txBody>
                  <a:tcPr marL="6558" marR="6558" marT="65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00" u="none" strike="noStrike" dirty="0">
                          <a:effectLst/>
                        </a:rPr>
                        <a:t> </a:t>
                      </a:r>
                      <a:endParaRPr lang="en-US" sz="1000" b="0" i="0" u="none" strike="noStrike" dirty="0">
                        <a:solidFill>
                          <a:srgbClr val="000000"/>
                        </a:solidFill>
                        <a:effectLst/>
                        <a:latin typeface="Arial"/>
                      </a:endParaRPr>
                    </a:p>
                  </a:txBody>
                  <a:tcPr marL="6558" marR="6558" marT="65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00" u="none" strike="noStrike" dirty="0">
                          <a:effectLst/>
                        </a:rPr>
                        <a:t> </a:t>
                      </a:r>
                      <a:endParaRPr lang="en-US" sz="1000" b="0" i="0" u="none" strike="noStrike" dirty="0">
                        <a:solidFill>
                          <a:srgbClr val="000000"/>
                        </a:solidFill>
                        <a:effectLst/>
                        <a:latin typeface="Arial"/>
                      </a:endParaRPr>
                    </a:p>
                  </a:txBody>
                  <a:tcPr marL="6558" marR="6558" marT="65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EECE1">
                        <a:lumMod val="90000"/>
                      </a:srgbClr>
                    </a:solidFill>
                  </a:tcPr>
                </a:tc>
                <a:extLst>
                  <a:ext uri="{0D108BD9-81ED-4DB2-BD59-A6C34878D82A}">
                    <a16:rowId xmlns:a16="http://schemas.microsoft.com/office/drawing/2014/main" val="10003"/>
                  </a:ext>
                </a:extLst>
              </a:tr>
              <a:tr h="15889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000" u="none" strike="noStrike" dirty="0">
                          <a:effectLst/>
                        </a:rPr>
                        <a:t>ATTRIBUTEDPCPPROVIDERID_LINKAGE_ID</a:t>
                      </a:r>
                      <a:endParaRPr lang="en-US" sz="1000" b="1" i="0" u="none" strike="noStrike" dirty="0">
                        <a:solidFill>
                          <a:srgbClr val="000000"/>
                        </a:solidFill>
                        <a:effectLst/>
                        <a:latin typeface="Calibri"/>
                      </a:endParaRPr>
                    </a:p>
                  </a:txBody>
                  <a:tcPr marL="6558" marR="6558" marT="65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00" u="none" strike="noStrike" dirty="0">
                          <a:effectLst/>
                        </a:rPr>
                        <a:t> </a:t>
                      </a:r>
                      <a:endParaRPr lang="en-US" sz="1000" b="0" i="0" u="none" strike="noStrike" dirty="0">
                        <a:solidFill>
                          <a:srgbClr val="000000"/>
                        </a:solidFill>
                        <a:effectLst/>
                        <a:latin typeface="Arial"/>
                      </a:endParaRPr>
                    </a:p>
                  </a:txBody>
                  <a:tcPr marL="6558" marR="6558" marT="65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00" u="none" strike="noStrike" dirty="0">
                          <a:effectLst/>
                        </a:rPr>
                        <a:t> </a:t>
                      </a:r>
                      <a:endParaRPr lang="en-US" sz="1000" b="0" i="0" u="none" strike="noStrike" dirty="0">
                        <a:solidFill>
                          <a:srgbClr val="000000"/>
                        </a:solidFill>
                        <a:effectLst/>
                        <a:latin typeface="Arial"/>
                      </a:endParaRPr>
                    </a:p>
                  </a:txBody>
                  <a:tcPr marL="6558" marR="6558" marT="65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EECE1">
                        <a:lumMod val="90000"/>
                      </a:srgbClr>
                    </a:solidFill>
                  </a:tcPr>
                </a:tc>
                <a:extLst>
                  <a:ext uri="{0D108BD9-81ED-4DB2-BD59-A6C34878D82A}">
                    <a16:rowId xmlns:a16="http://schemas.microsoft.com/office/drawing/2014/main" val="10004"/>
                  </a:ext>
                </a:extLst>
              </a:tr>
              <a:tr h="16473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00" u="none" strike="noStrike" dirty="0">
                          <a:effectLst/>
                        </a:rPr>
                        <a:t> ME</a:t>
                      </a:r>
                      <a:endParaRPr lang="en-US" sz="1000" b="1" i="0" u="none" strike="noStrike" dirty="0">
                        <a:solidFill>
                          <a:srgbClr val="000000"/>
                        </a:solidFill>
                        <a:effectLst/>
                        <a:latin typeface="Arial"/>
                      </a:endParaRPr>
                    </a:p>
                  </a:txBody>
                  <a:tcPr marL="6558" marR="6558" marT="65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00" u="none" strike="noStrike" dirty="0">
                          <a:effectLst/>
                        </a:rPr>
                        <a:t> </a:t>
                      </a:r>
                      <a:endParaRPr lang="en-US" sz="1000" b="0" i="0" u="none" strike="noStrike" dirty="0">
                        <a:solidFill>
                          <a:srgbClr val="000000"/>
                        </a:solidFill>
                        <a:effectLst/>
                        <a:latin typeface="Arial"/>
                      </a:endParaRPr>
                    </a:p>
                  </a:txBody>
                  <a:tcPr marL="6558" marR="6558" marT="65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000" b="1" u="none" strike="noStrike" dirty="0">
                          <a:effectLst/>
                        </a:rPr>
                        <a:t>PR</a:t>
                      </a:r>
                      <a:endParaRPr lang="en-US" sz="1000" b="1" i="0" u="none" strike="noStrike" dirty="0">
                        <a:solidFill>
                          <a:srgbClr val="00B050"/>
                        </a:solidFill>
                        <a:effectLst/>
                        <a:latin typeface="Calibri"/>
                      </a:endParaRPr>
                    </a:p>
                  </a:txBody>
                  <a:tcPr marL="6558" marR="6558" marT="65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EECE1">
                        <a:lumMod val="90000"/>
                      </a:srgbClr>
                    </a:solidFill>
                  </a:tcPr>
                </a:tc>
                <a:extLst>
                  <a:ext uri="{0D108BD9-81ED-4DB2-BD59-A6C34878D82A}">
                    <a16:rowId xmlns:a16="http://schemas.microsoft.com/office/drawing/2014/main" val="10005"/>
                  </a:ext>
                </a:extLst>
              </a:tr>
              <a:tr h="15889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000" u="none" strike="noStrike" dirty="0">
                          <a:effectLst/>
                        </a:rPr>
                        <a:t>PRODUCTIDNUMBER_LINKAGE_ID</a:t>
                      </a:r>
                      <a:endParaRPr lang="en-US" sz="1000" b="1" i="0" u="none" strike="noStrike" dirty="0">
                        <a:solidFill>
                          <a:srgbClr val="00B050"/>
                        </a:solidFill>
                        <a:effectLst/>
                        <a:latin typeface="Calibri"/>
                      </a:endParaRPr>
                    </a:p>
                  </a:txBody>
                  <a:tcPr marL="6558" marR="6558" marT="65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00" u="none" strike="noStrike" dirty="0">
                          <a:effectLst/>
                        </a:rPr>
                        <a:t>         </a:t>
                      </a:r>
                      <a:endParaRPr lang="en-US" sz="1000" b="0" i="0" u="none" strike="noStrike" dirty="0">
                        <a:solidFill>
                          <a:srgbClr val="00B050"/>
                        </a:solidFill>
                        <a:effectLst/>
                        <a:latin typeface="Arial"/>
                      </a:endParaRPr>
                    </a:p>
                  </a:txBody>
                  <a:tcPr marL="6558" marR="6558" marT="65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b"/>
                      <a:r>
                        <a:rPr lang="en-US" sz="1000" u="none" strike="noStrike" dirty="0">
                          <a:effectLst/>
                        </a:rPr>
                        <a:t>LINKINGPRODUCTID</a:t>
                      </a:r>
                      <a:endParaRPr lang="en-US" sz="1000" b="1" i="0" u="none" strike="noStrike" dirty="0">
                        <a:solidFill>
                          <a:srgbClr val="00B050"/>
                        </a:solidFill>
                        <a:effectLst/>
                        <a:latin typeface="Calibri"/>
                      </a:endParaRPr>
                    </a:p>
                  </a:txBody>
                  <a:tcPr marL="6558" marR="6558" marT="65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EECE1">
                        <a:lumMod val="90000"/>
                      </a:srgbClr>
                    </a:solidFill>
                  </a:tcPr>
                </a:tc>
                <a:extLst>
                  <a:ext uri="{0D108BD9-81ED-4DB2-BD59-A6C34878D82A}">
                    <a16:rowId xmlns:a16="http://schemas.microsoft.com/office/drawing/2014/main" val="10006"/>
                  </a:ext>
                </a:extLst>
              </a:tr>
            </a:tbl>
          </a:graphicData>
        </a:graphic>
      </p:graphicFrame>
      <p:sp>
        <p:nvSpPr>
          <p:cNvPr id="17" name="TextBox 16">
            <a:extLst>
              <a:ext uri="{FF2B5EF4-FFF2-40B4-BE49-F238E27FC236}">
                <a16:creationId xmlns:a16="http://schemas.microsoft.com/office/drawing/2014/main" id="{515673CD-679E-0EAD-65BE-D5871F7C6352}"/>
              </a:ext>
            </a:extLst>
          </p:cNvPr>
          <p:cNvSpPr txBox="1"/>
          <p:nvPr/>
        </p:nvSpPr>
        <p:spPr>
          <a:xfrm>
            <a:off x="1870909" y="1366561"/>
            <a:ext cx="1848583" cy="369332"/>
          </a:xfrm>
          <a:prstGeom prst="rect">
            <a:avLst/>
          </a:prstGeom>
          <a:noFill/>
        </p:spPr>
        <p:txBody>
          <a:bodyPr wrap="none" rtlCol="0">
            <a:spAutoFit/>
          </a:bodyPr>
          <a:lstStyle/>
          <a:p>
            <a:r>
              <a:rPr lang="en-US" b="1" dirty="0"/>
              <a:t>MEDICAL CLAIMS</a:t>
            </a:r>
          </a:p>
        </p:txBody>
      </p:sp>
      <p:sp>
        <p:nvSpPr>
          <p:cNvPr id="18" name="TextBox 17">
            <a:extLst>
              <a:ext uri="{FF2B5EF4-FFF2-40B4-BE49-F238E27FC236}">
                <a16:creationId xmlns:a16="http://schemas.microsoft.com/office/drawing/2014/main" id="{69132AA1-9ECD-015D-CFB8-C2432C742260}"/>
              </a:ext>
            </a:extLst>
          </p:cNvPr>
          <p:cNvSpPr txBox="1"/>
          <p:nvPr/>
        </p:nvSpPr>
        <p:spPr>
          <a:xfrm>
            <a:off x="1870908" y="3426267"/>
            <a:ext cx="1711815" cy="369332"/>
          </a:xfrm>
          <a:prstGeom prst="rect">
            <a:avLst/>
          </a:prstGeom>
          <a:noFill/>
        </p:spPr>
        <p:txBody>
          <a:bodyPr wrap="none" rtlCol="0">
            <a:spAutoFit/>
          </a:bodyPr>
          <a:lstStyle/>
          <a:p>
            <a:r>
              <a:rPr lang="en-US" b="1" dirty="0"/>
              <a:t>DENTAL CLAIMS</a:t>
            </a:r>
          </a:p>
        </p:txBody>
      </p:sp>
      <p:sp>
        <p:nvSpPr>
          <p:cNvPr id="19" name="TextBox 18">
            <a:extLst>
              <a:ext uri="{FF2B5EF4-FFF2-40B4-BE49-F238E27FC236}">
                <a16:creationId xmlns:a16="http://schemas.microsoft.com/office/drawing/2014/main" id="{E433DF8E-7894-484F-E14E-0382A5077BF1}"/>
              </a:ext>
            </a:extLst>
          </p:cNvPr>
          <p:cNvSpPr txBox="1"/>
          <p:nvPr/>
        </p:nvSpPr>
        <p:spPr>
          <a:xfrm>
            <a:off x="1825126" y="4779140"/>
            <a:ext cx="2087944" cy="369332"/>
          </a:xfrm>
          <a:prstGeom prst="rect">
            <a:avLst/>
          </a:prstGeom>
          <a:noFill/>
        </p:spPr>
        <p:txBody>
          <a:bodyPr wrap="none" rtlCol="0">
            <a:spAutoFit/>
          </a:bodyPr>
          <a:lstStyle/>
          <a:p>
            <a:r>
              <a:rPr lang="en-US" b="1" dirty="0"/>
              <a:t>PHARMACY CLAIMS</a:t>
            </a:r>
          </a:p>
        </p:txBody>
      </p:sp>
      <p:sp>
        <p:nvSpPr>
          <p:cNvPr id="20" name="TextBox 19">
            <a:extLst>
              <a:ext uri="{FF2B5EF4-FFF2-40B4-BE49-F238E27FC236}">
                <a16:creationId xmlns:a16="http://schemas.microsoft.com/office/drawing/2014/main" id="{B23569E5-8615-4C2E-6BE7-A6242C8DED6C}"/>
              </a:ext>
            </a:extLst>
          </p:cNvPr>
          <p:cNvSpPr txBox="1"/>
          <p:nvPr/>
        </p:nvSpPr>
        <p:spPr>
          <a:xfrm>
            <a:off x="7568703" y="2297190"/>
            <a:ext cx="2188420" cy="369332"/>
          </a:xfrm>
          <a:prstGeom prst="rect">
            <a:avLst/>
          </a:prstGeom>
          <a:noFill/>
        </p:spPr>
        <p:txBody>
          <a:bodyPr wrap="none" rtlCol="0">
            <a:spAutoFit/>
          </a:bodyPr>
          <a:lstStyle/>
          <a:p>
            <a:r>
              <a:rPr lang="en-US" b="1" dirty="0"/>
              <a:t>MEMBER ELIGIBILITY</a:t>
            </a:r>
          </a:p>
        </p:txBody>
      </p:sp>
    </p:spTree>
    <p:extLst>
      <p:ext uri="{BB962C8B-B14F-4D97-AF65-F5344CB8AC3E}">
        <p14:creationId xmlns:p14="http://schemas.microsoft.com/office/powerpoint/2010/main" val="850947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6FB82-A627-8899-9485-99B6C3A42C24}"/>
            </a:ext>
          </a:extLst>
        </p:cNvPr>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53B818DD-27EF-CD01-55FC-1BAD38221019}"/>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45DB5700-F9BB-2CB0-57D4-24C18A20C6FC}"/>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18</a:t>
            </a:fld>
            <a:endParaRPr lang="en-US"/>
          </a:p>
        </p:txBody>
      </p:sp>
      <p:cxnSp>
        <p:nvCxnSpPr>
          <p:cNvPr id="7" name="Decorative: horizontal rule">
            <a:extLst>
              <a:ext uri="{FF2B5EF4-FFF2-40B4-BE49-F238E27FC236}">
                <a16:creationId xmlns:a16="http://schemas.microsoft.com/office/drawing/2014/main" id="{28EFC3CE-BF93-4195-3657-01DB1360DD42}"/>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DFADF3B2-83BD-0491-C717-9283AE20EE99}"/>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November 25, 2024</a:t>
            </a:r>
          </a:p>
        </p:txBody>
      </p:sp>
      <p:pic>
        <p:nvPicPr>
          <p:cNvPr id="9" name="Decorative: CHIA Logo">
            <a:extLst>
              <a:ext uri="{FF2B5EF4-FFF2-40B4-BE49-F238E27FC236}">
                <a16:creationId xmlns:a16="http://schemas.microsoft.com/office/drawing/2014/main" id="{F4734ED4-E851-372F-1553-11EE1FDD75F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4" name="TextBox 3">
            <a:extLst>
              <a:ext uri="{FF2B5EF4-FFF2-40B4-BE49-F238E27FC236}">
                <a16:creationId xmlns:a16="http://schemas.microsoft.com/office/drawing/2014/main" id="{26677208-5CE1-EDD0-55F4-D82C9CA8151B}"/>
              </a:ext>
            </a:extLst>
          </p:cNvPr>
          <p:cNvSpPr txBox="1"/>
          <p:nvPr/>
        </p:nvSpPr>
        <p:spPr>
          <a:xfrm>
            <a:off x="4660490" y="197572"/>
            <a:ext cx="3292122" cy="461665"/>
          </a:xfrm>
          <a:prstGeom prst="rect">
            <a:avLst/>
          </a:prstGeom>
          <a:ln w="22225">
            <a:solidFill>
              <a:schemeClr val="accent1"/>
            </a:solidFill>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a:ln/>
                <a:solidFill>
                  <a:schemeClr val="accent3"/>
                </a:solidFill>
              </a:rPr>
              <a:t>Derived Fields </a:t>
            </a:r>
          </a:p>
        </p:txBody>
      </p:sp>
      <p:graphicFrame>
        <p:nvGraphicFramePr>
          <p:cNvPr id="6" name="Table 5">
            <a:extLst>
              <a:ext uri="{FF2B5EF4-FFF2-40B4-BE49-F238E27FC236}">
                <a16:creationId xmlns:a16="http://schemas.microsoft.com/office/drawing/2014/main" id="{601A4808-C0F1-AF60-4E88-F3773D4A80D6}"/>
              </a:ext>
            </a:extLst>
          </p:cNvPr>
          <p:cNvGraphicFramePr>
            <a:graphicFrameLocks noGrp="1"/>
          </p:cNvGraphicFramePr>
          <p:nvPr>
            <p:extLst>
              <p:ext uri="{D42A27DB-BD31-4B8C-83A1-F6EECF244321}">
                <p14:modId xmlns:p14="http://schemas.microsoft.com/office/powerpoint/2010/main" val="4195110695"/>
              </p:ext>
            </p:extLst>
          </p:nvPr>
        </p:nvGraphicFramePr>
        <p:xfrm>
          <a:off x="3436374" y="1477865"/>
          <a:ext cx="5319252" cy="4564380"/>
        </p:xfrm>
        <a:graphic>
          <a:graphicData uri="http://schemas.openxmlformats.org/drawingml/2006/table">
            <a:tbl>
              <a:tblPr/>
              <a:tblGrid>
                <a:gridCol w="1011097">
                  <a:extLst>
                    <a:ext uri="{9D8B030D-6E8A-4147-A177-3AD203B41FA5}">
                      <a16:colId xmlns:a16="http://schemas.microsoft.com/office/drawing/2014/main" val="1922779583"/>
                    </a:ext>
                  </a:extLst>
                </a:gridCol>
                <a:gridCol w="4308155">
                  <a:extLst>
                    <a:ext uri="{9D8B030D-6E8A-4147-A177-3AD203B41FA5}">
                      <a16:colId xmlns:a16="http://schemas.microsoft.com/office/drawing/2014/main" val="2351020961"/>
                    </a:ext>
                  </a:extLst>
                </a:gridCol>
              </a:tblGrid>
              <a:tr h="184150">
                <a:tc>
                  <a:txBody>
                    <a:bodyPr/>
                    <a:lstStyle/>
                    <a:p>
                      <a:pPr algn="l" fontAlgn="b"/>
                      <a:r>
                        <a:rPr lang="en-US" sz="1600" b="0" i="0" u="none" strike="noStrike">
                          <a:solidFill>
                            <a:srgbClr val="000000"/>
                          </a:solidFill>
                          <a:effectLst/>
                          <a:latin typeface="Calibri" panose="020F0502020204030204" pitchFamily="34" charset="0"/>
                        </a:rPr>
                        <a:t>Derived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a:solidFill>
                            <a:srgbClr val="000000"/>
                          </a:solidFill>
                          <a:effectLst/>
                          <a:latin typeface="Calibri" panose="020F0502020204030204" pitchFamily="34" charset="0"/>
                        </a:rPr>
                        <a:t>Submission Month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5860149"/>
                  </a:ext>
                </a:extLst>
              </a:tr>
              <a:tr h="184150">
                <a:tc>
                  <a:txBody>
                    <a:bodyPr/>
                    <a:lstStyle/>
                    <a:p>
                      <a:pPr algn="l" fontAlgn="b"/>
                      <a:r>
                        <a:rPr lang="en-US" sz="1600" b="0" i="0" u="none" strike="noStrike">
                          <a:solidFill>
                            <a:srgbClr val="000000"/>
                          </a:solidFill>
                          <a:effectLst/>
                          <a:latin typeface="Calibri" panose="020F0502020204030204" pitchFamily="34" charset="0"/>
                        </a:rPr>
                        <a:t>Derived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a:solidFill>
                            <a:srgbClr val="000000"/>
                          </a:solidFill>
                          <a:effectLst/>
                          <a:latin typeface="Calibri" panose="020F0502020204030204" pitchFamily="34" charset="0"/>
                        </a:rPr>
                        <a:t>Submission Year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5649667"/>
                  </a:ext>
                </a:extLst>
              </a:tr>
              <a:tr h="184150">
                <a:tc>
                  <a:txBody>
                    <a:bodyPr/>
                    <a:lstStyle/>
                    <a:p>
                      <a:pPr algn="l" fontAlgn="b"/>
                      <a:r>
                        <a:rPr lang="en-US" sz="1600" b="0" i="0" u="none" strike="noStrike">
                          <a:solidFill>
                            <a:srgbClr val="000000"/>
                          </a:solidFill>
                          <a:effectLst/>
                          <a:latin typeface="Calibri" panose="020F0502020204030204" pitchFamily="34" charset="0"/>
                        </a:rPr>
                        <a:t>Derived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a:solidFill>
                            <a:srgbClr val="000000"/>
                          </a:solidFill>
                          <a:effectLst/>
                          <a:latin typeface="Calibri" panose="020F0502020204030204" pitchFamily="34" charset="0"/>
                        </a:rPr>
                        <a:t>County of Member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3007060"/>
                  </a:ext>
                </a:extLst>
              </a:tr>
              <a:tr h="184150">
                <a:tc>
                  <a:txBody>
                    <a:bodyPr/>
                    <a:lstStyle/>
                    <a:p>
                      <a:pPr algn="l" fontAlgn="b"/>
                      <a:r>
                        <a:rPr lang="en-US" sz="1600" b="0" i="0" u="none" strike="noStrike">
                          <a:solidFill>
                            <a:srgbClr val="000000"/>
                          </a:solidFill>
                          <a:effectLst/>
                          <a:latin typeface="Calibri" panose="020F0502020204030204" pitchFamily="34" charset="0"/>
                        </a:rPr>
                        <a:t>Derived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a:solidFill>
                            <a:srgbClr val="000000"/>
                          </a:solidFill>
                          <a:effectLst/>
                          <a:latin typeface="Calibri" panose="020F0502020204030204" pitchFamily="34" charset="0"/>
                        </a:rPr>
                        <a:t>County of Service Provider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0613089"/>
                  </a:ext>
                </a:extLst>
              </a:tr>
              <a:tr h="184150">
                <a:tc>
                  <a:txBody>
                    <a:bodyPr/>
                    <a:lstStyle/>
                    <a:p>
                      <a:pPr algn="l" fontAlgn="b"/>
                      <a:r>
                        <a:rPr lang="en-US" sz="1600" b="0" i="0" u="none" strike="noStrike">
                          <a:solidFill>
                            <a:srgbClr val="000000"/>
                          </a:solidFill>
                          <a:effectLst/>
                          <a:latin typeface="Calibri" panose="020F0502020204030204" pitchFamily="34" charset="0"/>
                        </a:rPr>
                        <a:t>Derived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a:solidFill>
                            <a:srgbClr val="000000"/>
                          </a:solidFill>
                          <a:effectLst/>
                          <a:latin typeface="Calibri" panose="020F0502020204030204" pitchFamily="34" charset="0"/>
                        </a:rPr>
                        <a:t>Medical Claim ID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8822321"/>
                  </a:ext>
                </a:extLst>
              </a:tr>
              <a:tr h="184150">
                <a:tc>
                  <a:txBody>
                    <a:bodyPr/>
                    <a:lstStyle/>
                    <a:p>
                      <a:pPr algn="l" fontAlgn="b"/>
                      <a:r>
                        <a:rPr lang="en-US" sz="1600" b="0" i="0" u="none" strike="noStrike">
                          <a:solidFill>
                            <a:srgbClr val="000000"/>
                          </a:solidFill>
                          <a:effectLst/>
                          <a:latin typeface="Calibri" panose="020F0502020204030204" pitchFamily="34" charset="0"/>
                        </a:rPr>
                        <a:t>Derived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a:solidFill>
                            <a:srgbClr val="000000"/>
                          </a:solidFill>
                          <a:effectLst/>
                          <a:latin typeface="Calibri" panose="020F0502020204030204" pitchFamily="34" charset="0"/>
                        </a:rPr>
                        <a:t>Submission Control ID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9802171"/>
                  </a:ext>
                </a:extLst>
              </a:tr>
              <a:tr h="184150">
                <a:tc>
                  <a:txBody>
                    <a:bodyPr/>
                    <a:lstStyle/>
                    <a:p>
                      <a:pPr algn="l" fontAlgn="b"/>
                      <a:r>
                        <a:rPr lang="en-US" sz="1600" b="0" i="0" u="none" strike="noStrike">
                          <a:solidFill>
                            <a:srgbClr val="000000"/>
                          </a:solidFill>
                          <a:effectLst/>
                          <a:latin typeface="Calibri" panose="020F0502020204030204" pitchFamily="34" charset="0"/>
                        </a:rPr>
                        <a:t>Derived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a:solidFill>
                            <a:srgbClr val="FF0000"/>
                          </a:solidFill>
                          <a:effectLst/>
                          <a:latin typeface="Calibri" panose="020F0502020204030204" pitchFamily="34" charset="0"/>
                        </a:rPr>
                        <a:t>CHIA Incurred Full Date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64501"/>
                  </a:ext>
                </a:extLst>
              </a:tr>
              <a:tr h="184150">
                <a:tc>
                  <a:txBody>
                    <a:bodyPr/>
                    <a:lstStyle/>
                    <a:p>
                      <a:pPr algn="l" fontAlgn="b"/>
                      <a:r>
                        <a:rPr lang="en-US" sz="1600" b="0" i="0" u="none" strike="noStrike">
                          <a:solidFill>
                            <a:srgbClr val="000000"/>
                          </a:solidFill>
                          <a:effectLst/>
                          <a:latin typeface="Calibri" panose="020F0502020204030204" pitchFamily="34" charset="0"/>
                        </a:rPr>
                        <a:t>Derived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a:solidFill>
                            <a:srgbClr val="000000"/>
                          </a:solidFill>
                          <a:effectLst/>
                          <a:latin typeface="Calibri" panose="020F0502020204030204" pitchFamily="34" charset="0"/>
                        </a:rPr>
                        <a:t>Highest Version Paid Flag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082571"/>
                  </a:ext>
                </a:extLst>
              </a:tr>
              <a:tr h="184150">
                <a:tc>
                  <a:txBody>
                    <a:bodyPr/>
                    <a:lstStyle/>
                    <a:p>
                      <a:pPr algn="l" fontAlgn="b"/>
                      <a:r>
                        <a:rPr lang="en-US" sz="1600" b="0" i="0" u="none" strike="noStrike">
                          <a:solidFill>
                            <a:srgbClr val="000000"/>
                          </a:solidFill>
                          <a:effectLst/>
                          <a:latin typeface="Calibri" panose="020F0502020204030204" pitchFamily="34" charset="0"/>
                        </a:rPr>
                        <a:t>Derived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a:solidFill>
                            <a:srgbClr val="000000"/>
                          </a:solidFill>
                          <a:effectLst/>
                          <a:latin typeface="Calibri" panose="020F0502020204030204" pitchFamily="34" charset="0"/>
                        </a:rPr>
                        <a:t>Highest Version Denied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3739766"/>
                  </a:ext>
                </a:extLst>
              </a:tr>
              <a:tr h="184150">
                <a:tc>
                  <a:txBody>
                    <a:bodyPr/>
                    <a:lstStyle/>
                    <a:p>
                      <a:pPr algn="l" fontAlgn="b"/>
                      <a:r>
                        <a:rPr lang="en-US" sz="1600" b="0" i="0" u="none" strike="noStrike">
                          <a:solidFill>
                            <a:srgbClr val="000000"/>
                          </a:solidFill>
                          <a:effectLst/>
                          <a:latin typeface="Calibri" panose="020F0502020204030204" pitchFamily="34" charset="0"/>
                        </a:rPr>
                        <a:t>Derived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a:solidFill>
                            <a:srgbClr val="000000"/>
                          </a:solidFill>
                          <a:effectLst/>
                          <a:latin typeface="Calibri" panose="020F0502020204030204" pitchFamily="34" charset="0"/>
                        </a:rPr>
                        <a:t>Highest Version Indicator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3043900"/>
                  </a:ext>
                </a:extLst>
              </a:tr>
              <a:tr h="184150">
                <a:tc>
                  <a:txBody>
                    <a:bodyPr/>
                    <a:lstStyle/>
                    <a:p>
                      <a:pPr algn="l" fontAlgn="b"/>
                      <a:r>
                        <a:rPr lang="en-US" sz="1600" b="0" i="0" u="none" strike="noStrike">
                          <a:solidFill>
                            <a:srgbClr val="000000"/>
                          </a:solidFill>
                          <a:effectLst/>
                          <a:latin typeface="Calibri" panose="020F0502020204030204" pitchFamily="34" charset="0"/>
                        </a:rPr>
                        <a:t>Derived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a:solidFill>
                            <a:srgbClr val="000000"/>
                          </a:solidFill>
                          <a:effectLst/>
                          <a:latin typeface="Calibri" panose="020F0502020204030204" pitchFamily="34" charset="0"/>
                        </a:rPr>
                        <a:t>Substance Abuse Indicator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4517920"/>
                  </a:ext>
                </a:extLst>
              </a:tr>
              <a:tr h="184150">
                <a:tc>
                  <a:txBody>
                    <a:bodyPr/>
                    <a:lstStyle/>
                    <a:p>
                      <a:pPr algn="l" fontAlgn="b"/>
                      <a:r>
                        <a:rPr lang="en-US" sz="1600" b="0" i="0" u="none" strike="noStrike">
                          <a:solidFill>
                            <a:srgbClr val="000000"/>
                          </a:solidFill>
                          <a:effectLst/>
                          <a:latin typeface="Calibri" panose="020F0502020204030204" pitchFamily="34" charset="0"/>
                        </a:rPr>
                        <a:t>Derived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a:solidFill>
                            <a:srgbClr val="000000"/>
                          </a:solidFill>
                          <a:effectLst/>
                          <a:latin typeface="Calibri" panose="020F0502020204030204" pitchFamily="34" charset="0"/>
                        </a:rPr>
                        <a:t>Medicaid/HSN Indicator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5778036"/>
                  </a:ext>
                </a:extLst>
              </a:tr>
              <a:tr h="184150">
                <a:tc>
                  <a:txBody>
                    <a:bodyPr/>
                    <a:lstStyle/>
                    <a:p>
                      <a:pPr algn="l" fontAlgn="b"/>
                      <a:r>
                        <a:rPr lang="en-US" sz="1600" b="0" i="0" u="none" strike="noStrike">
                          <a:solidFill>
                            <a:srgbClr val="000000"/>
                          </a:solidFill>
                          <a:effectLst/>
                          <a:latin typeface="Calibri" panose="020F0502020204030204" pitchFamily="34" charset="0"/>
                        </a:rPr>
                        <a:t>Derived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a:solidFill>
                            <a:srgbClr val="000000"/>
                          </a:solidFill>
                          <a:effectLst/>
                          <a:latin typeface="Calibri" panose="020F0502020204030204" pitchFamily="34" charset="0"/>
                        </a:rPr>
                        <a:t>Fully Denied Claim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1213562"/>
                  </a:ext>
                </a:extLst>
              </a:tr>
              <a:tr h="311150">
                <a:tc>
                  <a:txBody>
                    <a:bodyPr/>
                    <a:lstStyle/>
                    <a:p>
                      <a:pPr algn="l" fontAlgn="b"/>
                      <a:r>
                        <a:rPr lang="en-US" sz="1600" b="0" i="0" u="none" strike="noStrike">
                          <a:solidFill>
                            <a:srgbClr val="000000"/>
                          </a:solidFill>
                          <a:effectLst/>
                          <a:latin typeface="Calibri" panose="020F0502020204030204" pitchFamily="34" charset="0"/>
                        </a:rPr>
                        <a:t>Derived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a:solidFill>
                            <a:srgbClr val="000000"/>
                          </a:solidFill>
                          <a:effectLst/>
                          <a:latin typeface="Calibri" panose="020F0502020204030204" pitchFamily="34" charset="0"/>
                        </a:rPr>
                        <a:t>Member Link EID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5383929"/>
                  </a:ext>
                </a:extLst>
              </a:tr>
              <a:tr h="184150">
                <a:tc>
                  <a:txBody>
                    <a:bodyPr/>
                    <a:lstStyle/>
                    <a:p>
                      <a:pPr algn="l" fontAlgn="b"/>
                      <a:r>
                        <a:rPr lang="en-US" sz="1600" b="0" i="0" u="none" strike="noStrike">
                          <a:solidFill>
                            <a:srgbClr val="000000"/>
                          </a:solidFill>
                          <a:effectLst/>
                          <a:latin typeface="Calibri" panose="020F0502020204030204" pitchFamily="34" charset="0"/>
                        </a:rPr>
                        <a:t>Derived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a:solidFill>
                            <a:srgbClr val="000000"/>
                          </a:solidFill>
                          <a:effectLst/>
                          <a:latin typeface="Calibri" panose="020F0502020204030204" pitchFamily="34" charset="0"/>
                        </a:rPr>
                        <a:t>Member Age At Service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1235029"/>
                  </a:ext>
                </a:extLst>
              </a:tr>
              <a:tr h="184150">
                <a:tc>
                  <a:txBody>
                    <a:bodyPr/>
                    <a:lstStyle/>
                    <a:p>
                      <a:pPr algn="l" fontAlgn="b"/>
                      <a:r>
                        <a:rPr lang="en-US" sz="1600" b="0" i="0" u="none" strike="noStrike">
                          <a:solidFill>
                            <a:srgbClr val="000000"/>
                          </a:solidFill>
                          <a:effectLst/>
                          <a:latin typeface="Calibri" panose="020F0502020204030204" pitchFamily="34" charset="0"/>
                        </a:rPr>
                        <a:t>Derived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a:solidFill>
                            <a:srgbClr val="000000"/>
                          </a:solidFill>
                          <a:effectLst/>
                          <a:latin typeface="Calibri" panose="020F0502020204030204" pitchFamily="34" charset="0"/>
                        </a:rPr>
                        <a:t>Linking OrgID Member Eligibility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0241850"/>
                  </a:ext>
                </a:extLst>
              </a:tr>
              <a:tr h="184150">
                <a:tc>
                  <a:txBody>
                    <a:bodyPr/>
                    <a:lstStyle/>
                    <a:p>
                      <a:pPr algn="l" fontAlgn="b"/>
                      <a:r>
                        <a:rPr lang="en-US" sz="1600" b="0" i="0" u="none" strike="noStrike">
                          <a:solidFill>
                            <a:srgbClr val="000000"/>
                          </a:solidFill>
                          <a:effectLst/>
                          <a:latin typeface="Calibri" panose="020F0502020204030204" pitchFamily="34" charset="0"/>
                        </a:rPr>
                        <a:t>Derived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a:solidFill>
                            <a:srgbClr val="000000"/>
                          </a:solidFill>
                          <a:effectLst/>
                          <a:latin typeface="Calibri" panose="020F0502020204030204" pitchFamily="34" charset="0"/>
                        </a:rPr>
                        <a:t>Linking OrgID Provider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2194411"/>
                  </a:ext>
                </a:extLst>
              </a:tr>
              <a:tr h="184150">
                <a:tc>
                  <a:txBody>
                    <a:bodyPr/>
                    <a:lstStyle/>
                    <a:p>
                      <a:pPr algn="l" fontAlgn="b"/>
                      <a:r>
                        <a:rPr lang="en-US" sz="1600" b="0" i="0" u="none" strike="noStrike">
                          <a:solidFill>
                            <a:srgbClr val="000000"/>
                          </a:solidFill>
                          <a:effectLst/>
                          <a:latin typeface="Calibri" panose="020F0502020204030204" pitchFamily="34" charset="0"/>
                        </a:rPr>
                        <a:t>Derived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Calibri" panose="020F0502020204030204" pitchFamily="34" charset="0"/>
                        </a:rPr>
                        <a:t>Linking OrgID Product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6585152"/>
                  </a:ext>
                </a:extLst>
              </a:tr>
            </a:tbl>
          </a:graphicData>
        </a:graphic>
      </p:graphicFrame>
      <p:sp>
        <p:nvSpPr>
          <p:cNvPr id="15" name="TextBox 14">
            <a:extLst>
              <a:ext uri="{FF2B5EF4-FFF2-40B4-BE49-F238E27FC236}">
                <a16:creationId xmlns:a16="http://schemas.microsoft.com/office/drawing/2014/main" id="{67D2B25D-20C9-BE05-2F79-304CFCDC4A05}"/>
              </a:ext>
            </a:extLst>
          </p:cNvPr>
          <p:cNvSpPr txBox="1"/>
          <p:nvPr/>
        </p:nvSpPr>
        <p:spPr>
          <a:xfrm>
            <a:off x="944217" y="659237"/>
            <a:ext cx="10107241" cy="646331"/>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The linking OrgIDs are derived fields created by CHIA. Other derived fields are listed below and described in documentation and release notes.  </a:t>
            </a:r>
            <a:endParaRPr lang="en-US" b="1" dirty="0"/>
          </a:p>
        </p:txBody>
      </p:sp>
    </p:spTree>
    <p:extLst>
      <p:ext uri="{BB962C8B-B14F-4D97-AF65-F5344CB8AC3E}">
        <p14:creationId xmlns:p14="http://schemas.microsoft.com/office/powerpoint/2010/main" val="1259461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19</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627018" y="451292"/>
            <a:ext cx="1156498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000" b="1" dirty="0">
                <a:solidFill>
                  <a:schemeClr val="tx2"/>
                </a:solidFill>
                <a:latin typeface="Arial" panose="020B0604020202020204" pitchFamily="34" charset="0"/>
                <a:ea typeface="+mn-ea"/>
                <a:cs typeface="Arial" panose="020B0604020202020204" pitchFamily="34" charset="0"/>
              </a:rPr>
              <a:t>When is the next Data User Group meeting? </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November 25,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0" name="TextBox 9">
            <a:extLst>
              <a:ext uri="{FF2B5EF4-FFF2-40B4-BE49-F238E27FC236}">
                <a16:creationId xmlns:a16="http://schemas.microsoft.com/office/drawing/2014/main" id="{B4DE9B5F-EA8A-1404-F74D-79CF6D89BD81}"/>
              </a:ext>
            </a:extLst>
          </p:cNvPr>
          <p:cNvSpPr txBox="1"/>
          <p:nvPr/>
        </p:nvSpPr>
        <p:spPr>
          <a:xfrm>
            <a:off x="1586204" y="1852394"/>
            <a:ext cx="9171992" cy="923330"/>
          </a:xfrm>
          <a:prstGeom prst="rect">
            <a:avLst/>
          </a:prstGeom>
          <a:noFill/>
        </p:spPr>
        <p:txBody>
          <a:bodyPr wrap="square">
            <a:spAutoFit/>
          </a:bodyPr>
          <a:lstStyle/>
          <a:p>
            <a:pPr marL="742950" lvl="1" indent="-285750">
              <a:buClr>
                <a:schemeClr val="accent1"/>
              </a:buClr>
              <a:buFont typeface="Wingdings" charset="2"/>
              <a:buChar char="§"/>
            </a:pPr>
            <a:r>
              <a:rPr lang="en-US" dirty="0">
                <a:solidFill>
                  <a:srgbClr val="63666A"/>
                </a:solidFill>
                <a:latin typeface="Arial"/>
                <a:cs typeface="Arial"/>
              </a:rPr>
              <a:t>The next User Group will meet Tuesday, January 28, 2025.</a:t>
            </a:r>
          </a:p>
          <a:p>
            <a:pPr lvl="1">
              <a:buClr>
                <a:schemeClr val="accent1"/>
              </a:buClr>
            </a:pPr>
            <a:endParaRPr lang="en-US" dirty="0">
              <a:solidFill>
                <a:srgbClr val="63666A"/>
              </a:solidFill>
              <a:latin typeface="Arial"/>
              <a:cs typeface="Arial"/>
            </a:endParaRPr>
          </a:p>
          <a:p>
            <a:pPr marL="742950" lvl="1" indent="-285750">
              <a:buClr>
                <a:schemeClr val="accent1"/>
              </a:buClr>
              <a:buFont typeface="Wingdings" charset="2"/>
              <a:buChar char="§"/>
            </a:pPr>
            <a:r>
              <a:rPr lang="en-US" sz="1800" dirty="0">
                <a:hlinkClick r:id="rId3"/>
              </a:rPr>
              <a:t>http://www.chiamass.gov/ma-apcd-and-case-mix-user-workgroup-information/</a:t>
            </a:r>
            <a:endParaRPr lang="en-US" sz="1800" dirty="0"/>
          </a:p>
        </p:txBody>
      </p:sp>
    </p:spTree>
    <p:extLst>
      <p:ext uri="{BB962C8B-B14F-4D97-AF65-F5344CB8AC3E}">
        <p14:creationId xmlns:p14="http://schemas.microsoft.com/office/powerpoint/2010/main" val="2500259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617805" y="216252"/>
            <a:ext cx="993012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3600" b="1" dirty="0">
                <a:solidFill>
                  <a:schemeClr val="tx2"/>
                </a:solidFill>
                <a:latin typeface="Arial" panose="020B0604020202020204" pitchFamily="34" charset="0"/>
                <a:ea typeface="+mn-ea"/>
                <a:cs typeface="Arial" panose="020B0604020202020204" pitchFamily="34" charset="0"/>
              </a:rPr>
              <a:t>Agenda</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November 25,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0" name="TextBox 9">
            <a:extLst>
              <a:ext uri="{FF2B5EF4-FFF2-40B4-BE49-F238E27FC236}">
                <a16:creationId xmlns:a16="http://schemas.microsoft.com/office/drawing/2014/main" id="{F43D4C1E-B83B-39FB-5642-1444C7707B24}"/>
              </a:ext>
            </a:extLst>
          </p:cNvPr>
          <p:cNvSpPr txBox="1"/>
          <p:nvPr/>
        </p:nvSpPr>
        <p:spPr>
          <a:xfrm>
            <a:off x="1554575" y="1019100"/>
            <a:ext cx="8210068" cy="4031873"/>
          </a:xfrm>
          <a:prstGeom prst="rect">
            <a:avLst/>
          </a:prstGeom>
          <a:noFill/>
        </p:spPr>
        <p:txBody>
          <a:bodyPr wrap="square" rtlCol="0">
            <a:spAutoFit/>
          </a:bodyPr>
          <a:lstStyle/>
          <a:p>
            <a:pPr marL="342900" indent="-342900">
              <a:buFont typeface="Wingdings" panose="05000000000000000000" pitchFamily="2" charset="2"/>
              <a:buChar char="Ø"/>
            </a:pPr>
            <a:r>
              <a:rPr lang="en-US" sz="1600" b="1" dirty="0">
                <a:solidFill>
                  <a:srgbClr val="63666A"/>
                </a:solidFill>
                <a:latin typeface="Arial" panose="020B0604020202020204" pitchFamily="34" charset="0"/>
                <a:cs typeface="Arial" panose="020B0604020202020204" pitchFamily="34" charset="0"/>
              </a:rPr>
              <a:t>Announcements:</a:t>
            </a:r>
          </a:p>
          <a:p>
            <a:pPr marL="742950" lvl="1" indent="-285750">
              <a:buClr>
                <a:schemeClr val="accent1"/>
              </a:buClr>
              <a:buFont typeface="Wingdings" charset="2"/>
              <a:buChar char="§"/>
            </a:pPr>
            <a:r>
              <a:rPr lang="en-US" sz="1600" dirty="0">
                <a:solidFill>
                  <a:srgbClr val="63666A"/>
                </a:solidFill>
                <a:latin typeface="Arial"/>
                <a:cs typeface="Arial"/>
              </a:rPr>
              <a:t>All FY2023 Case Mix Releases Now Available</a:t>
            </a:r>
          </a:p>
          <a:p>
            <a:pPr marL="742950" lvl="1" indent="-285750">
              <a:buClr>
                <a:schemeClr val="accent1"/>
              </a:buClr>
              <a:buFont typeface="Wingdings" charset="2"/>
              <a:buChar char="§"/>
            </a:pPr>
            <a:r>
              <a:rPr lang="en-US" sz="1600" dirty="0">
                <a:solidFill>
                  <a:srgbClr val="63666A"/>
                </a:solidFill>
                <a:latin typeface="Arial"/>
                <a:cs typeface="Arial"/>
              </a:rPr>
              <a:t>Case Mix Documentation and Release Notes</a:t>
            </a:r>
          </a:p>
          <a:p>
            <a:pPr marL="742950" lvl="1" indent="-285750">
              <a:buClr>
                <a:schemeClr val="accent1"/>
              </a:buClr>
              <a:buFont typeface="Wingdings" charset="2"/>
              <a:buChar char="§"/>
            </a:pPr>
            <a:r>
              <a:rPr lang="en-US" sz="1600" dirty="0">
                <a:solidFill>
                  <a:srgbClr val="63666A"/>
                </a:solidFill>
                <a:latin typeface="Arial"/>
                <a:cs typeface="Arial"/>
              </a:rPr>
              <a:t>MA APCD Releases CY2021 and CY2022</a:t>
            </a:r>
          </a:p>
          <a:p>
            <a:pPr marL="742950" lvl="1" indent="-285750">
              <a:buClr>
                <a:schemeClr val="accent1"/>
              </a:buClr>
              <a:buFont typeface="Wingdings" charset="2"/>
              <a:buChar char="§"/>
            </a:pPr>
            <a:r>
              <a:rPr lang="en-US" sz="1600" dirty="0">
                <a:solidFill>
                  <a:srgbClr val="63666A"/>
                </a:solidFill>
                <a:latin typeface="Arial"/>
                <a:cs typeface="Arial"/>
              </a:rPr>
              <a:t>ZIP Code Data in MA APCD Application</a:t>
            </a:r>
          </a:p>
          <a:p>
            <a:pPr lvl="1">
              <a:buClr>
                <a:schemeClr val="accent1"/>
              </a:buClr>
            </a:pPr>
            <a:endParaRPr lang="en-US" sz="1600" dirty="0">
              <a:solidFill>
                <a:srgbClr val="63666A"/>
              </a:solidFill>
              <a:latin typeface="Arial"/>
              <a:cs typeface="Arial"/>
            </a:endParaRPr>
          </a:p>
          <a:p>
            <a:pPr marL="342900" indent="-342900">
              <a:buFont typeface="Wingdings" panose="05000000000000000000" pitchFamily="2" charset="2"/>
              <a:buChar char="Ø"/>
            </a:pPr>
            <a:r>
              <a:rPr lang="en-US" sz="1600" b="1" dirty="0">
                <a:solidFill>
                  <a:srgbClr val="63666A"/>
                </a:solidFill>
                <a:latin typeface="Arial"/>
                <a:cs typeface="Arial"/>
              </a:rPr>
              <a:t>Website Updates</a:t>
            </a:r>
          </a:p>
          <a:p>
            <a:pPr marL="742950" lvl="1" indent="-285750">
              <a:buClr>
                <a:schemeClr val="accent1"/>
              </a:buClr>
              <a:buFont typeface="Wingdings" charset="2"/>
              <a:buChar char="§"/>
            </a:pPr>
            <a:r>
              <a:rPr lang="en-US" sz="1600" dirty="0">
                <a:solidFill>
                  <a:srgbClr val="63666A"/>
                </a:solidFill>
                <a:latin typeface="Arial"/>
                <a:cs typeface="Arial"/>
              </a:rPr>
              <a:t>Instructions for Linking One Zip Code per Year</a:t>
            </a:r>
          </a:p>
          <a:p>
            <a:pPr lvl="1">
              <a:buClr>
                <a:schemeClr val="accent1"/>
              </a:buClr>
            </a:pPr>
            <a:endParaRPr lang="en-US" sz="1600" dirty="0">
              <a:solidFill>
                <a:srgbClr val="63666A"/>
              </a:solidFill>
              <a:latin typeface="Arial"/>
              <a:cs typeface="Arial"/>
            </a:endParaRPr>
          </a:p>
          <a:p>
            <a:pPr marL="342900" indent="-342900">
              <a:buFont typeface="Wingdings" panose="05000000000000000000" pitchFamily="2" charset="2"/>
              <a:buChar char="Ø"/>
            </a:pPr>
            <a:r>
              <a:rPr lang="en-US" sz="1600" b="1" dirty="0">
                <a:solidFill>
                  <a:srgbClr val="63666A"/>
                </a:solidFill>
                <a:latin typeface="Arial"/>
                <a:cs typeface="Arial"/>
              </a:rPr>
              <a:t>Data User Support Questions</a:t>
            </a:r>
          </a:p>
          <a:p>
            <a:pPr marL="742950" marR="0" lvl="1" indent="-285750">
              <a:spcBef>
                <a:spcPts val="0"/>
              </a:spcBef>
              <a:spcAft>
                <a:spcPts val="0"/>
              </a:spcAft>
              <a:buClr>
                <a:schemeClr val="accent1"/>
              </a:buClr>
              <a:buFont typeface="Wingdings" charset="2"/>
              <a:buChar char="§"/>
            </a:pPr>
            <a:r>
              <a:rPr lang="en-US" sz="1600" dirty="0">
                <a:solidFill>
                  <a:srgbClr val="63666A"/>
                </a:solidFill>
                <a:latin typeface="Arial"/>
                <a:cs typeface="Arial"/>
              </a:rPr>
              <a:t>Zoonotic Diseases and Injuries</a:t>
            </a:r>
          </a:p>
          <a:p>
            <a:pPr marL="742950" marR="0" lvl="1" indent="-285750">
              <a:spcBef>
                <a:spcPts val="0"/>
              </a:spcBef>
              <a:spcAft>
                <a:spcPts val="0"/>
              </a:spcAft>
              <a:buClr>
                <a:schemeClr val="accent1"/>
              </a:buClr>
              <a:buFont typeface="Wingdings" charset="2"/>
              <a:buChar char="§"/>
            </a:pPr>
            <a:r>
              <a:rPr lang="en-US" sz="1600" dirty="0">
                <a:solidFill>
                  <a:srgbClr val="63666A"/>
                </a:solidFill>
                <a:latin typeface="Arial"/>
                <a:cs typeface="Arial"/>
              </a:rPr>
              <a:t>MassHealth Claim Type</a:t>
            </a:r>
          </a:p>
          <a:p>
            <a:pPr marL="742950" marR="0" lvl="1" indent="-285750">
              <a:spcBef>
                <a:spcPts val="0"/>
              </a:spcBef>
              <a:spcAft>
                <a:spcPts val="0"/>
              </a:spcAft>
              <a:buClr>
                <a:schemeClr val="accent1"/>
              </a:buClr>
              <a:buFont typeface="Wingdings" charset="2"/>
              <a:buChar char="§"/>
            </a:pPr>
            <a:r>
              <a:rPr lang="en-US" sz="1600" dirty="0">
                <a:solidFill>
                  <a:srgbClr val="63666A"/>
                </a:solidFill>
                <a:latin typeface="Arial"/>
                <a:cs typeface="Arial"/>
              </a:rPr>
              <a:t>Record Linkage Revisited</a:t>
            </a:r>
          </a:p>
          <a:p>
            <a:pPr marL="742950" marR="0" lvl="1" indent="-285750">
              <a:spcBef>
                <a:spcPts val="0"/>
              </a:spcBef>
              <a:spcAft>
                <a:spcPts val="0"/>
              </a:spcAft>
              <a:buClr>
                <a:schemeClr val="accent1"/>
              </a:buClr>
              <a:buFont typeface="Wingdings" charset="2"/>
              <a:buChar char="§"/>
            </a:pPr>
            <a:r>
              <a:rPr lang="en-US" sz="1600" dirty="0">
                <a:solidFill>
                  <a:srgbClr val="63666A"/>
                </a:solidFill>
                <a:latin typeface="Arial"/>
                <a:cs typeface="Arial"/>
              </a:rPr>
              <a:t>Derived Fields</a:t>
            </a:r>
          </a:p>
          <a:p>
            <a:pPr marR="0" lvl="1">
              <a:spcBef>
                <a:spcPts val="0"/>
              </a:spcBef>
              <a:spcAft>
                <a:spcPts val="0"/>
              </a:spcAft>
              <a:buClr>
                <a:schemeClr val="accent1"/>
              </a:buClr>
            </a:pPr>
            <a:endParaRPr lang="en-US" sz="1600" b="1" dirty="0">
              <a:solidFill>
                <a:srgbClr val="63666A"/>
              </a:solidFill>
              <a:latin typeface="Arial"/>
              <a:cs typeface="Arial"/>
            </a:endParaRPr>
          </a:p>
          <a:p>
            <a:pPr marL="342900" indent="-342900">
              <a:buFont typeface="Wingdings" panose="05000000000000000000" pitchFamily="2" charset="2"/>
              <a:buChar char="Ø"/>
            </a:pPr>
            <a:r>
              <a:rPr lang="en-US" sz="1600" b="1" dirty="0">
                <a:solidFill>
                  <a:srgbClr val="63666A"/>
                </a:solidFill>
                <a:latin typeface="Arial"/>
                <a:cs typeface="Arial"/>
              </a:rPr>
              <a:t>Q&amp;A</a:t>
            </a:r>
            <a:endParaRPr lang="en-US" sz="1600" dirty="0">
              <a:latin typeface="Arial"/>
              <a:cs typeface="Arial"/>
            </a:endParaRPr>
          </a:p>
        </p:txBody>
      </p:sp>
    </p:spTree>
    <p:extLst>
      <p:ext uri="{BB962C8B-B14F-4D97-AF65-F5344CB8AC3E}">
        <p14:creationId xmlns:p14="http://schemas.microsoft.com/office/powerpoint/2010/main" val="1033344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8D69627-5510-7A0F-B0BD-BDFC5C55674E}"/>
              </a:ext>
            </a:extLst>
          </p:cNvPr>
          <p:cNvSpPr txBox="1">
            <a:spLocks/>
          </p:cNvSpPr>
          <p:nvPr/>
        </p:nvSpPr>
        <p:spPr>
          <a:xfrm>
            <a:off x="944218" y="576470"/>
            <a:ext cx="10699049"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b="1" dirty="0">
                <a:solidFill>
                  <a:schemeClr val="tx2"/>
                </a:solidFill>
                <a:latin typeface="Arial" panose="020B0604020202020204" pitchFamily="34" charset="0"/>
                <a:ea typeface="+mn-ea"/>
                <a:cs typeface="Arial" panose="020B0604020202020204" pitchFamily="34" charset="0"/>
              </a:rPr>
              <a:t>Questions?</a:t>
            </a:r>
            <a:endParaRPr lang="en-US" b="1" dirty="0">
              <a:solidFill>
                <a:schemeClr val="accent1"/>
              </a:solidFill>
              <a:latin typeface="Arial" panose="020B0604020202020204" pitchFamily="34" charset="0"/>
              <a:ea typeface="+mn-ea"/>
              <a:cs typeface="Arial" panose="020B0604020202020204" pitchFamily="34" charset="0"/>
            </a:endParaRPr>
          </a:p>
        </p:txBody>
      </p:sp>
      <p:sp>
        <p:nvSpPr>
          <p:cNvPr id="3" name="Decorative: Blue Sidebar">
            <a:extLst>
              <a:ext uri="{FF2B5EF4-FFF2-40B4-BE49-F238E27FC236}">
                <a16:creationId xmlns:a16="http://schemas.microsoft.com/office/drawing/2014/main" id="{F556CC58-4F4F-61BD-B5AA-D77732FE81B5}"/>
              </a:ext>
              <a:ext uri="{C183D7F6-B498-43B3-948B-1728B52AA6E4}">
                <adec:decorative xmlns:adec="http://schemas.microsoft.com/office/drawing/2017/decorative" val="1"/>
              </a:ext>
            </a:extLst>
          </p:cNvPr>
          <p:cNvSpPr/>
          <p:nvPr/>
        </p:nvSpPr>
        <p:spPr>
          <a:xfrm>
            <a:off x="0" y="0"/>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5677248-BBB9-E42A-33CC-0CBEA2AB41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20</a:t>
            </a:fld>
            <a:endParaRPr lang="en-US"/>
          </a:p>
        </p:txBody>
      </p:sp>
      <p:sp>
        <p:nvSpPr>
          <p:cNvPr id="5" name="Footer Placeholder 4">
            <a:extLst>
              <a:ext uri="{FF2B5EF4-FFF2-40B4-BE49-F238E27FC236}">
                <a16:creationId xmlns:a16="http://schemas.microsoft.com/office/drawing/2014/main" id="{BEBD38E9-55EA-5BB6-3B76-D33EDD22E59D}"/>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t>CHIA Data User Workgroup  |  November 25, 2024</a:t>
            </a:r>
          </a:p>
        </p:txBody>
      </p:sp>
      <p:pic>
        <p:nvPicPr>
          <p:cNvPr id="6" name="Decorative: CHIA Logo">
            <a:extLst>
              <a:ext uri="{FF2B5EF4-FFF2-40B4-BE49-F238E27FC236}">
                <a16:creationId xmlns:a16="http://schemas.microsoft.com/office/drawing/2014/main" id="{C2F50C6E-D440-E8D2-8B7B-955CFF4A788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cxnSp>
        <p:nvCxnSpPr>
          <p:cNvPr id="7" name="Decorative: horizontal rule">
            <a:extLst>
              <a:ext uri="{FF2B5EF4-FFF2-40B4-BE49-F238E27FC236}">
                <a16:creationId xmlns:a16="http://schemas.microsoft.com/office/drawing/2014/main" id="{89030621-2E93-9DFD-4CC5-393F2F23D22C}"/>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4FA2CA1-AF41-5C15-AB75-25A4CE2EF15B}"/>
              </a:ext>
            </a:extLst>
          </p:cNvPr>
          <p:cNvSpPr txBox="1"/>
          <p:nvPr/>
        </p:nvSpPr>
        <p:spPr>
          <a:xfrm>
            <a:off x="944218" y="1736229"/>
            <a:ext cx="6892190" cy="1495281"/>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1800" dirty="0">
                <a:latin typeface="Arial" panose="020B0604020202020204" pitchFamily="34" charset="0"/>
                <a:cs typeface="Arial" panose="020B0604020202020204" pitchFamily="34" charset="0"/>
              </a:rPr>
              <a:t>Questions related to MA APCD email: </a:t>
            </a:r>
          </a:p>
          <a:p>
            <a:pPr>
              <a:lnSpc>
                <a:spcPct val="130000"/>
              </a:lnSpc>
              <a:buClr>
                <a:schemeClr val="accent1"/>
              </a:buClr>
            </a:pP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3"/>
              </a:rPr>
              <a:t>apcd.data@chiamass.gov</a:t>
            </a:r>
            <a:endParaRPr lang="en-US" sz="18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1800" dirty="0">
                <a:latin typeface="Arial" panose="020B0604020202020204" pitchFamily="34" charset="0"/>
                <a:cs typeface="Arial" panose="020B0604020202020204" pitchFamily="34" charset="0"/>
              </a:rPr>
              <a:t>Questions related to Case Mix email: </a:t>
            </a:r>
          </a:p>
          <a:p>
            <a:pPr>
              <a:lnSpc>
                <a:spcPct val="130000"/>
              </a:lnSpc>
              <a:buClr>
                <a:schemeClr val="accent1"/>
              </a:buClr>
            </a:pP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4"/>
              </a:rPr>
              <a:t>casemix.data@chiamass.gov</a:t>
            </a:r>
            <a:r>
              <a:rPr lang="en-US" sz="1800" dirty="0">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6C49FE9C-37CE-8B44-DB82-D84917714777}"/>
              </a:ext>
            </a:extLst>
          </p:cNvPr>
          <p:cNvPicPr>
            <a:picLocks noChangeAspect="1"/>
          </p:cNvPicPr>
          <p:nvPr/>
        </p:nvPicPr>
        <p:blipFill>
          <a:blip r:embed="rId5"/>
          <a:stretch>
            <a:fillRect/>
          </a:stretch>
        </p:blipFill>
        <p:spPr>
          <a:xfrm>
            <a:off x="8628577" y="1015944"/>
            <a:ext cx="2537672" cy="2537672"/>
          </a:xfrm>
          <a:prstGeom prst="rect">
            <a:avLst/>
          </a:prstGeom>
        </p:spPr>
      </p:pic>
      <p:sp>
        <p:nvSpPr>
          <p:cNvPr id="10" name="TextBox 9">
            <a:extLst>
              <a:ext uri="{FF2B5EF4-FFF2-40B4-BE49-F238E27FC236}">
                <a16:creationId xmlns:a16="http://schemas.microsoft.com/office/drawing/2014/main" id="{C178F155-3F6D-378A-8D07-F061D2E822AE}"/>
              </a:ext>
            </a:extLst>
          </p:cNvPr>
          <p:cNvSpPr txBox="1"/>
          <p:nvPr/>
        </p:nvSpPr>
        <p:spPr>
          <a:xfrm>
            <a:off x="1683067" y="3571174"/>
            <a:ext cx="8162910" cy="2431435"/>
          </a:xfrm>
          <a:prstGeom prst="rect">
            <a:avLst/>
          </a:prstGeom>
          <a:noFill/>
          <a:ln w="47625">
            <a:solidFill>
              <a:schemeClr val="accent1"/>
            </a:solidFill>
          </a:ln>
        </p:spPr>
        <p:txBody>
          <a:bodyPr wrap="square" rtlCol="0">
            <a:spAutoFit/>
          </a:bodyPr>
          <a:lstStyle/>
          <a:p>
            <a:endParaRPr lang="en-US" sz="800" dirty="0"/>
          </a:p>
          <a:p>
            <a:pPr algn="ctr"/>
            <a:r>
              <a:rPr lang="en-US" b="1" u="sng" dirty="0"/>
              <a:t>REMINDER</a:t>
            </a:r>
          </a:p>
          <a:p>
            <a:endParaRPr lang="en-US" sz="800" dirty="0"/>
          </a:p>
          <a:p>
            <a:endParaRPr lang="en-US" sz="1000" dirty="0"/>
          </a:p>
          <a:p>
            <a:r>
              <a:rPr lang="en-US" dirty="0"/>
              <a:t>CHIA still receives a high volume of email from data users who do not include their IRBNet ID. If you are in the process of or have already submitted a data application to CHIA through IRBNet </a:t>
            </a:r>
            <a:r>
              <a:rPr lang="en-US" dirty="0">
                <a:hlinkClick r:id="rId6"/>
              </a:rPr>
              <a:t>https://www.irbnet.org/release/home.html</a:t>
            </a:r>
            <a:r>
              <a:rPr lang="en-US" dirty="0"/>
              <a:t>, due to the volume of email CHIA receives, please remember to always include your IRBNET ID# in the subject line of your email.  Doing so facilitates tracking your application and expediting responses to any questions.</a:t>
            </a:r>
          </a:p>
        </p:txBody>
      </p:sp>
    </p:spTree>
    <p:extLst>
      <p:ext uri="{BB962C8B-B14F-4D97-AF65-F5344CB8AC3E}">
        <p14:creationId xmlns:p14="http://schemas.microsoft.com/office/powerpoint/2010/main" val="3007259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87CE4B48-06A0-BB65-2C81-56762F887270}"/>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chemeClr val="bg1"/>
                </a:solidFill>
              </a:rPr>
              <a:pPr/>
              <a:t>3</a:t>
            </a:fld>
            <a:endParaRPr lang="en-US" dirty="0">
              <a:solidFill>
                <a:schemeClr val="bg1"/>
              </a:solidFill>
            </a:endParaRPr>
          </a:p>
        </p:txBody>
      </p:sp>
      <p:sp>
        <p:nvSpPr>
          <p:cNvPr id="3" name="Decorative: Orange Sidebar">
            <a:extLst>
              <a:ext uri="{FF2B5EF4-FFF2-40B4-BE49-F238E27FC236}">
                <a16:creationId xmlns:a16="http://schemas.microsoft.com/office/drawing/2014/main" id="{58877063-A12E-127D-7A18-5D692EBFDEEC}"/>
              </a:ext>
              <a:ext uri="{C183D7F6-B498-43B3-948B-1728B52AA6E4}">
                <adec:decorative xmlns:adec="http://schemas.microsoft.com/office/drawing/2017/decorative" val="1"/>
              </a:ext>
            </a:extLst>
          </p:cNvPr>
          <p:cNvSpPr/>
          <p:nvPr/>
        </p:nvSpPr>
        <p:spPr>
          <a:xfrm>
            <a:off x="0" y="9427"/>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dline">
            <a:extLst>
              <a:ext uri="{FF2B5EF4-FFF2-40B4-BE49-F238E27FC236}">
                <a16:creationId xmlns:a16="http://schemas.microsoft.com/office/drawing/2014/main" id="{4F94C746-DEB8-D3E3-3763-12C030A60404}"/>
              </a:ext>
            </a:extLst>
          </p:cNvPr>
          <p:cNvSpPr txBox="1">
            <a:spLocks/>
          </p:cNvSpPr>
          <p:nvPr/>
        </p:nvSpPr>
        <p:spPr>
          <a:xfrm>
            <a:off x="944218" y="1710598"/>
            <a:ext cx="8469413"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6600" dirty="0">
                <a:solidFill>
                  <a:schemeClr val="bg1"/>
                </a:solidFill>
                <a:latin typeface="Arial" panose="020B0604020202020204" pitchFamily="34" charset="0"/>
                <a:ea typeface="+mn-ea"/>
                <a:cs typeface="Arial" panose="020B0604020202020204" pitchFamily="34" charset="0"/>
              </a:rPr>
              <a:t>Announcements</a:t>
            </a:r>
          </a:p>
        </p:txBody>
      </p:sp>
      <p:cxnSp>
        <p:nvCxnSpPr>
          <p:cNvPr id="6" name="Decorative: horizontal rule">
            <a:extLst>
              <a:ext uri="{FF2B5EF4-FFF2-40B4-BE49-F238E27FC236}">
                <a16:creationId xmlns:a16="http://schemas.microsoft.com/office/drawing/2014/main" id="{AA30DF04-E1BF-F511-B59A-3E648DB9925B}"/>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C1A82333-4671-8B84-3A6E-5FC44006FE2D}"/>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bg1"/>
                </a:solidFill>
              </a:rPr>
              <a:t>CHIA Data User Workgroup  |  November 25, 2024</a:t>
            </a:r>
          </a:p>
        </p:txBody>
      </p:sp>
      <p:pic>
        <p:nvPicPr>
          <p:cNvPr id="8" name="Decorative: CHIA Logo">
            <a:extLst>
              <a:ext uri="{FF2B5EF4-FFF2-40B4-BE49-F238E27FC236}">
                <a16:creationId xmlns:a16="http://schemas.microsoft.com/office/drawing/2014/main" id="{8ED95456-9743-C89B-9B50-3C0E092632C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145130" y="6299971"/>
            <a:ext cx="475741" cy="475741"/>
          </a:xfrm>
          <a:prstGeom prst="rect">
            <a:avLst/>
          </a:prstGeom>
        </p:spPr>
      </p:pic>
      <p:sp>
        <p:nvSpPr>
          <p:cNvPr id="9" name="Decorative: Orange sidebar">
            <a:extLst>
              <a:ext uri="{FF2B5EF4-FFF2-40B4-BE49-F238E27FC236}">
                <a16:creationId xmlns:a16="http://schemas.microsoft.com/office/drawing/2014/main" id="{7464B198-C71F-47FA-2EB9-359AE1EB4348}"/>
              </a:ext>
              <a:ext uri="{C183D7F6-B498-43B3-948B-1728B52AA6E4}">
                <adec:decorative xmlns:adec="http://schemas.microsoft.com/office/drawing/2017/decorative" val="1"/>
              </a:ext>
            </a:extLst>
          </p:cNvPr>
          <p:cNvSpPr/>
          <p:nvPr/>
        </p:nvSpPr>
        <p:spPr>
          <a:xfrm>
            <a:off x="-4847" y="1524"/>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7524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4</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843281" y="142361"/>
            <a:ext cx="1108456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000" b="1" dirty="0">
                <a:solidFill>
                  <a:schemeClr val="tx2"/>
                </a:solidFill>
                <a:latin typeface="Arial" panose="020B0604020202020204" pitchFamily="34" charset="0"/>
                <a:ea typeface="+mn-ea"/>
                <a:cs typeface="Arial" panose="020B0604020202020204" pitchFamily="34" charset="0"/>
              </a:rPr>
              <a:t>All Case Mix FY2023 Releases Now Available</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November 25,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2" name="TextBox 11">
            <a:extLst>
              <a:ext uri="{FF2B5EF4-FFF2-40B4-BE49-F238E27FC236}">
                <a16:creationId xmlns:a16="http://schemas.microsoft.com/office/drawing/2014/main" id="{EF300604-7E3A-99F1-4F20-AB891B786DDC}"/>
              </a:ext>
            </a:extLst>
          </p:cNvPr>
          <p:cNvSpPr txBox="1"/>
          <p:nvPr/>
        </p:nvSpPr>
        <p:spPr>
          <a:xfrm>
            <a:off x="1569373" y="1360771"/>
            <a:ext cx="8809068" cy="4096634"/>
          </a:xfrm>
          <a:prstGeom prst="rect">
            <a:avLst/>
          </a:prstGeom>
          <a:noFill/>
        </p:spPr>
        <p:txBody>
          <a:bodyPr wrap="square" rtlCol="0">
            <a:spAutoFit/>
          </a:bodyPr>
          <a:lstStyle/>
          <a:p>
            <a:r>
              <a:rPr lang="en-US" sz="2000" b="1" dirty="0">
                <a:solidFill>
                  <a:srgbClr val="000000"/>
                </a:solidFill>
                <a:latin typeface="Arial" panose="020B0604020202020204" pitchFamily="34" charset="0"/>
                <a:cs typeface="Arial" panose="020B0604020202020204" pitchFamily="34" charset="0"/>
              </a:rPr>
              <a:t>ALL RELEASES AVAILABLE FOR THE FOLLOWING FILE:</a:t>
            </a:r>
          </a:p>
          <a:p>
            <a:pPr marL="742950" lvl="1" indent="-285750">
              <a:lnSpc>
                <a:spcPct val="150000"/>
              </a:lnSpc>
              <a:buClr>
                <a:srgbClr val="F8921E"/>
              </a:buClr>
              <a:buFont typeface="Wingdings" charset="2"/>
              <a:buChar char="§"/>
            </a:pPr>
            <a:r>
              <a:rPr lang="en-US" dirty="0">
                <a:solidFill>
                  <a:srgbClr val="000000"/>
                </a:solidFill>
                <a:latin typeface="Arial" panose="020B0604020202020204" pitchFamily="34" charset="0"/>
                <a:cs typeface="Arial" panose="020B0604020202020204" pitchFamily="34" charset="0"/>
              </a:rPr>
              <a:t>Hospital Inpatient Discharge Data FY2023 (HIDD) </a:t>
            </a:r>
          </a:p>
          <a:p>
            <a:pPr marL="742950" lvl="1" indent="-285750">
              <a:lnSpc>
                <a:spcPct val="150000"/>
              </a:lnSpc>
              <a:buClr>
                <a:srgbClr val="F8921E"/>
              </a:buClr>
              <a:buFont typeface="Wingdings" charset="2"/>
              <a:buChar char="§"/>
            </a:pPr>
            <a:r>
              <a:rPr lang="en-US" dirty="0">
                <a:solidFill>
                  <a:srgbClr val="000000"/>
                </a:solidFill>
                <a:latin typeface="Arial" panose="020B0604020202020204" pitchFamily="34" charset="0"/>
                <a:cs typeface="Arial" panose="020B0604020202020204" pitchFamily="34" charset="0"/>
              </a:rPr>
              <a:t>Outpatient Emergency Department Visit Data FY2023 (EDD)</a:t>
            </a:r>
          </a:p>
          <a:p>
            <a:pPr marL="742950" lvl="1" indent="-285750">
              <a:lnSpc>
                <a:spcPct val="150000"/>
              </a:lnSpc>
              <a:buClr>
                <a:srgbClr val="F8921E"/>
              </a:buClr>
              <a:buFont typeface="Wingdings" charset="2"/>
              <a:buChar char="§"/>
            </a:pPr>
            <a:r>
              <a:rPr lang="en-US" dirty="0">
                <a:solidFill>
                  <a:srgbClr val="000000"/>
                </a:solidFill>
                <a:latin typeface="Arial" panose="020B0604020202020204" pitchFamily="34" charset="0"/>
                <a:cs typeface="Arial" panose="020B0604020202020204" pitchFamily="34" charset="0"/>
              </a:rPr>
              <a:t>Outpatient Observation Stay Data FY2023(OSD)</a:t>
            </a:r>
          </a:p>
          <a:p>
            <a:pPr lvl="1">
              <a:lnSpc>
                <a:spcPct val="150000"/>
              </a:lnSpc>
              <a:buClr>
                <a:srgbClr val="F8921E"/>
              </a:buClr>
            </a:pPr>
            <a:r>
              <a:rPr lang="en-US" dirty="0">
                <a:solidFill>
                  <a:schemeClr val="accent6"/>
                </a:solidFill>
                <a:cs typeface="Arial"/>
              </a:rPr>
              <a:t>	</a:t>
            </a:r>
            <a:endParaRPr lang="en-US" sz="1000" b="1" dirty="0">
              <a:solidFill>
                <a:schemeClr val="accent5"/>
              </a:solidFill>
              <a:latin typeface="Arial" panose="020B0604020202020204" pitchFamily="34" charset="0"/>
              <a:cs typeface="Arial" panose="020B0604020202020204" pitchFamily="34" charset="0"/>
            </a:endParaRPr>
          </a:p>
          <a:p>
            <a:pPr marL="742950" lvl="1" indent="-285750" algn="just">
              <a:buClr>
                <a:srgbClr val="F8921E"/>
              </a:buClr>
              <a:buFont typeface="Wingdings" panose="05000000000000000000" pitchFamily="2" charset="2"/>
              <a:buChar char="§"/>
            </a:pPr>
            <a:r>
              <a:rPr lang="en-US" dirty="0">
                <a:latin typeface="Arial" panose="020B0604020202020204" pitchFamily="34" charset="0"/>
                <a:ea typeface="Times New Roman" panose="02020603050405020304" pitchFamily="18" charset="0"/>
                <a:cs typeface="Arial" panose="020B0604020202020204" pitchFamily="34" charset="0"/>
              </a:rPr>
              <a:t>Applicants with </a:t>
            </a:r>
            <a:r>
              <a:rPr lang="en-US" i="1" dirty="0">
                <a:latin typeface="Arial" panose="020B0604020202020204" pitchFamily="34" charset="0"/>
                <a:ea typeface="Times New Roman" panose="02020603050405020304" pitchFamily="18" charset="0"/>
                <a:cs typeface="Arial" panose="020B0604020202020204" pitchFamily="34" charset="0"/>
              </a:rPr>
              <a:t>approved projects</a:t>
            </a:r>
            <a:r>
              <a:rPr lang="en-US" dirty="0">
                <a:latin typeface="Arial" panose="020B0604020202020204" pitchFamily="34" charset="0"/>
                <a:ea typeface="Times New Roman" panose="02020603050405020304" pitchFamily="18" charset="0"/>
                <a:cs typeface="Arial" panose="020B0604020202020204" pitchFamily="34" charset="0"/>
              </a:rPr>
              <a:t> using previous years data that require newly available year 2023  case mix data should submit to CHIA a completed Exhibit B (</a:t>
            </a:r>
            <a:r>
              <a:rPr lang="en-US" i="1" dirty="0">
                <a:latin typeface="Arial" panose="020B0604020202020204" pitchFamily="34" charset="0"/>
                <a:ea typeface="Times New Roman" panose="02020603050405020304" pitchFamily="18" charset="0"/>
                <a:cs typeface="Arial" panose="020B0604020202020204" pitchFamily="34" charset="0"/>
              </a:rPr>
              <a:t>Certificate of Continued Need and Compliance</a:t>
            </a:r>
            <a:r>
              <a:rPr lang="en-US" dirty="0">
                <a:latin typeface="Arial" panose="020B0604020202020204" pitchFamily="34" charset="0"/>
                <a:ea typeface="Times New Roman" panose="02020603050405020304" pitchFamily="18" charset="0"/>
                <a:cs typeface="Arial" panose="020B0604020202020204" pitchFamily="34" charset="0"/>
              </a:rPr>
              <a:t>) of the Data Use Agreement. After submitting a completed Exhibit B you will receive an invoice (if applicable) for the requested data.  Upon payment of the invoice the order for the data will be placed.</a:t>
            </a:r>
            <a:endParaRPr lang="en-US" dirty="0">
              <a:latin typeface="Arial" panose="020B0604020202020204" pitchFamily="34" charset="0"/>
              <a:ea typeface="Calibri" panose="020F0502020204030204" pitchFamily="34" charset="0"/>
              <a:cs typeface="Arial" panose="020B0604020202020204" pitchFamily="34" charset="0"/>
            </a:endParaRPr>
          </a:p>
          <a:p>
            <a:pPr lvl="1">
              <a:lnSpc>
                <a:spcPct val="150000"/>
              </a:lnSpc>
              <a:buClr>
                <a:srgbClr val="F8921E"/>
              </a:buClr>
            </a:pPr>
            <a:endParaRPr lang="en-US" b="1" dirty="0">
              <a:solidFill>
                <a:srgbClr val="00B050"/>
              </a:solidFill>
              <a:cs typeface="Arial"/>
            </a:endParaRPr>
          </a:p>
        </p:txBody>
      </p:sp>
    </p:spTree>
    <p:extLst>
      <p:ext uri="{BB962C8B-B14F-4D97-AF65-F5344CB8AC3E}">
        <p14:creationId xmlns:p14="http://schemas.microsoft.com/office/powerpoint/2010/main" val="3366321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5</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851852" y="142361"/>
            <a:ext cx="9760729"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b="1" dirty="0">
                <a:solidFill>
                  <a:schemeClr val="tx2"/>
                </a:solidFill>
                <a:latin typeface="Arial" panose="020B0604020202020204" pitchFamily="34" charset="0"/>
                <a:ea typeface="+mn-ea"/>
                <a:cs typeface="Arial" panose="020B0604020202020204" pitchFamily="34" charset="0"/>
              </a:rPr>
              <a:t>Case Mix Release Documentation</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November 25,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2" name="TextBox 11">
            <a:extLst>
              <a:ext uri="{FF2B5EF4-FFF2-40B4-BE49-F238E27FC236}">
                <a16:creationId xmlns:a16="http://schemas.microsoft.com/office/drawing/2014/main" id="{EF300604-7E3A-99F1-4F20-AB891B786DDC}"/>
              </a:ext>
            </a:extLst>
          </p:cNvPr>
          <p:cNvSpPr txBox="1"/>
          <p:nvPr/>
        </p:nvSpPr>
        <p:spPr>
          <a:xfrm>
            <a:off x="809133" y="827252"/>
            <a:ext cx="10667520" cy="1261884"/>
          </a:xfrm>
          <a:prstGeom prst="rect">
            <a:avLst/>
          </a:prstGeom>
          <a:noFill/>
        </p:spPr>
        <p:txBody>
          <a:bodyPr wrap="square" rtlCol="0">
            <a:spAutoFit/>
          </a:bodyPr>
          <a:lstStyle/>
          <a:p>
            <a:r>
              <a:rPr lang="en-US" sz="2000" b="1" dirty="0">
                <a:solidFill>
                  <a:srgbClr val="000000"/>
                </a:solidFill>
                <a:latin typeface="Arial" panose="020B0604020202020204" pitchFamily="34" charset="0"/>
                <a:cs typeface="Arial" panose="020B0604020202020204" pitchFamily="34" charset="0"/>
              </a:rPr>
              <a:t>Review Documentation and Release Notes</a:t>
            </a:r>
          </a:p>
          <a:p>
            <a:r>
              <a:rPr lang="en-US" sz="1400" dirty="0">
                <a:latin typeface="Arial" panose="020B0604020202020204" pitchFamily="34" charset="0"/>
                <a:cs typeface="Arial" panose="020B0604020202020204" pitchFamily="34" charset="0"/>
              </a:rPr>
              <a:t>Data users are advised to review CHIA’s comprehensive case mix documentation manuals and release notes which provide information on</a:t>
            </a:r>
            <a:r>
              <a:rPr lang="en-US" sz="1400" b="0" i="0" dirty="0">
                <a:effectLst/>
                <a:highlight>
                  <a:srgbClr val="FFFFFF"/>
                </a:highlight>
                <a:latin typeface="Arial" panose="020B0604020202020204" pitchFamily="34" charset="0"/>
                <a:cs typeface="Arial" panose="020B0604020202020204" pitchFamily="34" charset="0"/>
              </a:rPr>
              <a:t> data quality issues connected with certain data elements and includes background on the database’s development and the DRG Groupers. The release notes also contains hospital-reported discrepancies received in response to the data verification process. Also, t</a:t>
            </a:r>
            <a:r>
              <a:rPr lang="en-US" sz="1400" dirty="0">
                <a:highlight>
                  <a:srgbClr val="FFFFFF"/>
                </a:highlight>
                <a:latin typeface="Arial" panose="020B0604020202020204" pitchFamily="34" charset="0"/>
                <a:cs typeface="Arial" panose="020B0604020202020204" pitchFamily="34" charset="0"/>
              </a:rPr>
              <a:t>wenty-four years of historical documentation are available online on the documentation archive website</a:t>
            </a:r>
            <a:endParaRPr lang="en-US" sz="14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29064477-5614-2D93-8631-C980548647F7}"/>
              </a:ext>
            </a:extLst>
          </p:cNvPr>
          <p:cNvSpPr txBox="1"/>
          <p:nvPr/>
        </p:nvSpPr>
        <p:spPr>
          <a:xfrm>
            <a:off x="902737" y="2161983"/>
            <a:ext cx="4117132" cy="338554"/>
          </a:xfrm>
          <a:prstGeom prst="rect">
            <a:avLst/>
          </a:prstGeom>
          <a:noFill/>
        </p:spPr>
        <p:txBody>
          <a:bodyPr wrap="square">
            <a:spAutoFit/>
          </a:bodyPr>
          <a:lstStyle/>
          <a:p>
            <a:r>
              <a:rPr lang="en-US" sz="1600" b="1" dirty="0">
                <a:hlinkClick r:id="rId3"/>
              </a:rPr>
              <a:t>https://www.chiamass.gov/case-mix-data/</a:t>
            </a:r>
            <a:r>
              <a:rPr lang="en-US" sz="1600" b="1" dirty="0"/>
              <a:t> </a:t>
            </a:r>
          </a:p>
        </p:txBody>
      </p:sp>
      <p:sp>
        <p:nvSpPr>
          <p:cNvPr id="14" name="Arrow: Right 13">
            <a:extLst>
              <a:ext uri="{FF2B5EF4-FFF2-40B4-BE49-F238E27FC236}">
                <a16:creationId xmlns:a16="http://schemas.microsoft.com/office/drawing/2014/main" id="{1DB78F76-F34F-7CEF-317F-BB14187ADC66}"/>
              </a:ext>
            </a:extLst>
          </p:cNvPr>
          <p:cNvSpPr/>
          <p:nvPr/>
        </p:nvSpPr>
        <p:spPr>
          <a:xfrm>
            <a:off x="4810363" y="5379937"/>
            <a:ext cx="2136711" cy="7271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Link to Archive</a:t>
            </a:r>
          </a:p>
        </p:txBody>
      </p:sp>
      <p:pic>
        <p:nvPicPr>
          <p:cNvPr id="17" name="Picture 16">
            <a:extLst>
              <a:ext uri="{FF2B5EF4-FFF2-40B4-BE49-F238E27FC236}">
                <a16:creationId xmlns:a16="http://schemas.microsoft.com/office/drawing/2014/main" id="{2520A347-7529-460C-4DCC-0BFB4EA21F12}"/>
              </a:ext>
            </a:extLst>
          </p:cNvPr>
          <p:cNvPicPr>
            <a:picLocks noChangeAspect="1"/>
          </p:cNvPicPr>
          <p:nvPr/>
        </p:nvPicPr>
        <p:blipFill>
          <a:blip r:embed="rId4"/>
          <a:stretch>
            <a:fillRect/>
          </a:stretch>
        </p:blipFill>
        <p:spPr>
          <a:xfrm>
            <a:off x="7099195" y="2780172"/>
            <a:ext cx="3671033" cy="2055778"/>
          </a:xfrm>
          <a:prstGeom prst="rect">
            <a:avLst/>
          </a:prstGeom>
        </p:spPr>
      </p:pic>
      <p:sp>
        <p:nvSpPr>
          <p:cNvPr id="19" name="TextBox 18">
            <a:extLst>
              <a:ext uri="{FF2B5EF4-FFF2-40B4-BE49-F238E27FC236}">
                <a16:creationId xmlns:a16="http://schemas.microsoft.com/office/drawing/2014/main" id="{2C84580E-1FB1-5902-638F-D08AFFBC9898}"/>
              </a:ext>
            </a:extLst>
          </p:cNvPr>
          <p:cNvSpPr txBox="1"/>
          <p:nvPr/>
        </p:nvSpPr>
        <p:spPr>
          <a:xfrm>
            <a:off x="5745325" y="2161983"/>
            <a:ext cx="6097554" cy="338554"/>
          </a:xfrm>
          <a:prstGeom prst="rect">
            <a:avLst/>
          </a:prstGeom>
          <a:noFill/>
        </p:spPr>
        <p:txBody>
          <a:bodyPr wrap="square">
            <a:spAutoFit/>
          </a:bodyPr>
          <a:lstStyle/>
          <a:p>
            <a:r>
              <a:rPr lang="en-US" sz="1600" b="1" dirty="0">
                <a:hlinkClick r:id="rId5"/>
              </a:rPr>
              <a:t>https://www.chiamass.gov/case-mix-data-documentation-archive/</a:t>
            </a:r>
            <a:r>
              <a:rPr lang="en-US" sz="1600" b="1" dirty="0"/>
              <a:t> </a:t>
            </a:r>
          </a:p>
        </p:txBody>
      </p:sp>
      <p:sp>
        <p:nvSpPr>
          <p:cNvPr id="20" name="TextBox 19">
            <a:extLst>
              <a:ext uri="{FF2B5EF4-FFF2-40B4-BE49-F238E27FC236}">
                <a16:creationId xmlns:a16="http://schemas.microsoft.com/office/drawing/2014/main" id="{0BE1A8E0-FFF3-6B41-CB86-39AE4A0D7907}"/>
              </a:ext>
            </a:extLst>
          </p:cNvPr>
          <p:cNvSpPr txBox="1"/>
          <p:nvPr/>
        </p:nvSpPr>
        <p:spPr>
          <a:xfrm>
            <a:off x="7070105" y="5061232"/>
            <a:ext cx="4006392"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documentation archive contains outpatient emergency department, outpatient observation stay, and hospital inpatient discharges documents dating back to fiscal year 2000.</a:t>
            </a:r>
          </a:p>
        </p:txBody>
      </p:sp>
      <p:pic>
        <p:nvPicPr>
          <p:cNvPr id="15" name="Picture 14">
            <a:extLst>
              <a:ext uri="{FF2B5EF4-FFF2-40B4-BE49-F238E27FC236}">
                <a16:creationId xmlns:a16="http://schemas.microsoft.com/office/drawing/2014/main" id="{A4C8AEE0-65EF-876B-8B45-81592922C6D5}"/>
              </a:ext>
            </a:extLst>
          </p:cNvPr>
          <p:cNvPicPr>
            <a:picLocks noChangeAspect="1"/>
          </p:cNvPicPr>
          <p:nvPr/>
        </p:nvPicPr>
        <p:blipFill>
          <a:blip r:embed="rId6"/>
          <a:srcRect l="56124" t="51020" r="21444" b="11089"/>
          <a:stretch/>
        </p:blipFill>
        <p:spPr>
          <a:xfrm>
            <a:off x="1016299" y="2527360"/>
            <a:ext cx="3671033" cy="3487979"/>
          </a:xfrm>
          <a:prstGeom prst="rect">
            <a:avLst/>
          </a:prstGeom>
          <a:ln w="22225">
            <a:solidFill>
              <a:schemeClr val="accent1"/>
            </a:solidFill>
          </a:ln>
        </p:spPr>
      </p:pic>
    </p:spTree>
    <p:extLst>
      <p:ext uri="{BB962C8B-B14F-4D97-AF65-F5344CB8AC3E}">
        <p14:creationId xmlns:p14="http://schemas.microsoft.com/office/powerpoint/2010/main" val="3052686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6</a:t>
            </a:fld>
            <a:endParaRPr lang="en-US"/>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November 25,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pic>
        <p:nvPicPr>
          <p:cNvPr id="1028" name="Picture 4" descr="Megaphone Generic Simple Colors icon ...">
            <a:extLst>
              <a:ext uri="{FF2B5EF4-FFF2-40B4-BE49-F238E27FC236}">
                <a16:creationId xmlns:a16="http://schemas.microsoft.com/office/drawing/2014/main" id="{1501EC48-7C0B-A1A6-C07C-83A4871FA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779790" y="101194"/>
            <a:ext cx="1244045" cy="108443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62AB7D4-1F78-2886-AD29-107F337B6578}"/>
              </a:ext>
            </a:extLst>
          </p:cNvPr>
          <p:cNvSpPr txBox="1"/>
          <p:nvPr/>
        </p:nvSpPr>
        <p:spPr>
          <a:xfrm>
            <a:off x="944218" y="225546"/>
            <a:ext cx="7889532"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none" rtlCol="0">
            <a:spAutoFit/>
          </a:bodyPr>
          <a:lstStyle/>
          <a:p>
            <a:r>
              <a:rPr lang="en-US" sz="2400" dirty="0">
                <a:ln w="0"/>
                <a:solidFill>
                  <a:schemeClr val="tx1"/>
                </a:solidFill>
                <a:effectLst>
                  <a:outerShdw blurRad="38100" dist="19050" dir="2700000" algn="tl" rotWithShape="0">
                    <a:schemeClr val="dk1">
                      <a:alpha val="40000"/>
                    </a:schemeClr>
                  </a:outerShdw>
                </a:effectLst>
              </a:rPr>
              <a:t>Alert: New Open Access Publication Using Case Mix ED Data</a:t>
            </a:r>
          </a:p>
        </p:txBody>
      </p:sp>
      <p:pic>
        <p:nvPicPr>
          <p:cNvPr id="6" name="Picture 5">
            <a:extLst>
              <a:ext uri="{FF2B5EF4-FFF2-40B4-BE49-F238E27FC236}">
                <a16:creationId xmlns:a16="http://schemas.microsoft.com/office/drawing/2014/main" id="{6618C62C-9C43-4412-CAC8-561E1537377C}"/>
              </a:ext>
            </a:extLst>
          </p:cNvPr>
          <p:cNvPicPr>
            <a:picLocks noChangeAspect="1"/>
          </p:cNvPicPr>
          <p:nvPr/>
        </p:nvPicPr>
        <p:blipFill>
          <a:blip r:embed="rId4"/>
          <a:srcRect l="32386" t="21576" r="10693" b="7330"/>
          <a:stretch/>
        </p:blipFill>
        <p:spPr>
          <a:xfrm>
            <a:off x="944218" y="868716"/>
            <a:ext cx="7375083" cy="5181452"/>
          </a:xfrm>
          <a:prstGeom prst="rect">
            <a:avLst/>
          </a:prstGeom>
          <a:ln w="15875">
            <a:solidFill>
              <a:schemeClr val="accent1"/>
            </a:solidFill>
          </a:ln>
        </p:spPr>
      </p:pic>
      <p:sp>
        <p:nvSpPr>
          <p:cNvPr id="14" name="TextBox 13">
            <a:extLst>
              <a:ext uri="{FF2B5EF4-FFF2-40B4-BE49-F238E27FC236}">
                <a16:creationId xmlns:a16="http://schemas.microsoft.com/office/drawing/2014/main" id="{50143D73-14AD-5E58-D42F-6863A21F606E}"/>
              </a:ext>
            </a:extLst>
          </p:cNvPr>
          <p:cNvSpPr txBox="1"/>
          <p:nvPr/>
        </p:nvSpPr>
        <p:spPr>
          <a:xfrm>
            <a:off x="8513260" y="4712525"/>
            <a:ext cx="3506361" cy="1384995"/>
          </a:xfrm>
          <a:prstGeom prst="rect">
            <a:avLst/>
          </a:prstGeom>
          <a:noFill/>
        </p:spPr>
        <p:txBody>
          <a:bodyPr wrap="square">
            <a:spAutoFit/>
          </a:bodyPr>
          <a:lstStyle/>
          <a:p>
            <a:r>
              <a:rPr lang="en-US" sz="1200" dirty="0"/>
              <a:t>Source: </a:t>
            </a:r>
            <a:r>
              <a:rPr lang="en-US" sz="1200" i="1" dirty="0"/>
              <a:t>Haley BM, Sun Y, Jagai JS, </a:t>
            </a:r>
            <a:r>
              <a:rPr lang="en-US" sz="1200" i="1" dirty="0" err="1"/>
              <a:t>Leibler</a:t>
            </a:r>
            <a:r>
              <a:rPr lang="en-US" sz="1200" i="1" dirty="0"/>
              <a:t> JH, </a:t>
            </a:r>
            <a:r>
              <a:rPr lang="en-US" sz="1200" i="1" dirty="0" err="1"/>
              <a:t>Fulweiler</a:t>
            </a:r>
            <a:r>
              <a:rPr lang="en-US" sz="1200" i="1" dirty="0"/>
              <a:t> R, Ashmore J, Wellenius GA, </a:t>
            </a:r>
            <a:r>
              <a:rPr lang="en-US" sz="1200" i="1" dirty="0" err="1"/>
              <a:t>Heiger</a:t>
            </a:r>
            <a:r>
              <a:rPr lang="en-US" sz="1200" i="1" dirty="0"/>
              <a:t>-Bernays W. Association between combined sewer overflow events and gastrointestinal illness in Massachusetts municipalities with and without river-sourced drinking water, 2014–2019. Environmental Health Perspectives. 2024 May 22;132(5):057008.</a:t>
            </a:r>
          </a:p>
        </p:txBody>
      </p:sp>
      <p:pic>
        <p:nvPicPr>
          <p:cNvPr id="16" name="Picture 15" descr="A map of water source&#10;&#10;Description automatically generated">
            <a:extLst>
              <a:ext uri="{FF2B5EF4-FFF2-40B4-BE49-F238E27FC236}">
                <a16:creationId xmlns:a16="http://schemas.microsoft.com/office/drawing/2014/main" id="{96DEE90C-CB05-988D-D84B-77C69F64EF0A}"/>
              </a:ext>
            </a:extLst>
          </p:cNvPr>
          <p:cNvPicPr>
            <a:picLocks noChangeAspect="1"/>
          </p:cNvPicPr>
          <p:nvPr/>
        </p:nvPicPr>
        <p:blipFill>
          <a:blip r:embed="rId5"/>
          <a:stretch>
            <a:fillRect/>
          </a:stretch>
        </p:blipFill>
        <p:spPr>
          <a:xfrm>
            <a:off x="8434602" y="1849283"/>
            <a:ext cx="3484078" cy="2660757"/>
          </a:xfrm>
          <a:prstGeom prst="rect">
            <a:avLst/>
          </a:prstGeom>
        </p:spPr>
      </p:pic>
      <p:sp>
        <p:nvSpPr>
          <p:cNvPr id="18" name="TextBox 17">
            <a:extLst>
              <a:ext uri="{FF2B5EF4-FFF2-40B4-BE49-F238E27FC236}">
                <a16:creationId xmlns:a16="http://schemas.microsoft.com/office/drawing/2014/main" id="{330548AD-C441-F495-CF21-DB15843CBA8E}"/>
              </a:ext>
            </a:extLst>
          </p:cNvPr>
          <p:cNvSpPr txBox="1"/>
          <p:nvPr/>
        </p:nvSpPr>
        <p:spPr>
          <a:xfrm>
            <a:off x="8526717" y="1236253"/>
            <a:ext cx="3299847" cy="646331"/>
          </a:xfrm>
          <a:prstGeom prst="rect">
            <a:avLst/>
          </a:prstGeom>
          <a:noFill/>
        </p:spPr>
        <p:txBody>
          <a:bodyPr wrap="square">
            <a:spAutoFit/>
          </a:bodyPr>
          <a:lstStyle/>
          <a:p>
            <a:pPr algn="ctr"/>
            <a:r>
              <a:rPr lang="en-US" b="1" dirty="0"/>
              <a:t>Map of study area in the lower </a:t>
            </a:r>
          </a:p>
          <a:p>
            <a:pPr algn="ctr"/>
            <a:r>
              <a:rPr lang="en-US" b="1" dirty="0"/>
              <a:t>reaches of the Merrimack River</a:t>
            </a:r>
          </a:p>
        </p:txBody>
      </p:sp>
    </p:spTree>
    <p:extLst>
      <p:ext uri="{BB962C8B-B14F-4D97-AF65-F5344CB8AC3E}">
        <p14:creationId xmlns:p14="http://schemas.microsoft.com/office/powerpoint/2010/main" val="1541062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7</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455926" y="161214"/>
            <a:ext cx="1089394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000" b="1" dirty="0">
                <a:solidFill>
                  <a:schemeClr val="tx2"/>
                </a:solidFill>
                <a:latin typeface="Arial" panose="020B0604020202020204" pitchFamily="34" charset="0"/>
                <a:ea typeface="+mn-ea"/>
                <a:cs typeface="Arial" panose="020B0604020202020204" pitchFamily="34" charset="0"/>
              </a:rPr>
              <a:t>MA APCD CY2021 and CY2022 Releases</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November 25,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2" name="TextBox 11">
            <a:extLst>
              <a:ext uri="{FF2B5EF4-FFF2-40B4-BE49-F238E27FC236}">
                <a16:creationId xmlns:a16="http://schemas.microsoft.com/office/drawing/2014/main" id="{EF300604-7E3A-99F1-4F20-AB891B786DDC}"/>
              </a:ext>
            </a:extLst>
          </p:cNvPr>
          <p:cNvSpPr txBox="1"/>
          <p:nvPr/>
        </p:nvSpPr>
        <p:spPr>
          <a:xfrm>
            <a:off x="-95842" y="1151117"/>
            <a:ext cx="11445714" cy="2708434"/>
          </a:xfrm>
          <a:prstGeom prst="rect">
            <a:avLst/>
          </a:prstGeom>
          <a:noFill/>
        </p:spPr>
        <p:txBody>
          <a:bodyPr wrap="square" rtlCol="0">
            <a:spAutoFit/>
          </a:bodyPr>
          <a:lstStyle/>
          <a:p>
            <a:r>
              <a:rPr lang="en-US" sz="2000" b="1" dirty="0">
                <a:solidFill>
                  <a:srgbClr val="000000"/>
                </a:solidFill>
                <a:latin typeface="Arial" panose="020B0604020202020204" pitchFamily="34" charset="0"/>
                <a:cs typeface="Arial" panose="020B0604020202020204" pitchFamily="34" charset="0"/>
              </a:rPr>
              <a:t>          CY2021 and CY2022 Now Available for Request</a:t>
            </a:r>
          </a:p>
          <a:p>
            <a:endParaRPr lang="en-US" sz="1000" b="1" dirty="0">
              <a:solidFill>
                <a:srgbClr val="000000"/>
              </a:solidFill>
              <a:latin typeface="Arial" panose="020B0604020202020204" pitchFamily="34" charset="0"/>
              <a:cs typeface="Arial" panose="020B0604020202020204" pitchFamily="34" charset="0"/>
            </a:endParaRPr>
          </a:p>
          <a:p>
            <a:pPr marL="742950" lvl="1" indent="-285750">
              <a:buClr>
                <a:schemeClr val="accent1"/>
              </a:buClr>
              <a:buFont typeface="Wingdings" charset="2"/>
              <a:buChar char="§"/>
            </a:pPr>
            <a:r>
              <a:rPr lang="en-US" sz="1400" b="1" dirty="0">
                <a:solidFill>
                  <a:srgbClr val="00B050"/>
                </a:solidFill>
                <a:latin typeface="Arial" panose="020B0604020202020204" pitchFamily="34" charset="0"/>
                <a:cs typeface="Arial" panose="020B0604020202020204" pitchFamily="34" charset="0"/>
              </a:rPr>
              <a:t>CY 2021 Data </a:t>
            </a:r>
            <a:r>
              <a:rPr lang="en-US" sz="1400" dirty="0">
                <a:latin typeface="Arial" panose="020B0604020202020204" pitchFamily="34" charset="0"/>
                <a:cs typeface="Arial" panose="020B0604020202020204" pitchFamily="34" charset="0"/>
              </a:rPr>
              <a:t>which includes medical, pharmacy, and dental claims incurred between </a:t>
            </a:r>
            <a:r>
              <a:rPr lang="en-US" sz="1400" b="1" dirty="0">
                <a:latin typeface="Arial" panose="020B0604020202020204" pitchFamily="34" charset="0"/>
                <a:cs typeface="Arial" panose="020B0604020202020204" pitchFamily="34" charset="0"/>
              </a:rPr>
              <a:t>January 1, 2017, and December 31, 2021, and it includes six (6) months of run-out (paid claims through June 30, 2022) </a:t>
            </a:r>
            <a:r>
              <a:rPr lang="en-US" sz="1400" dirty="0">
                <a:latin typeface="Arial" panose="020B0604020202020204" pitchFamily="34" charset="0"/>
                <a:cs typeface="Arial" panose="020B0604020202020204" pitchFamily="34" charset="0"/>
              </a:rPr>
              <a:t>and the new </a:t>
            </a:r>
            <a:r>
              <a:rPr lang="en-US" sz="1400" b="1" dirty="0">
                <a:solidFill>
                  <a:srgbClr val="00B050"/>
                </a:solidFill>
                <a:latin typeface="Arial" panose="020B0604020202020204" pitchFamily="34" charset="0"/>
                <a:cs typeface="Arial" panose="020B0604020202020204" pitchFamily="34" charset="0"/>
              </a:rPr>
              <a:t>CY 2022 Data  </a:t>
            </a:r>
            <a:r>
              <a:rPr lang="en-US" sz="1400" dirty="0">
                <a:latin typeface="Arial" panose="020B0604020202020204" pitchFamily="34" charset="0"/>
                <a:cs typeface="Arial" panose="020B0604020202020204" pitchFamily="34" charset="0"/>
              </a:rPr>
              <a:t>which includes claims incurred from </a:t>
            </a:r>
            <a:r>
              <a:rPr lang="en-US" sz="1400" b="1" dirty="0">
                <a:latin typeface="Arial" panose="020B0604020202020204" pitchFamily="34" charset="0"/>
                <a:cs typeface="Arial" panose="020B0604020202020204" pitchFamily="34" charset="0"/>
              </a:rPr>
              <a:t>January 1, 2018, through December 31, 2022, and includes six (6) months of run-out (paid claims through June 30, 2023) </a:t>
            </a:r>
            <a:r>
              <a:rPr lang="en-US" sz="1400" dirty="0">
                <a:latin typeface="Arial" panose="020B0604020202020204" pitchFamily="34" charset="0"/>
                <a:cs typeface="Arial" panose="020B0604020202020204" pitchFamily="34" charset="0"/>
              </a:rPr>
              <a:t>are available for request</a:t>
            </a:r>
            <a:r>
              <a:rPr lang="en-US" sz="1400" b="1"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Applicants with </a:t>
            </a:r>
            <a:r>
              <a:rPr lang="en-US" sz="1400" i="1" dirty="0">
                <a:latin typeface="Arial" panose="020B0604020202020204" pitchFamily="34" charset="0"/>
                <a:cs typeface="Arial" panose="020B0604020202020204" pitchFamily="34" charset="0"/>
              </a:rPr>
              <a:t>approved projects</a:t>
            </a:r>
            <a:r>
              <a:rPr lang="en-US" sz="1400" dirty="0">
                <a:latin typeface="Arial" panose="020B0604020202020204" pitchFamily="34" charset="0"/>
                <a:cs typeface="Arial" panose="020B0604020202020204" pitchFamily="34" charset="0"/>
              </a:rPr>
              <a:t> that require updated MA APCD data (CY 2021 Data or CY2022) should submit to CHIA a completed Exhibit B (</a:t>
            </a:r>
            <a:r>
              <a:rPr lang="en-US" sz="1400" i="1" dirty="0">
                <a:latin typeface="Arial" panose="020B0604020202020204" pitchFamily="34" charset="0"/>
                <a:cs typeface="Arial" panose="020B0604020202020204" pitchFamily="34" charset="0"/>
              </a:rPr>
              <a:t>Certificate of Continued Need and Compliance</a:t>
            </a:r>
            <a:r>
              <a:rPr lang="en-US" sz="1400" dirty="0">
                <a:latin typeface="Arial" panose="020B0604020202020204" pitchFamily="34" charset="0"/>
                <a:cs typeface="Arial" panose="020B0604020202020204" pitchFamily="34" charset="0"/>
              </a:rPr>
              <a:t>) of the Data Use Agreement. After submitting a completed Exhibit B, you will receive an invoice (if applicable) for the requested data.  Upon payment of the invoice the order for the data will be placed. Before accessing the data remember to review documentation on the releases available at: </a:t>
            </a:r>
            <a:r>
              <a:rPr lang="en-US" sz="1400" dirty="0">
                <a:latin typeface="Arial" panose="020B0604020202020204" pitchFamily="34" charset="0"/>
                <a:cs typeface="Arial" panose="020B0604020202020204" pitchFamily="34" charset="0"/>
                <a:hlinkClick r:id="rId3"/>
              </a:rPr>
              <a:t>https://www.chiamass.gov/ma-apcd/</a:t>
            </a:r>
            <a:r>
              <a:rPr lang="en-US" sz="1400" dirty="0">
                <a:latin typeface="Arial" panose="020B0604020202020204" pitchFamily="34" charset="0"/>
                <a:cs typeface="Arial" panose="020B0604020202020204" pitchFamily="34" charset="0"/>
              </a:rPr>
              <a:t> </a:t>
            </a:r>
          </a:p>
          <a:p>
            <a:pPr marL="742950" lvl="1" indent="-285750">
              <a:buClr>
                <a:schemeClr val="accent1"/>
              </a:buClr>
              <a:buFont typeface="Wingdings" charset="2"/>
              <a:buChar char="§"/>
            </a:pPr>
            <a:endParaRPr lang="en-US" sz="1400" dirty="0">
              <a:latin typeface="Arial" panose="020B0604020202020204" pitchFamily="34" charset="0"/>
              <a:cs typeface="Arial" panose="020B0604020202020204" pitchFamily="34" charset="0"/>
            </a:endParaRPr>
          </a:p>
          <a:p>
            <a:pPr marL="742950" lvl="1" indent="-285750">
              <a:buClr>
                <a:schemeClr val="accent1"/>
              </a:buClr>
              <a:buFont typeface="Wingdings" charset="2"/>
              <a:buChar char="§"/>
            </a:pPr>
            <a:endParaRPr lang="en-US" sz="1400" dirty="0">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06AB77CD-849E-5DB2-5451-CC1489C0AE65}"/>
              </a:ext>
            </a:extLst>
          </p:cNvPr>
          <p:cNvPicPr>
            <a:picLocks noChangeAspect="1"/>
          </p:cNvPicPr>
          <p:nvPr/>
        </p:nvPicPr>
        <p:blipFill>
          <a:blip r:embed="rId4"/>
          <a:stretch>
            <a:fillRect/>
          </a:stretch>
        </p:blipFill>
        <p:spPr>
          <a:xfrm>
            <a:off x="10482606" y="111434"/>
            <a:ext cx="1360211" cy="1159524"/>
          </a:xfrm>
          <a:prstGeom prst="rect">
            <a:avLst/>
          </a:prstGeom>
        </p:spPr>
      </p:pic>
      <p:sp>
        <p:nvSpPr>
          <p:cNvPr id="5" name="Headline">
            <a:extLst>
              <a:ext uri="{FF2B5EF4-FFF2-40B4-BE49-F238E27FC236}">
                <a16:creationId xmlns:a16="http://schemas.microsoft.com/office/drawing/2014/main" id="{0FDF846F-AAD8-A210-D040-79266FD2BD41}"/>
              </a:ext>
            </a:extLst>
          </p:cNvPr>
          <p:cNvSpPr txBox="1">
            <a:spLocks/>
          </p:cNvSpPr>
          <p:nvPr/>
        </p:nvSpPr>
        <p:spPr>
          <a:xfrm>
            <a:off x="1160090" y="3843984"/>
            <a:ext cx="8470539"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4000" b="1" dirty="0">
                <a:solidFill>
                  <a:schemeClr val="tx2"/>
                </a:solidFill>
                <a:latin typeface="Arial" panose="020B0604020202020204" pitchFamily="34" charset="0"/>
                <a:ea typeface="+mn-ea"/>
                <a:cs typeface="Arial" panose="020B0604020202020204" pitchFamily="34" charset="0"/>
              </a:rPr>
              <a:t>New MA APCD CY2023 Release will be Available for Request in January 2025</a:t>
            </a:r>
          </a:p>
        </p:txBody>
      </p:sp>
      <p:pic>
        <p:nvPicPr>
          <p:cNvPr id="10" name="Picture 9">
            <a:extLst>
              <a:ext uri="{FF2B5EF4-FFF2-40B4-BE49-F238E27FC236}">
                <a16:creationId xmlns:a16="http://schemas.microsoft.com/office/drawing/2014/main" id="{D3A4B9EB-FCBD-DC8E-7DE3-2639F0AFF1EB}"/>
              </a:ext>
            </a:extLst>
          </p:cNvPr>
          <p:cNvPicPr>
            <a:picLocks noChangeAspect="1"/>
          </p:cNvPicPr>
          <p:nvPr/>
        </p:nvPicPr>
        <p:blipFill>
          <a:blip r:embed="rId5"/>
          <a:stretch>
            <a:fillRect/>
          </a:stretch>
        </p:blipFill>
        <p:spPr>
          <a:xfrm>
            <a:off x="9904008" y="3624283"/>
            <a:ext cx="2143125" cy="2143125"/>
          </a:xfrm>
          <a:prstGeom prst="rect">
            <a:avLst/>
          </a:prstGeom>
        </p:spPr>
      </p:pic>
    </p:spTree>
    <p:extLst>
      <p:ext uri="{BB962C8B-B14F-4D97-AF65-F5344CB8AC3E}">
        <p14:creationId xmlns:p14="http://schemas.microsoft.com/office/powerpoint/2010/main" val="3863458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8</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455926" y="161214"/>
            <a:ext cx="11337968"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000" b="1" dirty="0">
                <a:solidFill>
                  <a:srgbClr val="005480"/>
                </a:solidFill>
                <a:latin typeface="Arial"/>
                <a:cs typeface="Arial"/>
              </a:rPr>
              <a:t>ZIP Code Data in the MA APCD Application</a:t>
            </a:r>
            <a:endParaRPr lang="en-US" sz="3200" dirty="0">
              <a:solidFill>
                <a:schemeClr val="tx2"/>
              </a:solidFill>
              <a:latin typeface="Arial" panose="020B0604020202020204" pitchFamily="34" charset="0"/>
              <a:ea typeface="+mn-ea"/>
              <a:cs typeface="Arial" panose="020B0604020202020204" pitchFamily="34" charset="0"/>
            </a:endParaRP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November 25,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2" name="TextBox 11">
            <a:extLst>
              <a:ext uri="{FF2B5EF4-FFF2-40B4-BE49-F238E27FC236}">
                <a16:creationId xmlns:a16="http://schemas.microsoft.com/office/drawing/2014/main" id="{EF300604-7E3A-99F1-4F20-AB891B786DDC}"/>
              </a:ext>
            </a:extLst>
          </p:cNvPr>
          <p:cNvSpPr txBox="1"/>
          <p:nvPr/>
        </p:nvSpPr>
        <p:spPr>
          <a:xfrm>
            <a:off x="615820" y="902474"/>
            <a:ext cx="11187404" cy="126957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December 2023 revision to MA APCD application specifies that the member ZIP code geographic data is now only released at the level of one ZIP code per person per year based on the member’s ZIP code reported in the member’s earliest submission year month.</a:t>
            </a:r>
          </a:p>
          <a:p>
            <a:endParaRPr lang="en-US" sz="1050" dirty="0">
              <a:cs typeface="Arial"/>
            </a:endParaRPr>
          </a:p>
          <a:p>
            <a:r>
              <a:rPr lang="en-US" b="1" i="1" dirty="0">
                <a:latin typeface="Arial" panose="020B0604020202020204" pitchFamily="34" charset="0"/>
                <a:cs typeface="Arial" panose="020B0604020202020204" pitchFamily="34" charset="0"/>
              </a:rPr>
              <a:t>See application excerpt below. </a:t>
            </a:r>
            <a:endParaRPr lang="en-US" sz="1400" dirty="0">
              <a:latin typeface="Arial" panose="020B0604020202020204" pitchFamily="34" charset="0"/>
              <a:cs typeface="Arial" panose="020B0604020202020204" pitchFamily="34" charset="0"/>
            </a:endParaRPr>
          </a:p>
        </p:txBody>
      </p:sp>
      <p:sp>
        <p:nvSpPr>
          <p:cNvPr id="10" name="Arrow: Left 9">
            <a:extLst>
              <a:ext uri="{FF2B5EF4-FFF2-40B4-BE49-F238E27FC236}">
                <a16:creationId xmlns:a16="http://schemas.microsoft.com/office/drawing/2014/main" id="{05138C2F-F259-C5B8-EAFE-6613F4F5CC83}"/>
              </a:ext>
            </a:extLst>
          </p:cNvPr>
          <p:cNvSpPr/>
          <p:nvPr/>
        </p:nvSpPr>
        <p:spPr>
          <a:xfrm>
            <a:off x="10355964" y="2865996"/>
            <a:ext cx="1287303" cy="44026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A920D62-92C1-D451-F1A7-7D1EE7561437}"/>
              </a:ext>
            </a:extLst>
          </p:cNvPr>
          <p:cNvPicPr>
            <a:picLocks noChangeAspect="1"/>
          </p:cNvPicPr>
          <p:nvPr/>
        </p:nvPicPr>
        <p:blipFill>
          <a:blip r:embed="rId4"/>
          <a:srcRect l="18889" t="32502" r="19833" b="27136"/>
          <a:stretch/>
        </p:blipFill>
        <p:spPr>
          <a:xfrm>
            <a:off x="736005" y="2407919"/>
            <a:ext cx="9444315" cy="3499170"/>
          </a:xfrm>
          <a:prstGeom prst="rect">
            <a:avLst/>
          </a:prstGeom>
          <a:ln w="22225">
            <a:solidFill>
              <a:schemeClr val="accent1"/>
            </a:solidFill>
          </a:ln>
        </p:spPr>
      </p:pic>
    </p:spTree>
    <p:extLst>
      <p:ext uri="{BB962C8B-B14F-4D97-AF65-F5344CB8AC3E}">
        <p14:creationId xmlns:p14="http://schemas.microsoft.com/office/powerpoint/2010/main" val="1830531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5E0F6-48A2-62A8-6452-77A2B9343024}"/>
            </a:ext>
          </a:extLst>
        </p:cNvPr>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96E050DB-427B-BBA6-AE80-5287117B4158}"/>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667E5BC8-2FCC-64DB-94F9-268435D2175A}"/>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9</a:t>
            </a:fld>
            <a:endParaRPr lang="en-US"/>
          </a:p>
        </p:txBody>
      </p:sp>
      <p:cxnSp>
        <p:nvCxnSpPr>
          <p:cNvPr id="7" name="Decorative: horizontal rule">
            <a:extLst>
              <a:ext uri="{FF2B5EF4-FFF2-40B4-BE49-F238E27FC236}">
                <a16:creationId xmlns:a16="http://schemas.microsoft.com/office/drawing/2014/main" id="{C8113C30-C59A-22E4-758A-B13D03BD69F8}"/>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38145D4F-93E6-8703-589A-17FC7E58863D}"/>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November 25, 2024</a:t>
            </a:r>
          </a:p>
        </p:txBody>
      </p:sp>
      <p:pic>
        <p:nvPicPr>
          <p:cNvPr id="9" name="Decorative: CHIA Logo">
            <a:extLst>
              <a:ext uri="{FF2B5EF4-FFF2-40B4-BE49-F238E27FC236}">
                <a16:creationId xmlns:a16="http://schemas.microsoft.com/office/drawing/2014/main" id="{DE1F3B30-AFA1-36BA-1A54-12F7DDBBFA3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pic>
        <p:nvPicPr>
          <p:cNvPr id="1028" name="Picture 4" descr="Megaphone Generic Simple Colors icon ...">
            <a:extLst>
              <a:ext uri="{FF2B5EF4-FFF2-40B4-BE49-F238E27FC236}">
                <a16:creationId xmlns:a16="http://schemas.microsoft.com/office/drawing/2014/main" id="{8CD31472-AD59-B2F7-E6CF-95024EBCB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779790" y="101194"/>
            <a:ext cx="1244045" cy="108443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32F0C0B-D6E3-01CB-9F94-5810C7A4332E}"/>
              </a:ext>
            </a:extLst>
          </p:cNvPr>
          <p:cNvSpPr txBox="1"/>
          <p:nvPr/>
        </p:nvSpPr>
        <p:spPr>
          <a:xfrm>
            <a:off x="944218" y="225546"/>
            <a:ext cx="7400616"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none" rtlCol="0">
            <a:spAutoFit/>
          </a:bodyPr>
          <a:lstStyle/>
          <a:p>
            <a:r>
              <a:rPr lang="en-US" sz="2400" dirty="0">
                <a:ln w="0"/>
                <a:solidFill>
                  <a:schemeClr val="tx1"/>
                </a:solidFill>
                <a:effectLst>
                  <a:outerShdw blurRad="38100" dist="19050" dir="2700000" algn="tl" rotWithShape="0">
                    <a:schemeClr val="dk1">
                      <a:alpha val="40000"/>
                    </a:schemeClr>
                  </a:outerShdw>
                </a:effectLst>
              </a:rPr>
              <a:t>Alert: New Publicly Available White Paper Using MA APCD</a:t>
            </a:r>
          </a:p>
        </p:txBody>
      </p:sp>
      <p:pic>
        <p:nvPicPr>
          <p:cNvPr id="5" name="Picture 4">
            <a:extLst>
              <a:ext uri="{FF2B5EF4-FFF2-40B4-BE49-F238E27FC236}">
                <a16:creationId xmlns:a16="http://schemas.microsoft.com/office/drawing/2014/main" id="{E8B8A243-A3A5-06AD-7251-4DA9C835E944}"/>
              </a:ext>
            </a:extLst>
          </p:cNvPr>
          <p:cNvPicPr>
            <a:picLocks noChangeAspect="1"/>
          </p:cNvPicPr>
          <p:nvPr/>
        </p:nvPicPr>
        <p:blipFill>
          <a:blip r:embed="rId4"/>
          <a:srcRect l="41532" t="24086" r="19113" b="11895"/>
          <a:stretch/>
        </p:blipFill>
        <p:spPr>
          <a:xfrm>
            <a:off x="1821727" y="848274"/>
            <a:ext cx="5788441" cy="5296577"/>
          </a:xfrm>
          <a:prstGeom prst="rect">
            <a:avLst/>
          </a:prstGeom>
          <a:ln w="22225">
            <a:solidFill>
              <a:schemeClr val="accent1"/>
            </a:solidFill>
          </a:ln>
        </p:spPr>
      </p:pic>
      <p:sp>
        <p:nvSpPr>
          <p:cNvPr id="12" name="TextBox 11">
            <a:extLst>
              <a:ext uri="{FF2B5EF4-FFF2-40B4-BE49-F238E27FC236}">
                <a16:creationId xmlns:a16="http://schemas.microsoft.com/office/drawing/2014/main" id="{A4CB406C-4EED-4390-87A2-66F42723AAEA}"/>
              </a:ext>
            </a:extLst>
          </p:cNvPr>
          <p:cNvSpPr txBox="1"/>
          <p:nvPr/>
        </p:nvSpPr>
        <p:spPr>
          <a:xfrm>
            <a:off x="7767484" y="1442798"/>
            <a:ext cx="3804852" cy="430887"/>
          </a:xfrm>
          <a:prstGeom prst="rect">
            <a:avLst/>
          </a:prstGeom>
          <a:noFill/>
        </p:spPr>
        <p:txBody>
          <a:bodyPr wrap="square">
            <a:spAutoFit/>
          </a:bodyPr>
          <a:lstStyle/>
          <a:p>
            <a:r>
              <a:rPr lang="en-US" sz="1100" b="0" i="1" dirty="0">
                <a:solidFill>
                  <a:srgbClr val="222222"/>
                </a:solidFill>
                <a:effectLst/>
                <a:latin typeface="Arial" panose="020B0604020202020204" pitchFamily="34" charset="0"/>
              </a:rPr>
              <a:t>Burn S, </a:t>
            </a:r>
            <a:r>
              <a:rPr lang="en-US" sz="1100" b="0" i="1" dirty="0" err="1">
                <a:solidFill>
                  <a:srgbClr val="222222"/>
                </a:solidFill>
                <a:effectLst/>
                <a:latin typeface="Arial" panose="020B0604020202020204" pitchFamily="34" charset="0"/>
              </a:rPr>
              <a:t>Ristovska</a:t>
            </a:r>
            <a:r>
              <a:rPr lang="en-US" sz="1100" b="0" i="1" dirty="0">
                <a:solidFill>
                  <a:srgbClr val="222222"/>
                </a:solidFill>
                <a:effectLst/>
                <a:latin typeface="Arial" panose="020B0604020202020204" pitchFamily="34" charset="0"/>
              </a:rPr>
              <a:t> L. Informative ordeals in healthcare: Prior authorization of drugs in Medicaid.</a:t>
            </a:r>
            <a:endParaRPr lang="en-US" sz="1100" i="1" dirty="0"/>
          </a:p>
        </p:txBody>
      </p:sp>
      <p:sp>
        <p:nvSpPr>
          <p:cNvPr id="15" name="TextBox 14">
            <a:extLst>
              <a:ext uri="{FF2B5EF4-FFF2-40B4-BE49-F238E27FC236}">
                <a16:creationId xmlns:a16="http://schemas.microsoft.com/office/drawing/2014/main" id="{EC2B4901-0443-5F03-86D4-6C6F34061E82}"/>
              </a:ext>
            </a:extLst>
          </p:cNvPr>
          <p:cNvSpPr txBox="1"/>
          <p:nvPr/>
        </p:nvSpPr>
        <p:spPr>
          <a:xfrm>
            <a:off x="7767484" y="3520802"/>
            <a:ext cx="4699819" cy="461665"/>
          </a:xfrm>
          <a:prstGeom prst="rect">
            <a:avLst/>
          </a:prstGeom>
          <a:noFill/>
        </p:spPr>
        <p:txBody>
          <a:bodyPr wrap="square">
            <a:spAutoFit/>
          </a:bodyPr>
          <a:lstStyle/>
          <a:p>
            <a:r>
              <a:rPr lang="en-US" sz="1200" dirty="0"/>
              <a:t>The latest version is available at the following link:</a:t>
            </a:r>
          </a:p>
          <a:p>
            <a:r>
              <a:rPr lang="en-US" sz="1200" dirty="0">
                <a:hlinkClick r:id="rId5"/>
              </a:rPr>
              <a:t>https://ljristovska.com/assets/docs/masshealth_pa_paper.pdf</a:t>
            </a:r>
            <a:r>
              <a:rPr lang="en-US" sz="1200" dirty="0"/>
              <a:t> </a:t>
            </a:r>
          </a:p>
        </p:txBody>
      </p:sp>
      <p:sp>
        <p:nvSpPr>
          <p:cNvPr id="19" name="TextBox 18">
            <a:extLst>
              <a:ext uri="{FF2B5EF4-FFF2-40B4-BE49-F238E27FC236}">
                <a16:creationId xmlns:a16="http://schemas.microsoft.com/office/drawing/2014/main" id="{A28AB76B-079C-69B7-5B32-1331645039DA}"/>
              </a:ext>
            </a:extLst>
          </p:cNvPr>
          <p:cNvSpPr txBox="1"/>
          <p:nvPr/>
        </p:nvSpPr>
        <p:spPr>
          <a:xfrm>
            <a:off x="7755207" y="2041732"/>
            <a:ext cx="4161490" cy="1323439"/>
          </a:xfrm>
          <a:prstGeom prst="rect">
            <a:avLst/>
          </a:prstGeom>
          <a:noFill/>
        </p:spPr>
        <p:txBody>
          <a:bodyPr wrap="square">
            <a:spAutoFit/>
          </a:bodyPr>
          <a:lstStyle/>
          <a:p>
            <a:r>
              <a:rPr lang="en-US" sz="1600" b="1" dirty="0"/>
              <a:t>Please note</a:t>
            </a:r>
            <a:r>
              <a:rPr lang="en-US" sz="1600" dirty="0"/>
              <a:t>: This is a </a:t>
            </a:r>
            <a:r>
              <a:rPr lang="en-US" sz="1600" b="1" dirty="0"/>
              <a:t>living white paper</a:t>
            </a:r>
            <a:r>
              <a:rPr lang="en-US" sz="1600" dirty="0"/>
              <a:t> using the MA APCD designed to be continuously revised and expanded as new information, data, or insights become available, ensuring that it remains current and relevant over time.</a:t>
            </a:r>
          </a:p>
        </p:txBody>
      </p:sp>
    </p:spTree>
    <p:extLst>
      <p:ext uri="{BB962C8B-B14F-4D97-AF65-F5344CB8AC3E}">
        <p14:creationId xmlns:p14="http://schemas.microsoft.com/office/powerpoint/2010/main" val="1380449727"/>
      </p:ext>
    </p:extLst>
  </p:cSld>
  <p:clrMapOvr>
    <a:masterClrMapping/>
  </p:clrMapOvr>
</p:sld>
</file>

<file path=ppt/theme/theme1.xml><?xml version="1.0" encoding="utf-8"?>
<a:theme xmlns:a="http://schemas.openxmlformats.org/drawingml/2006/main" name="Office Theme">
  <a:themeElements>
    <a:clrScheme name="CHIA">
      <a:dk1>
        <a:srgbClr val="000000"/>
      </a:dk1>
      <a:lt1>
        <a:srgbClr val="FFFFFF"/>
      </a:lt1>
      <a:dk2>
        <a:srgbClr val="005480"/>
      </a:dk2>
      <a:lt2>
        <a:srgbClr val="C8C9CE"/>
      </a:lt2>
      <a:accent1>
        <a:srgbClr val="F8921E"/>
      </a:accent1>
      <a:accent2>
        <a:srgbClr val="A0A0A3"/>
      </a:accent2>
      <a:accent3>
        <a:srgbClr val="636669"/>
      </a:accent3>
      <a:accent4>
        <a:srgbClr val="C8C9CE"/>
      </a:accent4>
      <a:accent5>
        <a:srgbClr val="00B5E2"/>
      </a:accent5>
      <a:accent6>
        <a:srgbClr val="78BE20"/>
      </a:accent6>
      <a:hlink>
        <a:srgbClr val="00B5E2"/>
      </a:hlink>
      <a:folHlink>
        <a:srgbClr val="00B5E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HIA">
    <a:dk1>
      <a:srgbClr val="000000"/>
    </a:dk1>
    <a:lt1>
      <a:srgbClr val="FFFFFF"/>
    </a:lt1>
    <a:dk2>
      <a:srgbClr val="005480"/>
    </a:dk2>
    <a:lt2>
      <a:srgbClr val="C8C9CE"/>
    </a:lt2>
    <a:accent1>
      <a:srgbClr val="F8921E"/>
    </a:accent1>
    <a:accent2>
      <a:srgbClr val="A0A0A3"/>
    </a:accent2>
    <a:accent3>
      <a:srgbClr val="636669"/>
    </a:accent3>
    <a:accent4>
      <a:srgbClr val="C8C9CE"/>
    </a:accent4>
    <a:accent5>
      <a:srgbClr val="00B5E2"/>
    </a:accent5>
    <a:accent6>
      <a:srgbClr val="78BE20"/>
    </a:accent6>
    <a:hlink>
      <a:srgbClr val="00B5E2"/>
    </a:hlink>
    <a:folHlink>
      <a:srgbClr val="00B5E2"/>
    </a:folHlink>
  </a:clrScheme>
</a:themeOverride>
</file>

<file path=ppt/theme/themeOverride2.xml><?xml version="1.0" encoding="utf-8"?>
<a:themeOverride xmlns:a="http://schemas.openxmlformats.org/drawingml/2006/main">
  <a:clrScheme name="CHIA">
    <a:dk1>
      <a:srgbClr val="000000"/>
    </a:dk1>
    <a:lt1>
      <a:srgbClr val="FFFFFF"/>
    </a:lt1>
    <a:dk2>
      <a:srgbClr val="005480"/>
    </a:dk2>
    <a:lt2>
      <a:srgbClr val="C8C9CE"/>
    </a:lt2>
    <a:accent1>
      <a:srgbClr val="F8921E"/>
    </a:accent1>
    <a:accent2>
      <a:srgbClr val="A0A0A3"/>
    </a:accent2>
    <a:accent3>
      <a:srgbClr val="636669"/>
    </a:accent3>
    <a:accent4>
      <a:srgbClr val="C8C9CE"/>
    </a:accent4>
    <a:accent5>
      <a:srgbClr val="00B5E2"/>
    </a:accent5>
    <a:accent6>
      <a:srgbClr val="78BE20"/>
    </a:accent6>
    <a:hlink>
      <a:srgbClr val="00B5E2"/>
    </a:hlink>
    <a:folHlink>
      <a:srgbClr val="00B5E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AE3DB15B2B204E8306A7EA26C1C8D1" ma:contentTypeVersion="18" ma:contentTypeDescription="Create a new document." ma:contentTypeScope="" ma:versionID="a30b027bf1b3f4331b6e98980ab366a8">
  <xsd:schema xmlns:xsd="http://www.w3.org/2001/XMLSchema" xmlns:xs="http://www.w3.org/2001/XMLSchema" xmlns:p="http://schemas.microsoft.com/office/2006/metadata/properties" xmlns:ns2="8542ab4e-69b2-4b1e-b651-a90a38827c99" xmlns:ns3="f97add02-3ae3-4f9c-9101-c360ebb5e37d" targetNamespace="http://schemas.microsoft.com/office/2006/metadata/properties" ma:root="true" ma:fieldsID="bcb28502606c72939917671955d94b39" ns2:_="" ns3:_="">
    <xsd:import namespace="8542ab4e-69b2-4b1e-b651-a90a38827c99"/>
    <xsd:import namespace="f97add02-3ae3-4f9c-9101-c360ebb5e37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42ab4e-69b2-4b1e-b651-a90a38827c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9506d4-cf35-41b9-9e25-5432453bcc6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7add02-3ae3-4f9c-9101-c360ebb5e37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42906c4-d980-45ed-9205-25acdc871aab}" ma:internalName="TaxCatchAll" ma:showField="CatchAllData" ma:web="f97add02-3ae3-4f9c-9101-c360ebb5e3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97add02-3ae3-4f9c-9101-c360ebb5e37d" xsi:nil="true"/>
    <lcf76f155ced4ddcb4097134ff3c332f xmlns="8542ab4e-69b2-4b1e-b651-a90a38827c99">
      <Terms xmlns="http://schemas.microsoft.com/office/infopath/2007/PartnerControls"/>
    </lcf76f155ced4ddcb4097134ff3c332f>
    <SharedWithUsers xmlns="f97add02-3ae3-4f9c-9101-c360ebb5e37d">
      <UserInfo>
        <DisplayName>William Moy</DisplayName>
        <AccountId>444</AccountId>
        <AccountType/>
      </UserInfo>
      <UserInfo>
        <DisplayName>Dova Romelus</DisplayName>
        <AccountId>199</AccountId>
        <AccountType/>
      </UserInfo>
      <UserInfo>
        <DisplayName>Tonya Bourassa</DisplayName>
        <AccountId>101</AccountId>
        <AccountType/>
      </UserInfo>
      <UserInfo>
        <DisplayName>Daniel Wilczynski</DisplayName>
        <AccountId>137</AccountId>
        <AccountType/>
      </UserInfo>
      <UserInfo>
        <DisplayName>Steven Freedman</DisplayName>
        <AccountId>88</AccountId>
        <AccountType/>
      </UserInfo>
    </SharedWithUsers>
  </documentManagement>
</p:properties>
</file>

<file path=customXml/itemProps1.xml><?xml version="1.0" encoding="utf-8"?>
<ds:datastoreItem xmlns:ds="http://schemas.openxmlformats.org/officeDocument/2006/customXml" ds:itemID="{C0805975-F502-4D50-A9CE-F5F109D863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42ab4e-69b2-4b1e-b651-a90a38827c99"/>
    <ds:schemaRef ds:uri="f97add02-3ae3-4f9c-9101-c360ebb5e3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8CDC38-D41E-4B52-B5E1-70BCADA26703}">
  <ds:schemaRefs>
    <ds:schemaRef ds:uri="http://schemas.microsoft.com/sharepoint/v3/contenttype/forms"/>
  </ds:schemaRefs>
</ds:datastoreItem>
</file>

<file path=customXml/itemProps3.xml><?xml version="1.0" encoding="utf-8"?>
<ds:datastoreItem xmlns:ds="http://schemas.openxmlformats.org/officeDocument/2006/customXml" ds:itemID="{C2F032A5-AD5A-4F39-8670-0148F02F7167}">
  <ds:schemaRefs>
    <ds:schemaRef ds:uri="http://schemas.microsoft.com/office/2006/metadata/properties"/>
    <ds:schemaRef ds:uri="http://schemas.microsoft.com/office/infopath/2007/PartnerControls"/>
    <ds:schemaRef ds:uri="f97add02-3ae3-4f9c-9101-c360ebb5e37d"/>
    <ds:schemaRef ds:uri="8542ab4e-69b2-4b1e-b651-a90a38827c99"/>
  </ds:schemaRefs>
</ds:datastoreItem>
</file>

<file path=docProps/app.xml><?xml version="1.0" encoding="utf-8"?>
<Properties xmlns="http://schemas.openxmlformats.org/officeDocument/2006/extended-properties" xmlns:vt="http://schemas.openxmlformats.org/officeDocument/2006/docPropsVTypes">
  <Template/>
  <TotalTime>3913</TotalTime>
  <Words>2410</Words>
  <Application>Microsoft Office PowerPoint</Application>
  <PresentationFormat>Widescreen</PresentationFormat>
  <Paragraphs>283</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Sylvia Hobbs</cp:lastModifiedBy>
  <cp:revision>110</cp:revision>
  <dcterms:created xsi:type="dcterms:W3CDTF">2023-11-30T17:48:03Z</dcterms:created>
  <dcterms:modified xsi:type="dcterms:W3CDTF">2025-01-23T08:23:35Z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0x0101007BAE3DB15B2B204E8306A7EA26C1C8D1</vt:lpwstr>
  </property>
  <property fmtid="{D5CDD505-2E9C-101B-9397-08002B2CF9AE}" pid="3" name="MediaServiceImageTags">
    <vt:lpwstr/>
  </property>
</Properties>
</file>