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2"/>
  </p:notesMasterIdLst>
  <p:handoutMasterIdLst>
    <p:handoutMasterId r:id="rId23"/>
  </p:handoutMasterIdLst>
  <p:sldIdLst>
    <p:sldId id="259" r:id="rId3"/>
    <p:sldId id="274" r:id="rId4"/>
    <p:sldId id="343" r:id="rId5"/>
    <p:sldId id="351" r:id="rId6"/>
    <p:sldId id="365" r:id="rId7"/>
    <p:sldId id="352" r:id="rId8"/>
    <p:sldId id="318" r:id="rId9"/>
    <p:sldId id="337" r:id="rId10"/>
    <p:sldId id="336" r:id="rId11"/>
    <p:sldId id="366" r:id="rId12"/>
    <p:sldId id="367" r:id="rId13"/>
    <p:sldId id="368" r:id="rId14"/>
    <p:sldId id="369" r:id="rId15"/>
    <p:sldId id="370" r:id="rId16"/>
    <p:sldId id="371" r:id="rId17"/>
    <p:sldId id="306" r:id="rId18"/>
    <p:sldId id="358" r:id="rId19"/>
    <p:sldId id="328" r:id="rId20"/>
    <p:sldId id="31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9513"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6.xml"/><Relationship Id="rId3" Type="http://schemas.microsoft.com/office/2011/relationships/chartColorStyle" Target="colors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Pharmacy Claims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0"/>
                  <c:y val="0.0023766960458244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301551112438675"/>
                  <c:y val="0.0062729190717662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52837319713678E-17"/>
                  <c:y val="-0.0015195269801173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10567463942736E-16"/>
                  <c:y val="0.014065365123649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00150775556219337"/>
                  <c:y val="0.017961588149591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2013.0</c:v>
                </c:pt>
                <c:pt idx="1">
                  <c:v>2014.0</c:v>
                </c:pt>
                <c:pt idx="2">
                  <c:v>2015.0</c:v>
                </c:pt>
                <c:pt idx="3">
                  <c:v>2016.0</c:v>
                </c:pt>
                <c:pt idx="4">
                  <c:v>2017.0</c:v>
                </c:pt>
              </c:numCache>
            </c:numRef>
          </c:cat>
          <c:val>
            <c:numRef>
              <c:f>Sheet1!$B$2:$B$6</c:f>
              <c:numCache>
                <c:formatCode>_(* #,##0_);_(* \(#,##0\);_(* "-"??_);_(@_)</c:formatCode>
                <c:ptCount val="5"/>
                <c:pt idx="0">
                  <c:v>136547.0</c:v>
                </c:pt>
                <c:pt idx="1">
                  <c:v>151089.0</c:v>
                </c:pt>
                <c:pt idx="2">
                  <c:v>208216.0</c:v>
                </c:pt>
                <c:pt idx="3">
                  <c:v>207852.0</c:v>
                </c:pt>
                <c:pt idx="4">
                  <c:v>182851.0</c:v>
                </c:pt>
              </c:numCache>
            </c:numRef>
          </c:val>
        </c:ser>
        <c:ser>
          <c:idx val="1"/>
          <c:order val="1"/>
          <c:tx>
            <c:strRef>
              <c:f>Sheet1!$C$1</c:f>
              <c:strCache>
                <c:ptCount val="1"/>
                <c:pt idx="0">
                  <c:v>Medical Claims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0.00301551112438675"/>
                  <c:y val="0.00237669604582449"/>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
                  <c:y val="0.021857811175533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301551112438675"/>
                  <c:y val="0.014065365123649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10567463942736E-16"/>
                  <c:y val="0.0062729190717662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2013.0</c:v>
                </c:pt>
                <c:pt idx="1">
                  <c:v>2014.0</c:v>
                </c:pt>
                <c:pt idx="2">
                  <c:v>2015.0</c:v>
                </c:pt>
                <c:pt idx="3">
                  <c:v>2016.0</c:v>
                </c:pt>
                <c:pt idx="4">
                  <c:v>2017.0</c:v>
                </c:pt>
              </c:numCache>
            </c:numRef>
          </c:cat>
          <c:val>
            <c:numRef>
              <c:f>Sheet1!$C$2:$C$6</c:f>
              <c:numCache>
                <c:formatCode>_(* #,##0_);_(* \(#,##0\);_(* "-"??_);_(@_)</c:formatCode>
                <c:ptCount val="5"/>
                <c:pt idx="0">
                  <c:v>8109.0</c:v>
                </c:pt>
                <c:pt idx="1">
                  <c:v>42011.0</c:v>
                </c:pt>
                <c:pt idx="2">
                  <c:v>97876.0</c:v>
                </c:pt>
                <c:pt idx="3">
                  <c:v>50093.0</c:v>
                </c:pt>
                <c:pt idx="4">
                  <c:v>52077.0</c:v>
                </c:pt>
              </c:numCache>
            </c:numRef>
          </c:val>
        </c:ser>
        <c:ser>
          <c:idx val="2"/>
          <c:order val="2"/>
          <c:tx>
            <c:strRef>
              <c:f>Sheet1!$D$1</c:f>
              <c:strCache>
                <c:ptCount val="1"/>
                <c:pt idx="0">
                  <c:v>Dental Claims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0.00150775556219326"/>
                  <c:y val="0.0036271688847015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150775556219326"/>
                  <c:y val="-0.00370478655600575"/>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00753877781096687"/>
                  <c:y val="-0.0015195269801173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2013.0</c:v>
                </c:pt>
                <c:pt idx="1">
                  <c:v>2014.0</c:v>
                </c:pt>
                <c:pt idx="2">
                  <c:v>2015.0</c:v>
                </c:pt>
                <c:pt idx="3">
                  <c:v>2016.0</c:v>
                </c:pt>
                <c:pt idx="4">
                  <c:v>2017.0</c:v>
                </c:pt>
              </c:numCache>
            </c:numRef>
          </c:cat>
          <c:val>
            <c:numRef>
              <c:f>Sheet1!$D$2:$D$6</c:f>
              <c:numCache>
                <c:formatCode>_(* #,##0_);_(* \(#,##0\);_(* "-"??_);_(@_)</c:formatCode>
                <c:ptCount val="5"/>
                <c:pt idx="0">
                  <c:v>904.0</c:v>
                </c:pt>
                <c:pt idx="1">
                  <c:v>5157.0</c:v>
                </c:pt>
                <c:pt idx="2">
                  <c:v>12861.0</c:v>
                </c:pt>
                <c:pt idx="3">
                  <c:v>13014.0</c:v>
                </c:pt>
                <c:pt idx="4">
                  <c:v>65741.0</c:v>
                </c:pt>
              </c:numCache>
            </c:numRef>
          </c:val>
        </c:ser>
        <c:dLbls>
          <c:dLblPos val="inEnd"/>
          <c:showLegendKey val="0"/>
          <c:showVal val="1"/>
          <c:showCatName val="0"/>
          <c:showSerName val="0"/>
          <c:showPercent val="0"/>
          <c:showBubbleSize val="0"/>
        </c:dLbls>
        <c:gapWidth val="100"/>
        <c:overlap val="-24"/>
        <c:axId val="2073528088"/>
        <c:axId val="2073531944"/>
      </c:barChart>
      <c:catAx>
        <c:axId val="2073528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3531944"/>
        <c:crosses val="autoZero"/>
        <c:auto val="1"/>
        <c:lblAlgn val="ctr"/>
        <c:lblOffset val="100"/>
        <c:noMultiLvlLbl val="0"/>
      </c:catAx>
      <c:valAx>
        <c:axId val="207353194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3528088"/>
        <c:crosses val="autoZero"/>
        <c:crossBetween val="between"/>
        <c:majorUnit val="35000.0"/>
        <c:minorUnit val="25000.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5875" cap="rnd" cmpd="dbl">
      <a:solidFill>
        <a:schemeClr val="accent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Distinct NPIs</c:v>
                </c:pt>
              </c:strCache>
            </c:strRef>
          </c:tx>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E-Site</c:v>
                </c:pt>
                <c:pt idx="1">
                  <c:v>Transportation</c:v>
                </c:pt>
                <c:pt idx="2">
                  <c:v>Retail Site</c:v>
                </c:pt>
                <c:pt idx="3">
                  <c:v>Facility</c:v>
                </c:pt>
                <c:pt idx="4">
                  <c:v>Other</c:v>
                </c:pt>
                <c:pt idx="5">
                  <c:v>Professional Group</c:v>
                </c:pt>
                <c:pt idx="6">
                  <c:v>Person</c:v>
                </c:pt>
              </c:strCache>
            </c:strRef>
          </c:cat>
          <c:val>
            <c:numRef>
              <c:f>Sheet1!$B$2:$B$8</c:f>
              <c:numCache>
                <c:formatCode>General</c:formatCode>
                <c:ptCount val="7"/>
                <c:pt idx="0">
                  <c:v>310.0</c:v>
                </c:pt>
                <c:pt idx="1">
                  <c:v>613.0</c:v>
                </c:pt>
                <c:pt idx="2">
                  <c:v>5246.0</c:v>
                </c:pt>
                <c:pt idx="3">
                  <c:v>50086.0</c:v>
                </c:pt>
                <c:pt idx="4">
                  <c:v>84398.0</c:v>
                </c:pt>
                <c:pt idx="5">
                  <c:v>92032.0</c:v>
                </c:pt>
                <c:pt idx="6">
                  <c:v>290190.0</c:v>
                </c:pt>
              </c:numCache>
            </c:numRef>
          </c:val>
        </c:ser>
        <c:dLbls>
          <c:dLblPos val="inEnd"/>
          <c:showLegendKey val="0"/>
          <c:showVal val="1"/>
          <c:showCatName val="0"/>
          <c:showSerName val="0"/>
          <c:showPercent val="0"/>
          <c:showBubbleSize val="0"/>
        </c:dLbls>
        <c:gapWidth val="65"/>
        <c:axId val="2074986040"/>
        <c:axId val="2074995640"/>
      </c:barChart>
      <c:catAx>
        <c:axId val="20749860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2074995640"/>
        <c:crosses val="autoZero"/>
        <c:auto val="1"/>
        <c:lblAlgn val="ctr"/>
        <c:lblOffset val="100"/>
        <c:noMultiLvlLbl val="0"/>
      </c:catAx>
      <c:valAx>
        <c:axId val="20749956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crossAx val="20749860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baseline="0" dirty="0" smtClean="0">
                <a:solidFill>
                  <a:srgbClr val="FFFF00"/>
                </a:solidFill>
              </a:rPr>
              <a:t>Figure 1. Percent of Unique Member Link EIDs Associated </a:t>
            </a:r>
          </a:p>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baseline="0" dirty="0" smtClean="0">
                <a:solidFill>
                  <a:srgbClr val="FFFF00"/>
                </a:solidFill>
              </a:rPr>
              <a:t>with One or More Carriers</a:t>
            </a:r>
            <a:endParaRPr lang="en-US" sz="1400" baseline="0" dirty="0">
              <a:solidFill>
                <a:srgbClr val="FFFF00"/>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0"/>
                  <c:y val="0.016395491721133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
                  <c:y val="0.012386814038704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31443599444862E-17"/>
                  <c:y val="0.016395491721133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
                  <c:y val="0.024412847085991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00180789506350694"/>
                  <c:y val="0.023653407833713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0"/>
                  <c:y val="0.0056913753773128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0.00180789506350694"/>
                  <c:y val="0.015499063011047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Sheet1!$A$2:$A$10</c:f>
              <c:strCache>
                <c:ptCount val="9"/>
                <c:pt idx="0">
                  <c:v>1</c:v>
                </c:pt>
                <c:pt idx="1">
                  <c:v>2</c:v>
                </c:pt>
                <c:pt idx="2">
                  <c:v>3</c:v>
                </c:pt>
                <c:pt idx="3">
                  <c:v>4</c:v>
                </c:pt>
                <c:pt idx="4">
                  <c:v>5</c:v>
                </c:pt>
                <c:pt idx="5">
                  <c:v>6</c:v>
                </c:pt>
                <c:pt idx="6">
                  <c:v>7</c:v>
                </c:pt>
                <c:pt idx="7">
                  <c:v>8</c:v>
                </c:pt>
                <c:pt idx="8">
                  <c:v>&gt; 9</c:v>
                </c:pt>
              </c:strCache>
            </c:strRef>
          </c:cat>
          <c:val>
            <c:numRef>
              <c:f>Sheet1!$B$2:$B$10</c:f>
              <c:numCache>
                <c:formatCode>0.0%</c:formatCode>
                <c:ptCount val="9"/>
                <c:pt idx="0">
                  <c:v>0.425</c:v>
                </c:pt>
                <c:pt idx="1">
                  <c:v>0.199</c:v>
                </c:pt>
                <c:pt idx="2">
                  <c:v>0.131</c:v>
                </c:pt>
                <c:pt idx="3">
                  <c:v>0.098</c:v>
                </c:pt>
                <c:pt idx="4">
                  <c:v>0.062</c:v>
                </c:pt>
                <c:pt idx="5">
                  <c:v>0.04</c:v>
                </c:pt>
                <c:pt idx="6">
                  <c:v>0.023</c:v>
                </c:pt>
                <c:pt idx="7">
                  <c:v>0.012</c:v>
                </c:pt>
                <c:pt idx="8">
                  <c:v>0.01</c:v>
                </c:pt>
              </c:numCache>
            </c:numRef>
          </c:val>
        </c:ser>
        <c:dLbls>
          <c:dLblPos val="inEnd"/>
          <c:showLegendKey val="0"/>
          <c:showVal val="1"/>
          <c:showCatName val="0"/>
          <c:showSerName val="0"/>
          <c:showPercent val="0"/>
          <c:showBubbleSize val="0"/>
        </c:dLbls>
        <c:gapWidth val="100"/>
        <c:overlap val="-24"/>
        <c:axId val="2073576120"/>
        <c:axId val="2073582856"/>
      </c:barChart>
      <c:catAx>
        <c:axId val="207357612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Number</a:t>
                </a:r>
                <a:r>
                  <a:rPr lang="en-US" baseline="0" dirty="0" smtClean="0"/>
                  <a:t> of Payers associated with a unique member link </a:t>
                </a:r>
                <a:r>
                  <a:rPr lang="en-US" baseline="0" dirty="0" err="1" smtClean="0"/>
                  <a:t>eid</a:t>
                </a:r>
                <a:endParaRPr lang="en-US" dirty="0"/>
              </a:p>
            </c:rich>
          </c:tx>
          <c:layout/>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3582856"/>
        <c:crosses val="autoZero"/>
        <c:auto val="1"/>
        <c:lblAlgn val="ctr"/>
        <c:lblOffset val="100"/>
        <c:noMultiLvlLbl val="0"/>
      </c:catAx>
      <c:valAx>
        <c:axId val="207358285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357612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500" baseline="0" dirty="0"/>
              <a:t>Figure 1. Volume of Massachusetts Residents Utilizing ICU </a:t>
            </a:r>
            <a:r>
              <a:rPr lang="en-US" sz="1500" baseline="0" dirty="0" smtClean="0"/>
              <a:t>in </a:t>
            </a:r>
            <a:r>
              <a:rPr lang="en-US" sz="1500" baseline="0" dirty="0"/>
              <a:t>Surrounding </a:t>
            </a:r>
            <a:r>
              <a:rPr lang="en-US" sz="1500" baseline="0" dirty="0" smtClean="0"/>
              <a:t>New England States</a:t>
            </a:r>
            <a:endParaRPr lang="en-US" sz="1500" baseline="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NH</c:v>
                </c:pt>
                <c:pt idx="1">
                  <c:v>RI</c:v>
                </c:pt>
                <c:pt idx="2">
                  <c:v>CT</c:v>
                </c:pt>
                <c:pt idx="3">
                  <c:v>NY</c:v>
                </c:pt>
                <c:pt idx="4">
                  <c:v>ME</c:v>
                </c:pt>
                <c:pt idx="5">
                  <c:v>VT</c:v>
                </c:pt>
              </c:strCache>
            </c:strRef>
          </c:cat>
          <c:val>
            <c:numRef>
              <c:f>Sheet1!$B$2:$B$7</c:f>
              <c:numCache>
                <c:formatCode>General</c:formatCode>
                <c:ptCount val="6"/>
                <c:pt idx="0">
                  <c:v>24966.0</c:v>
                </c:pt>
                <c:pt idx="1">
                  <c:v>24561.0</c:v>
                </c:pt>
                <c:pt idx="2">
                  <c:v>10374.0</c:v>
                </c:pt>
                <c:pt idx="3">
                  <c:v>8643.0</c:v>
                </c:pt>
                <c:pt idx="4">
                  <c:v>5897.0</c:v>
                </c:pt>
                <c:pt idx="5">
                  <c:v>4114.0</c:v>
                </c:pt>
              </c:numCache>
            </c:numRef>
          </c:val>
        </c:ser>
        <c:ser>
          <c:idx val="1"/>
          <c:order val="1"/>
          <c:tx>
            <c:strRef>
              <c:f>Sheet1!$C$1</c:f>
              <c:strCache>
                <c:ptCount val="1"/>
                <c:pt idx="0">
                  <c:v>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NH</c:v>
                </c:pt>
                <c:pt idx="1">
                  <c:v>RI</c:v>
                </c:pt>
                <c:pt idx="2">
                  <c:v>CT</c:v>
                </c:pt>
                <c:pt idx="3">
                  <c:v>NY</c:v>
                </c:pt>
                <c:pt idx="4">
                  <c:v>ME</c:v>
                </c:pt>
                <c:pt idx="5">
                  <c:v>VT</c:v>
                </c:pt>
              </c:strCache>
            </c:strRef>
          </c:cat>
          <c:val>
            <c:numRef>
              <c:f>Sheet1!$C$2:$C$7</c:f>
              <c:numCache>
                <c:formatCode>General</c:formatCode>
                <c:ptCount val="6"/>
                <c:pt idx="0">
                  <c:v>19319.0</c:v>
                </c:pt>
                <c:pt idx="1">
                  <c:v>18519.0</c:v>
                </c:pt>
                <c:pt idx="2">
                  <c:v>6588.0</c:v>
                </c:pt>
                <c:pt idx="3">
                  <c:v>5314.0</c:v>
                </c:pt>
                <c:pt idx="4">
                  <c:v>3890.0</c:v>
                </c:pt>
                <c:pt idx="5">
                  <c:v>2998.0</c:v>
                </c:pt>
              </c:numCache>
            </c:numRef>
          </c:val>
        </c:ser>
        <c:ser>
          <c:idx val="2"/>
          <c:order val="2"/>
          <c:tx>
            <c:strRef>
              <c:f>Sheet1!$D$1</c:f>
              <c:strCache>
                <c:ptCount val="1"/>
                <c:pt idx="0">
                  <c:v>2017</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NH</c:v>
                </c:pt>
                <c:pt idx="1">
                  <c:v>RI</c:v>
                </c:pt>
                <c:pt idx="2">
                  <c:v>CT</c:v>
                </c:pt>
                <c:pt idx="3">
                  <c:v>NY</c:v>
                </c:pt>
                <c:pt idx="4">
                  <c:v>ME</c:v>
                </c:pt>
                <c:pt idx="5">
                  <c:v>VT</c:v>
                </c:pt>
              </c:strCache>
            </c:strRef>
          </c:cat>
          <c:val>
            <c:numRef>
              <c:f>Sheet1!$D$2:$D$7</c:f>
              <c:numCache>
                <c:formatCode>General</c:formatCode>
                <c:ptCount val="6"/>
                <c:pt idx="0">
                  <c:v>17940.0</c:v>
                </c:pt>
                <c:pt idx="1">
                  <c:v>18945.0</c:v>
                </c:pt>
                <c:pt idx="2">
                  <c:v>6077.0</c:v>
                </c:pt>
                <c:pt idx="3">
                  <c:v>5075.0</c:v>
                </c:pt>
                <c:pt idx="4">
                  <c:v>3555.0</c:v>
                </c:pt>
                <c:pt idx="5">
                  <c:v>3593.0</c:v>
                </c:pt>
              </c:numCache>
            </c:numRef>
          </c:val>
        </c:ser>
        <c:dLbls>
          <c:showLegendKey val="0"/>
          <c:showVal val="0"/>
          <c:showCatName val="0"/>
          <c:showSerName val="0"/>
          <c:showPercent val="0"/>
          <c:showBubbleSize val="0"/>
        </c:dLbls>
        <c:gapWidth val="100"/>
        <c:overlap val="-24"/>
        <c:axId val="2073673960"/>
        <c:axId val="2073677560"/>
      </c:barChart>
      <c:catAx>
        <c:axId val="20736739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500" b="1" i="0" u="none" strike="noStrike" kern="1200" baseline="0">
                <a:solidFill>
                  <a:schemeClr val="lt1">
                    <a:lumMod val="85000"/>
                  </a:schemeClr>
                </a:solidFill>
                <a:latin typeface="+mn-lt"/>
                <a:ea typeface="+mn-ea"/>
                <a:cs typeface="+mn-cs"/>
              </a:defRPr>
            </a:pPr>
            <a:endParaRPr lang="en-US"/>
          </a:p>
        </c:txPr>
        <c:crossAx val="2073677560"/>
        <c:crosses val="autoZero"/>
        <c:auto val="1"/>
        <c:lblAlgn val="ctr"/>
        <c:lblOffset val="100"/>
        <c:noMultiLvlLbl val="0"/>
      </c:catAx>
      <c:valAx>
        <c:axId val="207367756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lt1">
                    <a:lumMod val="85000"/>
                  </a:schemeClr>
                </a:solidFill>
                <a:latin typeface="+mn-lt"/>
                <a:ea typeface="+mn-ea"/>
                <a:cs typeface="+mn-cs"/>
              </a:defRPr>
            </a:pPr>
            <a:endParaRPr lang="en-US"/>
          </a:p>
        </c:txPr>
        <c:crossAx val="2073673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0" normalizeH="0" baseline="0">
                <a:solidFill>
                  <a:schemeClr val="dk1">
                    <a:lumMod val="50000"/>
                    <a:lumOff val="50000"/>
                  </a:schemeClr>
                </a:solidFill>
                <a:latin typeface="+mj-lt"/>
                <a:ea typeface="+mj-ea"/>
                <a:cs typeface="+mj-cs"/>
              </a:defRPr>
            </a:pPr>
            <a:r>
              <a:rPr lang="en-US" sz="1100" baseline="0" dirty="0" smtClean="0"/>
              <a:t>Figure 2. Outside </a:t>
            </a:r>
            <a:r>
              <a:rPr lang="en-US" sz="1100" baseline="0" dirty="0"/>
              <a:t>New England</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Lbls>
            <c:dLbl>
              <c:idx val="0"/>
              <c:layout>
                <c:manualLayout>
                  <c:x val="-0.00992049481808558"/>
                  <c:y val="0.0317876449970684"/>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Outside New England</c:v>
                </c:pt>
              </c:strCache>
            </c:strRef>
          </c:cat>
          <c:val>
            <c:numRef>
              <c:f>Sheet1!$B$2</c:f>
              <c:numCache>
                <c:formatCode>General</c:formatCode>
                <c:ptCount val="1"/>
                <c:pt idx="0">
                  <c:v>59736.0</c:v>
                </c:pt>
              </c:numCache>
            </c:numRef>
          </c:val>
        </c:ser>
        <c:ser>
          <c:idx val="1"/>
          <c:order val="1"/>
          <c:tx>
            <c:strRef>
              <c:f>Sheet1!$C$1</c:f>
              <c:strCache>
                <c:ptCount val="1"/>
                <c:pt idx="0">
                  <c:v>2016</c:v>
                </c:pt>
              </c:strCache>
            </c:strRef>
          </c:tx>
          <c:spPr>
            <a:solidFill>
              <a:schemeClr val="accent2"/>
            </a:solidFill>
            <a:ln>
              <a:noFill/>
            </a:ln>
            <a:effectLst/>
          </c:spPr>
          <c:invertIfNegative val="0"/>
          <c:dLbls>
            <c:dLbl>
              <c:idx val="0"/>
              <c:layout>
                <c:manualLayout>
                  <c:x val="-0.00992049481808553"/>
                  <c:y val="0.0325786555016878"/>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Outside New England</c:v>
                </c:pt>
              </c:strCache>
            </c:strRef>
          </c:cat>
          <c:val>
            <c:numRef>
              <c:f>Sheet1!$C$2</c:f>
              <c:numCache>
                <c:formatCode>General</c:formatCode>
                <c:ptCount val="1"/>
                <c:pt idx="0">
                  <c:v>40895.0</c:v>
                </c:pt>
              </c:numCache>
            </c:numRef>
          </c:val>
        </c:ser>
        <c:ser>
          <c:idx val="2"/>
          <c:order val="2"/>
          <c:tx>
            <c:strRef>
              <c:f>Sheet1!$D$1</c:f>
              <c:strCache>
                <c:ptCount val="1"/>
                <c:pt idx="0">
                  <c:v>2017</c:v>
                </c:pt>
              </c:strCache>
            </c:strRef>
          </c:tx>
          <c:spPr>
            <a:solidFill>
              <a:schemeClr val="accent3"/>
            </a:solidFill>
            <a:ln>
              <a:noFill/>
            </a:ln>
            <a:effectLst/>
          </c:spPr>
          <c:invertIfNegative val="0"/>
          <c:dLbls>
            <c:dLbl>
              <c:idx val="0"/>
              <c:layout>
                <c:manualLayout>
                  <c:x val="-0.00214650583887129"/>
                  <c:y val="0.0399883253306747"/>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Outside New England</c:v>
                </c:pt>
              </c:strCache>
            </c:strRef>
          </c:cat>
          <c:val>
            <c:numRef>
              <c:f>Sheet1!$D$2</c:f>
              <c:numCache>
                <c:formatCode>General</c:formatCode>
                <c:ptCount val="1"/>
                <c:pt idx="0">
                  <c:v>41778.0</c:v>
                </c:pt>
              </c:numCache>
            </c:numRef>
          </c:val>
        </c:ser>
        <c:dLbls>
          <c:dLblPos val="inEnd"/>
          <c:showLegendKey val="0"/>
          <c:showVal val="1"/>
          <c:showCatName val="0"/>
          <c:showSerName val="0"/>
          <c:showPercent val="0"/>
          <c:showBubbleSize val="0"/>
        </c:dLbls>
        <c:gapWidth val="267"/>
        <c:overlap val="-43"/>
        <c:axId val="2073733800"/>
        <c:axId val="2073737384"/>
      </c:barChart>
      <c:catAx>
        <c:axId val="2073733800"/>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2073737384"/>
        <c:crosses val="autoZero"/>
        <c:auto val="1"/>
        <c:lblAlgn val="ctr"/>
        <c:lblOffset val="100"/>
        <c:noMultiLvlLbl val="0"/>
      </c:catAx>
      <c:valAx>
        <c:axId val="207373738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073733800"/>
        <c:crosses val="autoZero"/>
        <c:crossBetween val="between"/>
        <c:majorUnit val="25000.0"/>
      </c:valAx>
      <c:spPr>
        <a:solidFill>
          <a:schemeClr val="accent4">
            <a:lumMod val="20000"/>
            <a:lumOff val="80000"/>
          </a:schemeClr>
        </a:solidFill>
        <a:ln>
          <a:noFill/>
        </a:ln>
        <a:effectLst/>
      </c:spPr>
    </c:plotArea>
    <c:legend>
      <c:legendPos val="b"/>
      <c:layout>
        <c:manualLayout>
          <c:xMode val="edge"/>
          <c:yMode val="edge"/>
          <c:x val="0.31704121110242"/>
          <c:y val="0.740288328171855"/>
          <c:w val="0.611486850462393"/>
          <c:h val="0.15823761568125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Frequency</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0"/>
              <c:layout>
                <c:manualLayout>
                  <c:x val="-0.222142220681222"/>
                  <c:y val="-0.043306728304399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31338141503619"/>
                  <c:y val="-0.17748749500402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0642258584864392"/>
                  <c:y val="0.12613798603870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0597937731150084"/>
                  <c:y val="0.274538723250871"/>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0962617377018213"/>
                  <c:y val="0.0408114973923517"/>
                </c:manualLayout>
              </c:layout>
              <c:dLblPos val="bestFi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Transferred to Another Facility</c:v>
                </c:pt>
                <c:pt idx="1">
                  <c:v>Routine Departure</c:v>
                </c:pt>
                <c:pt idx="2">
                  <c:v>Died in the ED</c:v>
                </c:pt>
                <c:pt idx="3">
                  <c:v>Dead on Arrival</c:v>
                </c:pt>
                <c:pt idx="4">
                  <c:v>Within Hospital Clinic Referral</c:v>
                </c:pt>
              </c:strCache>
            </c:strRef>
          </c:cat>
          <c:val>
            <c:numRef>
              <c:f>Sheet1!$B$2:$B$6</c:f>
              <c:numCache>
                <c:formatCode>0%</c:formatCode>
                <c:ptCount val="5"/>
                <c:pt idx="0">
                  <c:v>0.593299832495813</c:v>
                </c:pt>
                <c:pt idx="1">
                  <c:v>0.0298157453936348</c:v>
                </c:pt>
                <c:pt idx="2">
                  <c:v>0.321608040201005</c:v>
                </c:pt>
                <c:pt idx="3">
                  <c:v>0.0368509212730318</c:v>
                </c:pt>
                <c:pt idx="4">
                  <c:v>0.0170854271356784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8378624316805"/>
          <c:y val="0.517845833949041"/>
          <c:w val="0.322070548260027"/>
          <c:h val="0.336664309387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12/1/20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12/1/20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7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57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77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98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24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28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42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82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352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663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46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F59759F-F6B7-4F8A-9345-BE2E58625604}" type="datetimeFigureOut">
              <a:rPr lang="en-US" smtClean="0">
                <a:solidFill>
                  <a:prstClr val="black">
                    <a:tint val="75000"/>
                  </a:prstClr>
                </a:solidFill>
              </a:rPr>
              <a:pPr defTabSz="914400"/>
              <a:t>12/1/20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6FBFF6A-77A8-48B1-8C5B-9D85B8CA78D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194801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g"/><Relationship Id="rId3"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November 24,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427" y="178986"/>
            <a:ext cx="7169728" cy="1323439"/>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The claims and member eligibility file have an insurance type code product field coding option of ‘ZZ</a:t>
            </a:r>
            <a:r>
              <a:rPr lang="en-US" sz="1600" b="1" dirty="0">
                <a:solidFill>
                  <a:srgbClr val="0070C0"/>
                </a:solidFill>
                <a:latin typeface="Calibri Light" panose="020F0302020204030204"/>
              </a:rPr>
              <a:t>’. The </a:t>
            </a:r>
            <a:r>
              <a:rPr lang="en-US" sz="1600" b="1" dirty="0" smtClean="0">
                <a:solidFill>
                  <a:srgbClr val="0070C0"/>
                </a:solidFill>
                <a:latin typeface="Calibri Light" panose="020F0302020204030204"/>
              </a:rPr>
              <a:t>ANSI Accredited </a:t>
            </a:r>
            <a:r>
              <a:rPr lang="en-US" sz="1600" b="1" dirty="0">
                <a:solidFill>
                  <a:srgbClr val="0070C0"/>
                </a:solidFill>
                <a:latin typeface="Calibri Light" panose="020F0302020204030204"/>
              </a:rPr>
              <a:t>Standards Committee X12's </a:t>
            </a:r>
            <a:r>
              <a:rPr lang="en-US" sz="1600" b="1" dirty="0" smtClean="0">
                <a:solidFill>
                  <a:srgbClr val="0070C0"/>
                </a:solidFill>
                <a:latin typeface="Calibri Light" panose="020F0302020204030204"/>
              </a:rPr>
              <a:t>(ASC </a:t>
            </a:r>
            <a:r>
              <a:rPr lang="en-US" sz="1600" b="1" dirty="0">
                <a:solidFill>
                  <a:srgbClr val="0070C0"/>
                </a:solidFill>
                <a:latin typeface="Calibri Light" panose="020F0302020204030204"/>
              </a:rPr>
              <a:t>X12) </a:t>
            </a:r>
            <a:r>
              <a:rPr lang="en-US" sz="1600" b="1" dirty="0" smtClean="0">
                <a:solidFill>
                  <a:srgbClr val="0070C0"/>
                </a:solidFill>
                <a:latin typeface="Calibri Light" panose="020F0302020204030204"/>
              </a:rPr>
              <a:t>claim </a:t>
            </a:r>
            <a:r>
              <a:rPr lang="en-US" sz="1600" b="1" dirty="0">
                <a:solidFill>
                  <a:srgbClr val="0070C0"/>
                </a:solidFill>
                <a:latin typeface="Calibri Light" panose="020F0302020204030204"/>
              </a:rPr>
              <a:t>filing indicator </a:t>
            </a:r>
            <a:r>
              <a:rPr lang="en-US" sz="1600" b="1" dirty="0" smtClean="0">
                <a:solidFill>
                  <a:srgbClr val="0070C0"/>
                </a:solidFill>
                <a:latin typeface="Calibri Light" panose="020F0302020204030204"/>
              </a:rPr>
              <a:t>code defines code ‘ZZ’ as “Mutually Defined/ Unknown” and the CHIA filing specifications simply define ‘ZZ’ as “Other.” “Mutually Defined” and “Other” are ambiguous. Can you clarify what this code refers to?</a:t>
            </a:r>
            <a:endParaRPr lang="en-US" sz="1600" b="1" dirty="0">
              <a:solidFill>
                <a:srgbClr val="0070C0"/>
              </a:solidFill>
              <a:latin typeface="Calibri Light" panose="020F0302020204030204"/>
            </a:endParaRPr>
          </a:p>
        </p:txBody>
      </p:sp>
      <p:sp>
        <p:nvSpPr>
          <p:cNvPr id="7" name="TextBox 6"/>
          <p:cNvSpPr txBox="1"/>
          <p:nvPr/>
        </p:nvSpPr>
        <p:spPr>
          <a:xfrm>
            <a:off x="197427" y="1502425"/>
            <a:ext cx="8520546" cy="954107"/>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Insurance Type Code Product  (</a:t>
            </a:r>
            <a:r>
              <a:rPr lang="en-US" sz="1400" b="1" i="1" dirty="0" smtClean="0">
                <a:solidFill>
                  <a:prstClr val="black"/>
                </a:solidFill>
              </a:rPr>
              <a:t>MC003, PC003, DC003</a:t>
            </a:r>
            <a:r>
              <a:rPr lang="en-US" sz="1400" i="1" dirty="0" smtClean="0">
                <a:solidFill>
                  <a:prstClr val="black"/>
                </a:solidFill>
              </a:rPr>
              <a:t>) and Product Line of Business Code  (</a:t>
            </a:r>
            <a:r>
              <a:rPr lang="en-US" sz="1400" b="1" i="1" dirty="0" smtClean="0">
                <a:solidFill>
                  <a:prstClr val="black"/>
                </a:solidFill>
              </a:rPr>
              <a:t>PR004</a:t>
            </a:r>
            <a:r>
              <a:rPr lang="en-US" sz="1400" i="1" dirty="0" smtClean="0">
                <a:solidFill>
                  <a:prstClr val="black"/>
                </a:solidFill>
              </a:rPr>
              <a:t>) ‘ZZ’  occurs most commonly on pharmacy claims. In MA APCD Release 7.0, code ‘ZZ’ is used each year on average 5% of members filing pharmacy claims and  1% of members filing medical claims.  </a:t>
            </a:r>
            <a:r>
              <a:rPr lang="en-US" sz="1400" b="1" i="1" dirty="0" smtClean="0">
                <a:solidFill>
                  <a:prstClr val="black"/>
                </a:solidFill>
              </a:rPr>
              <a:t>See Figure 1 below. </a:t>
            </a:r>
            <a:r>
              <a:rPr lang="en-US" sz="1400" i="1" dirty="0" smtClean="0">
                <a:solidFill>
                  <a:prstClr val="black"/>
                </a:solidFill>
              </a:rPr>
              <a:t>The number of members filing dental claims with code has increased each year from under 1% in 2013 to 4% in 2017</a:t>
            </a:r>
            <a:r>
              <a:rPr lang="en-US" sz="1400" i="1" dirty="0">
                <a:solidFill>
                  <a:prstClr val="black"/>
                </a:solidFill>
              </a:rPr>
              <a:t>.</a:t>
            </a:r>
          </a:p>
        </p:txBody>
      </p:sp>
      <p:sp>
        <p:nvSpPr>
          <p:cNvPr id="2" name="Rectangle 1"/>
          <p:cNvSpPr/>
          <p:nvPr/>
        </p:nvSpPr>
        <p:spPr>
          <a:xfrm>
            <a:off x="7367155" y="203596"/>
            <a:ext cx="1629457" cy="1015663"/>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2000" b="1" dirty="0" smtClean="0">
                <a:ln w="0"/>
                <a:solidFill>
                  <a:prstClr val="white"/>
                </a:solidFill>
                <a:effectLst>
                  <a:outerShdw blurRad="38100" dist="19050" dir="2700000" algn="tl" rotWithShape="0">
                    <a:prstClr val="black">
                      <a:alpha val="40000"/>
                    </a:prstClr>
                  </a:outerShdw>
                </a:effectLst>
              </a:rPr>
              <a:t>Insurance</a:t>
            </a:r>
          </a:p>
          <a:p>
            <a:pPr algn="ctr"/>
            <a:r>
              <a:rPr lang="en-US" sz="2000" b="1" dirty="0" smtClean="0">
                <a:ln w="0"/>
                <a:solidFill>
                  <a:prstClr val="white"/>
                </a:solidFill>
                <a:effectLst>
                  <a:outerShdw blurRad="38100" dist="19050" dir="2700000" algn="tl" rotWithShape="0">
                    <a:prstClr val="black">
                      <a:alpha val="40000"/>
                    </a:prstClr>
                  </a:outerShdw>
                </a:effectLst>
              </a:rPr>
              <a:t>Type Code Product ‘ZZ’</a:t>
            </a:r>
            <a:endParaRPr lang="en-US" sz="2000" b="1" dirty="0">
              <a:ln w="0"/>
              <a:solidFill>
                <a:prstClr val="white"/>
              </a:solidFill>
              <a:effectLst>
                <a:outerShdw blurRad="38100" dist="19050" dir="2700000" algn="tl" rotWithShape="0">
                  <a:prstClr val="black">
                    <a:alpha val="40000"/>
                  </a:prstClr>
                </a:outerShdw>
              </a:effectLst>
            </a:endParaRPr>
          </a:p>
        </p:txBody>
      </p:sp>
      <p:graphicFrame>
        <p:nvGraphicFramePr>
          <p:cNvPr id="15" name="Chart 14"/>
          <p:cNvGraphicFramePr/>
          <p:nvPr>
            <p:extLst/>
          </p:nvPr>
        </p:nvGraphicFramePr>
        <p:xfrm>
          <a:off x="294857" y="3044414"/>
          <a:ext cx="8423116" cy="32595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753744" y="6347012"/>
            <a:ext cx="1022652" cy="338554"/>
          </a:xfrm>
          <a:prstGeom prst="rect">
            <a:avLst/>
          </a:prstGeom>
          <a:noFill/>
        </p:spPr>
        <p:txBody>
          <a:bodyPr wrap="none" rtlCol="0">
            <a:spAutoFit/>
          </a:bodyPr>
          <a:lstStyle/>
          <a:p>
            <a:r>
              <a:rPr lang="en-US" sz="1600" b="1" dirty="0" smtClean="0">
                <a:solidFill>
                  <a:srgbClr val="0070C0"/>
                </a:solidFill>
                <a:latin typeface="Calibri Light" panose="020F0302020204030204"/>
              </a:rPr>
              <a:t>Continued</a:t>
            </a:r>
            <a:endParaRPr lang="en-US" sz="1600" b="1" dirty="0">
              <a:solidFill>
                <a:srgbClr val="0070C0"/>
              </a:solidFill>
              <a:latin typeface="Calibri Light" panose="020F0302020204030204"/>
            </a:endParaRPr>
          </a:p>
        </p:txBody>
      </p:sp>
      <p:cxnSp>
        <p:nvCxnSpPr>
          <p:cNvPr id="16" name="Straight Arrow Connector 15"/>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22189" y="2467307"/>
            <a:ext cx="6853095" cy="584775"/>
          </a:xfrm>
          <a:prstGeom prst="rect">
            <a:avLst/>
          </a:prstGeom>
          <a:noFill/>
        </p:spPr>
        <p:txBody>
          <a:bodyPr wrap="none" rtlCol="0">
            <a:spAutoFit/>
          </a:bodyPr>
          <a:lstStyle/>
          <a:p>
            <a:pPr algn="ctr"/>
            <a:r>
              <a:rPr lang="en-US" sz="1600" b="1" dirty="0" smtClean="0">
                <a:solidFill>
                  <a:srgbClr val="FF0000"/>
                </a:solidFill>
              </a:rPr>
              <a:t>Figure 1. Calendar Years 2013 to 2017 Count of Distinct Member Link EIDs</a:t>
            </a:r>
          </a:p>
          <a:p>
            <a:pPr algn="ctr"/>
            <a:r>
              <a:rPr lang="en-US" sz="1600" b="1" dirty="0" smtClean="0">
                <a:solidFill>
                  <a:srgbClr val="FF0000"/>
                </a:solidFill>
              </a:rPr>
              <a:t> with Insurance Type Product Code ‘ZZ’ </a:t>
            </a:r>
            <a:r>
              <a:rPr lang="en-US" sz="1600" b="1" dirty="0">
                <a:solidFill>
                  <a:srgbClr val="FF0000"/>
                </a:solidFill>
              </a:rPr>
              <a:t>(MC003, PC003, DC003) by </a:t>
            </a:r>
            <a:r>
              <a:rPr lang="en-US" sz="1600" b="1" dirty="0" smtClean="0">
                <a:solidFill>
                  <a:srgbClr val="FF0000"/>
                </a:solidFill>
              </a:rPr>
              <a:t>Claims Type</a:t>
            </a:r>
            <a:endParaRPr lang="en-US" sz="1600" b="1" dirty="0">
              <a:solidFill>
                <a:srgbClr val="FF0000"/>
              </a:solidFill>
            </a:endParaRPr>
          </a:p>
        </p:txBody>
      </p:sp>
    </p:spTree>
    <p:extLst>
      <p:ext uri="{BB962C8B-B14F-4D97-AF65-F5344CB8AC3E}">
        <p14:creationId xmlns:p14="http://schemas.microsoft.com/office/powerpoint/2010/main" val="31339218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1847" y="180539"/>
            <a:ext cx="7100781" cy="1600438"/>
          </a:xfrm>
          <a:prstGeom prst="rect">
            <a:avLst/>
          </a:prstGeom>
          <a:noFill/>
        </p:spPr>
        <p:txBody>
          <a:bodyPr wrap="square" rtlCol="0">
            <a:spAutoFit/>
          </a:bodyPr>
          <a:lstStyle/>
          <a:p>
            <a:pPr defTabSz="914400"/>
            <a:r>
              <a:rPr lang="en-US" sz="1400" b="1" i="1" u="sng" dirty="0" smtClean="0">
                <a:solidFill>
                  <a:prstClr val="black"/>
                </a:solidFill>
              </a:rPr>
              <a:t>Answer (continued)</a:t>
            </a:r>
            <a:r>
              <a:rPr lang="en-US" sz="1400" b="1" i="1" dirty="0" smtClean="0">
                <a:solidFill>
                  <a:prstClr val="black"/>
                </a:solidFill>
              </a:rPr>
              <a:t>:</a:t>
            </a:r>
            <a:r>
              <a:rPr lang="en-US" sz="1400" i="1" dirty="0" smtClean="0">
                <a:solidFill>
                  <a:prstClr val="black"/>
                </a:solidFill>
              </a:rPr>
              <a:t> When the total distinct Member Link EIDs with Insurance Type Code </a:t>
            </a:r>
          </a:p>
          <a:p>
            <a:pPr defTabSz="914400"/>
            <a:r>
              <a:rPr lang="en-US" sz="1400" i="1" dirty="0" smtClean="0">
                <a:solidFill>
                  <a:prstClr val="black"/>
                </a:solidFill>
              </a:rPr>
              <a:t>Product ‘ZZ’  in the claims files are linked to the Product file for information on the associated</a:t>
            </a:r>
          </a:p>
          <a:p>
            <a:pPr defTabSz="914400"/>
            <a:r>
              <a:rPr lang="en-US" sz="1400" i="1" dirty="0" smtClean="0">
                <a:solidFill>
                  <a:prstClr val="black"/>
                </a:solidFill>
              </a:rPr>
              <a:t> Carrier </a:t>
            </a:r>
            <a:r>
              <a:rPr lang="en-US" sz="1400" i="1" dirty="0">
                <a:solidFill>
                  <a:prstClr val="black"/>
                </a:solidFill>
              </a:rPr>
              <a:t>L</a:t>
            </a:r>
            <a:r>
              <a:rPr lang="en-US" sz="1400" i="1" dirty="0" smtClean="0">
                <a:solidFill>
                  <a:prstClr val="black"/>
                </a:solidFill>
              </a:rPr>
              <a:t>icense Type (</a:t>
            </a:r>
            <a:r>
              <a:rPr lang="en-US" sz="1400" b="1" i="1" dirty="0" smtClean="0">
                <a:solidFill>
                  <a:prstClr val="black"/>
                </a:solidFill>
              </a:rPr>
              <a:t>PR003</a:t>
            </a:r>
            <a:r>
              <a:rPr lang="en-US" sz="1400" i="1" dirty="0" smtClean="0">
                <a:solidFill>
                  <a:prstClr val="black"/>
                </a:solidFill>
              </a:rPr>
              <a:t>), aside from the license type ‘Other’,  Senior Care Option license </a:t>
            </a:r>
          </a:p>
          <a:p>
            <a:pPr defTabSz="914400"/>
            <a:r>
              <a:rPr lang="en-US" sz="1400" i="1" dirty="0" smtClean="0">
                <a:solidFill>
                  <a:prstClr val="black"/>
                </a:solidFill>
              </a:rPr>
              <a:t>type is the most common license type associated with medical and dental claims coded ‘ZZ’</a:t>
            </a:r>
          </a:p>
          <a:p>
            <a:pPr defTabSz="914400"/>
            <a:r>
              <a:rPr lang="en-US" sz="1400" i="1" dirty="0" smtClean="0">
                <a:solidFill>
                  <a:prstClr val="black"/>
                </a:solidFill>
              </a:rPr>
              <a:t> and Pharmacy Benefit Manager for pharmacy claims. </a:t>
            </a:r>
            <a:r>
              <a:rPr lang="en-US" sz="1400" b="1" i="1" dirty="0" smtClean="0">
                <a:solidFill>
                  <a:prstClr val="black"/>
                </a:solidFill>
              </a:rPr>
              <a:t>See Table 1 below</a:t>
            </a:r>
            <a:r>
              <a:rPr lang="en-US" sz="1400" i="1" dirty="0" smtClean="0">
                <a:solidFill>
                  <a:prstClr val="black"/>
                </a:solidFill>
              </a:rPr>
              <a:t>.  The overall volume</a:t>
            </a:r>
          </a:p>
          <a:p>
            <a:pPr defTabSz="914400"/>
            <a:r>
              <a:rPr lang="en-US" sz="1400" i="1" dirty="0" smtClean="0">
                <a:solidFill>
                  <a:prstClr val="black"/>
                </a:solidFill>
              </a:rPr>
              <a:t>of Product file records with a Product Line of Business (</a:t>
            </a:r>
            <a:r>
              <a:rPr lang="en-US" sz="1400" b="1" i="1" dirty="0" smtClean="0">
                <a:solidFill>
                  <a:prstClr val="black"/>
                </a:solidFill>
              </a:rPr>
              <a:t>PR004</a:t>
            </a:r>
            <a:r>
              <a:rPr lang="en-US" sz="1400" i="1" dirty="0" smtClean="0">
                <a:solidFill>
                  <a:prstClr val="black"/>
                </a:solidFill>
              </a:rPr>
              <a:t>) Code ‘ZZ’ is mainly (</a:t>
            </a:r>
            <a:r>
              <a:rPr lang="en-US" sz="1400" b="1" i="1" dirty="0" smtClean="0">
                <a:solidFill>
                  <a:prstClr val="black"/>
                </a:solidFill>
              </a:rPr>
              <a:t>88%</a:t>
            </a:r>
            <a:r>
              <a:rPr lang="en-US" sz="1400" i="1" dirty="0" smtClean="0">
                <a:solidFill>
                  <a:prstClr val="black"/>
                </a:solidFill>
              </a:rPr>
              <a:t>) associated with Product Benefit Type (</a:t>
            </a:r>
            <a:r>
              <a:rPr lang="en-US" sz="1400" b="1" i="1" dirty="0" smtClean="0">
                <a:solidFill>
                  <a:prstClr val="black"/>
                </a:solidFill>
              </a:rPr>
              <a:t>PR006</a:t>
            </a:r>
            <a:r>
              <a:rPr lang="en-US" sz="1400" i="1" dirty="0" smtClean="0">
                <a:solidFill>
                  <a:prstClr val="black"/>
                </a:solidFill>
              </a:rPr>
              <a:t>) of </a:t>
            </a:r>
            <a:r>
              <a:rPr lang="en-US" sz="1400" b="1" i="1" dirty="0" smtClean="0">
                <a:solidFill>
                  <a:prstClr val="black"/>
                </a:solidFill>
              </a:rPr>
              <a:t>Pharmacy Only</a:t>
            </a:r>
            <a:r>
              <a:rPr lang="en-US" sz="1400" i="1" dirty="0" smtClean="0">
                <a:solidFill>
                  <a:prstClr val="black"/>
                </a:solidFill>
              </a:rPr>
              <a:t>. </a:t>
            </a:r>
            <a:endParaRPr lang="en-US" sz="1400" i="1" dirty="0">
              <a:solidFill>
                <a:prstClr val="black"/>
              </a:solidFill>
            </a:endParaRPr>
          </a:p>
        </p:txBody>
      </p:sp>
      <p:sp>
        <p:nvSpPr>
          <p:cNvPr id="2" name="Rectangle 1"/>
          <p:cNvSpPr/>
          <p:nvPr/>
        </p:nvSpPr>
        <p:spPr>
          <a:xfrm>
            <a:off x="7367155" y="303283"/>
            <a:ext cx="1629457" cy="1015663"/>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2000" b="1" dirty="0" smtClean="0">
                <a:ln w="0"/>
                <a:solidFill>
                  <a:prstClr val="white"/>
                </a:solidFill>
                <a:effectLst>
                  <a:outerShdw blurRad="38100" dist="19050" dir="2700000" algn="tl" rotWithShape="0">
                    <a:prstClr val="black">
                      <a:alpha val="40000"/>
                    </a:prstClr>
                  </a:outerShdw>
                </a:effectLst>
              </a:rPr>
              <a:t>Insurance</a:t>
            </a:r>
          </a:p>
          <a:p>
            <a:pPr algn="ctr"/>
            <a:r>
              <a:rPr lang="en-US" sz="2000" b="1" dirty="0" smtClean="0">
                <a:ln w="0"/>
                <a:solidFill>
                  <a:prstClr val="white"/>
                </a:solidFill>
                <a:effectLst>
                  <a:outerShdw blurRad="38100" dist="19050" dir="2700000" algn="tl" rotWithShape="0">
                    <a:prstClr val="black">
                      <a:alpha val="40000"/>
                    </a:prstClr>
                  </a:outerShdw>
                </a:effectLst>
              </a:rPr>
              <a:t>Type Code Product ‘ZZ’</a:t>
            </a:r>
            <a:endParaRPr lang="en-US" sz="2000" b="1" dirty="0">
              <a:ln w="0"/>
              <a:solidFill>
                <a:prstClr val="white"/>
              </a:solidFill>
              <a:effectLst>
                <a:outerShdw blurRad="38100" dist="19050" dir="2700000" algn="tl" rotWithShape="0">
                  <a:prstClr val="black">
                    <a:alpha val="40000"/>
                  </a:prstClr>
                </a:outerShdw>
              </a:effectLst>
            </a:endParaRPr>
          </a:p>
        </p:txBody>
      </p:sp>
      <p:sp>
        <p:nvSpPr>
          <p:cNvPr id="4" name="TextBox 3"/>
          <p:cNvSpPr txBox="1"/>
          <p:nvPr/>
        </p:nvSpPr>
        <p:spPr>
          <a:xfrm>
            <a:off x="1087256" y="1916918"/>
            <a:ext cx="7454071" cy="584775"/>
          </a:xfrm>
          <a:prstGeom prst="rect">
            <a:avLst/>
          </a:prstGeom>
          <a:noFill/>
        </p:spPr>
        <p:txBody>
          <a:bodyPr wrap="square" rtlCol="0">
            <a:spAutoFit/>
          </a:bodyPr>
          <a:lstStyle/>
          <a:p>
            <a:pPr algn="ctr"/>
            <a:r>
              <a:rPr lang="en-US" sz="1600" b="1" dirty="0" smtClean="0">
                <a:solidFill>
                  <a:srgbClr val="FF0000"/>
                </a:solidFill>
              </a:rPr>
              <a:t>Table 1. Frequency of Carrier License Types associated with Distinct Member Link  EIDs coded as ‘ZZ’ (MC003, PC003, DC003) by Claims Type</a:t>
            </a:r>
          </a:p>
        </p:txBody>
      </p:sp>
      <p:graphicFrame>
        <p:nvGraphicFramePr>
          <p:cNvPr id="5" name="Table 4"/>
          <p:cNvGraphicFramePr>
            <a:graphicFrameLocks noGrp="1"/>
          </p:cNvGraphicFramePr>
          <p:nvPr>
            <p:extLst/>
          </p:nvPr>
        </p:nvGraphicFramePr>
        <p:xfrm>
          <a:off x="661229" y="2501693"/>
          <a:ext cx="7880098" cy="4207154"/>
        </p:xfrm>
        <a:graphic>
          <a:graphicData uri="http://schemas.openxmlformats.org/drawingml/2006/table">
            <a:tbl>
              <a:tblPr firstRow="1" firstCol="1" bandRow="1">
                <a:tableStyleId>{5A111915-BE36-4E01-A7E5-04B1672EAD32}</a:tableStyleId>
              </a:tblPr>
              <a:tblGrid>
                <a:gridCol w="3525431"/>
                <a:gridCol w="1049092"/>
                <a:gridCol w="957927"/>
                <a:gridCol w="855344"/>
                <a:gridCol w="727954"/>
                <a:gridCol w="764350"/>
              </a:tblGrid>
              <a:tr h="189469">
                <a:tc>
                  <a:txBody>
                    <a:bodyPr/>
                    <a:lstStyle/>
                    <a:p>
                      <a:pPr marL="0" marR="0">
                        <a:lnSpc>
                          <a:spcPct val="107000"/>
                        </a:lnSpc>
                        <a:spcBef>
                          <a:spcPts val="0"/>
                        </a:spcBef>
                        <a:spcAft>
                          <a:spcPts val="0"/>
                        </a:spcAft>
                      </a:pPr>
                      <a:r>
                        <a:rPr lang="en-US" sz="1800" dirty="0">
                          <a:effectLst/>
                        </a:rPr>
                        <a:t>DENTAL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r>
              <a:tr h="153033">
                <a:tc>
                  <a:txBody>
                    <a:bodyPr/>
                    <a:lstStyle/>
                    <a:p>
                      <a:pPr marL="0" marR="0" algn="ctr">
                        <a:lnSpc>
                          <a:spcPct val="107000"/>
                        </a:lnSpc>
                        <a:spcBef>
                          <a:spcPts val="0"/>
                        </a:spcBef>
                        <a:spcAft>
                          <a:spcPts val="0"/>
                        </a:spcAft>
                      </a:pPr>
                      <a:r>
                        <a:rPr lang="en-US" sz="1200" dirty="0">
                          <a:effectLst/>
                        </a:rPr>
                        <a:t>CARRIER LICENSE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2017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Health Maintenance Organization (HMO)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solidFill>
                            <a:srgbClr val="FF0000"/>
                          </a:solidFill>
                          <a:effectLst/>
                        </a:rPr>
                        <a:t>Other</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0%</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5%</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64%</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62%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92%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solidFill>
                            <a:srgbClr val="FF0000"/>
                          </a:solidFill>
                          <a:effectLst/>
                        </a:rPr>
                        <a:t>Senior Care Option (SCO)</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49%</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83%</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solidFill>
                            <a:srgbClr val="FF0000"/>
                          </a:solidFill>
                          <a:effectLst/>
                        </a:rPr>
                        <a:t>34%</a:t>
                      </a:r>
                      <a:endPar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solidFill>
                            <a:srgbClr val="FF0000"/>
                          </a:solidFill>
                          <a:effectLst/>
                        </a:rPr>
                        <a:t>37%</a:t>
                      </a:r>
                      <a:endPar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8%</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Third Party Administrator (TPA)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74629">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r>
              <a:tr h="189469">
                <a:tc>
                  <a:txBody>
                    <a:bodyPr/>
                    <a:lstStyle/>
                    <a:p>
                      <a:pPr marL="0" marR="0" algn="l" defTabSz="914400" rtl="0" eaLnBrk="1" latinLnBrk="0" hangingPunct="1">
                        <a:lnSpc>
                          <a:spcPct val="107000"/>
                        </a:lnSpc>
                        <a:spcBef>
                          <a:spcPts val="0"/>
                        </a:spcBef>
                        <a:spcAft>
                          <a:spcPts val="0"/>
                        </a:spcAft>
                      </a:pPr>
                      <a:r>
                        <a:rPr lang="en-US" sz="1800" b="1" kern="1200" dirty="0">
                          <a:solidFill>
                            <a:schemeClr val="bg1"/>
                          </a:solidFill>
                          <a:effectLst/>
                          <a:latin typeface="+mn-lt"/>
                          <a:ea typeface="+mn-ea"/>
                          <a:cs typeface="+mn-cs"/>
                        </a:rPr>
                        <a:t>PHARMACY</a:t>
                      </a:r>
                    </a:p>
                  </a:txBody>
                  <a:tcPr marL="68580" marR="68580" marT="0" marB="0" anchor="ctr">
                    <a:solidFill>
                      <a:schemeClr val="accent5"/>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5"/>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5"/>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5"/>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5"/>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5"/>
                    </a:solidFill>
                  </a:tcPr>
                </a:tc>
              </a:tr>
              <a:tr h="153033">
                <a:tc>
                  <a:txBody>
                    <a:bodyPr/>
                    <a:lstStyle/>
                    <a:p>
                      <a:pPr marL="0" marR="0" algn="ctr">
                        <a:lnSpc>
                          <a:spcPct val="107000"/>
                        </a:lnSpc>
                        <a:spcBef>
                          <a:spcPts val="0"/>
                        </a:spcBef>
                        <a:spcAft>
                          <a:spcPts val="0"/>
                        </a:spcAft>
                      </a:pPr>
                      <a:r>
                        <a:rPr lang="en-US" sz="1200" dirty="0">
                          <a:effectLst/>
                        </a:rPr>
                        <a:t>CARRIER LICENSE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solidFill>
                            <a:srgbClr val="FF0000"/>
                          </a:solidFill>
                          <a:effectLst/>
                        </a:rPr>
                        <a:t>Other</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85%</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73%</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68%</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73%</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solidFill>
                            <a:srgbClr val="FF0000"/>
                          </a:solidFill>
                          <a:effectLst/>
                        </a:rPr>
                        <a:t>80%</a:t>
                      </a:r>
                      <a:endPar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solidFill>
                            <a:srgbClr val="FF0000"/>
                          </a:solidFill>
                          <a:effectLst/>
                        </a:rPr>
                        <a:t>Pharmacy Benefit Manager (PBM)</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12%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solidFill>
                            <a:srgbClr val="FF0000"/>
                          </a:solidFill>
                          <a:effectLst/>
                        </a:rPr>
                        <a:t>24%</a:t>
                      </a:r>
                      <a:endPar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30%</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25%</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20%</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Senior Care Option (SCO)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r>
              <a:tr h="189469">
                <a:tc>
                  <a:txBody>
                    <a:bodyPr/>
                    <a:lstStyle/>
                    <a:p>
                      <a:pPr marL="0" marR="0" algn="l" defTabSz="914400" rtl="0" eaLnBrk="1" latinLnBrk="0" hangingPunct="1">
                        <a:lnSpc>
                          <a:spcPct val="107000"/>
                        </a:lnSpc>
                        <a:spcBef>
                          <a:spcPts val="0"/>
                        </a:spcBef>
                        <a:spcAft>
                          <a:spcPts val="0"/>
                        </a:spcAft>
                      </a:pPr>
                      <a:r>
                        <a:rPr lang="en-US" sz="1800" b="1" kern="1200" dirty="0">
                          <a:solidFill>
                            <a:schemeClr val="bg1"/>
                          </a:solidFill>
                          <a:effectLst/>
                          <a:latin typeface="+mn-lt"/>
                          <a:ea typeface="+mn-ea"/>
                          <a:cs typeface="+mn-cs"/>
                        </a:rPr>
                        <a:t>MEDICAL</a:t>
                      </a:r>
                    </a:p>
                  </a:txBody>
                  <a:tcPr marL="68580" marR="68580" marT="0" marB="0" anchor="ctr">
                    <a:solidFill>
                      <a:schemeClr val="accent5"/>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1">
                        <a:lumMod val="75000"/>
                      </a:schemeClr>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1">
                        <a:lumMod val="75000"/>
                      </a:schemeClr>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1">
                        <a:lumMod val="75000"/>
                      </a:schemeClr>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1">
                        <a:lumMod val="75000"/>
                      </a:schemeClr>
                    </a:solidFill>
                  </a:tcPr>
                </a:tc>
                <a:tc>
                  <a:txBody>
                    <a:bodyPr/>
                    <a:lstStyle/>
                    <a:p>
                      <a:pPr marL="0" marR="0" algn="l" defTabSz="914400" rtl="0" eaLnBrk="1" latinLnBrk="0" hangingPunct="1">
                        <a:lnSpc>
                          <a:spcPct val="107000"/>
                        </a:lnSpc>
                        <a:spcBef>
                          <a:spcPts val="0"/>
                        </a:spcBef>
                        <a:spcAft>
                          <a:spcPts val="0"/>
                        </a:spcAft>
                      </a:pPr>
                      <a:endParaRPr lang="en-US" sz="1200" b="1" kern="1200" dirty="0">
                        <a:solidFill>
                          <a:schemeClr val="bg1"/>
                        </a:solidFill>
                        <a:effectLst/>
                        <a:latin typeface="+mn-lt"/>
                        <a:ea typeface="+mn-ea"/>
                        <a:cs typeface="+mn-cs"/>
                      </a:endParaRPr>
                    </a:p>
                  </a:txBody>
                  <a:tcPr marL="68580" marR="68580" marT="0" marB="0" anchor="b">
                    <a:solidFill>
                      <a:schemeClr val="accent1">
                        <a:lumMod val="75000"/>
                      </a:schemeClr>
                    </a:solidFill>
                  </a:tcPr>
                </a:tc>
              </a:tr>
              <a:tr h="153033">
                <a:tc>
                  <a:txBody>
                    <a:bodyPr/>
                    <a:lstStyle/>
                    <a:p>
                      <a:pPr marL="0" marR="0" algn="ctr">
                        <a:lnSpc>
                          <a:spcPct val="107000"/>
                        </a:lnSpc>
                        <a:spcBef>
                          <a:spcPts val="0"/>
                        </a:spcBef>
                        <a:spcAft>
                          <a:spcPts val="0"/>
                        </a:spcAft>
                      </a:pPr>
                      <a:r>
                        <a:rPr lang="en-US" sz="1200" dirty="0">
                          <a:effectLst/>
                        </a:rPr>
                        <a:t>CARRIER LICENSE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Commercial Carrier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Health Maintenance Organization (HMO)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Other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solidFill>
                            <a:srgbClr val="FF0000"/>
                          </a:solidFill>
                          <a:effectLst/>
                        </a:rPr>
                        <a:t>Senior Care Option (SCO)</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59%</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solidFill>
                            <a:srgbClr val="FF0000"/>
                          </a:solidFill>
                          <a:effectLst/>
                        </a:rPr>
                        <a:t>56%</a:t>
                      </a:r>
                      <a:endPar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22%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60%</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solidFill>
                            <a:srgbClr val="FF0000"/>
                          </a:solidFill>
                          <a:effectLst/>
                        </a:rPr>
                        <a:t>63%</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033">
                <a:tc>
                  <a:txBody>
                    <a:bodyPr/>
                    <a:lstStyle/>
                    <a:p>
                      <a:pPr marL="0" marR="0">
                        <a:lnSpc>
                          <a:spcPct val="107000"/>
                        </a:lnSpc>
                        <a:spcBef>
                          <a:spcPts val="0"/>
                        </a:spcBef>
                        <a:spcAft>
                          <a:spcPts val="0"/>
                        </a:spcAft>
                      </a:pPr>
                      <a:r>
                        <a:rPr lang="en-US" sz="1200" dirty="0">
                          <a:effectLst/>
                        </a:rPr>
                        <a:t>Third Party Administrator (TPA)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455529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uckyVitamin Offering BOGO Memberships to Support Frontline Healthcare  Providers | RIS News"/>
          <p:cNvPicPr>
            <a:picLocks noChangeAspect="1" noChangeArrowheads="1"/>
          </p:cNvPicPr>
          <p:nvPr/>
        </p:nvPicPr>
        <p:blipFill rotWithShape="1">
          <a:blip r:embed="rId2">
            <a:extLst>
              <a:ext uri="{28A0092B-C50C-407E-A947-70E740481C1C}">
                <a14:useLocalDpi xmlns:a14="http://schemas.microsoft.com/office/drawing/2010/main" val="0"/>
              </a:ext>
            </a:extLst>
          </a:blip>
          <a:srcRect l="5741" t="11826" r="5131" b="10373"/>
          <a:stretch/>
        </p:blipFill>
        <p:spPr bwMode="auto">
          <a:xfrm>
            <a:off x="7034645" y="280555"/>
            <a:ext cx="1859973" cy="12988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7913" y="63561"/>
            <a:ext cx="6670964" cy="1569660"/>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Our preliminary analysis of medical claims has more providers than we expected. Even after restricting our query to service providers located only in Massachusetts, there were 134,899 </a:t>
            </a:r>
            <a:r>
              <a:rPr lang="en-US" sz="1600" b="1" dirty="0">
                <a:solidFill>
                  <a:srgbClr val="0070C0"/>
                </a:solidFill>
                <a:latin typeface="Calibri Light" panose="020F0302020204030204"/>
              </a:rPr>
              <a:t>unique </a:t>
            </a:r>
            <a:r>
              <a:rPr lang="en-US" sz="1600" b="1" dirty="0" smtClean="0">
                <a:solidFill>
                  <a:srgbClr val="0070C0"/>
                </a:solidFill>
                <a:latin typeface="Calibri Light" panose="020F0302020204030204"/>
              </a:rPr>
              <a:t>providers for a year, </a:t>
            </a:r>
            <a:r>
              <a:rPr lang="en-US" sz="1600" b="1" dirty="0">
                <a:solidFill>
                  <a:srgbClr val="0070C0"/>
                </a:solidFill>
                <a:latin typeface="Calibri Light" panose="020F0302020204030204"/>
              </a:rPr>
              <a:t>which </a:t>
            </a:r>
            <a:r>
              <a:rPr lang="en-US" sz="1600" b="1" dirty="0" smtClean="0">
                <a:solidFill>
                  <a:srgbClr val="0070C0"/>
                </a:solidFill>
                <a:latin typeface="Calibri Light" panose="020F0302020204030204"/>
              </a:rPr>
              <a:t>still seems more </a:t>
            </a:r>
            <a:r>
              <a:rPr lang="en-US" sz="1600" b="1" dirty="0">
                <a:solidFill>
                  <a:srgbClr val="0070C0"/>
                </a:solidFill>
                <a:latin typeface="Calibri Light" panose="020F0302020204030204"/>
              </a:rPr>
              <a:t>than </a:t>
            </a:r>
            <a:r>
              <a:rPr lang="en-US" sz="1600" b="1" dirty="0" smtClean="0">
                <a:solidFill>
                  <a:srgbClr val="0070C0"/>
                </a:solidFill>
                <a:latin typeface="Calibri Light" panose="020F0302020204030204"/>
              </a:rPr>
              <a:t>we </a:t>
            </a:r>
            <a:r>
              <a:rPr lang="en-US" sz="1600" b="1" dirty="0">
                <a:solidFill>
                  <a:srgbClr val="0070C0"/>
                </a:solidFill>
                <a:latin typeface="Calibri Light" panose="020F0302020204030204"/>
              </a:rPr>
              <a:t>expected. </a:t>
            </a:r>
            <a:r>
              <a:rPr lang="en-US" sz="1600" b="1" dirty="0" smtClean="0">
                <a:solidFill>
                  <a:srgbClr val="0070C0"/>
                </a:solidFill>
                <a:latin typeface="Calibri Light" panose="020F0302020204030204"/>
              </a:rPr>
              <a:t>After further restricting our analysis to cardiovascular disease </a:t>
            </a:r>
            <a:r>
              <a:rPr lang="en-US" sz="1600" b="1" dirty="0">
                <a:solidFill>
                  <a:srgbClr val="0070C0"/>
                </a:solidFill>
                <a:latin typeface="Calibri Light" panose="020F0302020204030204"/>
              </a:rPr>
              <a:t>taxonomy in </a:t>
            </a:r>
            <a:r>
              <a:rPr lang="en-US" sz="1600" b="1" dirty="0" smtClean="0">
                <a:solidFill>
                  <a:srgbClr val="0070C0"/>
                </a:solidFill>
                <a:latin typeface="Calibri Light" panose="020F0302020204030204"/>
              </a:rPr>
              <a:t>one month, there were 1,640 </a:t>
            </a:r>
            <a:r>
              <a:rPr lang="en-US" sz="1600" b="1" dirty="0">
                <a:solidFill>
                  <a:srgbClr val="0070C0"/>
                </a:solidFill>
                <a:latin typeface="Calibri Light" panose="020F0302020204030204"/>
              </a:rPr>
              <a:t>unique provider </a:t>
            </a:r>
            <a:r>
              <a:rPr lang="en-US" sz="1600" b="1" dirty="0" smtClean="0">
                <a:solidFill>
                  <a:srgbClr val="0070C0"/>
                </a:solidFill>
                <a:latin typeface="Calibri Light" panose="020F0302020204030204"/>
              </a:rPr>
              <a:t>IDs, which again is larger than we expected. We want to make sure our MD count is correct.</a:t>
            </a:r>
            <a:endParaRPr lang="en-US" sz="1600" b="1" dirty="0">
              <a:solidFill>
                <a:srgbClr val="0070C0"/>
              </a:solidFill>
              <a:latin typeface="Calibri Light" panose="020F0302020204030204"/>
            </a:endParaRPr>
          </a:p>
        </p:txBody>
      </p:sp>
      <p:sp>
        <p:nvSpPr>
          <p:cNvPr id="7" name="TextBox 6"/>
          <p:cNvSpPr txBox="1"/>
          <p:nvPr/>
        </p:nvSpPr>
        <p:spPr>
          <a:xfrm>
            <a:off x="163809" y="1579419"/>
            <a:ext cx="8730809" cy="1600438"/>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a:solidFill>
                  <a:prstClr val="black"/>
                </a:solidFill>
              </a:rPr>
              <a:t>T</a:t>
            </a:r>
            <a:r>
              <a:rPr lang="en-US" sz="1400" i="1" dirty="0" smtClean="0">
                <a:solidFill>
                  <a:prstClr val="black"/>
                </a:solidFill>
              </a:rPr>
              <a:t>he universe of providers with a National Provider ID (NPI) extends beyond those credentialed as an MD.   Along with MDs, in the MA APCD there are a high volume of NPIs for LICSWs, DMDs, NPs, PhDs, RNs, PA-Cs, MWSs, LMHCs, PTs, DOs, DDs, Pharm Ds, RPHs, PAs, and  more.  </a:t>
            </a:r>
            <a:r>
              <a:rPr lang="en-US" sz="1400" i="1" dirty="0">
                <a:solidFill>
                  <a:prstClr val="black"/>
                </a:solidFill>
              </a:rPr>
              <a:t>O</a:t>
            </a:r>
            <a:r>
              <a:rPr lang="en-US" sz="1400" i="1" dirty="0" smtClean="0">
                <a:solidFill>
                  <a:prstClr val="black"/>
                </a:solidFill>
              </a:rPr>
              <a:t>rganizational entities such as hospitals and ambulance service, also have NPIs. </a:t>
            </a:r>
            <a:r>
              <a:rPr lang="en-US" sz="1400" b="1" i="1" dirty="0" smtClean="0">
                <a:solidFill>
                  <a:prstClr val="black"/>
                </a:solidFill>
              </a:rPr>
              <a:t>See Figure 1 below</a:t>
            </a:r>
            <a:r>
              <a:rPr lang="en-US" sz="1400" i="1" dirty="0" smtClean="0">
                <a:solidFill>
                  <a:prstClr val="black"/>
                </a:solidFill>
              </a:rPr>
              <a:t>. The number of 134,899 unique providers for a year is within the expected range. In MA APCD Release 7.0, for providers located in Massachusetts, there are 116,537 distinct billing provider NPIs,  165,335 distinct rendering provider NPIs, and 191,674 distinct </a:t>
            </a:r>
            <a:r>
              <a:rPr lang="en-US" sz="1400" i="1" dirty="0">
                <a:solidFill>
                  <a:prstClr val="black"/>
                </a:solidFill>
              </a:rPr>
              <a:t>service provider </a:t>
            </a:r>
            <a:r>
              <a:rPr lang="en-US" sz="1400" i="1" dirty="0" smtClean="0">
                <a:solidFill>
                  <a:prstClr val="black"/>
                </a:solidFill>
              </a:rPr>
              <a:t>NPIs. Your number of cardiovascular disease specialists (</a:t>
            </a:r>
            <a:r>
              <a:rPr lang="en-US" sz="1400" b="1" i="1" dirty="0">
                <a:solidFill>
                  <a:prstClr val="black"/>
                </a:solidFill>
              </a:rPr>
              <a:t>taxonomy code </a:t>
            </a:r>
            <a:r>
              <a:rPr lang="en-US" sz="1400" b="1" i="1" dirty="0" smtClean="0">
                <a:solidFill>
                  <a:prstClr val="black"/>
                </a:solidFill>
              </a:rPr>
              <a:t>207RC0000X</a:t>
            </a:r>
            <a:r>
              <a:rPr lang="en-US" sz="1400" i="1" dirty="0" smtClean="0">
                <a:solidFill>
                  <a:prstClr val="black"/>
                </a:solidFill>
              </a:rPr>
              <a:t>) is also within the expected range. </a:t>
            </a:r>
            <a:r>
              <a:rPr lang="en-US" sz="1400" b="1" i="1" dirty="0" smtClean="0">
                <a:solidFill>
                  <a:prstClr val="black"/>
                </a:solidFill>
              </a:rPr>
              <a:t>See Table 1 below. </a:t>
            </a:r>
            <a:endParaRPr lang="en-US" sz="1400" b="1" i="1" dirty="0">
              <a:solidFill>
                <a:prstClr val="black"/>
              </a:solidFill>
            </a:endParaRPr>
          </a:p>
        </p:txBody>
      </p:sp>
      <p:graphicFrame>
        <p:nvGraphicFramePr>
          <p:cNvPr id="8" name="Chart 7"/>
          <p:cNvGraphicFramePr/>
          <p:nvPr>
            <p:extLst/>
          </p:nvPr>
        </p:nvGraphicFramePr>
        <p:xfrm>
          <a:off x="290944" y="3694911"/>
          <a:ext cx="4194993" cy="2872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nvPr>
        </p:nvGraphicFramePr>
        <p:xfrm>
          <a:off x="4851701" y="3694912"/>
          <a:ext cx="3915781" cy="2893806"/>
        </p:xfrm>
        <a:graphic>
          <a:graphicData uri="http://schemas.openxmlformats.org/drawingml/2006/table">
            <a:tbl>
              <a:tblPr firstRow="1" firstCol="1" bandRow="1">
                <a:tableStyleId>{7DF18680-E054-41AD-8BC1-D1AEF772440D}</a:tableStyleId>
              </a:tblPr>
              <a:tblGrid>
                <a:gridCol w="546388"/>
                <a:gridCol w="1123131"/>
                <a:gridCol w="1123131"/>
                <a:gridCol w="1123131"/>
              </a:tblGrid>
              <a:tr h="462036">
                <a:tc>
                  <a:txBody>
                    <a:bodyPr/>
                    <a:lstStyle/>
                    <a:p>
                      <a:pPr marL="0" marR="0">
                        <a:lnSpc>
                          <a:spcPct val="107000"/>
                        </a:lnSpc>
                        <a:spcBef>
                          <a:spcPts val="0"/>
                        </a:spcBef>
                        <a:spcAft>
                          <a:spcPts val="0"/>
                        </a:spcAft>
                      </a:pPr>
                      <a:r>
                        <a:rPr lang="en-US" sz="1100" dirty="0">
                          <a:effectLst/>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Service Provider NPIs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Billing Provider NPIs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Rendering Provider NPIs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3177">
                <a:tc>
                  <a:txBody>
                    <a:bodyPr/>
                    <a:lstStyle/>
                    <a:p>
                      <a:pPr marL="0" marR="0">
                        <a:lnSpc>
                          <a:spcPct val="107000"/>
                        </a:lnSpc>
                        <a:spcBef>
                          <a:spcPts val="0"/>
                        </a:spcBef>
                        <a:spcAft>
                          <a:spcPts val="0"/>
                        </a:spcAft>
                      </a:pPr>
                      <a:r>
                        <a:rPr lang="en-US" sz="1100" dirty="0">
                          <a:effectLst/>
                        </a:rPr>
                        <a:t>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1,985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1,974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1,827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FL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1,904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1,071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1,304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793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544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3177">
                <a:tc>
                  <a:txBody>
                    <a:bodyPr/>
                    <a:lstStyle/>
                    <a:p>
                      <a:pPr marL="0" marR="0">
                        <a:lnSpc>
                          <a:spcPct val="107000"/>
                        </a:lnSpc>
                        <a:spcBef>
                          <a:spcPts val="0"/>
                        </a:spcBef>
                        <a:spcAft>
                          <a:spcPts val="0"/>
                        </a:spcAft>
                      </a:pPr>
                      <a:r>
                        <a:rPr lang="en-US" sz="1100" dirty="0">
                          <a:effectLst/>
                        </a:rPr>
                        <a:t>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514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7" name="TextBox 16"/>
          <p:cNvSpPr txBox="1"/>
          <p:nvPr/>
        </p:nvSpPr>
        <p:spPr>
          <a:xfrm>
            <a:off x="4733365" y="3163853"/>
            <a:ext cx="4161253" cy="800219"/>
          </a:xfrm>
          <a:prstGeom prst="rect">
            <a:avLst/>
          </a:prstGeom>
          <a:noFill/>
        </p:spPr>
        <p:txBody>
          <a:bodyPr wrap="square" rtlCol="0">
            <a:spAutoFit/>
          </a:bodyPr>
          <a:lstStyle/>
          <a:p>
            <a:pPr algn="ctr"/>
            <a:r>
              <a:rPr lang="en-US" sz="1400" b="1" dirty="0">
                <a:solidFill>
                  <a:srgbClr val="FF0000"/>
                </a:solidFill>
              </a:rPr>
              <a:t>Table 1.  </a:t>
            </a:r>
            <a:r>
              <a:rPr lang="en-US" sz="1400" b="1" dirty="0" smtClean="0">
                <a:solidFill>
                  <a:srgbClr val="FF0000"/>
                </a:solidFill>
              </a:rPr>
              <a:t>Count of Distinct NPIs for Cardiovascular Disease Specialists by Top 10 States in Medical Claims</a:t>
            </a:r>
          </a:p>
          <a:p>
            <a:endParaRPr lang="en-US" dirty="0">
              <a:solidFill>
                <a:prstClr val="black"/>
              </a:solidFill>
            </a:endParaRPr>
          </a:p>
        </p:txBody>
      </p:sp>
      <p:sp>
        <p:nvSpPr>
          <p:cNvPr id="18" name="Rectangle 17"/>
          <p:cNvSpPr/>
          <p:nvPr/>
        </p:nvSpPr>
        <p:spPr>
          <a:xfrm>
            <a:off x="279701" y="3165101"/>
            <a:ext cx="4206236" cy="523220"/>
          </a:xfrm>
          <a:prstGeom prst="rect">
            <a:avLst/>
          </a:prstGeom>
        </p:spPr>
        <p:txBody>
          <a:bodyPr wrap="square">
            <a:spAutoFit/>
          </a:bodyPr>
          <a:lstStyle/>
          <a:p>
            <a:pPr algn="ctr"/>
            <a:r>
              <a:rPr lang="en-US" sz="1400" b="1" dirty="0">
                <a:solidFill>
                  <a:srgbClr val="FF0000"/>
                </a:solidFill>
              </a:rPr>
              <a:t>Figure 1. Count of Distinct NPIs of Providers Located in Massachusetts by Entity from </a:t>
            </a:r>
            <a:r>
              <a:rPr lang="en-US" sz="1400" b="1" dirty="0" smtClean="0">
                <a:solidFill>
                  <a:srgbClr val="FF0000"/>
                </a:solidFill>
              </a:rPr>
              <a:t>MA APCD Provider </a:t>
            </a:r>
            <a:r>
              <a:rPr lang="en-US" sz="1400" b="1" dirty="0">
                <a:solidFill>
                  <a:srgbClr val="FF0000"/>
                </a:solidFill>
              </a:rPr>
              <a:t>File</a:t>
            </a:r>
          </a:p>
        </p:txBody>
      </p:sp>
    </p:spTree>
    <p:extLst>
      <p:ext uri="{BB962C8B-B14F-4D97-AF65-F5344CB8AC3E}">
        <p14:creationId xmlns:p14="http://schemas.microsoft.com/office/powerpoint/2010/main" val="2156807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549" y="320533"/>
            <a:ext cx="6284373" cy="1323439"/>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I </a:t>
            </a:r>
            <a:r>
              <a:rPr lang="en-US" sz="1600" b="1" dirty="0">
                <a:solidFill>
                  <a:srgbClr val="0070C0"/>
                </a:solidFill>
                <a:latin typeface="Calibri Light" panose="020F0302020204030204"/>
              </a:rPr>
              <a:t>was told by </a:t>
            </a:r>
            <a:r>
              <a:rPr lang="en-US" sz="1600" b="1" dirty="0" smtClean="0">
                <a:solidFill>
                  <a:srgbClr val="0070C0"/>
                </a:solidFill>
                <a:latin typeface="Calibri Light" panose="020F0302020204030204"/>
              </a:rPr>
              <a:t>one of my co-investigators </a:t>
            </a:r>
            <a:r>
              <a:rPr lang="en-US" sz="1600" b="1" dirty="0">
                <a:solidFill>
                  <a:srgbClr val="0070C0"/>
                </a:solidFill>
                <a:latin typeface="Calibri Light" panose="020F0302020204030204"/>
              </a:rPr>
              <a:t>that when individuals switch their insurance plan, </a:t>
            </a:r>
            <a:r>
              <a:rPr lang="en-US" sz="1600" b="1" dirty="0" smtClean="0">
                <a:solidFill>
                  <a:srgbClr val="0070C0"/>
                </a:solidFill>
                <a:latin typeface="Calibri Light" panose="020F0302020204030204"/>
              </a:rPr>
              <a:t>an </a:t>
            </a:r>
            <a:r>
              <a:rPr lang="en-US" sz="1600" b="1" dirty="0">
                <a:solidFill>
                  <a:srgbClr val="0070C0"/>
                </a:solidFill>
                <a:latin typeface="Calibri Light" panose="020F0302020204030204"/>
              </a:rPr>
              <a:t>M</a:t>
            </a:r>
            <a:r>
              <a:rPr lang="en-US" sz="1600" b="1" dirty="0" smtClean="0">
                <a:solidFill>
                  <a:srgbClr val="0070C0"/>
                </a:solidFill>
                <a:latin typeface="Calibri Light" panose="020F0302020204030204"/>
              </a:rPr>
              <a:t>emberlink EID (MEID) is </a:t>
            </a:r>
            <a:r>
              <a:rPr lang="en-US" sz="1600" b="1" dirty="0">
                <a:solidFill>
                  <a:srgbClr val="0070C0"/>
                </a:solidFill>
                <a:latin typeface="Calibri Light" panose="020F0302020204030204"/>
              </a:rPr>
              <a:t>assigned. Could you please let me know if this is </a:t>
            </a:r>
            <a:r>
              <a:rPr lang="en-US" sz="1600" b="1" dirty="0" smtClean="0">
                <a:solidFill>
                  <a:srgbClr val="0070C0"/>
                </a:solidFill>
                <a:latin typeface="Calibri Light" panose="020F0302020204030204"/>
              </a:rPr>
              <a:t>true? And if so, could </a:t>
            </a:r>
            <a:r>
              <a:rPr lang="en-US" sz="1600" b="1" dirty="0">
                <a:solidFill>
                  <a:srgbClr val="0070C0"/>
                </a:solidFill>
                <a:latin typeface="Calibri Light" panose="020F0302020204030204"/>
              </a:rPr>
              <a:t>you inform me on what proportion of individuals in the data end up switching the insurance plan and have more than one unique member ID? </a:t>
            </a:r>
            <a:r>
              <a:rPr lang="en-US" sz="1600" b="1" dirty="0" smtClean="0">
                <a:solidFill>
                  <a:srgbClr val="0070C0"/>
                </a:solidFill>
                <a:latin typeface="Calibri Light" panose="020F0302020204030204"/>
              </a:rPr>
              <a:t>.</a:t>
            </a:r>
            <a:endParaRPr lang="en-US" sz="1600" b="1" dirty="0">
              <a:solidFill>
                <a:srgbClr val="0070C0"/>
              </a:solidFill>
              <a:latin typeface="Calibri Light" panose="020F0302020204030204"/>
            </a:endParaRPr>
          </a:p>
        </p:txBody>
      </p:sp>
      <p:pic>
        <p:nvPicPr>
          <p:cNvPr id="2050" name="Picture 2" descr="Linkage between social network structure and brain activity – Therapy  Toronto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922" y="250905"/>
            <a:ext cx="2236173" cy="1468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8549" y="1674630"/>
            <a:ext cx="8715602" cy="2031325"/>
          </a:xfrm>
          <a:prstGeom prst="rect">
            <a:avLst/>
          </a:prstGeom>
          <a:noFill/>
        </p:spPr>
        <p:txBody>
          <a:bodyPr wrap="square" rtlCol="0">
            <a:spAutoFit/>
          </a:bodyPr>
          <a:lstStyle/>
          <a:p>
            <a:pPr defTabSz="914400"/>
            <a:r>
              <a:rPr lang="en-US" sz="1400" i="1" u="sng" dirty="0" smtClean="0">
                <a:solidFill>
                  <a:prstClr val="black"/>
                </a:solidFill>
              </a:rPr>
              <a:t>Answer</a:t>
            </a:r>
            <a:r>
              <a:rPr lang="en-US" sz="1400" i="1" dirty="0" smtClean="0">
                <a:solidFill>
                  <a:prstClr val="black"/>
                </a:solidFill>
              </a:rPr>
              <a:t>: An MEID is generated for members in the eligibility file regardless of whether or not they switch insurance carriers. To improve the integrity of MEIDs, CHIA only generates MEIDs for member records that have the most complete data required for the probabilistic algorithm to reliably assign demographic information to a unique individual.  Insurance carriers submit a carrier specific unique member ID which is different from the MEID. The carrier specific unique member ID in combination with the carrier’s OrgID is used to analyze members within a specific carrier and to compare carriers. The MEID can be used to analyze members across carriers.  If an individual switches carriers or has concurrent dual eligibility (for example, a medical plan and a separate vision or dental plan), they will have the same MEID across carriers but different carrier specific unique member ID. Most MEIDs (42.5%) are associated with a single payer. </a:t>
            </a:r>
            <a:r>
              <a:rPr lang="en-US" sz="1400" b="1" i="1" dirty="0" smtClean="0">
                <a:solidFill>
                  <a:prstClr val="black"/>
                </a:solidFill>
              </a:rPr>
              <a:t>See Figure 1 below</a:t>
            </a:r>
            <a:r>
              <a:rPr lang="en-US" sz="1400" i="1" dirty="0" smtClean="0">
                <a:solidFill>
                  <a:prstClr val="black"/>
                </a:solidFill>
              </a:rPr>
              <a:t>. </a:t>
            </a:r>
            <a:endParaRPr lang="en-US" sz="1400" i="1" dirty="0">
              <a:solidFill>
                <a:prstClr val="black"/>
              </a:solidFill>
            </a:endParaRPr>
          </a:p>
        </p:txBody>
      </p:sp>
      <p:graphicFrame>
        <p:nvGraphicFramePr>
          <p:cNvPr id="8" name="Chart 7"/>
          <p:cNvGraphicFramePr/>
          <p:nvPr>
            <p:extLst/>
          </p:nvPr>
        </p:nvGraphicFramePr>
        <p:xfrm>
          <a:off x="882127" y="3829722"/>
          <a:ext cx="7024744" cy="28393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92009" y="4582758"/>
            <a:ext cx="1506071" cy="646331"/>
          </a:xfrm>
          <a:prstGeom prst="rect">
            <a:avLst/>
          </a:prstGeom>
          <a:solidFill>
            <a:schemeClr val="bg1"/>
          </a:solidFill>
          <a:ln w="28575" cmpd="dbl">
            <a:solidFill>
              <a:schemeClr val="accent1"/>
            </a:solidFill>
          </a:ln>
        </p:spPr>
        <p:txBody>
          <a:bodyPr wrap="square" rtlCol="0">
            <a:spAutoFit/>
          </a:bodyPr>
          <a:lstStyle/>
          <a:p>
            <a:pPr algn="ctr"/>
            <a:r>
              <a:rPr lang="en-US" sz="1200" dirty="0" smtClean="0">
                <a:solidFill>
                  <a:prstClr val="black"/>
                </a:solidFill>
              </a:rPr>
              <a:t>42.5% of MEIDs</a:t>
            </a:r>
          </a:p>
          <a:p>
            <a:pPr algn="ctr"/>
            <a:r>
              <a:rPr lang="en-US" sz="1200" dirty="0">
                <a:solidFill>
                  <a:prstClr val="black"/>
                </a:solidFill>
              </a:rPr>
              <a:t>a</a:t>
            </a:r>
            <a:r>
              <a:rPr lang="en-US" sz="1200" dirty="0" smtClean="0">
                <a:solidFill>
                  <a:prstClr val="black"/>
                </a:solidFill>
              </a:rPr>
              <a:t>re associated with</a:t>
            </a:r>
          </a:p>
          <a:p>
            <a:pPr algn="ctr"/>
            <a:r>
              <a:rPr lang="en-US" sz="1200" dirty="0">
                <a:solidFill>
                  <a:prstClr val="black"/>
                </a:solidFill>
              </a:rPr>
              <a:t>a</a:t>
            </a:r>
            <a:r>
              <a:rPr lang="en-US" sz="1200" dirty="0" smtClean="0">
                <a:solidFill>
                  <a:prstClr val="black"/>
                </a:solidFill>
              </a:rPr>
              <a:t> single payer.</a:t>
            </a:r>
            <a:endParaRPr lang="en-US" sz="1200" dirty="0">
              <a:solidFill>
                <a:prstClr val="black"/>
              </a:solidFill>
            </a:endParaRPr>
          </a:p>
        </p:txBody>
      </p:sp>
    </p:spTree>
    <p:extLst>
      <p:ext uri="{BB962C8B-B14F-4D97-AF65-F5344CB8AC3E}">
        <p14:creationId xmlns:p14="http://schemas.microsoft.com/office/powerpoint/2010/main" val="2084282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chnology Background clipart - Technology, transparent clip art"/>
          <p:cNvPicPr>
            <a:picLocks noChangeAspect="1" noChangeArrowheads="1"/>
          </p:cNvPicPr>
          <p:nvPr/>
        </p:nvPicPr>
        <p:blipFill rotWithShape="1">
          <a:blip r:embed="rId2">
            <a:extLst>
              <a:ext uri="{28A0092B-C50C-407E-A947-70E740481C1C}">
                <a14:useLocalDpi xmlns:a14="http://schemas.microsoft.com/office/drawing/2010/main" val="0"/>
              </a:ext>
            </a:extLst>
          </a:blip>
          <a:srcRect l="5637" t="4434" r="9531" b="7013"/>
          <a:stretch/>
        </p:blipFill>
        <p:spPr bwMode="auto">
          <a:xfrm>
            <a:off x="7853082" y="169808"/>
            <a:ext cx="978945" cy="14436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7911" y="169808"/>
            <a:ext cx="7519109" cy="1569660"/>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I am applying for case mix data to study interfacility transfers of Massachusetts patients requiring and utilizing intensive care and ventilation services. However, I am also considering applying for the MA APCD because I am concerned that case mix data alone would underestimate utilization by missing the magnitude of bordering state intensive care unit (ICU) resource demand by Massachusetts residents. Before applying and paying for the MA APCD, is there any way of determine whether fields exist to analyze ICU demand?</a:t>
            </a:r>
            <a:endParaRPr lang="en-US" sz="1600" b="1" dirty="0">
              <a:solidFill>
                <a:srgbClr val="0070C0"/>
              </a:solidFill>
              <a:latin typeface="Calibri Light" panose="020F0302020204030204"/>
            </a:endParaRPr>
          </a:p>
        </p:txBody>
      </p:sp>
      <p:sp>
        <p:nvSpPr>
          <p:cNvPr id="6" name="TextBox 5"/>
          <p:cNvSpPr txBox="1"/>
          <p:nvPr/>
        </p:nvSpPr>
        <p:spPr>
          <a:xfrm>
            <a:off x="247911" y="1739468"/>
            <a:ext cx="8715602" cy="738664"/>
          </a:xfrm>
          <a:prstGeom prst="rect">
            <a:avLst/>
          </a:prstGeom>
          <a:noFill/>
        </p:spPr>
        <p:txBody>
          <a:bodyPr wrap="square" rtlCol="0">
            <a:spAutoFit/>
          </a:bodyPr>
          <a:lstStyle/>
          <a:p>
            <a:pPr defTabSz="914400"/>
            <a:r>
              <a:rPr lang="en-US" sz="1400" i="1" u="sng" dirty="0" smtClean="0">
                <a:solidFill>
                  <a:prstClr val="black"/>
                </a:solidFill>
              </a:rPr>
              <a:t>Answer</a:t>
            </a:r>
            <a:r>
              <a:rPr lang="en-US" sz="1400" i="1" dirty="0" smtClean="0">
                <a:solidFill>
                  <a:prstClr val="black"/>
                </a:solidFill>
              </a:rPr>
              <a:t>: Yes, the MA APCD has a revenue code field which contains all of the ICU related revenue codes (</a:t>
            </a:r>
            <a:r>
              <a:rPr lang="en-US" sz="1400" b="1" i="1" dirty="0" smtClean="0">
                <a:solidFill>
                  <a:prstClr val="black"/>
                </a:solidFill>
              </a:rPr>
              <a:t>see Table 1 below)</a:t>
            </a:r>
            <a:r>
              <a:rPr lang="en-US" sz="1400" i="1" dirty="0" smtClean="0">
                <a:solidFill>
                  <a:prstClr val="black"/>
                </a:solidFill>
              </a:rPr>
              <a:t>. Even after the reduction in medical claims due to Gobeille in 2016, there is still a noteworthy volume of MA residents utilizing ICUs in surrounding New England states (</a:t>
            </a:r>
            <a:r>
              <a:rPr lang="en-US" sz="1400" b="1" i="1" dirty="0" smtClean="0">
                <a:solidFill>
                  <a:prstClr val="black"/>
                </a:solidFill>
              </a:rPr>
              <a:t>see Figure 1 below</a:t>
            </a:r>
            <a:r>
              <a:rPr lang="en-US" sz="1400" i="1" dirty="0" smtClean="0">
                <a:solidFill>
                  <a:prstClr val="black"/>
                </a:solidFill>
              </a:rPr>
              <a:t>) and beyond (</a:t>
            </a:r>
            <a:r>
              <a:rPr lang="en-US" sz="1400" b="1" i="1" dirty="0" smtClean="0">
                <a:solidFill>
                  <a:prstClr val="black"/>
                </a:solidFill>
              </a:rPr>
              <a:t>see Figure 2</a:t>
            </a:r>
            <a:r>
              <a:rPr lang="en-US" sz="1400" i="1" dirty="0" smtClean="0">
                <a:solidFill>
                  <a:prstClr val="black"/>
                </a:solidFill>
              </a:rPr>
              <a:t>).</a:t>
            </a:r>
            <a:endParaRPr lang="en-US" sz="1400" i="1" dirty="0">
              <a:solidFill>
                <a:prstClr val="black"/>
              </a:solidFill>
            </a:endParaRPr>
          </a:p>
        </p:txBody>
      </p:sp>
      <p:graphicFrame>
        <p:nvGraphicFramePr>
          <p:cNvPr id="8" name="Chart 7"/>
          <p:cNvGraphicFramePr/>
          <p:nvPr>
            <p:extLst/>
          </p:nvPr>
        </p:nvGraphicFramePr>
        <p:xfrm>
          <a:off x="247911" y="2535965"/>
          <a:ext cx="5874160" cy="3883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nvPr>
        </p:nvGraphicFramePr>
        <p:xfrm>
          <a:off x="6347980" y="4798360"/>
          <a:ext cx="2571079" cy="15486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nvPr>
        </p:nvGraphicFramePr>
        <p:xfrm>
          <a:off x="6358254" y="2535965"/>
          <a:ext cx="2571078" cy="2240906"/>
        </p:xfrm>
        <a:graphic>
          <a:graphicData uri="http://schemas.openxmlformats.org/drawingml/2006/table">
            <a:tbl>
              <a:tblPr firstRow="1" firstCol="1" bandRow="1">
                <a:tableStyleId>{5C22544A-7EE6-4342-B048-85BDC9FD1C3A}</a:tableStyleId>
              </a:tblPr>
              <a:tblGrid>
                <a:gridCol w="1285539"/>
                <a:gridCol w="1285539"/>
              </a:tblGrid>
              <a:tr h="0">
                <a:tc gridSpan="2">
                  <a:txBody>
                    <a:bodyPr/>
                    <a:lstStyle/>
                    <a:p>
                      <a:pPr marL="0" marR="0" algn="ctr">
                        <a:lnSpc>
                          <a:spcPct val="107000"/>
                        </a:lnSpc>
                        <a:spcBef>
                          <a:spcPts val="0"/>
                        </a:spcBef>
                        <a:spcAft>
                          <a:spcPts val="0"/>
                        </a:spcAft>
                      </a:pPr>
                      <a:r>
                        <a:rPr lang="en-US" sz="1200">
                          <a:effectLst/>
                        </a:rPr>
                        <a:t>Table 1. ICU Revenue Codes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r>
              <a:tr h="0">
                <a:tc>
                  <a:txBody>
                    <a:bodyPr/>
                    <a:lstStyle/>
                    <a:p>
                      <a:pPr marL="0" marR="0" algn="ctr">
                        <a:lnSpc>
                          <a:spcPct val="107000"/>
                        </a:lnSpc>
                        <a:spcBef>
                          <a:spcPts val="0"/>
                        </a:spcBef>
                        <a:spcAft>
                          <a:spcPts val="0"/>
                        </a:spcAft>
                      </a:pPr>
                      <a:r>
                        <a:rPr lang="en-US" sz="1100" dirty="0">
                          <a:effectLst/>
                        </a:rPr>
                        <a:t>Revenue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0">
                <a:tc>
                  <a:txBody>
                    <a:bodyPr/>
                    <a:lstStyle/>
                    <a:p>
                      <a:pPr marL="0" marR="0" algn="ctr">
                        <a:lnSpc>
                          <a:spcPct val="107000"/>
                        </a:lnSpc>
                        <a:spcBef>
                          <a:spcPts val="0"/>
                        </a:spcBef>
                        <a:spcAft>
                          <a:spcPts val="0"/>
                        </a:spcAft>
                      </a:pPr>
                      <a:r>
                        <a:rPr lang="en-US" sz="1100" dirty="0">
                          <a:effectLst/>
                        </a:rPr>
                        <a:t>0200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ICU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Surgical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Medical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Pediatric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Psychiatric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Post ICU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240352">
                <a:tc>
                  <a:txBody>
                    <a:bodyPr/>
                    <a:lstStyle/>
                    <a:p>
                      <a:pPr marL="0" marR="0" algn="ctr">
                        <a:lnSpc>
                          <a:spcPct val="107000"/>
                        </a:lnSpc>
                        <a:spcBef>
                          <a:spcPts val="0"/>
                        </a:spcBef>
                        <a:spcAft>
                          <a:spcPts val="0"/>
                        </a:spcAft>
                      </a:pPr>
                      <a:r>
                        <a:rPr lang="en-US" sz="1100">
                          <a:effectLst/>
                        </a:rPr>
                        <a:t>0207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Burn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Trauma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0">
                <a:tc>
                  <a:txBody>
                    <a:bodyPr/>
                    <a:lstStyle/>
                    <a:p>
                      <a:pPr marL="0" marR="0" algn="ctr">
                        <a:lnSpc>
                          <a:spcPct val="107000"/>
                        </a:lnSpc>
                        <a:spcBef>
                          <a:spcPts val="0"/>
                        </a:spcBef>
                        <a:spcAft>
                          <a:spcPts val="0"/>
                        </a:spcAft>
                      </a:pPr>
                      <a:r>
                        <a:rPr lang="en-US" sz="1100">
                          <a:effectLst/>
                        </a:rPr>
                        <a:t>0209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0"/>
                        </a:spcAft>
                      </a:pPr>
                      <a:r>
                        <a:rPr lang="en-US" sz="1100" dirty="0">
                          <a:effectLst/>
                        </a:rPr>
                        <a:t>Other intensive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bl>
          </a:graphicData>
        </a:graphic>
      </p:graphicFrame>
      <p:sp>
        <p:nvSpPr>
          <p:cNvPr id="17" name="TextBox 16"/>
          <p:cNvSpPr txBox="1"/>
          <p:nvPr/>
        </p:nvSpPr>
        <p:spPr>
          <a:xfrm>
            <a:off x="6753744" y="6347012"/>
            <a:ext cx="1022652" cy="338554"/>
          </a:xfrm>
          <a:prstGeom prst="rect">
            <a:avLst/>
          </a:prstGeom>
          <a:noFill/>
        </p:spPr>
        <p:txBody>
          <a:bodyPr wrap="none" rtlCol="0">
            <a:spAutoFit/>
          </a:bodyPr>
          <a:lstStyle/>
          <a:p>
            <a:r>
              <a:rPr lang="en-US" sz="1600" b="1" dirty="0" smtClean="0">
                <a:solidFill>
                  <a:srgbClr val="0070C0"/>
                </a:solidFill>
                <a:latin typeface="Calibri Light" panose="020F0302020204030204"/>
              </a:rPr>
              <a:t>Continued</a:t>
            </a:r>
            <a:endParaRPr lang="en-US" sz="1600" b="1" dirty="0">
              <a:solidFill>
                <a:srgbClr val="0070C0"/>
              </a:solidFill>
              <a:latin typeface="Calibri Light" panose="020F0302020204030204"/>
            </a:endParaRPr>
          </a:p>
        </p:txBody>
      </p:sp>
      <p:cxnSp>
        <p:nvCxnSpPr>
          <p:cNvPr id="18" name="Straight Arrow Connector 17"/>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568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2" y="1239116"/>
            <a:ext cx="184731" cy="300082"/>
          </a:xfrm>
          <a:prstGeom prst="rect">
            <a:avLst/>
          </a:prstGeom>
          <a:noFill/>
        </p:spPr>
        <p:txBody>
          <a:bodyPr wrap="none" rtlCol="0">
            <a:spAutoFit/>
          </a:bodyPr>
          <a:lstStyle/>
          <a:p>
            <a:endParaRPr lang="en-US" sz="1350" dirty="0">
              <a:solidFill>
                <a:prstClr val="black"/>
              </a:solidFill>
            </a:endParaRPr>
          </a:p>
        </p:txBody>
      </p:sp>
      <p:sp>
        <p:nvSpPr>
          <p:cNvPr id="7" name="TextBox 6"/>
          <p:cNvSpPr txBox="1"/>
          <p:nvPr/>
        </p:nvSpPr>
        <p:spPr>
          <a:xfrm>
            <a:off x="266562" y="326727"/>
            <a:ext cx="6767043" cy="1323439"/>
          </a:xfrm>
          <a:prstGeom prst="rect">
            <a:avLst/>
          </a:prstGeom>
          <a:noFill/>
        </p:spPr>
        <p:txBody>
          <a:bodyPr wrap="square" rtlCol="0">
            <a:spAutoFit/>
          </a:bodyPr>
          <a:lstStyle/>
          <a:p>
            <a:pPr>
              <a:spcBef>
                <a:spcPct val="0"/>
              </a:spcBef>
            </a:pPr>
            <a:r>
              <a:rPr lang="en-US" sz="1600" b="1" u="sng" dirty="0">
                <a:solidFill>
                  <a:srgbClr val="0070C0"/>
                </a:solidFill>
                <a:latin typeface="Calibri Light" panose="020F0302020204030204"/>
              </a:rPr>
              <a:t>Question</a:t>
            </a:r>
            <a:r>
              <a:rPr lang="en-US" sz="1600" b="1" dirty="0">
                <a:solidFill>
                  <a:srgbClr val="0070C0"/>
                </a:solidFill>
                <a:latin typeface="Calibri Light" panose="020F0302020204030204"/>
              </a:rPr>
              <a:t>: </a:t>
            </a:r>
            <a:r>
              <a:rPr lang="en-US" sz="1600" b="1" dirty="0" smtClean="0">
                <a:solidFill>
                  <a:srgbClr val="0070C0"/>
                </a:solidFill>
                <a:latin typeface="Calibri Light" panose="020F0302020204030204"/>
              </a:rPr>
              <a:t>In applying for both the case mix data and MA APCD, I will need  </a:t>
            </a:r>
            <a:r>
              <a:rPr lang="en-US" sz="1600" b="1" dirty="0">
                <a:solidFill>
                  <a:srgbClr val="0070C0"/>
                </a:solidFill>
                <a:latin typeface="Calibri Light" panose="020F0302020204030204"/>
              </a:rPr>
              <a:t>to distinguish which patients arrive in the emergency department (ED) already on respiratory support versus patients who have airway management initiated in the ED. What procedure or service codes are used in the ED data for indicating different types of airway management?</a:t>
            </a:r>
          </a:p>
        </p:txBody>
      </p:sp>
      <p:sp>
        <p:nvSpPr>
          <p:cNvPr id="8" name="Rectangle 7"/>
          <p:cNvSpPr/>
          <p:nvPr/>
        </p:nvSpPr>
        <p:spPr>
          <a:xfrm>
            <a:off x="6007972" y="3166295"/>
            <a:ext cx="2981504" cy="3539430"/>
          </a:xfrm>
          <a:prstGeom prst="rect">
            <a:avLst/>
          </a:prstGeom>
        </p:spPr>
        <p:txBody>
          <a:bodyPr wrap="square">
            <a:spAutoFit/>
          </a:bodyPr>
          <a:lstStyle/>
          <a:p>
            <a:r>
              <a:rPr lang="en-US" sz="1400" i="1" dirty="0" smtClean="0">
                <a:solidFill>
                  <a:prstClr val="black"/>
                </a:solidFill>
              </a:rPr>
              <a:t>Endotracheal intubation patients who have not be admitted,  nevertheless, at some point during their ED visit could not breathe on their own. Fifty-nine percent were transferred to another facility, 32% ultimately died in the ED and another 4% arrived unconscious and were not successfully resuscitated therefore deemed dead on arrival (See Figure 1). While it is not possible to use case mix data to associate prehospital airway management with ED and inpatient care, this can be accomplished using the MA APCD which contains ambulance claims.</a:t>
            </a:r>
            <a:endParaRPr lang="en-US" sz="1400" dirty="0">
              <a:solidFill>
                <a:prstClr val="black"/>
              </a:solidFill>
            </a:endParaRPr>
          </a:p>
        </p:txBody>
      </p:sp>
      <p:grpSp>
        <p:nvGrpSpPr>
          <p:cNvPr id="11" name="Group 10"/>
          <p:cNvGrpSpPr/>
          <p:nvPr/>
        </p:nvGrpSpPr>
        <p:grpSpPr>
          <a:xfrm>
            <a:off x="7033605" y="159090"/>
            <a:ext cx="1898789" cy="2460134"/>
            <a:chOff x="7161621" y="171917"/>
            <a:chExt cx="1898789" cy="2460134"/>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6969" r="4167"/>
            <a:stretch/>
          </p:blipFill>
          <p:spPr>
            <a:xfrm>
              <a:off x="7415302" y="968988"/>
              <a:ext cx="1391429" cy="1663063"/>
            </a:xfrm>
            <a:prstGeom prst="rect">
              <a:avLst/>
            </a:prstGeom>
          </p:spPr>
        </p:pic>
        <p:sp>
          <p:nvSpPr>
            <p:cNvPr id="10" name="TextBox 9"/>
            <p:cNvSpPr txBox="1"/>
            <p:nvPr/>
          </p:nvSpPr>
          <p:spPr>
            <a:xfrm>
              <a:off x="7161621" y="171917"/>
              <a:ext cx="1898789" cy="830997"/>
            </a:xfrm>
            <a:prstGeom prst="rect">
              <a:avLst/>
            </a:prstGeom>
            <a:noFill/>
          </p:spPr>
          <p:txBody>
            <a:bodyPr wrap="none" rtlCol="0">
              <a:spAutoFit/>
            </a:bodyPr>
            <a:lstStyle/>
            <a:p>
              <a:pPr algn="ctr"/>
              <a:r>
                <a:rPr lang="en-US" sz="2400" b="1" dirty="0" smtClean="0">
                  <a:ln w="0"/>
                  <a:solidFill>
                    <a:srgbClr val="5B9BD5"/>
                  </a:solidFill>
                  <a:latin typeface="Tw Cen MT Condensed Extra Bold" panose="020B0803020202020204" pitchFamily="34" charset="0"/>
                </a:rPr>
                <a:t>AIRWAY</a:t>
              </a:r>
            </a:p>
            <a:p>
              <a:pPr algn="ctr"/>
              <a:r>
                <a:rPr lang="en-US" sz="2400" b="1" dirty="0" smtClean="0">
                  <a:ln w="0"/>
                  <a:solidFill>
                    <a:srgbClr val="5B9BD5"/>
                  </a:solidFill>
                  <a:latin typeface="Tw Cen MT Condensed Extra Bold" panose="020B0803020202020204" pitchFamily="34" charset="0"/>
                </a:rPr>
                <a:t>MANAGEMENT</a:t>
              </a:r>
              <a:endParaRPr lang="en-US" sz="2400" b="1" dirty="0">
                <a:ln w="0"/>
                <a:solidFill>
                  <a:srgbClr val="5B9BD5"/>
                </a:solidFill>
                <a:latin typeface="Tw Cen MT Condensed Extra Bold" panose="020B0803020202020204" pitchFamily="34" charset="0"/>
              </a:endParaRPr>
            </a:p>
          </p:txBody>
        </p:sp>
      </p:grpSp>
      <p:grpSp>
        <p:nvGrpSpPr>
          <p:cNvPr id="20" name="Group 19"/>
          <p:cNvGrpSpPr/>
          <p:nvPr/>
        </p:nvGrpSpPr>
        <p:grpSpPr>
          <a:xfrm>
            <a:off x="384047" y="3244810"/>
            <a:ext cx="5586984" cy="3410712"/>
            <a:chOff x="384047" y="3244810"/>
            <a:chExt cx="5586984" cy="3410712"/>
          </a:xfrm>
        </p:grpSpPr>
        <p:graphicFrame>
          <p:nvGraphicFramePr>
            <p:cNvPr id="15" name="Chart 14"/>
            <p:cNvGraphicFramePr/>
            <p:nvPr>
              <p:extLst/>
            </p:nvPr>
          </p:nvGraphicFramePr>
          <p:xfrm>
            <a:off x="384047" y="3244810"/>
            <a:ext cx="5586984" cy="341071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717488" y="3511296"/>
              <a:ext cx="2084831" cy="1246495"/>
            </a:xfrm>
            <a:prstGeom prst="rect">
              <a:avLst/>
            </a:prstGeom>
            <a:noFill/>
          </p:spPr>
          <p:txBody>
            <a:bodyPr wrap="square" rtlCol="0">
              <a:spAutoFit/>
            </a:bodyPr>
            <a:lstStyle/>
            <a:p>
              <a:pPr algn="ctr"/>
              <a:r>
                <a:rPr lang="en-US" sz="1500" b="1" dirty="0" smtClean="0">
                  <a:solidFill>
                    <a:srgbClr val="FF0000"/>
                  </a:solidFill>
                </a:rPr>
                <a:t>Figure 1. ED Departure Status of Patients in FY2018 ED Visit Data Received Endotracheal Intubation</a:t>
              </a:r>
              <a:endParaRPr lang="en-US" sz="1500" b="1" dirty="0">
                <a:solidFill>
                  <a:srgbClr val="FF0000"/>
                </a:solidFill>
              </a:endParaRPr>
            </a:p>
          </p:txBody>
        </p:sp>
      </p:grpSp>
      <p:sp>
        <p:nvSpPr>
          <p:cNvPr id="19" name="Rectangle 18"/>
          <p:cNvSpPr/>
          <p:nvPr/>
        </p:nvSpPr>
        <p:spPr>
          <a:xfrm>
            <a:off x="266562" y="1650166"/>
            <a:ext cx="7020724" cy="1600438"/>
          </a:xfrm>
          <a:prstGeom prst="rect">
            <a:avLst/>
          </a:prstGeom>
        </p:spPr>
        <p:txBody>
          <a:bodyPr wrap="square">
            <a:spAutoFit/>
          </a:bodyPr>
          <a:lstStyle/>
          <a:p>
            <a:r>
              <a:rPr lang="en-US" sz="1400" b="1" i="1" u="sng" dirty="0">
                <a:solidFill>
                  <a:prstClr val="black"/>
                </a:solidFill>
              </a:rPr>
              <a:t>Answer</a:t>
            </a:r>
            <a:r>
              <a:rPr lang="en-US" sz="1400" i="1" dirty="0" smtClean="0">
                <a:solidFill>
                  <a:prstClr val="black"/>
                </a:solidFill>
              </a:rPr>
              <a:t>: Many patients who arrive in the ED on airway management are admitted for inpatient care therefore ED services would be rolled into their inpatient discharge record. Prehospital initiated airway management by ambulance services would </a:t>
            </a:r>
            <a:r>
              <a:rPr lang="en-US" sz="1400" i="1" u="sng" dirty="0" smtClean="0">
                <a:solidFill>
                  <a:prstClr val="black"/>
                </a:solidFill>
              </a:rPr>
              <a:t>not</a:t>
            </a:r>
            <a:r>
              <a:rPr lang="en-US" sz="1400" i="1" dirty="0" smtClean="0">
                <a:solidFill>
                  <a:prstClr val="black"/>
                </a:solidFill>
              </a:rPr>
              <a:t> appear in the ED data but on the ambulance data in the MA APCD. For those patients who do have emergency airway management initiated in the ED, the most common procedure is </a:t>
            </a:r>
            <a:r>
              <a:rPr lang="en-US" sz="1400" b="1" i="1" dirty="0" smtClean="0">
                <a:solidFill>
                  <a:srgbClr val="FF0000"/>
                </a:solidFill>
              </a:rPr>
              <a:t>CPT Code 31500 (endotracheal intubation). </a:t>
            </a:r>
            <a:r>
              <a:rPr lang="en-US" sz="1400" i="1" dirty="0">
                <a:solidFill>
                  <a:prstClr val="black"/>
                </a:solidFill>
              </a:rPr>
              <a:t>This CPT code  </a:t>
            </a:r>
            <a:r>
              <a:rPr lang="en-US" sz="1400" i="1" dirty="0" smtClean="0">
                <a:solidFill>
                  <a:prstClr val="black"/>
                </a:solidFill>
              </a:rPr>
              <a:t>would appear in the case mix ED services table and in the MA APCD procedure code field..</a:t>
            </a:r>
            <a:endParaRPr lang="en-US" sz="1400" dirty="0">
              <a:solidFill>
                <a:prstClr val="black"/>
              </a:solidFill>
            </a:endParaRPr>
          </a:p>
        </p:txBody>
      </p:sp>
    </p:spTree>
    <p:extLst>
      <p:ext uri="{BB962C8B-B14F-4D97-AF65-F5344CB8AC3E}">
        <p14:creationId xmlns:p14="http://schemas.microsoft.com/office/powerpoint/2010/main" val="3339612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smtClean="0"/>
              <a:t>The next User Group will meet Tuesday, December 22.</a:t>
            </a:r>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486287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4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rgbClr val="63666A"/>
                </a:solidFill>
                <a:latin typeface="Arial"/>
                <a:cs typeface="Arial"/>
              </a:rPr>
              <a:t>Website Updates</a:t>
            </a:r>
          </a:p>
          <a:p>
            <a:pPr marL="342900" indent="-342900">
              <a:buFont typeface="Wingdings" panose="05000000000000000000" pitchFamily="2" charset="2"/>
              <a:buChar char="Ø"/>
            </a:pPr>
            <a:r>
              <a:rPr lang="en-US" sz="24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4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Insurance </a:t>
            </a:r>
            <a:r>
              <a:rPr lang="en-US" dirty="0">
                <a:solidFill>
                  <a:srgbClr val="63666A"/>
                </a:solidFill>
              </a:rPr>
              <a:t>Type Code 'ZZ'</a:t>
            </a:r>
          </a:p>
          <a:p>
            <a:pPr marL="800100" lvl="1" indent="-342900">
              <a:buFont typeface="Wingdings" panose="05000000000000000000" pitchFamily="2" charset="2"/>
              <a:buChar char="Ø"/>
            </a:pPr>
            <a:r>
              <a:rPr lang="en-US" dirty="0" smtClean="0">
                <a:solidFill>
                  <a:srgbClr val="63666A"/>
                </a:solidFill>
              </a:rPr>
              <a:t>Expected </a:t>
            </a:r>
            <a:r>
              <a:rPr lang="en-US" dirty="0">
                <a:solidFill>
                  <a:srgbClr val="63666A"/>
                </a:solidFill>
              </a:rPr>
              <a:t>National Provider Identifier (NPI) Volume </a:t>
            </a:r>
          </a:p>
          <a:p>
            <a:pPr marL="800100" lvl="1" indent="-342900">
              <a:buFont typeface="Wingdings" panose="05000000000000000000" pitchFamily="2" charset="2"/>
              <a:buChar char="Ø"/>
            </a:pPr>
            <a:r>
              <a:rPr lang="en-US" dirty="0" smtClean="0">
                <a:solidFill>
                  <a:srgbClr val="63666A"/>
                </a:solidFill>
              </a:rPr>
              <a:t>Difference </a:t>
            </a:r>
            <a:r>
              <a:rPr lang="en-US" dirty="0">
                <a:solidFill>
                  <a:srgbClr val="63666A"/>
                </a:solidFill>
              </a:rPr>
              <a:t>between Carrier Specific Unique Member ID and </a:t>
            </a:r>
            <a:r>
              <a:rPr lang="en-US" dirty="0" err="1">
                <a:solidFill>
                  <a:srgbClr val="63666A"/>
                </a:solidFill>
              </a:rPr>
              <a:t>MemberLink</a:t>
            </a:r>
            <a:r>
              <a:rPr lang="en-US" dirty="0">
                <a:solidFill>
                  <a:srgbClr val="63666A"/>
                </a:solidFill>
              </a:rPr>
              <a:t> EID</a:t>
            </a:r>
          </a:p>
          <a:p>
            <a:pPr marL="800100" lvl="1" indent="-342900">
              <a:buFont typeface="Wingdings" panose="05000000000000000000" pitchFamily="2" charset="2"/>
              <a:buChar char="Ø"/>
            </a:pPr>
            <a:r>
              <a:rPr lang="en-US" dirty="0" smtClean="0">
                <a:solidFill>
                  <a:srgbClr val="63666A"/>
                </a:solidFill>
              </a:rPr>
              <a:t>ICU </a:t>
            </a:r>
            <a:r>
              <a:rPr lang="en-US" dirty="0">
                <a:solidFill>
                  <a:srgbClr val="63666A"/>
                </a:solidFill>
              </a:rPr>
              <a:t>length of Stay</a:t>
            </a:r>
          </a:p>
          <a:p>
            <a:pPr marL="800100" lvl="1" indent="-342900">
              <a:buFont typeface="Wingdings" panose="05000000000000000000" pitchFamily="2" charset="2"/>
              <a:buChar char="Ø"/>
            </a:pPr>
            <a:r>
              <a:rPr lang="en-US" dirty="0" smtClean="0">
                <a:solidFill>
                  <a:srgbClr val="63666A"/>
                </a:solidFill>
              </a:rPr>
              <a:t>Codes </a:t>
            </a:r>
            <a:r>
              <a:rPr lang="en-US" dirty="0">
                <a:solidFill>
                  <a:srgbClr val="63666A"/>
                </a:solidFill>
              </a:rPr>
              <a:t>for Mechanical Ventilation and Respiratory Volume</a:t>
            </a:r>
          </a:p>
          <a:p>
            <a:pPr marL="342900" indent="-342900">
              <a:buFont typeface="Wingdings" panose="05000000000000000000" pitchFamily="2" charset="2"/>
              <a:buChar char="Ø"/>
            </a:pPr>
            <a:r>
              <a:rPr lang="en-US" sz="24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 and delivery</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5410</TotalTime>
  <Words>2627</Words>
  <Application>Microsoft Macintosh PowerPoint</Application>
  <PresentationFormat>On-screen Show (4:3)</PresentationFormat>
  <Paragraphs>330</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163</cp:revision>
  <cp:lastPrinted>2019-07-23T18:41:08Z</cp:lastPrinted>
  <dcterms:created xsi:type="dcterms:W3CDTF">2018-01-09T20:21:29Z</dcterms:created>
  <dcterms:modified xsi:type="dcterms:W3CDTF">2020-12-01T17:44:32Z</dcterms:modified>
</cp:coreProperties>
</file>