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19"/>
  </p:notesMasterIdLst>
  <p:handoutMasterIdLst>
    <p:handoutMasterId r:id="rId20"/>
  </p:handoutMasterIdLst>
  <p:sldIdLst>
    <p:sldId id="317" r:id="rId5"/>
    <p:sldId id="264" r:id="rId6"/>
    <p:sldId id="654" r:id="rId7"/>
    <p:sldId id="714" r:id="rId8"/>
    <p:sldId id="721" r:id="rId9"/>
    <p:sldId id="695" r:id="rId10"/>
    <p:sldId id="574" r:id="rId11"/>
    <p:sldId id="722" r:id="rId12"/>
    <p:sldId id="723" r:id="rId13"/>
    <p:sldId id="724" r:id="rId14"/>
    <p:sldId id="725" r:id="rId15"/>
    <p:sldId id="702" r:id="rId16"/>
    <p:sldId id="296" r:id="rId17"/>
    <p:sldId id="560" r:id="rId18"/>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372" y="76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aseline="0">
                <a:solidFill>
                  <a:schemeClr val="accent1">
                    <a:lumMod val="75000"/>
                  </a:schemeClr>
                </a:solidFill>
              </a:defRPr>
            </a:pPr>
            <a:r>
              <a:rPr lang="en-US" sz="1000" b="1" baseline="0" dirty="0" smtClean="0">
                <a:solidFill>
                  <a:schemeClr val="accent1">
                    <a:lumMod val="75000"/>
                  </a:schemeClr>
                </a:solidFill>
              </a:rPr>
              <a:t>Fig 1. MA Residents treated at MA Hospitals</a:t>
            </a:r>
            <a:endParaRPr lang="en-US" sz="1000" b="1" baseline="0" dirty="0">
              <a:solidFill>
                <a:schemeClr val="accent1">
                  <a:lumMod val="75000"/>
                </a:schemeClr>
              </a:solidFill>
            </a:endParaRPr>
          </a:p>
        </c:rich>
      </c:tx>
      <c:layout>
        <c:manualLayout>
          <c:xMode val="edge"/>
          <c:yMode val="edge"/>
          <c:x val="7.8087307364620703E-2"/>
          <c:y val="3.8461538461538464E-2"/>
        </c:manualLayout>
      </c:layout>
      <c:overlay val="0"/>
    </c:title>
    <c:autoTitleDeleted val="0"/>
    <c:plotArea>
      <c:layout/>
      <c:barChart>
        <c:barDir val="col"/>
        <c:grouping val="stacked"/>
        <c:varyColors val="0"/>
        <c:ser>
          <c:idx val="0"/>
          <c:order val="0"/>
          <c:tx>
            <c:strRef>
              <c:f>Sheet1!$A$2</c:f>
              <c:strCache>
                <c:ptCount val="1"/>
                <c:pt idx="0">
                  <c:v>Medicaid</c:v>
                </c:pt>
              </c:strCache>
            </c:strRef>
          </c:tx>
          <c:invertIfNegative val="0"/>
          <c:cat>
            <c:strRef>
              <c:f>Sheet1!$B$1:$C$1</c:f>
              <c:strCache>
                <c:ptCount val="2"/>
                <c:pt idx="0">
                  <c:v>MA APCD</c:v>
                </c:pt>
                <c:pt idx="1">
                  <c:v>Case Mix HDD</c:v>
                </c:pt>
              </c:strCache>
            </c:strRef>
          </c:cat>
          <c:val>
            <c:numRef>
              <c:f>Sheet1!$B$2:$C$2</c:f>
              <c:numCache>
                <c:formatCode>General</c:formatCode>
                <c:ptCount val="2"/>
                <c:pt idx="0">
                  <c:v>379</c:v>
                </c:pt>
                <c:pt idx="1">
                  <c:v>171</c:v>
                </c:pt>
              </c:numCache>
            </c:numRef>
          </c:val>
        </c:ser>
        <c:ser>
          <c:idx val="1"/>
          <c:order val="1"/>
          <c:tx>
            <c:strRef>
              <c:f>Sheet1!$A$3</c:f>
              <c:strCache>
                <c:ptCount val="1"/>
                <c:pt idx="0">
                  <c:v>Medicare</c:v>
                </c:pt>
              </c:strCache>
            </c:strRef>
          </c:tx>
          <c:invertIfNegative val="0"/>
          <c:cat>
            <c:strRef>
              <c:f>Sheet1!$B$1:$C$1</c:f>
              <c:strCache>
                <c:ptCount val="2"/>
                <c:pt idx="0">
                  <c:v>MA APCD</c:v>
                </c:pt>
                <c:pt idx="1">
                  <c:v>Case Mix HDD</c:v>
                </c:pt>
              </c:strCache>
            </c:strRef>
          </c:cat>
          <c:val>
            <c:numRef>
              <c:f>Sheet1!$B$3:$C$3</c:f>
              <c:numCache>
                <c:formatCode>General</c:formatCode>
                <c:ptCount val="2"/>
                <c:pt idx="0">
                  <c:v>1018</c:v>
                </c:pt>
                <c:pt idx="1">
                  <c:v>1516</c:v>
                </c:pt>
              </c:numCache>
            </c:numRef>
          </c:val>
        </c:ser>
        <c:ser>
          <c:idx val="2"/>
          <c:order val="2"/>
          <c:tx>
            <c:strRef>
              <c:f>Sheet1!$A$4</c:f>
              <c:strCache>
                <c:ptCount val="1"/>
                <c:pt idx="0">
                  <c:v>Other</c:v>
                </c:pt>
              </c:strCache>
            </c:strRef>
          </c:tx>
          <c:invertIfNegative val="0"/>
          <c:cat>
            <c:strRef>
              <c:f>Sheet1!$B$1:$C$1</c:f>
              <c:strCache>
                <c:ptCount val="2"/>
                <c:pt idx="0">
                  <c:v>MA APCD</c:v>
                </c:pt>
                <c:pt idx="1">
                  <c:v>Case Mix HDD</c:v>
                </c:pt>
              </c:strCache>
            </c:strRef>
          </c:cat>
          <c:val>
            <c:numRef>
              <c:f>Sheet1!$B$4:$C$4</c:f>
              <c:numCache>
                <c:formatCode>General</c:formatCode>
                <c:ptCount val="2"/>
                <c:pt idx="0">
                  <c:v>71</c:v>
                </c:pt>
                <c:pt idx="1">
                  <c:v>36</c:v>
                </c:pt>
              </c:numCache>
            </c:numRef>
          </c:val>
        </c:ser>
        <c:ser>
          <c:idx val="3"/>
          <c:order val="3"/>
          <c:tx>
            <c:strRef>
              <c:f>Sheet1!$A$5</c:f>
              <c:strCache>
                <c:ptCount val="1"/>
                <c:pt idx="0">
                  <c:v>Private</c:v>
                </c:pt>
              </c:strCache>
            </c:strRef>
          </c:tx>
          <c:invertIfNegative val="0"/>
          <c:cat>
            <c:strRef>
              <c:f>Sheet1!$B$1:$C$1</c:f>
              <c:strCache>
                <c:ptCount val="2"/>
                <c:pt idx="0">
                  <c:v>MA APCD</c:v>
                </c:pt>
                <c:pt idx="1">
                  <c:v>Case Mix HDD</c:v>
                </c:pt>
              </c:strCache>
            </c:strRef>
          </c:cat>
          <c:val>
            <c:numRef>
              <c:f>Sheet1!$B$5:$C$5</c:f>
              <c:numCache>
                <c:formatCode>General</c:formatCode>
                <c:ptCount val="2"/>
                <c:pt idx="0">
                  <c:v>638</c:v>
                </c:pt>
                <c:pt idx="1">
                  <c:v>830</c:v>
                </c:pt>
              </c:numCache>
            </c:numRef>
          </c:val>
        </c:ser>
        <c:dLbls>
          <c:showLegendKey val="0"/>
          <c:showVal val="0"/>
          <c:showCatName val="0"/>
          <c:showSerName val="0"/>
          <c:showPercent val="0"/>
          <c:showBubbleSize val="0"/>
        </c:dLbls>
        <c:gapWidth val="150"/>
        <c:overlap val="100"/>
        <c:axId val="45191168"/>
        <c:axId val="43795008"/>
      </c:barChart>
      <c:catAx>
        <c:axId val="45191168"/>
        <c:scaling>
          <c:orientation val="minMax"/>
        </c:scaling>
        <c:delete val="0"/>
        <c:axPos val="b"/>
        <c:majorTickMark val="out"/>
        <c:minorTickMark val="none"/>
        <c:tickLblPos val="nextTo"/>
        <c:txPr>
          <a:bodyPr/>
          <a:lstStyle/>
          <a:p>
            <a:pPr>
              <a:defRPr sz="1200" baseline="0"/>
            </a:pPr>
            <a:endParaRPr lang="en-US"/>
          </a:p>
        </c:txPr>
        <c:crossAx val="43795008"/>
        <c:crosses val="autoZero"/>
        <c:auto val="1"/>
        <c:lblAlgn val="ctr"/>
        <c:lblOffset val="100"/>
        <c:noMultiLvlLbl val="0"/>
      </c:catAx>
      <c:valAx>
        <c:axId val="43795008"/>
        <c:scaling>
          <c:orientation val="minMax"/>
        </c:scaling>
        <c:delete val="0"/>
        <c:axPos val="l"/>
        <c:majorGridlines/>
        <c:numFmt formatCode="General" sourceLinked="1"/>
        <c:majorTickMark val="out"/>
        <c:minorTickMark val="none"/>
        <c:tickLblPos val="nextTo"/>
        <c:txPr>
          <a:bodyPr/>
          <a:lstStyle/>
          <a:p>
            <a:pPr>
              <a:defRPr sz="800" baseline="0"/>
            </a:pPr>
            <a:endParaRPr lang="en-US"/>
          </a:p>
        </c:txPr>
        <c:crossAx val="45191168"/>
        <c:crosses val="autoZero"/>
        <c:crossBetween val="between"/>
        <c:majorUnit val="250"/>
      </c:valAx>
    </c:plotArea>
    <c:legend>
      <c:legendPos val="r"/>
      <c:layout/>
      <c:overlay val="0"/>
      <c:txPr>
        <a:bodyPr/>
        <a:lstStyle/>
        <a:p>
          <a:pPr>
            <a:defRPr sz="1000" baseline="0"/>
          </a:pPr>
          <a:endParaRPr lang="en-US"/>
        </a:p>
      </c:txPr>
    </c:legend>
    <c:plotVisOnly val="1"/>
    <c:dispBlanksAs val="gap"/>
    <c:showDLblsOverMax val="0"/>
  </c:chart>
  <c:spPr>
    <a:ln w="15875">
      <a:solidFill>
        <a:schemeClr val="accent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aseline="0">
                <a:solidFill>
                  <a:schemeClr val="accent1">
                    <a:lumMod val="75000"/>
                  </a:schemeClr>
                </a:solidFill>
              </a:defRPr>
            </a:pPr>
            <a:r>
              <a:rPr lang="en-US" sz="1000" b="1" baseline="0" dirty="0" smtClean="0">
                <a:solidFill>
                  <a:schemeClr val="accent1">
                    <a:lumMod val="75000"/>
                  </a:schemeClr>
                </a:solidFill>
              </a:rPr>
              <a:t>Fig 2. All Patients at any Hospital in the U.S.</a:t>
            </a:r>
            <a:endParaRPr lang="en-US" sz="1000" b="1" baseline="0" dirty="0">
              <a:solidFill>
                <a:schemeClr val="accent1">
                  <a:lumMod val="75000"/>
                </a:schemeClr>
              </a:solidFill>
            </a:endParaRPr>
          </a:p>
        </c:rich>
      </c:tx>
      <c:layout>
        <c:manualLayout>
          <c:xMode val="edge"/>
          <c:yMode val="edge"/>
          <c:x val="6.7723107758297069E-2"/>
          <c:y val="2.7472527472527472E-2"/>
        </c:manualLayout>
      </c:layout>
      <c:overlay val="0"/>
    </c:title>
    <c:autoTitleDeleted val="0"/>
    <c:plotArea>
      <c:layout/>
      <c:barChart>
        <c:barDir val="col"/>
        <c:grouping val="stacked"/>
        <c:varyColors val="0"/>
        <c:ser>
          <c:idx val="0"/>
          <c:order val="0"/>
          <c:tx>
            <c:strRef>
              <c:f>Sheet1!$A$2</c:f>
              <c:strCache>
                <c:ptCount val="1"/>
                <c:pt idx="0">
                  <c:v>Medicaid</c:v>
                </c:pt>
              </c:strCache>
            </c:strRef>
          </c:tx>
          <c:invertIfNegative val="0"/>
          <c:cat>
            <c:strRef>
              <c:f>Sheet1!$B$1:$C$1</c:f>
              <c:strCache>
                <c:ptCount val="2"/>
                <c:pt idx="0">
                  <c:v>MA APCD</c:v>
                </c:pt>
                <c:pt idx="1">
                  <c:v>Case Mix HDD</c:v>
                </c:pt>
              </c:strCache>
            </c:strRef>
          </c:cat>
          <c:val>
            <c:numRef>
              <c:f>Sheet1!$B$2:$C$2</c:f>
              <c:numCache>
                <c:formatCode>General</c:formatCode>
                <c:ptCount val="2"/>
                <c:pt idx="0">
                  <c:v>382</c:v>
                </c:pt>
                <c:pt idx="1">
                  <c:v>175</c:v>
                </c:pt>
              </c:numCache>
            </c:numRef>
          </c:val>
        </c:ser>
        <c:ser>
          <c:idx val="1"/>
          <c:order val="1"/>
          <c:tx>
            <c:strRef>
              <c:f>Sheet1!$A$3</c:f>
              <c:strCache>
                <c:ptCount val="1"/>
                <c:pt idx="0">
                  <c:v>Medicare</c:v>
                </c:pt>
              </c:strCache>
            </c:strRef>
          </c:tx>
          <c:invertIfNegative val="0"/>
          <c:cat>
            <c:strRef>
              <c:f>Sheet1!$B$1:$C$1</c:f>
              <c:strCache>
                <c:ptCount val="2"/>
                <c:pt idx="0">
                  <c:v>MA APCD</c:v>
                </c:pt>
                <c:pt idx="1">
                  <c:v>Case Mix HDD</c:v>
                </c:pt>
              </c:strCache>
            </c:strRef>
          </c:cat>
          <c:val>
            <c:numRef>
              <c:f>Sheet1!$B$3:$C$3</c:f>
              <c:numCache>
                <c:formatCode>General</c:formatCode>
                <c:ptCount val="2"/>
                <c:pt idx="0">
                  <c:v>1124</c:v>
                </c:pt>
                <c:pt idx="1">
                  <c:v>1775</c:v>
                </c:pt>
              </c:numCache>
            </c:numRef>
          </c:val>
        </c:ser>
        <c:ser>
          <c:idx val="2"/>
          <c:order val="2"/>
          <c:tx>
            <c:strRef>
              <c:f>Sheet1!$A$4</c:f>
              <c:strCache>
                <c:ptCount val="1"/>
                <c:pt idx="0">
                  <c:v>Other</c:v>
                </c:pt>
              </c:strCache>
            </c:strRef>
          </c:tx>
          <c:invertIfNegative val="0"/>
          <c:cat>
            <c:strRef>
              <c:f>Sheet1!$B$1:$C$1</c:f>
              <c:strCache>
                <c:ptCount val="2"/>
                <c:pt idx="0">
                  <c:v>MA APCD</c:v>
                </c:pt>
                <c:pt idx="1">
                  <c:v>Case Mix HDD</c:v>
                </c:pt>
              </c:strCache>
            </c:strRef>
          </c:cat>
          <c:val>
            <c:numRef>
              <c:f>Sheet1!$B$4:$C$4</c:f>
              <c:numCache>
                <c:formatCode>General</c:formatCode>
                <c:ptCount val="2"/>
                <c:pt idx="0">
                  <c:v>74</c:v>
                </c:pt>
                <c:pt idx="1">
                  <c:v>42</c:v>
                </c:pt>
              </c:numCache>
            </c:numRef>
          </c:val>
        </c:ser>
        <c:ser>
          <c:idx val="3"/>
          <c:order val="3"/>
          <c:tx>
            <c:strRef>
              <c:f>Sheet1!$A$5</c:f>
              <c:strCache>
                <c:ptCount val="1"/>
                <c:pt idx="0">
                  <c:v>Private</c:v>
                </c:pt>
              </c:strCache>
            </c:strRef>
          </c:tx>
          <c:invertIfNegative val="0"/>
          <c:cat>
            <c:strRef>
              <c:f>Sheet1!$B$1:$C$1</c:f>
              <c:strCache>
                <c:ptCount val="2"/>
                <c:pt idx="0">
                  <c:v>MA APCD</c:v>
                </c:pt>
                <c:pt idx="1">
                  <c:v>Case Mix HDD</c:v>
                </c:pt>
              </c:strCache>
            </c:strRef>
          </c:cat>
          <c:val>
            <c:numRef>
              <c:f>Sheet1!$B$5:$C$5</c:f>
              <c:numCache>
                <c:formatCode>General</c:formatCode>
                <c:ptCount val="2"/>
                <c:pt idx="0">
                  <c:v>770</c:v>
                </c:pt>
                <c:pt idx="1">
                  <c:v>1009</c:v>
                </c:pt>
              </c:numCache>
            </c:numRef>
          </c:val>
        </c:ser>
        <c:dLbls>
          <c:showLegendKey val="0"/>
          <c:showVal val="0"/>
          <c:showCatName val="0"/>
          <c:showSerName val="0"/>
          <c:showPercent val="0"/>
          <c:showBubbleSize val="0"/>
        </c:dLbls>
        <c:gapWidth val="150"/>
        <c:overlap val="100"/>
        <c:axId val="59974144"/>
        <c:axId val="43796736"/>
      </c:barChart>
      <c:catAx>
        <c:axId val="59974144"/>
        <c:scaling>
          <c:orientation val="minMax"/>
        </c:scaling>
        <c:delete val="0"/>
        <c:axPos val="b"/>
        <c:majorTickMark val="out"/>
        <c:minorTickMark val="none"/>
        <c:tickLblPos val="nextTo"/>
        <c:txPr>
          <a:bodyPr/>
          <a:lstStyle/>
          <a:p>
            <a:pPr>
              <a:defRPr sz="1200" baseline="0"/>
            </a:pPr>
            <a:endParaRPr lang="en-US"/>
          </a:p>
        </c:txPr>
        <c:crossAx val="43796736"/>
        <c:crosses val="autoZero"/>
        <c:auto val="1"/>
        <c:lblAlgn val="ctr"/>
        <c:lblOffset val="100"/>
        <c:noMultiLvlLbl val="0"/>
      </c:catAx>
      <c:valAx>
        <c:axId val="43796736"/>
        <c:scaling>
          <c:orientation val="minMax"/>
        </c:scaling>
        <c:delete val="0"/>
        <c:axPos val="l"/>
        <c:majorGridlines/>
        <c:numFmt formatCode="General" sourceLinked="1"/>
        <c:majorTickMark val="out"/>
        <c:minorTickMark val="none"/>
        <c:tickLblPos val="nextTo"/>
        <c:txPr>
          <a:bodyPr/>
          <a:lstStyle/>
          <a:p>
            <a:pPr>
              <a:defRPr sz="800" baseline="0"/>
            </a:pPr>
            <a:endParaRPr lang="en-US"/>
          </a:p>
        </c:txPr>
        <c:crossAx val="59974144"/>
        <c:crosses val="autoZero"/>
        <c:crossBetween val="between"/>
        <c:majorUnit val="300"/>
      </c:valAx>
    </c:plotArea>
    <c:legend>
      <c:legendPos val="r"/>
      <c:layout/>
      <c:overlay val="0"/>
      <c:txPr>
        <a:bodyPr/>
        <a:lstStyle/>
        <a:p>
          <a:pPr>
            <a:defRPr sz="1000" baseline="0"/>
          </a:pPr>
          <a:endParaRPr lang="en-US"/>
        </a:p>
      </c:txPr>
    </c:legend>
    <c:plotVisOnly val="1"/>
    <c:dispBlanksAs val="gap"/>
    <c:showDLblsOverMax val="0"/>
  </c:chart>
  <c:spPr>
    <a:ln w="15875">
      <a:solidFill>
        <a:schemeClr val="accent1"/>
      </a:solid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aseline="0"/>
            </a:pPr>
            <a:r>
              <a:rPr lang="en-US" sz="1800" baseline="0" dirty="0" smtClean="0">
                <a:solidFill>
                  <a:srgbClr val="FF0000"/>
                </a:solidFill>
              </a:rPr>
              <a:t>Comparison of MA APCD and Case Mix Age Distribution for Inpatient Aortic Valve Replacement Case</a:t>
            </a:r>
            <a:endParaRPr lang="en-US" sz="1800" baseline="0" dirty="0">
              <a:solidFill>
                <a:srgbClr val="FF0000"/>
              </a:solidFill>
            </a:endParaRPr>
          </a:p>
        </c:rich>
      </c:tx>
      <c:layout>
        <c:manualLayout>
          <c:xMode val="edge"/>
          <c:yMode val="edge"/>
          <c:x val="9.1870542251138526E-2"/>
          <c:y val="2.7016277119490707E-2"/>
        </c:manualLayout>
      </c:layout>
      <c:overlay val="0"/>
    </c:title>
    <c:autoTitleDeleted val="0"/>
    <c:plotArea>
      <c:layout/>
      <c:lineChart>
        <c:grouping val="standard"/>
        <c:varyColors val="0"/>
        <c:ser>
          <c:idx val="0"/>
          <c:order val="0"/>
          <c:tx>
            <c:strRef>
              <c:f>Sheet1!$B$1</c:f>
              <c:strCache>
                <c:ptCount val="1"/>
                <c:pt idx="0">
                  <c:v>MA APCD</c:v>
                </c:pt>
              </c:strCache>
            </c:strRef>
          </c:tx>
          <c:marker>
            <c:symbol val="none"/>
          </c:marker>
          <c:cat>
            <c:numRef>
              <c:f>Sheet1!$A$2:$A$106</c:f>
              <c:numCache>
                <c:formatCode>General</c:formatCode>
                <c:ptCount val="105"/>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numCache>
            </c:numRef>
          </c:cat>
          <c:val>
            <c:numRef>
              <c:f>Sheet1!$B$2:$B$106</c:f>
              <c:numCache>
                <c:formatCode>General</c:formatCode>
                <c:ptCount val="105"/>
                <c:pt idx="0">
                  <c:v>1</c:v>
                </c:pt>
                <c:pt idx="1">
                  <c:v>0</c:v>
                </c:pt>
                <c:pt idx="2">
                  <c:v>0</c:v>
                </c:pt>
                <c:pt idx="3">
                  <c:v>0</c:v>
                </c:pt>
                <c:pt idx="4">
                  <c:v>0</c:v>
                </c:pt>
                <c:pt idx="5">
                  <c:v>0</c:v>
                </c:pt>
                <c:pt idx="6">
                  <c:v>0</c:v>
                </c:pt>
                <c:pt idx="7">
                  <c:v>1</c:v>
                </c:pt>
                <c:pt idx="8">
                  <c:v>0</c:v>
                </c:pt>
                <c:pt idx="9">
                  <c:v>0</c:v>
                </c:pt>
                <c:pt idx="10">
                  <c:v>0</c:v>
                </c:pt>
                <c:pt idx="11">
                  <c:v>1</c:v>
                </c:pt>
                <c:pt idx="12">
                  <c:v>0</c:v>
                </c:pt>
                <c:pt idx="13">
                  <c:v>1</c:v>
                </c:pt>
                <c:pt idx="14">
                  <c:v>0</c:v>
                </c:pt>
                <c:pt idx="15">
                  <c:v>1</c:v>
                </c:pt>
                <c:pt idx="16">
                  <c:v>1</c:v>
                </c:pt>
                <c:pt idx="17">
                  <c:v>0</c:v>
                </c:pt>
                <c:pt idx="18">
                  <c:v>2</c:v>
                </c:pt>
                <c:pt idx="19">
                  <c:v>1</c:v>
                </c:pt>
                <c:pt idx="20">
                  <c:v>1</c:v>
                </c:pt>
                <c:pt idx="21">
                  <c:v>2</c:v>
                </c:pt>
                <c:pt idx="22">
                  <c:v>0</c:v>
                </c:pt>
                <c:pt idx="23">
                  <c:v>1</c:v>
                </c:pt>
                <c:pt idx="24">
                  <c:v>0</c:v>
                </c:pt>
                <c:pt idx="25">
                  <c:v>0</c:v>
                </c:pt>
                <c:pt idx="26">
                  <c:v>0</c:v>
                </c:pt>
                <c:pt idx="27">
                  <c:v>3</c:v>
                </c:pt>
                <c:pt idx="28">
                  <c:v>3</c:v>
                </c:pt>
                <c:pt idx="29">
                  <c:v>1</c:v>
                </c:pt>
                <c:pt idx="30">
                  <c:v>1</c:v>
                </c:pt>
                <c:pt idx="31">
                  <c:v>5</c:v>
                </c:pt>
                <c:pt idx="32">
                  <c:v>3</c:v>
                </c:pt>
                <c:pt idx="33">
                  <c:v>9</c:v>
                </c:pt>
                <c:pt idx="34">
                  <c:v>6</c:v>
                </c:pt>
                <c:pt idx="35">
                  <c:v>7</c:v>
                </c:pt>
                <c:pt idx="36">
                  <c:v>5</c:v>
                </c:pt>
                <c:pt idx="37">
                  <c:v>4</c:v>
                </c:pt>
                <c:pt idx="38">
                  <c:v>3</c:v>
                </c:pt>
                <c:pt idx="39">
                  <c:v>5</c:v>
                </c:pt>
                <c:pt idx="40">
                  <c:v>8</c:v>
                </c:pt>
                <c:pt idx="41">
                  <c:v>6</c:v>
                </c:pt>
                <c:pt idx="42">
                  <c:v>7</c:v>
                </c:pt>
                <c:pt idx="43">
                  <c:v>4</c:v>
                </c:pt>
                <c:pt idx="44">
                  <c:v>11</c:v>
                </c:pt>
                <c:pt idx="45">
                  <c:v>5</c:v>
                </c:pt>
                <c:pt idx="46">
                  <c:v>15</c:v>
                </c:pt>
                <c:pt idx="47">
                  <c:v>13</c:v>
                </c:pt>
                <c:pt idx="48">
                  <c:v>7</c:v>
                </c:pt>
                <c:pt idx="49">
                  <c:v>12</c:v>
                </c:pt>
                <c:pt idx="50">
                  <c:v>18</c:v>
                </c:pt>
                <c:pt idx="51">
                  <c:v>17</c:v>
                </c:pt>
                <c:pt idx="52">
                  <c:v>21</c:v>
                </c:pt>
                <c:pt idx="53">
                  <c:v>24</c:v>
                </c:pt>
                <c:pt idx="54">
                  <c:v>35</c:v>
                </c:pt>
                <c:pt idx="55">
                  <c:v>27</c:v>
                </c:pt>
                <c:pt idx="56">
                  <c:v>23</c:v>
                </c:pt>
                <c:pt idx="57">
                  <c:v>20</c:v>
                </c:pt>
                <c:pt idx="58">
                  <c:v>26</c:v>
                </c:pt>
                <c:pt idx="59">
                  <c:v>46</c:v>
                </c:pt>
                <c:pt idx="60">
                  <c:v>40</c:v>
                </c:pt>
                <c:pt idx="61">
                  <c:v>25</c:v>
                </c:pt>
                <c:pt idx="62">
                  <c:v>39</c:v>
                </c:pt>
                <c:pt idx="63">
                  <c:v>51</c:v>
                </c:pt>
                <c:pt idx="64">
                  <c:v>38</c:v>
                </c:pt>
                <c:pt idx="65">
                  <c:v>51</c:v>
                </c:pt>
                <c:pt idx="66">
                  <c:v>38</c:v>
                </c:pt>
                <c:pt idx="67">
                  <c:v>61</c:v>
                </c:pt>
                <c:pt idx="68">
                  <c:v>62</c:v>
                </c:pt>
                <c:pt idx="69">
                  <c:v>58</c:v>
                </c:pt>
                <c:pt idx="70">
                  <c:v>43</c:v>
                </c:pt>
                <c:pt idx="71">
                  <c:v>62</c:v>
                </c:pt>
                <c:pt idx="72">
                  <c:v>57</c:v>
                </c:pt>
                <c:pt idx="73">
                  <c:v>63</c:v>
                </c:pt>
                <c:pt idx="74">
                  <c:v>66</c:v>
                </c:pt>
                <c:pt idx="75">
                  <c:v>59</c:v>
                </c:pt>
                <c:pt idx="76">
                  <c:v>72</c:v>
                </c:pt>
                <c:pt idx="77">
                  <c:v>61</c:v>
                </c:pt>
                <c:pt idx="78">
                  <c:v>63</c:v>
                </c:pt>
                <c:pt idx="79">
                  <c:v>61</c:v>
                </c:pt>
                <c:pt idx="80">
                  <c:v>61</c:v>
                </c:pt>
                <c:pt idx="81">
                  <c:v>69</c:v>
                </c:pt>
                <c:pt idx="82">
                  <c:v>70</c:v>
                </c:pt>
                <c:pt idx="83">
                  <c:v>68</c:v>
                </c:pt>
                <c:pt idx="84">
                  <c:v>56</c:v>
                </c:pt>
                <c:pt idx="85">
                  <c:v>56</c:v>
                </c:pt>
                <c:pt idx="86">
                  <c:v>47</c:v>
                </c:pt>
                <c:pt idx="87">
                  <c:v>47</c:v>
                </c:pt>
                <c:pt idx="88">
                  <c:v>45</c:v>
                </c:pt>
                <c:pt idx="89">
                  <c:v>35</c:v>
                </c:pt>
                <c:pt idx="90">
                  <c:v>30</c:v>
                </c:pt>
                <c:pt idx="91">
                  <c:v>23</c:v>
                </c:pt>
                <c:pt idx="92">
                  <c:v>18</c:v>
                </c:pt>
                <c:pt idx="93">
                  <c:v>13</c:v>
                </c:pt>
                <c:pt idx="94">
                  <c:v>6</c:v>
                </c:pt>
                <c:pt idx="95">
                  <c:v>5</c:v>
                </c:pt>
                <c:pt idx="96">
                  <c:v>2</c:v>
                </c:pt>
                <c:pt idx="97">
                  <c:v>1</c:v>
                </c:pt>
                <c:pt idx="98">
                  <c:v>0</c:v>
                </c:pt>
                <c:pt idx="99">
                  <c:v>0</c:v>
                </c:pt>
                <c:pt idx="100">
                  <c:v>0</c:v>
                </c:pt>
                <c:pt idx="101">
                  <c:v>1</c:v>
                </c:pt>
                <c:pt idx="102">
                  <c:v>0</c:v>
                </c:pt>
                <c:pt idx="103">
                  <c:v>0</c:v>
                </c:pt>
                <c:pt idx="104">
                  <c:v>0</c:v>
                </c:pt>
              </c:numCache>
            </c:numRef>
          </c:val>
          <c:smooth val="0"/>
        </c:ser>
        <c:ser>
          <c:idx val="1"/>
          <c:order val="1"/>
          <c:tx>
            <c:strRef>
              <c:f>Sheet1!$C$1</c:f>
              <c:strCache>
                <c:ptCount val="1"/>
                <c:pt idx="0">
                  <c:v>Case Mix</c:v>
                </c:pt>
              </c:strCache>
            </c:strRef>
          </c:tx>
          <c:marker>
            <c:symbol val="none"/>
          </c:marker>
          <c:cat>
            <c:numRef>
              <c:f>Sheet1!$A$2:$A$106</c:f>
              <c:numCache>
                <c:formatCode>General</c:formatCode>
                <c:ptCount val="105"/>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numCache>
            </c:numRef>
          </c:cat>
          <c:val>
            <c:numRef>
              <c:f>Sheet1!$C$2:$C$106</c:f>
              <c:numCache>
                <c:formatCode>General</c:formatCode>
                <c:ptCount val="105"/>
                <c:pt idx="0">
                  <c:v>1</c:v>
                </c:pt>
                <c:pt idx="1">
                  <c:v>0</c:v>
                </c:pt>
                <c:pt idx="2">
                  <c:v>0</c:v>
                </c:pt>
                <c:pt idx="3">
                  <c:v>0</c:v>
                </c:pt>
                <c:pt idx="4">
                  <c:v>0</c:v>
                </c:pt>
                <c:pt idx="5">
                  <c:v>0</c:v>
                </c:pt>
                <c:pt idx="6">
                  <c:v>0</c:v>
                </c:pt>
                <c:pt idx="7">
                  <c:v>1</c:v>
                </c:pt>
                <c:pt idx="8">
                  <c:v>0</c:v>
                </c:pt>
                <c:pt idx="9">
                  <c:v>0</c:v>
                </c:pt>
                <c:pt idx="10">
                  <c:v>0</c:v>
                </c:pt>
                <c:pt idx="11">
                  <c:v>1</c:v>
                </c:pt>
                <c:pt idx="12">
                  <c:v>2</c:v>
                </c:pt>
                <c:pt idx="13">
                  <c:v>1</c:v>
                </c:pt>
                <c:pt idx="14">
                  <c:v>0</c:v>
                </c:pt>
                <c:pt idx="15">
                  <c:v>2</c:v>
                </c:pt>
                <c:pt idx="16">
                  <c:v>1</c:v>
                </c:pt>
                <c:pt idx="17">
                  <c:v>0</c:v>
                </c:pt>
                <c:pt idx="18">
                  <c:v>1</c:v>
                </c:pt>
                <c:pt idx="19">
                  <c:v>1</c:v>
                </c:pt>
                <c:pt idx="20">
                  <c:v>2</c:v>
                </c:pt>
                <c:pt idx="21">
                  <c:v>1</c:v>
                </c:pt>
                <c:pt idx="22">
                  <c:v>1</c:v>
                </c:pt>
                <c:pt idx="23">
                  <c:v>1</c:v>
                </c:pt>
                <c:pt idx="24">
                  <c:v>0</c:v>
                </c:pt>
                <c:pt idx="25">
                  <c:v>0</c:v>
                </c:pt>
                <c:pt idx="26">
                  <c:v>1</c:v>
                </c:pt>
                <c:pt idx="27">
                  <c:v>2</c:v>
                </c:pt>
                <c:pt idx="28">
                  <c:v>4</c:v>
                </c:pt>
                <c:pt idx="29">
                  <c:v>1</c:v>
                </c:pt>
                <c:pt idx="30">
                  <c:v>1</c:v>
                </c:pt>
                <c:pt idx="31">
                  <c:v>6</c:v>
                </c:pt>
                <c:pt idx="32">
                  <c:v>3</c:v>
                </c:pt>
                <c:pt idx="33">
                  <c:v>8</c:v>
                </c:pt>
                <c:pt idx="34">
                  <c:v>7</c:v>
                </c:pt>
                <c:pt idx="35">
                  <c:v>8</c:v>
                </c:pt>
                <c:pt idx="36">
                  <c:v>5</c:v>
                </c:pt>
                <c:pt idx="37">
                  <c:v>3</c:v>
                </c:pt>
                <c:pt idx="38">
                  <c:v>4</c:v>
                </c:pt>
                <c:pt idx="39">
                  <c:v>4</c:v>
                </c:pt>
                <c:pt idx="40">
                  <c:v>8</c:v>
                </c:pt>
                <c:pt idx="41">
                  <c:v>8</c:v>
                </c:pt>
                <c:pt idx="42">
                  <c:v>6</c:v>
                </c:pt>
                <c:pt idx="43">
                  <c:v>4</c:v>
                </c:pt>
                <c:pt idx="44">
                  <c:v>13</c:v>
                </c:pt>
                <c:pt idx="45">
                  <c:v>7</c:v>
                </c:pt>
                <c:pt idx="46">
                  <c:v>7</c:v>
                </c:pt>
                <c:pt idx="47">
                  <c:v>16</c:v>
                </c:pt>
                <c:pt idx="48">
                  <c:v>12</c:v>
                </c:pt>
                <c:pt idx="49">
                  <c:v>17</c:v>
                </c:pt>
                <c:pt idx="50">
                  <c:v>19</c:v>
                </c:pt>
                <c:pt idx="51">
                  <c:v>14</c:v>
                </c:pt>
                <c:pt idx="52">
                  <c:v>27</c:v>
                </c:pt>
                <c:pt idx="53">
                  <c:v>23</c:v>
                </c:pt>
                <c:pt idx="54">
                  <c:v>40</c:v>
                </c:pt>
                <c:pt idx="55">
                  <c:v>30</c:v>
                </c:pt>
                <c:pt idx="56">
                  <c:v>26</c:v>
                </c:pt>
                <c:pt idx="57">
                  <c:v>29</c:v>
                </c:pt>
                <c:pt idx="58">
                  <c:v>28</c:v>
                </c:pt>
                <c:pt idx="59">
                  <c:v>42</c:v>
                </c:pt>
                <c:pt idx="60">
                  <c:v>38</c:v>
                </c:pt>
                <c:pt idx="61">
                  <c:v>31</c:v>
                </c:pt>
                <c:pt idx="62">
                  <c:v>44</c:v>
                </c:pt>
                <c:pt idx="63">
                  <c:v>50</c:v>
                </c:pt>
                <c:pt idx="64">
                  <c:v>48</c:v>
                </c:pt>
                <c:pt idx="65">
                  <c:v>49</c:v>
                </c:pt>
                <c:pt idx="66">
                  <c:v>75</c:v>
                </c:pt>
                <c:pt idx="67">
                  <c:v>73</c:v>
                </c:pt>
                <c:pt idx="68">
                  <c:v>73</c:v>
                </c:pt>
                <c:pt idx="69">
                  <c:v>67</c:v>
                </c:pt>
                <c:pt idx="70">
                  <c:v>56</c:v>
                </c:pt>
                <c:pt idx="71">
                  <c:v>68</c:v>
                </c:pt>
                <c:pt idx="72">
                  <c:v>79</c:v>
                </c:pt>
                <c:pt idx="73">
                  <c:v>92</c:v>
                </c:pt>
                <c:pt idx="74">
                  <c:v>79</c:v>
                </c:pt>
                <c:pt idx="75">
                  <c:v>83</c:v>
                </c:pt>
                <c:pt idx="76">
                  <c:v>76</c:v>
                </c:pt>
                <c:pt idx="77">
                  <c:v>78</c:v>
                </c:pt>
                <c:pt idx="78">
                  <c:v>72</c:v>
                </c:pt>
                <c:pt idx="79">
                  <c:v>83</c:v>
                </c:pt>
                <c:pt idx="80">
                  <c:v>72</c:v>
                </c:pt>
                <c:pt idx="81">
                  <c:v>91</c:v>
                </c:pt>
                <c:pt idx="82">
                  <c:v>63</c:v>
                </c:pt>
                <c:pt idx="83">
                  <c:v>86</c:v>
                </c:pt>
                <c:pt idx="84">
                  <c:v>53</c:v>
                </c:pt>
                <c:pt idx="85">
                  <c:v>60</c:v>
                </c:pt>
                <c:pt idx="86">
                  <c:v>63</c:v>
                </c:pt>
                <c:pt idx="87">
                  <c:v>65</c:v>
                </c:pt>
                <c:pt idx="88">
                  <c:v>68</c:v>
                </c:pt>
                <c:pt idx="89">
                  <c:v>43</c:v>
                </c:pt>
                <c:pt idx="90">
                  <c:v>44</c:v>
                </c:pt>
                <c:pt idx="91">
                  <c:v>26</c:v>
                </c:pt>
                <c:pt idx="92">
                  <c:v>21</c:v>
                </c:pt>
                <c:pt idx="93">
                  <c:v>13</c:v>
                </c:pt>
                <c:pt idx="94">
                  <c:v>7</c:v>
                </c:pt>
                <c:pt idx="95">
                  <c:v>7</c:v>
                </c:pt>
                <c:pt idx="96">
                  <c:v>3</c:v>
                </c:pt>
                <c:pt idx="97">
                  <c:v>1</c:v>
                </c:pt>
                <c:pt idx="98">
                  <c:v>1</c:v>
                </c:pt>
                <c:pt idx="99">
                  <c:v>1</c:v>
                </c:pt>
                <c:pt idx="100">
                  <c:v>1</c:v>
                </c:pt>
                <c:pt idx="101">
                  <c:v>0</c:v>
                </c:pt>
                <c:pt idx="102">
                  <c:v>0</c:v>
                </c:pt>
                <c:pt idx="103">
                  <c:v>0</c:v>
                </c:pt>
                <c:pt idx="104">
                  <c:v>1</c:v>
                </c:pt>
              </c:numCache>
            </c:numRef>
          </c:val>
          <c:smooth val="0"/>
        </c:ser>
        <c:dLbls>
          <c:showLegendKey val="0"/>
          <c:showVal val="0"/>
          <c:showCatName val="0"/>
          <c:showSerName val="0"/>
          <c:showPercent val="0"/>
          <c:showBubbleSize val="0"/>
        </c:dLbls>
        <c:hiLowLines/>
        <c:marker val="1"/>
        <c:smooth val="0"/>
        <c:axId val="49246720"/>
        <c:axId val="43786240"/>
      </c:lineChart>
      <c:catAx>
        <c:axId val="49246720"/>
        <c:scaling>
          <c:orientation val="minMax"/>
        </c:scaling>
        <c:delete val="0"/>
        <c:axPos val="b"/>
        <c:title>
          <c:tx>
            <c:rich>
              <a:bodyPr/>
              <a:lstStyle/>
              <a:p>
                <a:pPr>
                  <a:defRPr sz="1200" baseline="0"/>
                </a:pPr>
                <a:r>
                  <a:rPr lang="en-US" sz="1200" baseline="0" dirty="0" smtClean="0"/>
                  <a:t>Age</a:t>
                </a:r>
                <a:endParaRPr lang="en-US" sz="1200" baseline="0" dirty="0"/>
              </a:p>
            </c:rich>
          </c:tx>
          <c:layout/>
          <c:overlay val="0"/>
        </c:title>
        <c:numFmt formatCode="General" sourceLinked="1"/>
        <c:majorTickMark val="in"/>
        <c:minorTickMark val="none"/>
        <c:tickLblPos val="nextTo"/>
        <c:txPr>
          <a:bodyPr/>
          <a:lstStyle/>
          <a:p>
            <a:pPr>
              <a:defRPr sz="1200" baseline="0"/>
            </a:pPr>
            <a:endParaRPr lang="en-US"/>
          </a:p>
        </c:txPr>
        <c:crossAx val="43786240"/>
        <c:crosses val="autoZero"/>
        <c:auto val="1"/>
        <c:lblAlgn val="ctr"/>
        <c:lblOffset val="100"/>
        <c:noMultiLvlLbl val="0"/>
      </c:catAx>
      <c:valAx>
        <c:axId val="43786240"/>
        <c:scaling>
          <c:orientation val="minMax"/>
          <c:min val="0"/>
        </c:scaling>
        <c:delete val="0"/>
        <c:axPos val="l"/>
        <c:majorGridlines/>
        <c:title>
          <c:tx>
            <c:rich>
              <a:bodyPr/>
              <a:lstStyle/>
              <a:p>
                <a:pPr>
                  <a:defRPr sz="1200" baseline="0"/>
                </a:pPr>
                <a:r>
                  <a:rPr lang="en-US" sz="1200" baseline="0" dirty="0" smtClean="0"/>
                  <a:t>Number of Discharges</a:t>
                </a:r>
                <a:endParaRPr lang="en-US" sz="1200" baseline="0" dirty="0"/>
              </a:p>
            </c:rich>
          </c:tx>
          <c:layout/>
          <c:overlay val="0"/>
        </c:title>
        <c:numFmt formatCode="General" sourceLinked="1"/>
        <c:majorTickMark val="out"/>
        <c:minorTickMark val="none"/>
        <c:tickLblPos val="nextTo"/>
        <c:txPr>
          <a:bodyPr/>
          <a:lstStyle/>
          <a:p>
            <a:pPr>
              <a:defRPr sz="800" baseline="0"/>
            </a:pPr>
            <a:endParaRPr lang="en-US"/>
          </a:p>
        </c:txPr>
        <c:crossAx val="49246720"/>
        <c:crosses val="autoZero"/>
        <c:crossBetween val="between"/>
        <c:majorUnit val="7"/>
      </c:valAx>
      <c:spPr>
        <a:noFill/>
      </c:spPr>
    </c:plotArea>
    <c:legend>
      <c:legendPos val="l"/>
      <c:layout>
        <c:manualLayout>
          <c:xMode val="edge"/>
          <c:yMode val="edge"/>
          <c:x val="0.15283219197236161"/>
          <c:y val="0.33506193776749349"/>
          <c:w val="0.14594035980147746"/>
          <c:h val="0.19364929464533667"/>
        </c:manualLayout>
      </c:layout>
      <c:overlay val="1"/>
      <c:spPr>
        <a:solidFill>
          <a:schemeClr val="bg1"/>
        </a:solidFill>
        <a:ln>
          <a:solidFill>
            <a:schemeClr val="accent1"/>
          </a:solidFill>
        </a:ln>
      </c:spPr>
    </c:legend>
    <c:plotVisOnly val="1"/>
    <c:dispBlanksAs val="gap"/>
    <c:showDLblsOverMax val="0"/>
  </c:chart>
  <c:spPr>
    <a:ln>
      <a:solidFill>
        <a:schemeClr val="accent1"/>
      </a:solid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6"/>
    </mc:Choice>
    <mc:Fallback>
      <c:style val="46"/>
    </mc:Fallback>
  </mc:AlternateContent>
  <c:chart>
    <c:title>
      <c:tx>
        <c:rich>
          <a:bodyPr/>
          <a:lstStyle/>
          <a:p>
            <a:pPr>
              <a:defRPr sz="1600" baseline="0"/>
            </a:pPr>
            <a:r>
              <a:rPr lang="en-US" sz="1400" baseline="0" dirty="0" smtClean="0"/>
              <a:t>Figure 1 - Medical Claims File Percent </a:t>
            </a:r>
            <a:r>
              <a:rPr lang="en-US" sz="1400" baseline="0" dirty="0"/>
              <a:t>of NPIs Populated </a:t>
            </a:r>
          </a:p>
        </c:rich>
      </c:tx>
      <c:layout/>
      <c:overlay val="0"/>
    </c:title>
    <c:autoTitleDeleted val="0"/>
    <c:plotArea>
      <c:layout/>
      <c:barChart>
        <c:barDir val="col"/>
        <c:grouping val="clustered"/>
        <c:varyColors val="0"/>
        <c:ser>
          <c:idx val="0"/>
          <c:order val="0"/>
          <c:tx>
            <c:strRef>
              <c:f>Sheet1!$B$1</c:f>
              <c:strCache>
                <c:ptCount val="1"/>
                <c:pt idx="0">
                  <c:v>Percent Populated</c:v>
                </c:pt>
              </c:strCache>
            </c:strRef>
          </c:tx>
          <c:invertIfNegative val="0"/>
          <c:dLbls>
            <c:dLblPos val="inEnd"/>
            <c:showLegendKey val="0"/>
            <c:showVal val="1"/>
            <c:showCatName val="0"/>
            <c:showSerName val="0"/>
            <c:showPercent val="0"/>
            <c:showBubbleSize val="0"/>
            <c:showLeaderLines val="0"/>
          </c:dLbls>
          <c:cat>
            <c:strRef>
              <c:f>Sheet1!$A$2:$A$4</c:f>
              <c:strCache>
                <c:ptCount val="3"/>
                <c:pt idx="0">
                  <c:v>National Service Provider ID</c:v>
                </c:pt>
                <c:pt idx="1">
                  <c:v>National Plan Rendering Provider ID</c:v>
                </c:pt>
                <c:pt idx="2">
                  <c:v>National Billing Provider ID</c:v>
                </c:pt>
              </c:strCache>
            </c:strRef>
          </c:cat>
          <c:val>
            <c:numRef>
              <c:f>Sheet1!$B$2:$B$4</c:f>
              <c:numCache>
                <c:formatCode>0%</c:formatCode>
                <c:ptCount val="3"/>
                <c:pt idx="0">
                  <c:v>0.85899999999999999</c:v>
                </c:pt>
                <c:pt idx="1">
                  <c:v>0.90500000000000003</c:v>
                </c:pt>
                <c:pt idx="2">
                  <c:v>0.93</c:v>
                </c:pt>
              </c:numCache>
            </c:numRef>
          </c:val>
        </c:ser>
        <c:dLbls>
          <c:showLegendKey val="0"/>
          <c:showVal val="0"/>
          <c:showCatName val="0"/>
          <c:showSerName val="0"/>
          <c:showPercent val="0"/>
          <c:showBubbleSize val="0"/>
        </c:dLbls>
        <c:gapWidth val="75"/>
        <c:overlap val="40"/>
        <c:axId val="49249792"/>
        <c:axId val="43801344"/>
      </c:barChart>
      <c:catAx>
        <c:axId val="49249792"/>
        <c:scaling>
          <c:orientation val="minMax"/>
        </c:scaling>
        <c:delete val="0"/>
        <c:axPos val="b"/>
        <c:majorTickMark val="none"/>
        <c:minorTickMark val="none"/>
        <c:tickLblPos val="nextTo"/>
        <c:txPr>
          <a:bodyPr/>
          <a:lstStyle/>
          <a:p>
            <a:pPr>
              <a:defRPr sz="1200" b="1" i="0" baseline="0">
                <a:solidFill>
                  <a:srgbClr val="FFFF00"/>
                </a:solidFill>
              </a:defRPr>
            </a:pPr>
            <a:endParaRPr lang="en-US"/>
          </a:p>
        </c:txPr>
        <c:crossAx val="43801344"/>
        <c:crosses val="autoZero"/>
        <c:auto val="1"/>
        <c:lblAlgn val="ctr"/>
        <c:lblOffset val="100"/>
        <c:noMultiLvlLbl val="0"/>
      </c:catAx>
      <c:valAx>
        <c:axId val="43801344"/>
        <c:scaling>
          <c:orientation val="minMax"/>
        </c:scaling>
        <c:delete val="0"/>
        <c:axPos val="l"/>
        <c:majorGridlines/>
        <c:numFmt formatCode="0%" sourceLinked="1"/>
        <c:majorTickMark val="none"/>
        <c:minorTickMark val="none"/>
        <c:tickLblPos val="nextTo"/>
        <c:txPr>
          <a:bodyPr/>
          <a:lstStyle/>
          <a:p>
            <a:pPr>
              <a:defRPr sz="1400" baseline="0"/>
            </a:pPr>
            <a:endParaRPr lang="en-US"/>
          </a:p>
        </c:txPr>
        <c:crossAx val="49249792"/>
        <c:crosses val="autoZero"/>
        <c:crossBetween val="between"/>
        <c:majorUnit val="2.5000000000000005E-2"/>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6"/>
    </mc:Choice>
    <mc:Fallback>
      <c:style val="46"/>
    </mc:Fallback>
  </mc:AlternateContent>
  <c:chart>
    <c:title>
      <c:tx>
        <c:rich>
          <a:bodyPr/>
          <a:lstStyle/>
          <a:p>
            <a:pPr>
              <a:defRPr sz="1600" baseline="0"/>
            </a:pPr>
            <a:r>
              <a:rPr lang="en-US" sz="1400" baseline="0" dirty="0" smtClean="0"/>
              <a:t>Figure 2 - Provider File Percent </a:t>
            </a:r>
            <a:r>
              <a:rPr lang="en-US" sz="1400" baseline="0" dirty="0"/>
              <a:t>of NPIs Populated </a:t>
            </a:r>
          </a:p>
        </c:rich>
      </c:tx>
      <c:layout>
        <c:manualLayout>
          <c:xMode val="edge"/>
          <c:yMode val="edge"/>
          <c:x val="0.25622037400488529"/>
          <c:y val="6.841787699866396E-2"/>
        </c:manualLayout>
      </c:layout>
      <c:overlay val="0"/>
    </c:title>
    <c:autoTitleDeleted val="0"/>
    <c:plotArea>
      <c:layout/>
      <c:barChart>
        <c:barDir val="col"/>
        <c:grouping val="clustered"/>
        <c:varyColors val="0"/>
        <c:ser>
          <c:idx val="0"/>
          <c:order val="0"/>
          <c:tx>
            <c:strRef>
              <c:f>Sheet1!$B$1</c:f>
              <c:strCache>
                <c:ptCount val="1"/>
                <c:pt idx="0">
                  <c:v>Percent Populated</c:v>
                </c:pt>
              </c:strCache>
            </c:strRef>
          </c:tx>
          <c:invertIfNegative val="0"/>
          <c:dLbls>
            <c:dLblPos val="inEnd"/>
            <c:showLegendKey val="0"/>
            <c:showVal val="1"/>
            <c:showCatName val="0"/>
            <c:showSerName val="0"/>
            <c:showPercent val="0"/>
            <c:showBubbleSize val="0"/>
            <c:showLeaderLines val="0"/>
          </c:dLbls>
          <c:cat>
            <c:strRef>
              <c:f>Sheet1!$A$2:$A$3</c:f>
              <c:strCache>
                <c:ptCount val="2"/>
                <c:pt idx="0">
                  <c:v>National Provider ID</c:v>
                </c:pt>
                <c:pt idx="1">
                  <c:v>National Provider ID 2</c:v>
                </c:pt>
              </c:strCache>
            </c:strRef>
          </c:cat>
          <c:val>
            <c:numRef>
              <c:f>Sheet1!$B$2:$B$3</c:f>
              <c:numCache>
                <c:formatCode>0%</c:formatCode>
                <c:ptCount val="2"/>
                <c:pt idx="0">
                  <c:v>0.86299999999999999</c:v>
                </c:pt>
                <c:pt idx="1">
                  <c:v>0.29099999999999998</c:v>
                </c:pt>
              </c:numCache>
            </c:numRef>
          </c:val>
        </c:ser>
        <c:dLbls>
          <c:showLegendKey val="0"/>
          <c:showVal val="0"/>
          <c:showCatName val="0"/>
          <c:showSerName val="0"/>
          <c:showPercent val="0"/>
          <c:showBubbleSize val="0"/>
        </c:dLbls>
        <c:gapWidth val="75"/>
        <c:overlap val="40"/>
        <c:axId val="59974656"/>
        <c:axId val="47637056"/>
      </c:barChart>
      <c:catAx>
        <c:axId val="59974656"/>
        <c:scaling>
          <c:orientation val="minMax"/>
        </c:scaling>
        <c:delete val="0"/>
        <c:axPos val="b"/>
        <c:majorTickMark val="none"/>
        <c:minorTickMark val="none"/>
        <c:tickLblPos val="nextTo"/>
        <c:txPr>
          <a:bodyPr/>
          <a:lstStyle/>
          <a:p>
            <a:pPr>
              <a:defRPr sz="1200" b="1" i="0" baseline="0">
                <a:solidFill>
                  <a:srgbClr val="FFFF00"/>
                </a:solidFill>
              </a:defRPr>
            </a:pPr>
            <a:endParaRPr lang="en-US"/>
          </a:p>
        </c:txPr>
        <c:crossAx val="47637056"/>
        <c:crosses val="autoZero"/>
        <c:auto val="1"/>
        <c:lblAlgn val="ctr"/>
        <c:lblOffset val="100"/>
        <c:noMultiLvlLbl val="0"/>
      </c:catAx>
      <c:valAx>
        <c:axId val="47637056"/>
        <c:scaling>
          <c:orientation val="minMax"/>
          <c:min val="5.000000000000001E-2"/>
        </c:scaling>
        <c:delete val="0"/>
        <c:axPos val="l"/>
        <c:majorGridlines/>
        <c:numFmt formatCode="0%" sourceLinked="1"/>
        <c:majorTickMark val="none"/>
        <c:minorTickMark val="none"/>
        <c:tickLblPos val="nextTo"/>
        <c:txPr>
          <a:bodyPr/>
          <a:lstStyle/>
          <a:p>
            <a:pPr>
              <a:defRPr sz="1400" baseline="0"/>
            </a:pPr>
            <a:endParaRPr lang="en-US"/>
          </a:p>
        </c:txPr>
        <c:crossAx val="59974656"/>
        <c:crosses val="autoZero"/>
        <c:crossBetween val="between"/>
        <c:majorUnit val="0.15000000000000002"/>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11/27/2018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11/27/2018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242367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195577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6018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0550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707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80146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7325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96597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5514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51840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4105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2105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9C44D8-33BB-45EA-8625-3C449302C26A}" type="datetimeFigureOut">
              <a:rPr lang="en-US" smtClean="0">
                <a:solidFill>
                  <a:prstClr val="black">
                    <a:tint val="75000"/>
                  </a:prstClr>
                </a:solidFill>
              </a:rPr>
              <a:pPr/>
              <a:t>11/27/2018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6B478A5-A0DA-4F98-9AB5-DF07C94ED47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193582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8D9C44D8-33BB-45EA-8625-3C449302C26A}" type="datetimeFigureOut">
              <a:rPr lang="en-US" smtClean="0">
                <a:solidFill>
                  <a:prstClr val="black">
                    <a:tint val="75000"/>
                  </a:prstClr>
                </a:solidFill>
                <a:latin typeface="Calibri"/>
                <a:ea typeface="+mn-ea"/>
                <a:cs typeface="+mn-cs"/>
              </a:rPr>
              <a:pPr defTabSz="914400" fontAlgn="auto">
                <a:spcBef>
                  <a:spcPts val="0"/>
                </a:spcBef>
                <a:spcAft>
                  <a:spcPts val="0"/>
                </a:spcAft>
              </a:pPr>
              <a:t>11/27/2018</a:t>
            </a:fld>
            <a:endParaRPr lang="en-US" dirty="0">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dirty="0">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D6B478A5-A0DA-4F98-9AB5-DF07C94ED47E}"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dirty="0">
              <a:solidFill>
                <a:prstClr val="black">
                  <a:tint val="75000"/>
                </a:prstClr>
              </a:solidFill>
              <a:latin typeface="Calibri"/>
              <a:ea typeface="+mn-ea"/>
              <a:cs typeface="+mn-cs"/>
            </a:endParaRPr>
          </a:p>
        </p:txBody>
      </p:sp>
    </p:spTree>
    <p:extLst>
      <p:ext uri="{BB962C8B-B14F-4D97-AF65-F5344CB8AC3E}">
        <p14:creationId xmlns:p14="http://schemas.microsoft.com/office/powerpoint/2010/main" val="426193232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visitor.r20.constantcontact.com/d.jsp?llr=efmhfytab&amp;p=oi&amp;m=1120723513508&amp;sit=xcruu7sjb&amp;f=e1fbb9c6-ba86-47fe-a9d7-0cec812f8ea3"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www.chiamass.gov/application-documents" TargetMode="External"/><Relationship Id="rId4" Type="http://schemas.openxmlformats.org/officeDocument/2006/relationships/hyperlink" Target="http://www.chiamass.gov/ma-apcd/"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chart" Target="../charts/chart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November 27,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8234"/>
            <a:ext cx="9144001" cy="1861453"/>
          </a:xfrm>
        </p:spPr>
        <p:txBody>
          <a:bodyPr>
            <a:normAutofit/>
          </a:bodyPr>
          <a:lstStyle/>
          <a:p>
            <a:pPr marL="0" indent="0">
              <a:buNone/>
            </a:pPr>
            <a:r>
              <a:rPr lang="en-US" sz="1200" b="1" u="sng" dirty="0" smtClean="0"/>
              <a:t>Answer</a:t>
            </a:r>
            <a:r>
              <a:rPr lang="en-US" sz="1200" b="1" dirty="0" smtClean="0"/>
              <a:t>:  </a:t>
            </a:r>
            <a:r>
              <a:rPr lang="en-US" sz="1200" dirty="0">
                <a:solidFill>
                  <a:prstClr val="black"/>
                </a:solidFill>
                <a:ea typeface="+mj-ea"/>
                <a:cs typeface="Arial" panose="020B0604020202020204" pitchFamily="34" charset="0"/>
              </a:rPr>
              <a:t>The </a:t>
            </a:r>
            <a:r>
              <a:rPr lang="en-US" sz="1200" b="1" dirty="0">
                <a:solidFill>
                  <a:prstClr val="black"/>
                </a:solidFill>
                <a:ea typeface="+mj-ea"/>
                <a:cs typeface="Arial" panose="020B0604020202020204" pitchFamily="34" charset="0"/>
              </a:rPr>
              <a:t>National</a:t>
            </a:r>
            <a:r>
              <a:rPr lang="en-US" sz="1200" dirty="0">
                <a:solidFill>
                  <a:prstClr val="black"/>
                </a:solidFill>
                <a:ea typeface="+mj-ea"/>
                <a:cs typeface="Arial" panose="020B0604020202020204" pitchFamily="34" charset="0"/>
              </a:rPr>
              <a:t> Service Provider </a:t>
            </a:r>
            <a:r>
              <a:rPr lang="en-US" sz="1200" dirty="0" smtClean="0">
                <a:solidFill>
                  <a:prstClr val="black"/>
                </a:solidFill>
                <a:ea typeface="+mj-ea"/>
                <a:cs typeface="Arial" panose="020B0604020202020204" pitchFamily="34" charset="0"/>
              </a:rPr>
              <a:t>ID and </a:t>
            </a:r>
            <a:r>
              <a:rPr lang="en-US" sz="1200" dirty="0">
                <a:solidFill>
                  <a:prstClr val="black"/>
                </a:solidFill>
                <a:ea typeface="+mj-ea"/>
                <a:cs typeface="Arial" panose="020B0604020202020204" pitchFamily="34" charset="0"/>
              </a:rPr>
              <a:t>Service Provider Number Linking ID are </a:t>
            </a:r>
            <a:r>
              <a:rPr lang="en-US" sz="1200" dirty="0" smtClean="0">
                <a:solidFill>
                  <a:prstClr val="black"/>
                </a:solidFill>
                <a:ea typeface="+mj-ea"/>
                <a:cs typeface="Arial" panose="020B0604020202020204" pitchFamily="34" charset="0"/>
              </a:rPr>
              <a:t>different. National Provider IDs </a:t>
            </a:r>
            <a:r>
              <a:rPr lang="en-US" sz="1200" b="1" dirty="0" smtClean="0">
                <a:solidFill>
                  <a:prstClr val="black"/>
                </a:solidFill>
                <a:ea typeface="+mj-ea"/>
                <a:cs typeface="Arial" panose="020B0604020202020204" pitchFamily="34" charset="0"/>
              </a:rPr>
              <a:t>(NPIs</a:t>
            </a:r>
            <a:r>
              <a:rPr lang="en-US" sz="1200" dirty="0" smtClean="0">
                <a:solidFill>
                  <a:prstClr val="black"/>
                </a:solidFill>
                <a:ea typeface="+mj-ea"/>
                <a:cs typeface="Arial" panose="020B0604020202020204" pitchFamily="34" charset="0"/>
              </a:rPr>
              <a:t>) are issued by </a:t>
            </a:r>
            <a:r>
              <a:rPr lang="en-US" sz="1200" b="1" dirty="0" smtClean="0">
                <a:solidFill>
                  <a:prstClr val="black"/>
                </a:solidFill>
                <a:ea typeface="+mj-ea"/>
                <a:cs typeface="Arial" panose="020B0604020202020204" pitchFamily="34" charset="0"/>
              </a:rPr>
              <a:t>CMS</a:t>
            </a:r>
            <a:r>
              <a:rPr lang="en-US" sz="1200" dirty="0" smtClean="0">
                <a:solidFill>
                  <a:prstClr val="black"/>
                </a:solidFill>
                <a:ea typeface="+mj-ea"/>
                <a:cs typeface="Arial" panose="020B0604020202020204" pitchFamily="34" charset="0"/>
              </a:rPr>
              <a:t>, while non-CMS carriers submit them with Service Provider Numbers to the MA APCD, the Service Provider Number originates from the carriers.  The </a:t>
            </a:r>
            <a:r>
              <a:rPr lang="en-US" sz="1200" b="1" dirty="0" smtClean="0">
                <a:solidFill>
                  <a:prstClr val="black"/>
                </a:solidFill>
                <a:ea typeface="+mj-ea"/>
                <a:cs typeface="Arial" panose="020B0604020202020204" pitchFamily="34" charset="0"/>
              </a:rPr>
              <a:t>National</a:t>
            </a:r>
            <a:r>
              <a:rPr lang="en-US" sz="1200" dirty="0" smtClean="0">
                <a:solidFill>
                  <a:prstClr val="black"/>
                </a:solidFill>
                <a:ea typeface="+mj-ea"/>
                <a:cs typeface="Arial" panose="020B0604020202020204" pitchFamily="34" charset="0"/>
              </a:rPr>
              <a:t> Service Provider ID  in the Release 6 MC file  is 86% populated (See Fig.1). Linking the MC file Service Provider Number to the Provider file to obtain an NPI does not ensure finding additional NPIs (See Fig.2) .  However, in the MC file, the National Billing Provider ID is 93% populated (see Fig. 1). There are instances </a:t>
            </a:r>
            <a:r>
              <a:rPr lang="en-US" sz="1200" b="1" i="1" dirty="0" smtClean="0">
                <a:solidFill>
                  <a:prstClr val="black"/>
                </a:solidFill>
                <a:ea typeface="+mj-ea"/>
                <a:cs typeface="Arial" panose="020B0604020202020204" pitchFamily="34" charset="0"/>
              </a:rPr>
              <a:t>on paid claims</a:t>
            </a:r>
            <a:r>
              <a:rPr lang="en-US" sz="1200" dirty="0" smtClean="0">
                <a:solidFill>
                  <a:prstClr val="black"/>
                </a:solidFill>
                <a:ea typeface="+mj-ea"/>
                <a:cs typeface="Arial" panose="020B0604020202020204" pitchFamily="34" charset="0"/>
              </a:rPr>
              <a:t> where the billing provider and the service provider are the same. On some such claims, the service provider is null but the billing and plan rendering NPIs are populated. In such cases, you have the option of using those NPIs. </a:t>
            </a:r>
            <a:endParaRPr lang="en-US" sz="1200" b="1" dirty="0"/>
          </a:p>
        </p:txBody>
      </p:sp>
      <p:sp>
        <p:nvSpPr>
          <p:cNvPr id="4" name="Title 1"/>
          <p:cNvSpPr>
            <a:spLocks noGrp="1"/>
          </p:cNvSpPr>
          <p:nvPr>
            <p:ph type="title"/>
          </p:nvPr>
        </p:nvSpPr>
        <p:spPr>
          <a:xfrm>
            <a:off x="0" y="199941"/>
            <a:ext cx="7930497" cy="1020762"/>
          </a:xfrm>
        </p:spPr>
        <p:txBody>
          <a:bodyPr>
            <a:noAutofit/>
          </a:bodyPr>
          <a:lstStyle/>
          <a:p>
            <a:pPr algn="l"/>
            <a:r>
              <a:rPr lang="en-US" sz="1600" b="1" u="sng" dirty="0">
                <a:solidFill>
                  <a:schemeClr val="tx2"/>
                </a:solidFill>
                <a:latin typeface="+mn-lt"/>
                <a:ea typeface="+mn-ea"/>
                <a:cs typeface="+mn-cs"/>
              </a:rPr>
              <a:t>Question</a:t>
            </a:r>
            <a:r>
              <a:rPr lang="en-US" sz="1600" b="1" dirty="0">
                <a:solidFill>
                  <a:schemeClr val="tx2"/>
                </a:solidFill>
                <a:latin typeface="+mn-lt"/>
                <a:ea typeface="+mn-ea"/>
                <a:cs typeface="+mn-cs"/>
              </a:rPr>
              <a:t>: </a:t>
            </a:r>
            <a:r>
              <a:rPr lang="en-US" sz="1600" dirty="0" smtClean="0">
                <a:solidFill>
                  <a:schemeClr val="tx2"/>
                </a:solidFill>
                <a:latin typeface="+mn-lt"/>
                <a:ea typeface="+mn-ea"/>
                <a:cs typeface="+mn-cs"/>
              </a:rPr>
              <a:t>The National </a:t>
            </a:r>
            <a:r>
              <a:rPr lang="en-US" sz="1600" dirty="0">
                <a:solidFill>
                  <a:schemeClr val="tx2"/>
                </a:solidFill>
                <a:latin typeface="+mn-lt"/>
                <a:ea typeface="+mn-ea"/>
                <a:cs typeface="+mn-cs"/>
              </a:rPr>
              <a:t>Service Provider ID </a:t>
            </a:r>
            <a:r>
              <a:rPr lang="en-US" sz="1600" dirty="0" smtClean="0">
                <a:solidFill>
                  <a:schemeClr val="tx2"/>
                </a:solidFill>
                <a:latin typeface="+mn-lt"/>
                <a:ea typeface="+mn-ea"/>
                <a:cs typeface="+mn-cs"/>
              </a:rPr>
              <a:t>in </a:t>
            </a:r>
            <a:r>
              <a:rPr lang="en-US" sz="1600" dirty="0">
                <a:solidFill>
                  <a:schemeClr val="tx2"/>
                </a:solidFill>
                <a:latin typeface="+mn-lt"/>
                <a:ea typeface="+mn-ea"/>
                <a:cs typeface="+mn-cs"/>
              </a:rPr>
              <a:t>the </a:t>
            </a:r>
            <a:r>
              <a:rPr lang="en-US" sz="1600" dirty="0" smtClean="0">
                <a:solidFill>
                  <a:schemeClr val="tx2"/>
                </a:solidFill>
                <a:latin typeface="+mn-lt"/>
                <a:ea typeface="+mn-ea"/>
                <a:cs typeface="+mn-cs"/>
              </a:rPr>
              <a:t>MC file </a:t>
            </a:r>
            <a:r>
              <a:rPr lang="en-US" sz="1600" dirty="0">
                <a:solidFill>
                  <a:schemeClr val="tx2"/>
                </a:solidFill>
                <a:latin typeface="+mn-lt"/>
                <a:ea typeface="+mn-ea"/>
                <a:cs typeface="+mn-cs"/>
              </a:rPr>
              <a:t>is not 100% populated.  </a:t>
            </a:r>
            <a:r>
              <a:rPr lang="en-US" sz="1600" dirty="0" smtClean="0">
                <a:solidFill>
                  <a:schemeClr val="tx2"/>
                </a:solidFill>
                <a:latin typeface="+mn-lt"/>
                <a:ea typeface="+mn-ea"/>
                <a:cs typeface="+mn-cs"/>
              </a:rPr>
              <a:t>We need it for linking to specific provider attributes in the AMA’s Physician Masterfile. We had assumed that when the </a:t>
            </a:r>
            <a:r>
              <a:rPr lang="en-US" sz="1600" dirty="0">
                <a:solidFill>
                  <a:schemeClr val="tx2"/>
                </a:solidFill>
                <a:latin typeface="+mn-lt"/>
                <a:ea typeface="+mn-ea"/>
                <a:cs typeface="+mn-cs"/>
              </a:rPr>
              <a:t>National Service Provider ID </a:t>
            </a:r>
            <a:r>
              <a:rPr lang="en-US" sz="1600" dirty="0" smtClean="0">
                <a:solidFill>
                  <a:schemeClr val="tx2"/>
                </a:solidFill>
                <a:latin typeface="+mn-lt"/>
                <a:ea typeface="+mn-ea"/>
                <a:cs typeface="+mn-cs"/>
              </a:rPr>
              <a:t>is </a:t>
            </a:r>
            <a:r>
              <a:rPr lang="en-US" sz="1600" i="1" dirty="0" smtClean="0">
                <a:solidFill>
                  <a:schemeClr val="tx2"/>
                </a:solidFill>
                <a:latin typeface="+mn-lt"/>
                <a:ea typeface="+mn-ea"/>
                <a:cs typeface="+mn-cs"/>
              </a:rPr>
              <a:t>null</a:t>
            </a:r>
            <a:r>
              <a:rPr lang="en-US" sz="1600" dirty="0" smtClean="0">
                <a:solidFill>
                  <a:schemeClr val="tx2"/>
                </a:solidFill>
                <a:latin typeface="+mn-lt"/>
                <a:ea typeface="+mn-ea"/>
                <a:cs typeface="+mn-cs"/>
              </a:rPr>
              <a:t> that linking the MC files’ Service </a:t>
            </a:r>
            <a:r>
              <a:rPr lang="en-US" sz="1600" dirty="0">
                <a:solidFill>
                  <a:schemeClr val="tx2"/>
                </a:solidFill>
                <a:latin typeface="+mn-lt"/>
                <a:ea typeface="+mn-ea"/>
                <a:cs typeface="+mn-cs"/>
              </a:rPr>
              <a:t>Provider Number Linking ID </a:t>
            </a:r>
            <a:r>
              <a:rPr lang="en-US" sz="1600" dirty="0" smtClean="0">
                <a:solidFill>
                  <a:schemeClr val="tx2"/>
                </a:solidFill>
                <a:latin typeface="+mn-lt"/>
                <a:ea typeface="+mn-ea"/>
                <a:cs typeface="+mn-cs"/>
              </a:rPr>
              <a:t>to the Provider file </a:t>
            </a:r>
            <a:r>
              <a:rPr lang="en-US" sz="1600" dirty="0">
                <a:solidFill>
                  <a:schemeClr val="tx2"/>
                </a:solidFill>
                <a:latin typeface="+mn-lt"/>
                <a:ea typeface="+mn-ea"/>
                <a:cs typeface="+mn-cs"/>
              </a:rPr>
              <a:t>would </a:t>
            </a:r>
            <a:r>
              <a:rPr lang="en-US" sz="1600" dirty="0" smtClean="0">
                <a:solidFill>
                  <a:schemeClr val="tx2"/>
                </a:solidFill>
                <a:latin typeface="+mn-lt"/>
                <a:ea typeface="+mn-ea"/>
                <a:cs typeface="+mn-cs"/>
              </a:rPr>
              <a:t>allow us to obtain the National </a:t>
            </a:r>
            <a:r>
              <a:rPr lang="en-US" sz="1600" dirty="0">
                <a:solidFill>
                  <a:schemeClr val="tx2"/>
                </a:solidFill>
                <a:latin typeface="+mn-lt"/>
                <a:ea typeface="+mn-ea"/>
                <a:cs typeface="+mn-cs"/>
              </a:rPr>
              <a:t>Service Provider </a:t>
            </a:r>
            <a:r>
              <a:rPr lang="en-US" sz="1600" dirty="0" smtClean="0">
                <a:solidFill>
                  <a:schemeClr val="tx2"/>
                </a:solidFill>
                <a:latin typeface="+mn-lt"/>
                <a:ea typeface="+mn-ea"/>
                <a:cs typeface="+mn-cs"/>
              </a:rPr>
              <a:t>ID, but are finding that in the Provider file it is also not 100% populated. </a:t>
            </a:r>
            <a:endParaRPr lang="en-US" sz="1600" dirty="0">
              <a:solidFill>
                <a:schemeClr val="tx2"/>
              </a:solidFill>
              <a:latin typeface="+mn-lt"/>
              <a:ea typeface="+mn-ea"/>
              <a:cs typeface="+mn-cs"/>
            </a:endParaRPr>
          </a:p>
        </p:txBody>
      </p:sp>
      <p:pic>
        <p:nvPicPr>
          <p:cNvPr id="1028" name="Picture 4" descr="Image result for data link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67938" y="571002"/>
            <a:ext cx="945352" cy="81391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942693" y="-71021"/>
            <a:ext cx="1050206" cy="769441"/>
          </a:xfrm>
          <a:prstGeom prst="rect">
            <a:avLst/>
          </a:prstGeom>
          <a:noFill/>
        </p:spPr>
        <p:txBody>
          <a:bodyPr wrap="square" lIns="91440" tIns="45720" rIns="91440" bIns="45720">
            <a:spAutoFit/>
          </a:bodyPr>
          <a:lstStyle/>
          <a:p>
            <a:pPr algn="ctr" defTabSz="914400" fontAlgn="auto">
              <a:spcBef>
                <a:spcPts val="0"/>
              </a:spcBef>
              <a:spcAft>
                <a:spcPts val="0"/>
              </a:spcAft>
            </a:pPr>
            <a:r>
              <a:rPr lang="en-US" sz="4400" b="1" cap="all" dirty="0" smtClean="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ea typeface="+mn-ea"/>
                <a:cs typeface="+mn-cs"/>
              </a:rPr>
              <a:t>NPI</a:t>
            </a:r>
            <a:endParaRPr lang="en-US" sz="44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latin typeface="Calibri"/>
              <a:ea typeface="+mn-ea"/>
              <a:cs typeface="+mn-cs"/>
            </a:endParaRPr>
          </a:p>
        </p:txBody>
      </p:sp>
      <p:graphicFrame>
        <p:nvGraphicFramePr>
          <p:cNvPr id="5" name="Chart 4"/>
          <p:cNvGraphicFramePr/>
          <p:nvPr>
            <p:extLst>
              <p:ext uri="{D42A27DB-BD31-4B8C-83A1-F6EECF244321}">
                <p14:modId xmlns:p14="http://schemas.microsoft.com/office/powerpoint/2010/main" val="2058346315"/>
              </p:ext>
            </p:extLst>
          </p:nvPr>
        </p:nvGraphicFramePr>
        <p:xfrm>
          <a:off x="531499" y="2654423"/>
          <a:ext cx="7904859" cy="204186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255781069"/>
              </p:ext>
            </p:extLst>
          </p:nvPr>
        </p:nvGraphicFramePr>
        <p:xfrm>
          <a:off x="532979" y="4742156"/>
          <a:ext cx="7891929" cy="20418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23826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37872989"/>
              </p:ext>
            </p:extLst>
          </p:nvPr>
        </p:nvGraphicFramePr>
        <p:xfrm>
          <a:off x="674702" y="4817719"/>
          <a:ext cx="7989904" cy="1328145"/>
        </p:xfrm>
        <a:graphic>
          <a:graphicData uri="http://schemas.openxmlformats.org/drawingml/2006/table">
            <a:tbl>
              <a:tblPr/>
              <a:tblGrid>
                <a:gridCol w="1722270"/>
                <a:gridCol w="1198486"/>
                <a:gridCol w="1429304"/>
                <a:gridCol w="3639844"/>
              </a:tblGrid>
              <a:tr h="477573">
                <a:tc>
                  <a:txBody>
                    <a:bodyPr/>
                    <a:lstStyle/>
                    <a:p>
                      <a:pPr algn="l" fontAlgn="b"/>
                      <a:r>
                        <a:rPr lang="en-US" sz="1400" b="1" i="0" u="none" strike="noStrike" dirty="0" smtClean="0">
                          <a:solidFill>
                            <a:srgbClr val="FFFFFF"/>
                          </a:solidFill>
                          <a:effectLst/>
                          <a:latin typeface="Calibri"/>
                        </a:rPr>
                        <a:t>FDA 10-Digit </a:t>
                      </a:r>
                      <a:r>
                        <a:rPr lang="en-US" sz="1400" b="1" i="0" u="none" strike="noStrike" dirty="0">
                          <a:solidFill>
                            <a:srgbClr val="FFFFFF"/>
                          </a:solidFill>
                          <a:effectLst/>
                          <a:latin typeface="Calibri"/>
                        </a:rPr>
                        <a:t/>
                      </a:r>
                      <a:br>
                        <a:rPr lang="en-US" sz="1400" b="1" i="0" u="none" strike="noStrike" dirty="0">
                          <a:solidFill>
                            <a:srgbClr val="FFFFFF"/>
                          </a:solidFill>
                          <a:effectLst/>
                          <a:latin typeface="Calibri"/>
                        </a:rPr>
                      </a:br>
                      <a:r>
                        <a:rPr lang="en-US" sz="1400" b="1" i="0" u="none" strike="noStrike" dirty="0" smtClean="0">
                          <a:solidFill>
                            <a:srgbClr val="FFFFFF"/>
                          </a:solidFill>
                          <a:effectLst/>
                          <a:latin typeface="Calibri"/>
                        </a:rPr>
                        <a:t>NDC Packaging</a:t>
                      </a:r>
                      <a:r>
                        <a:rPr lang="en-US" sz="1400" b="1" i="0" u="none" strike="noStrike" baseline="0" dirty="0" smtClean="0">
                          <a:solidFill>
                            <a:srgbClr val="FFFFFF"/>
                          </a:solidFill>
                          <a:effectLst/>
                          <a:latin typeface="Calibri"/>
                        </a:rPr>
                        <a:t> Format</a:t>
                      </a:r>
                      <a:endParaRPr lang="en-US" sz="1400" b="1" i="0" u="none" strike="noStrike" dirty="0">
                        <a:solidFill>
                          <a:srgbClr val="FFFFFF"/>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l" fontAlgn="b"/>
                      <a:r>
                        <a:rPr lang="en-US" sz="1400" b="1" i="0" u="none" strike="noStrike" dirty="0">
                          <a:solidFill>
                            <a:srgbClr val="FFFFFF"/>
                          </a:solidFill>
                          <a:effectLst/>
                          <a:latin typeface="Calibri"/>
                        </a:rPr>
                        <a:t>Example:</a:t>
                      </a:r>
                      <a:br>
                        <a:rPr lang="en-US" sz="1400" b="1" i="0" u="none" strike="noStrike" dirty="0">
                          <a:solidFill>
                            <a:srgbClr val="FFFFFF"/>
                          </a:solidFill>
                          <a:effectLst/>
                          <a:latin typeface="Calibri"/>
                        </a:rPr>
                      </a:br>
                      <a:r>
                        <a:rPr lang="en-US" sz="1400" b="1" i="0" u="none" strike="noStrike" dirty="0">
                          <a:solidFill>
                            <a:srgbClr val="FFFFFF"/>
                          </a:solidFill>
                          <a:effectLst/>
                          <a:latin typeface="Calibri"/>
                        </a:rPr>
                        <a:t>10-Digit Format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l" fontAlgn="b"/>
                      <a:r>
                        <a:rPr lang="en-US" sz="1400" b="1" i="0" u="none" strike="noStrike" dirty="0" smtClean="0">
                          <a:solidFill>
                            <a:srgbClr val="FFFFFF"/>
                          </a:solidFill>
                          <a:effectLst/>
                          <a:latin typeface="Calibri"/>
                        </a:rPr>
                        <a:t>Pharmacy Claims </a:t>
                      </a:r>
                    </a:p>
                    <a:p>
                      <a:pPr algn="l" fontAlgn="b"/>
                      <a:r>
                        <a:rPr lang="en-US" sz="1400" b="1" i="0" u="none" strike="noStrike" dirty="0" smtClean="0">
                          <a:solidFill>
                            <a:srgbClr val="FFFFFF"/>
                          </a:solidFill>
                          <a:effectLst/>
                          <a:latin typeface="Calibri"/>
                        </a:rPr>
                        <a:t>11-Digit Format </a:t>
                      </a:r>
                      <a:endParaRPr lang="en-US" sz="1400" b="1" i="0" u="none" strike="noStrike" dirty="0">
                        <a:solidFill>
                          <a:srgbClr val="FFFFFF"/>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a:txBody>
                    <a:bodyPr/>
                    <a:lstStyle/>
                    <a:p>
                      <a:pPr algn="l" fontAlgn="b"/>
                      <a:r>
                        <a:rPr lang="en-US" sz="1400" b="1" i="0" u="none" strike="noStrike" dirty="0" smtClean="0">
                          <a:solidFill>
                            <a:srgbClr val="FFFFFF"/>
                          </a:solidFill>
                          <a:effectLst/>
                          <a:latin typeface="Calibri"/>
                        </a:rPr>
                        <a:t>Example with Zero</a:t>
                      </a:r>
                      <a:r>
                        <a:rPr lang="en-US" sz="1400" b="1" i="0" u="none" strike="noStrike" baseline="0" dirty="0" smtClean="0">
                          <a:solidFill>
                            <a:srgbClr val="FFFFFF"/>
                          </a:solidFill>
                          <a:effectLst/>
                          <a:latin typeface="Calibri"/>
                        </a:rPr>
                        <a:t> Padding Conversion</a:t>
                      </a:r>
                      <a:r>
                        <a:rPr lang="en-US" sz="1400" b="1" i="0" u="none" strike="noStrike" dirty="0" smtClean="0">
                          <a:solidFill>
                            <a:srgbClr val="FFFFFF"/>
                          </a:solidFill>
                          <a:effectLst/>
                          <a:latin typeface="Calibri"/>
                        </a:rPr>
                        <a:t>:</a:t>
                      </a:r>
                      <a:r>
                        <a:rPr lang="en-US" sz="1400" b="1" i="0" u="none" strike="noStrike" dirty="0">
                          <a:solidFill>
                            <a:srgbClr val="FFFFFF"/>
                          </a:solidFill>
                          <a:effectLst/>
                          <a:latin typeface="Calibri"/>
                        </a:rPr>
                        <a:t/>
                      </a:r>
                      <a:br>
                        <a:rPr lang="en-US" sz="1400" b="1" i="0" u="none" strike="noStrike" dirty="0">
                          <a:solidFill>
                            <a:srgbClr val="FFFFFF"/>
                          </a:solidFill>
                          <a:effectLst/>
                          <a:latin typeface="Calibri"/>
                        </a:rPr>
                      </a:br>
                      <a:r>
                        <a:rPr lang="en-US" sz="1400" b="1" i="0" u="none" strike="noStrike" dirty="0">
                          <a:solidFill>
                            <a:srgbClr val="FFFFFF"/>
                          </a:solidFill>
                          <a:effectLst/>
                          <a:latin typeface="Calibri"/>
                        </a:rPr>
                        <a:t>11-Digit Format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r>
              <a:tr h="283524">
                <a:tc>
                  <a:txBody>
                    <a:bodyPr/>
                    <a:lstStyle/>
                    <a:p>
                      <a:pPr algn="ctr" fontAlgn="b"/>
                      <a:r>
                        <a:rPr lang="en-US" sz="1200" b="0" i="0" u="none" strike="noStrike" dirty="0">
                          <a:effectLst/>
                          <a:latin typeface="Calibri"/>
                        </a:rPr>
                        <a:t>4-4-2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9999-9999-99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5</a:t>
                      </a:r>
                      <a:r>
                        <a:rPr lang="en-US" sz="1200" b="0" i="0" u="none" strike="noStrike" dirty="0" smtClean="0">
                          <a:effectLst/>
                          <a:latin typeface="Calibri"/>
                        </a:rPr>
                        <a:t>-4-2</a:t>
                      </a:r>
                      <a:endParaRPr lang="en-US" sz="1200" b="0" i="0" u="none" strike="noStrike" dirty="0">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FF0000"/>
                          </a:solidFill>
                          <a:effectLst/>
                          <a:latin typeface="Calibri"/>
                        </a:rPr>
                        <a:t>0</a:t>
                      </a:r>
                      <a:r>
                        <a:rPr lang="en-US" sz="1200" b="0" i="0" u="none" strike="noStrike" dirty="0">
                          <a:effectLst/>
                          <a:latin typeface="Calibri"/>
                        </a:rPr>
                        <a:t>9999-9999-99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3524">
                <a:tc>
                  <a:txBody>
                    <a:bodyPr/>
                    <a:lstStyle/>
                    <a:p>
                      <a:pPr algn="ctr" fontAlgn="b"/>
                      <a:r>
                        <a:rPr lang="en-US" sz="1200" b="0" i="0" u="none" strike="noStrike" dirty="0">
                          <a:effectLst/>
                          <a:latin typeface="Calibri"/>
                        </a:rPr>
                        <a:t>5-3-2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99999-999-99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5-4-2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99999-</a:t>
                      </a:r>
                      <a:r>
                        <a:rPr lang="en-US" sz="1200" b="1" i="0" u="none" strike="noStrike" dirty="0">
                          <a:solidFill>
                            <a:srgbClr val="FF0000"/>
                          </a:solidFill>
                          <a:effectLst/>
                          <a:latin typeface="Calibri"/>
                        </a:rPr>
                        <a:t>0</a:t>
                      </a:r>
                      <a:r>
                        <a:rPr lang="en-US" sz="1200" b="0" i="0" u="none" strike="noStrike" dirty="0">
                          <a:effectLst/>
                          <a:latin typeface="Calibri"/>
                        </a:rPr>
                        <a:t>999-99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3524">
                <a:tc>
                  <a:txBody>
                    <a:bodyPr/>
                    <a:lstStyle/>
                    <a:p>
                      <a:pPr algn="ctr" fontAlgn="b"/>
                      <a:r>
                        <a:rPr lang="en-US" sz="1200" b="0" i="0" u="none" strike="noStrike" dirty="0" smtClean="0">
                          <a:effectLst/>
                          <a:latin typeface="Calibri"/>
                        </a:rPr>
                        <a:t>5-4-1</a:t>
                      </a:r>
                      <a:endParaRPr lang="en-US" sz="1200" b="0" i="0" u="none" strike="noStrike" dirty="0">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effectLst/>
                          <a:latin typeface="Calibri"/>
                        </a:rPr>
                        <a:t>99999-9999-9</a:t>
                      </a:r>
                      <a:endParaRPr lang="en-US" sz="1200" b="0" i="0" u="none" strike="noStrike" dirty="0">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effectLst/>
                          <a:latin typeface="Calibri"/>
                        </a:rPr>
                        <a:t>5-4-2</a:t>
                      </a:r>
                      <a:endParaRPr lang="en-US" sz="1200" b="0" i="0" u="none" strike="noStrike" dirty="0">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smtClean="0">
                          <a:effectLst/>
                          <a:latin typeface="+mn-lt"/>
                        </a:rPr>
                        <a:t>99999-9999-</a:t>
                      </a:r>
                      <a:r>
                        <a:rPr lang="en-US" sz="1200" b="1" i="0" u="none" strike="noStrike" dirty="0" smtClean="0">
                          <a:solidFill>
                            <a:srgbClr val="FF0000"/>
                          </a:solidFill>
                          <a:effectLst/>
                          <a:latin typeface="+mn-lt"/>
                        </a:rPr>
                        <a:t>0</a:t>
                      </a:r>
                      <a:r>
                        <a:rPr lang="en-US" sz="1200" b="0" i="0" u="none" strike="noStrike" dirty="0" smtClean="0">
                          <a:effectLst/>
                          <a:latin typeface="+mn-lt"/>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76198" y="76200"/>
            <a:ext cx="8064625" cy="1477328"/>
          </a:xfrm>
          <a:prstGeom prst="rect">
            <a:avLst/>
          </a:prstGeom>
          <a:noFill/>
        </p:spPr>
        <p:txBody>
          <a:bodyPr wrap="square" rtlCol="0">
            <a:spAutoFit/>
          </a:bodyPr>
          <a:lstStyle/>
          <a:p>
            <a:pPr defTabSz="914400" fontAlgn="auto">
              <a:spcBef>
                <a:spcPts val="0"/>
              </a:spcBef>
              <a:spcAft>
                <a:spcPts val="0"/>
              </a:spcAft>
            </a:pPr>
            <a:r>
              <a:rPr lang="en-US" b="1" u="sng" dirty="0" smtClean="0">
                <a:solidFill>
                  <a:srgbClr val="1F497D"/>
                </a:solidFill>
                <a:latin typeface="Calibri"/>
                <a:ea typeface="+mn-ea"/>
                <a:cs typeface="+mn-cs"/>
              </a:rPr>
              <a:t>Question</a:t>
            </a:r>
            <a:r>
              <a:rPr lang="en-US" dirty="0" smtClean="0">
                <a:solidFill>
                  <a:srgbClr val="1F497D"/>
                </a:solidFill>
                <a:latin typeface="Calibri"/>
                <a:ea typeface="+mn-ea"/>
                <a:cs typeface="+mn-cs"/>
              </a:rPr>
              <a:t>: I downloaded the FDA’s National Drug Code (NDC) list from FDA.GOV. </a:t>
            </a:r>
            <a:r>
              <a:rPr lang="en-US" dirty="0">
                <a:solidFill>
                  <a:srgbClr val="1F497D"/>
                </a:solidFill>
                <a:latin typeface="Calibri"/>
                <a:ea typeface="+mn-ea"/>
                <a:cs typeface="+mn-cs"/>
              </a:rPr>
              <a:t>T</a:t>
            </a:r>
            <a:r>
              <a:rPr lang="en-US" dirty="0" smtClean="0">
                <a:solidFill>
                  <a:srgbClr val="1F497D"/>
                </a:solidFill>
                <a:latin typeface="Calibri"/>
                <a:ea typeface="+mn-ea"/>
                <a:cs typeface="+mn-cs"/>
              </a:rPr>
              <a:t>hose codes are different from the NDCs in the MA APCD Pharmacy Claims (PC) file. The FDA NDCs have 10 digits with two hyphens between the digits and the MA APCD PC NDCs have 11 digits without a hyphen. How can I convert the 10-digit NDCs into a format linkable with 11-digit PC file NDCs</a:t>
            </a:r>
            <a:r>
              <a:rPr lang="en-US" sz="1600" dirty="0" smtClean="0">
                <a:solidFill>
                  <a:srgbClr val="1F497D"/>
                </a:solidFill>
                <a:latin typeface="Calibri"/>
                <a:ea typeface="+mn-ea"/>
                <a:cs typeface="+mn-cs"/>
              </a:rPr>
              <a:t>?</a:t>
            </a:r>
            <a:endParaRPr lang="en-US" sz="1600" dirty="0">
              <a:solidFill>
                <a:srgbClr val="1F497D"/>
              </a:solidFill>
              <a:latin typeface="Calibri"/>
              <a:ea typeface="+mn-ea"/>
              <a:cs typeface="+mn-cs"/>
            </a:endParaRPr>
          </a:p>
        </p:txBody>
      </p:sp>
      <p:pic>
        <p:nvPicPr>
          <p:cNvPr id="1026" name="Picture 2" descr="Image result for link pharmacy claim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5313" y="97656"/>
            <a:ext cx="932155" cy="91162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79899" y="1678307"/>
            <a:ext cx="9064101" cy="2923877"/>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The FDA NDC packaging format is 10 digits segmented by hyphens into any of the three following 10-digit configurations:                                    </a:t>
            </a:r>
          </a:p>
          <a:p>
            <a:pPr defTabSz="914400" fontAlgn="auto">
              <a:spcBef>
                <a:spcPts val="0"/>
              </a:spcBef>
              <a:spcAft>
                <a:spcPts val="0"/>
              </a:spcAft>
            </a:pPr>
            <a:r>
              <a:rPr lang="en-US" altLang="en-US" sz="1400" dirty="0">
                <a:solidFill>
                  <a:prstClr val="black"/>
                </a:solidFill>
                <a:latin typeface="Arial" charset="0"/>
                <a:ea typeface="+mn-ea"/>
                <a:cs typeface="+mn-cs"/>
              </a:rPr>
              <a:t> </a:t>
            </a:r>
            <a:r>
              <a:rPr lang="en-US" altLang="en-US" sz="1400" dirty="0" smtClean="0">
                <a:solidFill>
                  <a:prstClr val="black"/>
                </a:solidFill>
                <a:latin typeface="Arial" charset="0"/>
                <a:ea typeface="+mn-ea"/>
                <a:cs typeface="+mn-cs"/>
              </a:rPr>
              <a:t>                                                         </a:t>
            </a:r>
            <a:r>
              <a:rPr lang="en-US" altLang="en-US" sz="1400" b="1" dirty="0" smtClean="0">
                <a:solidFill>
                  <a:srgbClr val="FF0000"/>
                </a:solidFill>
                <a:latin typeface="Arial" charset="0"/>
                <a:ea typeface="+mn-ea"/>
                <a:cs typeface="+mn-cs"/>
              </a:rPr>
              <a:t>4-4-2 configuration</a:t>
            </a:r>
          </a:p>
          <a:p>
            <a:pPr defTabSz="914400" fontAlgn="auto">
              <a:spcBef>
                <a:spcPts val="0"/>
              </a:spcBef>
              <a:spcAft>
                <a:spcPts val="0"/>
              </a:spcAft>
            </a:pPr>
            <a:r>
              <a:rPr lang="en-US" altLang="en-US" sz="1400" b="1" dirty="0">
                <a:solidFill>
                  <a:srgbClr val="FF0000"/>
                </a:solidFill>
                <a:latin typeface="Arial" charset="0"/>
                <a:ea typeface="+mn-ea"/>
                <a:cs typeface="+mn-cs"/>
              </a:rPr>
              <a:t> </a:t>
            </a:r>
            <a:r>
              <a:rPr lang="en-US" altLang="en-US" sz="1400" b="1" dirty="0" smtClean="0">
                <a:solidFill>
                  <a:srgbClr val="FF0000"/>
                </a:solidFill>
                <a:latin typeface="Arial" charset="0"/>
                <a:ea typeface="+mn-ea"/>
                <a:cs typeface="+mn-cs"/>
              </a:rPr>
              <a:t>                                                         5-3-2 configuration</a:t>
            </a:r>
          </a:p>
          <a:p>
            <a:pPr defTabSz="914400" fontAlgn="auto">
              <a:spcBef>
                <a:spcPts val="0"/>
              </a:spcBef>
              <a:spcAft>
                <a:spcPts val="0"/>
              </a:spcAft>
            </a:pPr>
            <a:r>
              <a:rPr lang="en-US" altLang="en-US" sz="1400" b="1" dirty="0">
                <a:solidFill>
                  <a:srgbClr val="FF0000"/>
                </a:solidFill>
                <a:latin typeface="Arial" charset="0"/>
                <a:ea typeface="+mn-ea"/>
                <a:cs typeface="+mn-cs"/>
              </a:rPr>
              <a:t> </a:t>
            </a:r>
            <a:r>
              <a:rPr lang="en-US" altLang="en-US" sz="1400" b="1" dirty="0" smtClean="0">
                <a:solidFill>
                  <a:srgbClr val="FF0000"/>
                </a:solidFill>
                <a:latin typeface="Arial" charset="0"/>
                <a:ea typeface="+mn-ea"/>
                <a:cs typeface="+mn-cs"/>
              </a:rPr>
              <a:t>                                                         5-4-1 configuration</a:t>
            </a:r>
          </a:p>
          <a:p>
            <a:pPr defTabSz="914400" fontAlgn="auto">
              <a:spcBef>
                <a:spcPts val="0"/>
              </a:spcBef>
              <a:spcAft>
                <a:spcPts val="0"/>
              </a:spcAft>
            </a:pPr>
            <a:endParaRPr lang="en-US" sz="1050" dirty="0" smtClean="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For </a:t>
            </a:r>
            <a:r>
              <a:rPr lang="en-US" sz="1600" dirty="0">
                <a:solidFill>
                  <a:prstClr val="black"/>
                </a:solidFill>
                <a:latin typeface="Calibri"/>
                <a:ea typeface="+mn-ea"/>
                <a:cs typeface="+mn-cs"/>
              </a:rPr>
              <a:t>p</a:t>
            </a:r>
            <a:r>
              <a:rPr lang="en-US" sz="1600" dirty="0" smtClean="0">
                <a:solidFill>
                  <a:prstClr val="black"/>
                </a:solidFill>
                <a:latin typeface="Calibri"/>
                <a:ea typeface="+mn-ea"/>
                <a:cs typeface="+mn-cs"/>
              </a:rPr>
              <a:t>harmacy claims standard billing format, the three variations in 10-digit configurations are normalized into one </a:t>
            </a:r>
            <a:r>
              <a:rPr lang="en-US" sz="1600" b="1" dirty="0" smtClean="0">
                <a:solidFill>
                  <a:srgbClr val="FF0000"/>
                </a:solidFill>
                <a:latin typeface="Calibri"/>
                <a:ea typeface="+mn-ea"/>
                <a:cs typeface="+mn-cs"/>
              </a:rPr>
              <a:t>11-digit 5-4-2 standard </a:t>
            </a:r>
            <a:r>
              <a:rPr lang="en-US" sz="1600" dirty="0" smtClean="0">
                <a:solidFill>
                  <a:prstClr val="black"/>
                </a:solidFill>
                <a:latin typeface="Calibri"/>
                <a:ea typeface="+mn-ea"/>
                <a:cs typeface="+mn-cs"/>
              </a:rPr>
              <a:t>configuration format by strategically placing a lead zero as padding in the segment which requires alignment with the pharmacy claims 5-4-2 billing format (See Table 1 below). After the zero has been added to the segment requiring padding, then the hyphens can be stripped and the file linked with the PC file NDCs.</a:t>
            </a:r>
            <a:endParaRPr lang="en-US" sz="1600" dirty="0">
              <a:solidFill>
                <a:prstClr val="black"/>
              </a:solidFill>
              <a:latin typeface="Calibri"/>
              <a:ea typeface="+mn-ea"/>
              <a:cs typeface="+mn-cs"/>
            </a:endParaRPr>
          </a:p>
          <a:p>
            <a:pPr defTabSz="914400" fontAlgn="auto">
              <a:spcBef>
                <a:spcPts val="0"/>
              </a:spcBef>
              <a:spcAft>
                <a:spcPts val="0"/>
              </a:spcAft>
            </a:pPr>
            <a:endParaRPr lang="en-US" sz="1600" dirty="0" smtClean="0">
              <a:solidFill>
                <a:prstClr val="black"/>
              </a:solidFill>
              <a:latin typeface="Calibri"/>
              <a:ea typeface="+mn-ea"/>
              <a:cs typeface="+mn-cs"/>
            </a:endParaRPr>
          </a:p>
        </p:txBody>
      </p:sp>
      <p:sp>
        <p:nvSpPr>
          <p:cNvPr id="9" name="TextBox 8"/>
          <p:cNvSpPr txBox="1"/>
          <p:nvPr/>
        </p:nvSpPr>
        <p:spPr>
          <a:xfrm>
            <a:off x="674702" y="4339416"/>
            <a:ext cx="8074455" cy="369332"/>
          </a:xfrm>
          <a:prstGeom prst="rect">
            <a:avLst/>
          </a:prstGeom>
          <a:noFill/>
        </p:spPr>
        <p:txBody>
          <a:bodyPr wrap="none" rtlCol="0">
            <a:spAutoFit/>
          </a:bodyPr>
          <a:lstStyle/>
          <a:p>
            <a:pPr defTabSz="914400" fontAlgn="auto">
              <a:spcBef>
                <a:spcPts val="0"/>
              </a:spcBef>
              <a:spcAft>
                <a:spcPts val="0"/>
              </a:spcAft>
            </a:pPr>
            <a:r>
              <a:rPr lang="en-US" b="1" dirty="0" smtClean="0">
                <a:solidFill>
                  <a:srgbClr val="FF0000"/>
                </a:solidFill>
                <a:latin typeface="Calibri"/>
                <a:ea typeface="+mn-ea"/>
                <a:cs typeface="+mn-cs"/>
              </a:rPr>
              <a:t>Table 1. Conversion of 10-Digit NDC to 11 Digit NDC through Strategic Zero Padding</a:t>
            </a:r>
            <a:endParaRPr lang="en-US" b="1" dirty="0">
              <a:solidFill>
                <a:srgbClr val="FF0000"/>
              </a:solidFill>
              <a:latin typeface="Calibri"/>
              <a:ea typeface="+mn-ea"/>
              <a:cs typeface="+mn-cs"/>
            </a:endParaRPr>
          </a:p>
        </p:txBody>
      </p:sp>
      <p:sp>
        <p:nvSpPr>
          <p:cNvPr id="7" name="TextBox 6"/>
          <p:cNvSpPr txBox="1"/>
          <p:nvPr/>
        </p:nvSpPr>
        <p:spPr>
          <a:xfrm>
            <a:off x="250853" y="6376524"/>
            <a:ext cx="8913017" cy="253916"/>
          </a:xfrm>
          <a:prstGeom prst="rect">
            <a:avLst/>
          </a:prstGeom>
          <a:noFill/>
        </p:spPr>
        <p:txBody>
          <a:bodyPr wrap="none" rtlCol="0">
            <a:spAutoFit/>
          </a:bodyPr>
          <a:lstStyle/>
          <a:p>
            <a:r>
              <a:rPr lang="en-US" sz="1050" b="1" i="1" dirty="0" smtClean="0"/>
              <a:t>* For more background information on the National Drug Codes, see FDA website at</a:t>
            </a:r>
            <a:r>
              <a:rPr lang="en-US" sz="1050" b="1" i="1" dirty="0"/>
              <a:t>: </a:t>
            </a:r>
            <a:r>
              <a:rPr lang="en-US" sz="1050" b="1" i="1" u="sng" dirty="0">
                <a:solidFill>
                  <a:srgbClr val="0070C0"/>
                </a:solidFill>
              </a:rPr>
              <a:t>https://www.fda.gov/drugs/developmentapprovalprocess/ucm070829</a:t>
            </a:r>
          </a:p>
        </p:txBody>
      </p:sp>
    </p:spTree>
    <p:extLst>
      <p:ext uri="{BB962C8B-B14F-4D97-AF65-F5344CB8AC3E}">
        <p14:creationId xmlns:p14="http://schemas.microsoft.com/office/powerpoint/2010/main" val="3276364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2009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Announcements / Updates</a:t>
            </a:r>
            <a:r>
              <a:rPr lang="en-US" dirty="0" smtClean="0">
                <a:latin typeface="Arial" panose="020B0604020202020204" pitchFamily="34" charset="0"/>
                <a:cs typeface="Arial" panose="020B0604020202020204" pitchFamily="34" charset="0"/>
              </a:rPr>
              <a:t>:</a:t>
            </a:r>
            <a:endParaRPr lang="en-US" u="sng" dirty="0" smtClean="0">
              <a:latin typeface="Arial" panose="020B0604020202020204" pitchFamily="34" charset="0"/>
              <a:cs typeface="Arial" panose="020B0604020202020204" pitchFamily="34" charset="0"/>
            </a:endParaRPr>
          </a:p>
          <a:p>
            <a:pPr marL="1028700" lvl="1" indent="-571500" algn="l">
              <a:buFont typeface="Courier New" panose="02070309020205020404" pitchFamily="49" charset="0"/>
              <a:buChar char="o"/>
            </a:pPr>
            <a:r>
              <a:rPr lang="en-US" sz="1800" dirty="0" smtClean="0">
                <a:solidFill>
                  <a:srgbClr val="1F497D"/>
                </a:solidFill>
                <a:latin typeface="Arial"/>
                <a:ea typeface="Times New Roman"/>
              </a:rPr>
              <a:t>MA APCD Release 7.0</a:t>
            </a:r>
            <a:endParaRPr lang="en-US" sz="1800" dirty="0">
              <a:solidFill>
                <a:srgbClr val="1F497D"/>
              </a:solidFill>
              <a:latin typeface="Arial"/>
              <a:ea typeface="Times New Roman"/>
            </a:endParaRPr>
          </a:p>
          <a:p>
            <a:pPr marL="1028700" lvl="1" indent="-571500" algn="l">
              <a:buFont typeface="Courier New" panose="02070309020205020404" pitchFamily="49" charset="0"/>
              <a:buChar char="o"/>
            </a:pPr>
            <a:r>
              <a:rPr lang="en-US" sz="1800" dirty="0" smtClean="0">
                <a:solidFill>
                  <a:srgbClr val="1F497D"/>
                </a:solidFill>
                <a:latin typeface="Arial"/>
              </a:rPr>
              <a:t>FY17 Case Mix</a:t>
            </a:r>
            <a:endParaRPr lang="en-US" sz="32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1800" dirty="0" smtClean="0">
                <a:solidFill>
                  <a:schemeClr val="tx2"/>
                </a:solidFill>
                <a:latin typeface="Arial"/>
                <a:ea typeface="Times New Roman"/>
              </a:rPr>
              <a:t>Comparison of Procedure </a:t>
            </a:r>
            <a:r>
              <a:rPr lang="en-US" sz="1800" dirty="0">
                <a:solidFill>
                  <a:schemeClr val="tx2"/>
                </a:solidFill>
                <a:latin typeface="Arial"/>
                <a:ea typeface="Times New Roman"/>
              </a:rPr>
              <a:t>V</a:t>
            </a:r>
            <a:r>
              <a:rPr lang="en-US" sz="1800" dirty="0" smtClean="0">
                <a:solidFill>
                  <a:schemeClr val="tx2"/>
                </a:solidFill>
                <a:latin typeface="Arial"/>
                <a:ea typeface="Times New Roman"/>
              </a:rPr>
              <a:t>olume in MA APCD vs Case Mix</a:t>
            </a:r>
            <a:endParaRPr lang="en-US" sz="1800" dirty="0">
              <a:solidFill>
                <a:schemeClr val="tx2"/>
              </a:solidFill>
              <a:latin typeface="Arial"/>
              <a:ea typeface="Times New Roman"/>
            </a:endParaRPr>
          </a:p>
          <a:p>
            <a:pPr marL="1028700" lvl="1" indent="-571500" algn="l">
              <a:buFont typeface="Courier New" panose="02070309020205020404" pitchFamily="49" charset="0"/>
              <a:buChar char="o"/>
            </a:pPr>
            <a:r>
              <a:rPr lang="en-US" sz="1800" dirty="0" smtClean="0">
                <a:solidFill>
                  <a:schemeClr val="tx2"/>
                </a:solidFill>
                <a:latin typeface="Arial"/>
                <a:ea typeface="Times New Roman"/>
              </a:rPr>
              <a:t>MA APCD Provider Linkages</a:t>
            </a:r>
          </a:p>
          <a:p>
            <a:pPr marL="1028700" lvl="1" indent="-571500" algn="l">
              <a:buFont typeface="Courier New" panose="02070309020205020404" pitchFamily="49" charset="0"/>
              <a:buChar char="o"/>
            </a:pPr>
            <a:r>
              <a:rPr lang="en-US" sz="1800" dirty="0" smtClean="0">
                <a:solidFill>
                  <a:schemeClr val="tx2"/>
                </a:solidFill>
                <a:latin typeface="Arial"/>
                <a:ea typeface="Times New Roman"/>
              </a:rPr>
              <a:t>National Drug Code (NDC) Conversion</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7.0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dirty="0">
                <a:latin typeface="Arial" panose="020B0604020202020204" pitchFamily="34" charset="0"/>
                <a:cs typeface="Arial" panose="020B0604020202020204" pitchFamily="34" charset="0"/>
              </a:rPr>
              <a:t>Expected to be available </a:t>
            </a:r>
            <a:r>
              <a:rPr lang="en-US" b="1" dirty="0">
                <a:solidFill>
                  <a:srgbClr val="00B050"/>
                </a:solidFill>
                <a:latin typeface="Arial" panose="020B0604020202020204" pitchFamily="34" charset="0"/>
                <a:cs typeface="Arial" panose="020B0604020202020204" pitchFamily="34" charset="0"/>
              </a:rPr>
              <a:t>December 2018</a:t>
            </a:r>
          </a:p>
          <a:p>
            <a:pPr lvl="1" algn="l"/>
            <a:r>
              <a:rPr lang="en-US" sz="1600" dirty="0">
                <a:solidFill>
                  <a:srgbClr val="1F497D"/>
                </a:solidFill>
                <a:latin typeface="Arial" panose="020B0604020202020204" pitchFamily="34" charset="0"/>
                <a:cs typeface="Arial" panose="020B0604020202020204" pitchFamily="34" charset="0"/>
              </a:rPr>
              <a:t>Sign up for the </a:t>
            </a:r>
            <a:r>
              <a:rPr lang="en-US" sz="1600" dirty="0">
                <a:solidFill>
                  <a:prstClr val="black"/>
                </a:solidFill>
                <a:latin typeface="Arial" panose="020B0604020202020204" pitchFamily="34" charset="0"/>
                <a:cs typeface="Arial" panose="020B0604020202020204" pitchFamily="34" charset="0"/>
                <a:hlinkClick r:id="rId3"/>
              </a:rPr>
              <a:t>APCD </a:t>
            </a:r>
            <a:r>
              <a:rPr lang="en-US" sz="1600" dirty="0" err="1">
                <a:solidFill>
                  <a:prstClr val="black"/>
                </a:solidFill>
                <a:latin typeface="Arial" panose="020B0604020202020204" pitchFamily="34" charset="0"/>
                <a:cs typeface="Arial" panose="020B0604020202020204" pitchFamily="34" charset="0"/>
                <a:hlinkClick r:id="rId3"/>
              </a:rPr>
              <a:t>Eblast</a:t>
            </a:r>
            <a:r>
              <a:rPr lang="en-US" sz="1600" dirty="0">
                <a:solidFill>
                  <a:prstClr val="black"/>
                </a:solidFill>
                <a:latin typeface="Arial" panose="020B0604020202020204" pitchFamily="34" charset="0"/>
                <a:cs typeface="Arial" panose="020B0604020202020204" pitchFamily="34" charset="0"/>
                <a:hlinkClick r:id="rId3"/>
              </a:rPr>
              <a:t> list</a:t>
            </a:r>
            <a:r>
              <a:rPr lang="en-US" sz="1600" dirty="0">
                <a:solidFill>
                  <a:prstClr val="black"/>
                </a:solidFill>
                <a:latin typeface="Arial" panose="020B0604020202020204" pitchFamily="34" charset="0"/>
                <a:cs typeface="Arial" panose="020B0604020202020204" pitchFamily="34" charset="0"/>
              </a:rPr>
              <a:t> </a:t>
            </a:r>
            <a:r>
              <a:rPr lang="en-US" sz="1600" dirty="0">
                <a:solidFill>
                  <a:srgbClr val="1F497D"/>
                </a:solidFill>
                <a:latin typeface="Arial" panose="020B0604020202020204" pitchFamily="34" charset="0"/>
                <a:cs typeface="Arial" panose="020B0604020202020204" pitchFamily="34" charset="0"/>
              </a:rPr>
              <a:t>for the official </a:t>
            </a:r>
            <a:r>
              <a:rPr lang="en-US" sz="1600" dirty="0" smtClean="0">
                <a:solidFill>
                  <a:srgbClr val="1F497D"/>
                </a:solidFill>
                <a:latin typeface="Arial" panose="020B0604020202020204" pitchFamily="34" charset="0"/>
                <a:cs typeface="Arial" panose="020B0604020202020204" pitchFamily="34" charset="0"/>
              </a:rPr>
              <a:t>announcement</a:t>
            </a:r>
            <a:endParaRPr lang="en-US" sz="2400" dirty="0" smtClean="0"/>
          </a:p>
          <a:p>
            <a:pPr marL="342900" lvl="0" indent="-342900">
              <a:buFont typeface="Arial" panose="020B0604020202020204" pitchFamily="34" charset="0"/>
              <a:buChar char="•"/>
            </a:pPr>
            <a:r>
              <a:rPr lang="en-US" dirty="0" smtClean="0"/>
              <a:t>Encompasses </a:t>
            </a:r>
            <a:r>
              <a:rPr lang="en-US" dirty="0"/>
              <a:t>data from January </a:t>
            </a:r>
            <a:r>
              <a:rPr lang="en-US" dirty="0" smtClean="0"/>
              <a:t>2013 </a:t>
            </a:r>
            <a:r>
              <a:rPr lang="en-US" dirty="0"/>
              <a:t>– December </a:t>
            </a:r>
            <a:r>
              <a:rPr lang="en-US" dirty="0" smtClean="0"/>
              <a:t>2017 </a:t>
            </a:r>
            <a:r>
              <a:rPr lang="en-US" dirty="0"/>
              <a:t>with six months of claim </a:t>
            </a:r>
            <a:r>
              <a:rPr lang="en-US" dirty="0" smtClean="0"/>
              <a:t>runout (includes paid claims through 6/30/18)</a:t>
            </a:r>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Release Documentation and Data </a:t>
            </a:r>
            <a:r>
              <a:rPr lang="en-US" dirty="0">
                <a:solidFill>
                  <a:schemeClr val="tx2"/>
                </a:solidFill>
                <a:latin typeface="Arial" panose="020B0604020202020204" pitchFamily="34" charset="0"/>
                <a:cs typeface="Arial" panose="020B0604020202020204" pitchFamily="34" charset="0"/>
              </a:rPr>
              <a:t>S</a:t>
            </a:r>
            <a:r>
              <a:rPr lang="en-US" dirty="0" smtClean="0">
                <a:solidFill>
                  <a:schemeClr val="tx2"/>
                </a:solidFill>
                <a:latin typeface="Arial" panose="020B0604020202020204" pitchFamily="34" charset="0"/>
                <a:cs typeface="Arial" panose="020B0604020202020204" pitchFamily="34" charset="0"/>
              </a:rPr>
              <a:t>pecifications will be available on our website soon</a:t>
            </a:r>
          </a:p>
          <a:p>
            <a:pPr lvl="0"/>
            <a:r>
              <a:rPr lang="en-US" sz="1800" dirty="0" smtClean="0">
                <a:solidFill>
                  <a:srgbClr val="1F497D"/>
                </a:solidFill>
                <a:latin typeface="Arial" panose="020B0604020202020204" pitchFamily="34" charset="0"/>
                <a:cs typeface="Arial" panose="020B0604020202020204" pitchFamily="34" charset="0"/>
              </a:rPr>
              <a:t>	</a:t>
            </a:r>
            <a:r>
              <a:rPr lang="en-US" sz="1600" dirty="0" smtClean="0">
                <a:solidFill>
                  <a:srgbClr val="1F497D"/>
                </a:solidFill>
                <a:latin typeface="Arial" panose="020B0604020202020204" pitchFamily="34" charset="0"/>
                <a:cs typeface="Arial" panose="020B0604020202020204" pitchFamily="34" charset="0"/>
              </a:rPr>
              <a:t>Will be posted </a:t>
            </a:r>
            <a:r>
              <a:rPr lang="en-US" sz="1600" dirty="0">
                <a:solidFill>
                  <a:srgbClr val="1F497D"/>
                </a:solidFill>
                <a:latin typeface="Arial" panose="020B0604020202020204" pitchFamily="34" charset="0"/>
                <a:cs typeface="Arial" panose="020B0604020202020204" pitchFamily="34" charset="0"/>
              </a:rPr>
              <a:t>here: </a:t>
            </a:r>
            <a:r>
              <a:rPr lang="en-US" sz="1600" dirty="0">
                <a:solidFill>
                  <a:srgbClr val="1F497D"/>
                </a:solidFill>
                <a:latin typeface="Arial" panose="020B0604020202020204" pitchFamily="34" charset="0"/>
                <a:cs typeface="Arial" panose="020B0604020202020204" pitchFamily="34" charset="0"/>
                <a:hlinkClick r:id="rId4"/>
              </a:rPr>
              <a:t>http://www.chiamass.gov/ma-apcd</a:t>
            </a:r>
            <a:r>
              <a:rPr lang="en-US" sz="1600" dirty="0" smtClean="0">
                <a:solidFill>
                  <a:srgbClr val="1F497D"/>
                </a:solidFill>
                <a:latin typeface="Arial" panose="020B0604020202020204" pitchFamily="34" charset="0"/>
                <a:cs typeface="Arial" panose="020B0604020202020204" pitchFamily="34" charset="0"/>
                <a:hlinkClick r:id="rId4"/>
              </a:rPr>
              <a:t>/</a:t>
            </a:r>
            <a:r>
              <a:rPr lang="en-US" sz="1600" dirty="0" smtClean="0">
                <a:solidFill>
                  <a:srgbClr val="1F497D"/>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Apply now by listing 2017 (and any other years you want from Release 7.0)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600" dirty="0">
                <a:solidFill>
                  <a:schemeClr val="tx2"/>
                </a:solidFill>
                <a:latin typeface="Arial" panose="020B0604020202020204" pitchFamily="34" charset="0"/>
                <a:cs typeface="Arial" panose="020B0604020202020204" pitchFamily="34" charset="0"/>
              </a:rPr>
              <a:t>Available here: </a:t>
            </a:r>
            <a:r>
              <a:rPr lang="en-US" sz="1600" dirty="0">
                <a:solidFill>
                  <a:schemeClr val="tx2"/>
                </a:solidFill>
                <a:latin typeface="Arial" panose="020B0604020202020204" pitchFamily="34" charset="0"/>
                <a:cs typeface="Arial" panose="020B0604020202020204" pitchFamily="34" charset="0"/>
                <a:hlinkClick r:id="rId5"/>
              </a:rPr>
              <a:t>http://</a:t>
            </a:r>
            <a:r>
              <a:rPr lang="en-US" sz="1600" dirty="0" smtClean="0">
                <a:solidFill>
                  <a:schemeClr val="tx2"/>
                </a:solidFill>
                <a:latin typeface="Arial" panose="020B0604020202020204" pitchFamily="34" charset="0"/>
                <a:cs typeface="Arial" panose="020B0604020202020204" pitchFamily="34" charset="0"/>
                <a:hlinkClick r:id="rId5"/>
              </a:rPr>
              <a:t>www.chiamass.gov/application-documents</a:t>
            </a:r>
            <a:r>
              <a:rPr lang="en-US" sz="1600" dirty="0" smtClean="0">
                <a:solidFill>
                  <a:schemeClr val="tx2"/>
                </a:solidFill>
                <a:latin typeface="Arial" panose="020B0604020202020204" pitchFamily="34" charset="0"/>
                <a:cs typeface="Arial" panose="020B0604020202020204" pitchFamily="34" charset="0"/>
              </a:rPr>
              <a:t> </a:t>
            </a: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 in MA APCD Release 7.0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Updated Master Patient Index</a:t>
            </a:r>
            <a:r>
              <a:rPr lang="en-US" dirty="0">
                <a:latin typeface="Arial" panose="020B0604020202020204" pitchFamily="34" charset="0"/>
                <a:cs typeface="Arial" panose="020B0604020202020204" pitchFamily="34" charset="0"/>
              </a:rPr>
              <a:t>, including a MEMBERLINKEID crosswalk to enable users to apply Release 7.0 IDs to prior Release </a:t>
            </a:r>
            <a:r>
              <a:rPr lang="en-US" dirty="0" smtClean="0">
                <a:latin typeface="Arial" panose="020B0604020202020204" pitchFamily="34" charset="0"/>
                <a:cs typeface="Arial" panose="020B0604020202020204" pitchFamily="34" charset="0"/>
              </a:rPr>
              <a:t>6.0 (available </a:t>
            </a:r>
            <a:r>
              <a:rPr lang="en-US" dirty="0">
                <a:latin typeface="Arial" panose="020B0604020202020204" pitchFamily="34" charset="0"/>
                <a:cs typeface="Arial" panose="020B0604020202020204" pitchFamily="34" charset="0"/>
              </a:rPr>
              <a:t>upon </a:t>
            </a:r>
            <a:r>
              <a:rPr lang="en-US" dirty="0" smtClean="0">
                <a:latin typeface="Arial" panose="020B0604020202020204" pitchFamily="34" charset="0"/>
                <a:cs typeface="Arial" panose="020B0604020202020204" pitchFamily="34" charset="0"/>
              </a:rPr>
              <a:t>request)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Contains </a:t>
            </a:r>
            <a:r>
              <a:rPr lang="en-US" dirty="0" smtClean="0">
                <a:latin typeface="Arial" panose="020B0604020202020204" pitchFamily="34" charset="0"/>
                <a:cs typeface="Arial" panose="020B0604020202020204" pitchFamily="34" charset="0"/>
              </a:rPr>
              <a:t>ICD-10-CM </a:t>
            </a:r>
            <a:r>
              <a:rPr lang="en-US" dirty="0">
                <a:latin typeface="Arial" panose="020B0604020202020204" pitchFamily="34" charset="0"/>
                <a:cs typeface="Arial" panose="020B0604020202020204" pitchFamily="34" charset="0"/>
              </a:rPr>
              <a:t>procedure and diagnosis codes. ICD indicator flag indicates whether codes are reported in ICD-9 or ICD-10 format. </a:t>
            </a:r>
            <a:endParaRPr lang="en-US" dirty="0" smtClean="0">
              <a:latin typeface="Arial" panose="020B0604020202020204" pitchFamily="34" charset="0"/>
              <a:cs typeface="Arial" panose="020B0604020202020204" pitchFamily="34" charset="0"/>
            </a:endParaRP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NOTE: the </a:t>
            </a:r>
            <a:r>
              <a:rPr lang="en-US" sz="2000" dirty="0">
                <a:solidFill>
                  <a:schemeClr val="tx2"/>
                </a:solidFill>
                <a:latin typeface="Arial" panose="020B0604020202020204" pitchFamily="34" charset="0"/>
                <a:cs typeface="Arial" panose="020B0604020202020204" pitchFamily="34" charset="0"/>
              </a:rPr>
              <a:t>ICD indicator flag is as reported by carriers and is not 100% accurate. </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Accountable Care </a:t>
            </a:r>
            <a:r>
              <a:rPr lang="en-US" dirty="0">
                <a:latin typeface="Arial" panose="020B0604020202020204" pitchFamily="34" charset="0"/>
                <a:cs typeface="Arial" panose="020B0604020202020204" pitchFamily="34" charset="0"/>
              </a:rPr>
              <a:t>Partnership Plans will be denoted starting in 2018 as follows:</a:t>
            </a: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Insurance </a:t>
            </a:r>
            <a:r>
              <a:rPr lang="en-US" sz="2000" dirty="0">
                <a:solidFill>
                  <a:schemeClr val="tx2"/>
                </a:solidFill>
                <a:latin typeface="Arial" panose="020B0604020202020204" pitchFamily="34" charset="0"/>
                <a:cs typeface="Arial" panose="020B0604020202020204" pitchFamily="34" charset="0"/>
              </a:rPr>
              <a:t>Type Code/Product (ME003, MC003, PC003, DC003) use the new value of 30 to denote ACO.</a:t>
            </a:r>
          </a:p>
          <a:p>
            <a:pPr marL="342900" indent="-34290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170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Release 7.0 Carrier Highlights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Several carriers resubmitted data, improving data linkage between their file types</a:t>
            </a:r>
            <a:r>
              <a:rPr lang="en-US" dirty="0" smtClean="0"/>
              <a:t>.</a:t>
            </a:r>
          </a:p>
          <a:p>
            <a:pPr marL="342900" indent="-342900">
              <a:buFont typeface="Arial" panose="020B0604020202020204" pitchFamily="34" charset="0"/>
              <a:buChar char="•"/>
            </a:pPr>
            <a:r>
              <a:rPr lang="en-US" dirty="0" smtClean="0"/>
              <a:t>Three </a:t>
            </a:r>
            <a:r>
              <a:rPr lang="en-US" dirty="0"/>
              <a:t>new submitters </a:t>
            </a:r>
            <a:r>
              <a:rPr lang="en-US" dirty="0" smtClean="0"/>
              <a:t>started providing </a:t>
            </a:r>
            <a:r>
              <a:rPr lang="en-US" dirty="0"/>
              <a:t>data to the MA </a:t>
            </a:r>
            <a:r>
              <a:rPr lang="en-US" dirty="0" smtClean="0"/>
              <a:t>APCD</a:t>
            </a:r>
          </a:p>
          <a:p>
            <a:pPr marL="342900" indent="-342900">
              <a:buFont typeface="Arial" panose="020B0604020202020204" pitchFamily="34" charset="0"/>
              <a:buChar char="•"/>
            </a:pPr>
            <a:r>
              <a:rPr lang="en-US" dirty="0" smtClean="0"/>
              <a:t>As </a:t>
            </a:r>
            <a:r>
              <a:rPr lang="en-US" dirty="0"/>
              <a:t>a result of the Supreme Court </a:t>
            </a:r>
            <a:r>
              <a:rPr lang="en-US" i="1" dirty="0" err="1"/>
              <a:t>Gobeille</a:t>
            </a:r>
            <a:r>
              <a:rPr lang="en-US" dirty="0"/>
              <a:t> </a:t>
            </a:r>
            <a:r>
              <a:rPr lang="en-US" dirty="0" smtClean="0"/>
              <a:t>ruling, </a:t>
            </a:r>
            <a:r>
              <a:rPr lang="en-US" dirty="0"/>
              <a:t>we have carriers that have removed self-insured data from their MA APCD data submissions and you will see a drop in members and claims in 2016 onward. Several carriers actively poll their employer groups for inclusion in MA APCD</a:t>
            </a:r>
            <a:r>
              <a:rPr lang="en-US" dirty="0" smtClean="0"/>
              <a:t>.</a:t>
            </a:r>
          </a:p>
          <a:p>
            <a:pPr marL="342900" indent="-342900">
              <a:buFont typeface="Arial" panose="020B0604020202020204" pitchFamily="34" charset="0"/>
              <a:buChar char="•"/>
            </a:pPr>
            <a:r>
              <a:rPr lang="en-US" dirty="0" smtClean="0"/>
              <a:t>Several </a:t>
            </a:r>
            <a:r>
              <a:rPr lang="en-US" dirty="0"/>
              <a:t>small carriers that have stopped submitting due to the Supreme Court </a:t>
            </a:r>
            <a:r>
              <a:rPr lang="en-US" i="1" dirty="0" err="1"/>
              <a:t>Gobeille</a:t>
            </a:r>
            <a:r>
              <a:rPr lang="en-US" dirty="0"/>
              <a:t> decision or have otherwise left the MA market.  You will continue to see their data for earlier years but CHIA does want to alert you that data will be sporadic for the year they exited the MA APCD (see Last Submission column).</a:t>
            </a:r>
            <a:endParaRPr lang="en-US" dirty="0"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579933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 [COMPLETED]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0000"/>
                </a:solidFill>
                <a:latin typeface="Arial" panose="020B0604020202020204" pitchFamily="34" charset="0"/>
                <a:cs typeface="Arial" panose="020B0604020202020204" pitchFamily="34" charset="0"/>
              </a:rPr>
              <a:t>NOVEMBER</a:t>
            </a:r>
            <a:r>
              <a:rPr lang="en-US" sz="2000" b="1" dirty="0" smtClean="0">
                <a:solidFill>
                  <a:srgbClr val="FFC000"/>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[COMPLETED]</a:t>
            </a:r>
            <a:endParaRPr lang="en-US" sz="1600" b="1" dirty="0" smtClean="0">
              <a:solidFill>
                <a:srgbClr val="00B05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0000"/>
                </a:solidFill>
                <a:latin typeface="Arial" panose="020B0604020202020204" pitchFamily="34" charset="0"/>
                <a:cs typeface="Arial" panose="020B0604020202020204" pitchFamily="34" charset="0"/>
              </a:rPr>
              <a:t>DECEMBER</a:t>
            </a:r>
            <a:endParaRPr lang="en-US" sz="1600" b="1" dirty="0" smtClean="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9337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199" y="76200"/>
            <a:ext cx="7358642" cy="969496"/>
          </a:xfrm>
          <a:prstGeom prst="rect">
            <a:avLst/>
          </a:prstGeom>
          <a:noFill/>
        </p:spPr>
        <p:txBody>
          <a:bodyPr wrap="square" rtlCol="0">
            <a:spAutoFit/>
          </a:bodyPr>
          <a:lstStyle/>
          <a:p>
            <a:pPr defTabSz="914400" fontAlgn="auto">
              <a:spcBef>
                <a:spcPts val="0"/>
              </a:spcBef>
              <a:spcAft>
                <a:spcPts val="0"/>
              </a:spcAft>
            </a:pPr>
            <a:r>
              <a:rPr lang="en-US" sz="1900" b="1" u="sng" dirty="0" smtClean="0">
                <a:solidFill>
                  <a:srgbClr val="1F497D"/>
                </a:solidFill>
                <a:latin typeface="Calibri"/>
                <a:ea typeface="+mn-ea"/>
                <a:cs typeface="+mn-cs"/>
              </a:rPr>
              <a:t>Question</a:t>
            </a:r>
            <a:r>
              <a:rPr lang="en-US" sz="1900" dirty="0" smtClean="0">
                <a:solidFill>
                  <a:srgbClr val="1F497D"/>
                </a:solidFill>
                <a:latin typeface="Calibri"/>
                <a:ea typeface="+mn-ea"/>
                <a:cs typeface="+mn-cs"/>
              </a:rPr>
              <a:t>: In order to decide which data repository to request,  I need to better understand  what is the difference in the volume of specific types of procedures in the MA-APCD and Case </a:t>
            </a:r>
            <a:r>
              <a:rPr lang="en-US" sz="1900" dirty="0">
                <a:solidFill>
                  <a:srgbClr val="1F497D"/>
                </a:solidFill>
                <a:latin typeface="Calibri"/>
                <a:ea typeface="+mn-ea"/>
                <a:cs typeface="+mn-cs"/>
              </a:rPr>
              <a:t>M</a:t>
            </a:r>
            <a:r>
              <a:rPr lang="en-US" sz="1900" dirty="0" smtClean="0">
                <a:solidFill>
                  <a:srgbClr val="1F497D"/>
                </a:solidFill>
                <a:latin typeface="Calibri"/>
                <a:ea typeface="+mn-ea"/>
                <a:cs typeface="+mn-cs"/>
              </a:rPr>
              <a:t>ix data?</a:t>
            </a:r>
            <a:endParaRPr lang="en-US" sz="1900" dirty="0">
              <a:solidFill>
                <a:srgbClr val="1F497D"/>
              </a:solidFill>
              <a:latin typeface="Calibri"/>
              <a:ea typeface="+mn-ea"/>
              <a:cs typeface="+mn-cs"/>
            </a:endParaRPr>
          </a:p>
        </p:txBody>
      </p:sp>
      <p:pic>
        <p:nvPicPr>
          <p:cNvPr id="1026" name="Picture 2" descr="Image result for medical procedur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0478" y="143855"/>
            <a:ext cx="1552841" cy="9571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6684" y="1055323"/>
            <a:ext cx="8921808" cy="2554545"/>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The volume of procedures alone should not dictate your data selection. Care setting of interest, payer and geography might also play a role.  If you were only interested in inpatient acute care performed on </a:t>
            </a:r>
            <a:r>
              <a:rPr lang="en-US" sz="1600" b="1" dirty="0" smtClean="0">
                <a:solidFill>
                  <a:prstClr val="black"/>
                </a:solidFill>
                <a:latin typeface="Calibri"/>
                <a:ea typeface="+mn-ea"/>
                <a:cs typeface="+mn-cs"/>
              </a:rPr>
              <a:t>Massachusetts (MA) residents </a:t>
            </a:r>
            <a:r>
              <a:rPr lang="en-US" sz="1600" dirty="0" smtClean="0">
                <a:solidFill>
                  <a:prstClr val="black"/>
                </a:solidFill>
                <a:latin typeface="Calibri"/>
                <a:ea typeface="+mn-ea"/>
                <a:cs typeface="+mn-cs"/>
              </a:rPr>
              <a:t>who, for example, received aortic valve replacement procedures (ICD-10-CM 02RF*, X2RF*) at </a:t>
            </a:r>
            <a:r>
              <a:rPr lang="en-US" sz="1600" b="1" dirty="0" smtClean="0">
                <a:solidFill>
                  <a:prstClr val="black"/>
                </a:solidFill>
                <a:latin typeface="Calibri"/>
                <a:ea typeface="+mn-ea"/>
                <a:cs typeface="+mn-cs"/>
              </a:rPr>
              <a:t>MA Hospitals </a:t>
            </a:r>
            <a:r>
              <a:rPr lang="en-US" sz="1600" dirty="0" smtClean="0">
                <a:solidFill>
                  <a:prstClr val="black"/>
                </a:solidFill>
                <a:latin typeface="Calibri"/>
                <a:ea typeface="+mn-ea"/>
                <a:cs typeface="+mn-cs"/>
              </a:rPr>
              <a:t>in FY2016, as you can see in </a:t>
            </a:r>
            <a:r>
              <a:rPr lang="en-US" sz="1600" b="1" dirty="0" smtClean="0">
                <a:solidFill>
                  <a:prstClr val="black"/>
                </a:solidFill>
                <a:latin typeface="Calibri"/>
                <a:ea typeface="+mn-ea"/>
                <a:cs typeface="+mn-cs"/>
              </a:rPr>
              <a:t>Figure 1 </a:t>
            </a:r>
            <a:r>
              <a:rPr lang="en-US" sz="1600" dirty="0" smtClean="0">
                <a:solidFill>
                  <a:prstClr val="black"/>
                </a:solidFill>
                <a:latin typeface="Calibri"/>
                <a:ea typeface="+mn-ea"/>
                <a:cs typeface="+mn-cs"/>
              </a:rPr>
              <a:t>below, Case Mix has more procedures than the MA APCD. While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data is limited to MA hospitals, even if you compared the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volume of patients regardless of state residency with MA APCD aortic valve replacement procedures performed in any state and regardless of patient residency, as you can see in </a:t>
            </a:r>
            <a:r>
              <a:rPr lang="en-US" sz="1600" b="1" dirty="0" smtClean="0">
                <a:solidFill>
                  <a:prstClr val="black"/>
                </a:solidFill>
                <a:latin typeface="Calibri"/>
                <a:ea typeface="+mn-ea"/>
                <a:cs typeface="+mn-cs"/>
              </a:rPr>
              <a:t>Figure 2</a:t>
            </a:r>
            <a:r>
              <a:rPr lang="en-US" sz="1600" dirty="0" smtClean="0">
                <a:solidFill>
                  <a:prstClr val="black"/>
                </a:solidFill>
                <a:latin typeface="Calibri"/>
                <a:ea typeface="+mn-ea"/>
                <a:cs typeface="+mn-cs"/>
              </a:rPr>
              <a:t>, the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volume is still higher than the MA APCD.  </a:t>
            </a:r>
            <a:r>
              <a:rPr lang="en-US" sz="1600" dirty="0">
                <a:solidFill>
                  <a:prstClr val="black"/>
                </a:solidFill>
                <a:latin typeface="Calibri"/>
                <a:ea typeface="+mn-ea"/>
                <a:cs typeface="+mn-cs"/>
              </a:rPr>
              <a:t>O</a:t>
            </a:r>
            <a:r>
              <a:rPr lang="en-US" sz="1600" dirty="0" smtClean="0">
                <a:solidFill>
                  <a:prstClr val="black"/>
                </a:solidFill>
                <a:latin typeface="Calibri"/>
                <a:ea typeface="+mn-ea"/>
                <a:cs typeface="+mn-cs"/>
              </a:rPr>
              <a:t>ver 80% of the MA APCD claims are for outpatient care. Therefore, if your research focused on procedures performed, for example, during routine primary care or in long term care settings, those and many other care settings are only available in the MA APCD. </a:t>
            </a:r>
            <a:endParaRPr lang="en-US" sz="1600" dirty="0">
              <a:solidFill>
                <a:prstClr val="black"/>
              </a:solidFill>
              <a:latin typeface="Calibri"/>
              <a:ea typeface="+mn-ea"/>
              <a:cs typeface="+mn-cs"/>
            </a:endParaRPr>
          </a:p>
        </p:txBody>
      </p:sp>
      <p:grpSp>
        <p:nvGrpSpPr>
          <p:cNvPr id="12" name="Group 11"/>
          <p:cNvGrpSpPr/>
          <p:nvPr/>
        </p:nvGrpSpPr>
        <p:grpSpPr>
          <a:xfrm>
            <a:off x="536960" y="4200577"/>
            <a:ext cx="3676116" cy="2311400"/>
            <a:chOff x="101124" y="3631250"/>
            <a:chExt cx="3676116" cy="2311400"/>
          </a:xfrm>
        </p:grpSpPr>
        <p:graphicFrame>
          <p:nvGraphicFramePr>
            <p:cNvPr id="2" name="Chart 1"/>
            <p:cNvGraphicFramePr/>
            <p:nvPr>
              <p:extLst>
                <p:ext uri="{D42A27DB-BD31-4B8C-83A1-F6EECF244321}">
                  <p14:modId xmlns:p14="http://schemas.microsoft.com/office/powerpoint/2010/main" val="67927755"/>
                </p:ext>
              </p:extLst>
            </p:nvPr>
          </p:nvGraphicFramePr>
          <p:xfrm>
            <a:off x="101124" y="3631250"/>
            <a:ext cx="3676116" cy="2311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811848" y="4232305"/>
              <a:ext cx="481222" cy="246221"/>
            </a:xfrm>
            <a:prstGeom prst="rect">
              <a:avLst/>
            </a:prstGeom>
            <a:noFill/>
          </p:spPr>
          <p:txBody>
            <a:bodyPr wrap="none" rtlCol="0">
              <a:spAutoFit/>
            </a:bodyPr>
            <a:lstStyle/>
            <a:p>
              <a:pPr defTabSz="914400" fontAlgn="auto">
                <a:spcBef>
                  <a:spcPts val="0"/>
                </a:spcBef>
                <a:spcAft>
                  <a:spcPts val="0"/>
                </a:spcAft>
              </a:pPr>
              <a:r>
                <a:rPr lang="en-US" sz="1000" b="1" dirty="0" smtClean="0">
                  <a:solidFill>
                    <a:prstClr val="black"/>
                  </a:solidFill>
                  <a:latin typeface="Calibri"/>
                  <a:ea typeface="+mn-ea"/>
                  <a:cs typeface="+mn-cs"/>
                </a:rPr>
                <a:t>2,106</a:t>
              </a:r>
              <a:endParaRPr lang="en-US" sz="1000" b="1" dirty="0">
                <a:solidFill>
                  <a:prstClr val="black"/>
                </a:solidFill>
                <a:latin typeface="Calibri"/>
                <a:ea typeface="+mn-ea"/>
                <a:cs typeface="+mn-cs"/>
              </a:endParaRPr>
            </a:p>
          </p:txBody>
        </p:sp>
        <p:sp>
          <p:nvSpPr>
            <p:cNvPr id="9" name="TextBox 8"/>
            <p:cNvSpPr txBox="1"/>
            <p:nvPr/>
          </p:nvSpPr>
          <p:spPr>
            <a:xfrm>
              <a:off x="1998291" y="3980203"/>
              <a:ext cx="481222" cy="246221"/>
            </a:xfrm>
            <a:prstGeom prst="rect">
              <a:avLst/>
            </a:prstGeom>
            <a:noFill/>
          </p:spPr>
          <p:txBody>
            <a:bodyPr wrap="none" rtlCol="0">
              <a:spAutoFit/>
            </a:bodyPr>
            <a:lstStyle/>
            <a:p>
              <a:pPr defTabSz="914400" fontAlgn="auto">
                <a:spcBef>
                  <a:spcPts val="0"/>
                </a:spcBef>
                <a:spcAft>
                  <a:spcPts val="0"/>
                </a:spcAft>
              </a:pPr>
              <a:r>
                <a:rPr lang="en-US" sz="1000" b="1" dirty="0" smtClean="0">
                  <a:solidFill>
                    <a:prstClr val="black"/>
                  </a:solidFill>
                  <a:latin typeface="Calibri"/>
                  <a:ea typeface="+mn-ea"/>
                  <a:cs typeface="+mn-cs"/>
                </a:rPr>
                <a:t>2,553</a:t>
              </a:r>
              <a:endParaRPr lang="en-US" sz="1000" b="1" dirty="0">
                <a:solidFill>
                  <a:prstClr val="black"/>
                </a:solidFill>
                <a:latin typeface="Calibri"/>
                <a:ea typeface="+mn-ea"/>
                <a:cs typeface="+mn-cs"/>
              </a:endParaRPr>
            </a:p>
          </p:txBody>
        </p:sp>
      </p:grpSp>
      <p:grpSp>
        <p:nvGrpSpPr>
          <p:cNvPr id="18" name="Group 17"/>
          <p:cNvGrpSpPr/>
          <p:nvPr/>
        </p:nvGrpSpPr>
        <p:grpSpPr>
          <a:xfrm>
            <a:off x="5005477" y="4191785"/>
            <a:ext cx="3676116" cy="2311400"/>
            <a:chOff x="5073350" y="4273134"/>
            <a:chExt cx="3676116" cy="2311400"/>
          </a:xfrm>
        </p:grpSpPr>
        <p:graphicFrame>
          <p:nvGraphicFramePr>
            <p:cNvPr id="14" name="Chart 13"/>
            <p:cNvGraphicFramePr/>
            <p:nvPr>
              <p:extLst>
                <p:ext uri="{D42A27DB-BD31-4B8C-83A1-F6EECF244321}">
                  <p14:modId xmlns:p14="http://schemas.microsoft.com/office/powerpoint/2010/main" val="2082266234"/>
                </p:ext>
              </p:extLst>
            </p:nvPr>
          </p:nvGraphicFramePr>
          <p:xfrm>
            <a:off x="5073350" y="4273134"/>
            <a:ext cx="3676116" cy="2311400"/>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14"/>
            <p:cNvSpPr txBox="1"/>
            <p:nvPr/>
          </p:nvSpPr>
          <p:spPr>
            <a:xfrm>
              <a:off x="5792620" y="4934011"/>
              <a:ext cx="481222" cy="246221"/>
            </a:xfrm>
            <a:prstGeom prst="rect">
              <a:avLst/>
            </a:prstGeom>
            <a:noFill/>
          </p:spPr>
          <p:txBody>
            <a:bodyPr wrap="none" rtlCol="0">
              <a:spAutoFit/>
            </a:bodyPr>
            <a:lstStyle/>
            <a:p>
              <a:pPr defTabSz="914400" fontAlgn="auto">
                <a:spcBef>
                  <a:spcPts val="0"/>
                </a:spcBef>
                <a:spcAft>
                  <a:spcPts val="0"/>
                </a:spcAft>
              </a:pPr>
              <a:r>
                <a:rPr lang="en-US" sz="1000" b="1" dirty="0" smtClean="0">
                  <a:solidFill>
                    <a:prstClr val="black"/>
                  </a:solidFill>
                  <a:latin typeface="Calibri"/>
                  <a:ea typeface="+mn-ea"/>
                  <a:cs typeface="+mn-cs"/>
                </a:rPr>
                <a:t>2,350</a:t>
              </a:r>
              <a:endParaRPr lang="en-US" sz="1000" b="1" dirty="0">
                <a:solidFill>
                  <a:prstClr val="black"/>
                </a:solidFill>
                <a:latin typeface="Calibri"/>
                <a:ea typeface="+mn-ea"/>
                <a:cs typeface="+mn-cs"/>
              </a:endParaRPr>
            </a:p>
          </p:txBody>
        </p:sp>
        <p:sp>
          <p:nvSpPr>
            <p:cNvPr id="16" name="TextBox 15"/>
            <p:cNvSpPr txBox="1"/>
            <p:nvPr/>
          </p:nvSpPr>
          <p:spPr>
            <a:xfrm>
              <a:off x="7013246" y="4629895"/>
              <a:ext cx="545342" cy="246221"/>
            </a:xfrm>
            <a:prstGeom prst="rect">
              <a:avLst/>
            </a:prstGeom>
            <a:noFill/>
          </p:spPr>
          <p:txBody>
            <a:bodyPr wrap="none" rtlCol="0">
              <a:spAutoFit/>
            </a:bodyPr>
            <a:lstStyle/>
            <a:p>
              <a:pPr defTabSz="914400" fontAlgn="auto">
                <a:spcBef>
                  <a:spcPts val="0"/>
                </a:spcBef>
                <a:spcAft>
                  <a:spcPts val="0"/>
                </a:spcAft>
              </a:pPr>
              <a:r>
                <a:rPr lang="en-US" sz="1000" b="1" dirty="0" smtClean="0">
                  <a:solidFill>
                    <a:prstClr val="black"/>
                  </a:solidFill>
                  <a:latin typeface="Calibri"/>
                  <a:ea typeface="+mn-ea"/>
                  <a:cs typeface="+mn-cs"/>
                </a:rPr>
                <a:t>3,001*</a:t>
              </a:r>
              <a:endParaRPr lang="en-US" sz="1000" b="1" dirty="0">
                <a:solidFill>
                  <a:prstClr val="black"/>
                </a:solidFill>
                <a:latin typeface="Calibri"/>
                <a:ea typeface="+mn-ea"/>
                <a:cs typeface="+mn-cs"/>
              </a:endParaRPr>
            </a:p>
          </p:txBody>
        </p:sp>
      </p:grpSp>
      <p:sp>
        <p:nvSpPr>
          <p:cNvPr id="19" name="TextBox 18"/>
          <p:cNvSpPr txBox="1"/>
          <p:nvPr/>
        </p:nvSpPr>
        <p:spPr>
          <a:xfrm>
            <a:off x="70338" y="3531057"/>
            <a:ext cx="9073662" cy="630942"/>
          </a:xfrm>
          <a:prstGeom prst="rect">
            <a:avLst/>
          </a:prstGeom>
          <a:noFill/>
        </p:spPr>
        <p:txBody>
          <a:bodyPr wrap="square" rtlCol="0">
            <a:spAutoFit/>
          </a:bodyPr>
          <a:lstStyle/>
          <a:p>
            <a:pPr defTabSz="914400" fontAlgn="auto">
              <a:spcBef>
                <a:spcPts val="0"/>
              </a:spcBef>
              <a:spcAft>
                <a:spcPts val="0"/>
              </a:spcAft>
            </a:pPr>
            <a:r>
              <a:rPr lang="en-US" sz="1700" b="1" u="sng" dirty="0" smtClean="0">
                <a:solidFill>
                  <a:srgbClr val="FF0000"/>
                </a:solidFill>
                <a:latin typeface="Calibri"/>
                <a:ea typeface="+mn-ea"/>
                <a:cs typeface="+mn-cs"/>
              </a:rPr>
              <a:t>Comparison of MA APCD and Case Mix Discharge Volume for Inpatient Aortic Valve Replacement</a:t>
            </a:r>
          </a:p>
          <a:p>
            <a:pPr algn="ctr" defTabSz="914400" fontAlgn="auto">
              <a:spcBef>
                <a:spcPts val="0"/>
              </a:spcBef>
              <a:spcAft>
                <a:spcPts val="0"/>
              </a:spcAft>
            </a:pPr>
            <a:r>
              <a:rPr lang="en-US" b="1" i="1" dirty="0" smtClean="0">
                <a:solidFill>
                  <a:srgbClr val="FF0000"/>
                </a:solidFill>
                <a:latin typeface="Calibri"/>
                <a:ea typeface="+mn-ea"/>
                <a:cs typeface="+mn-cs"/>
              </a:rPr>
              <a:t>         </a:t>
            </a:r>
            <a:r>
              <a:rPr lang="en-US" sz="1200" b="1" i="1" dirty="0" smtClean="0">
                <a:solidFill>
                  <a:srgbClr val="1F497D"/>
                </a:solidFill>
                <a:latin typeface="Calibri"/>
                <a:ea typeface="+mn-ea"/>
                <a:cs typeface="+mn-cs"/>
              </a:rPr>
              <a:t>Figure 1: Volume for MA Residents at MA Hospitals                Figure 2: Volume for All Patients regardless of Residency at any Hospital</a:t>
            </a:r>
            <a:endParaRPr lang="en-US" sz="1200" b="1" i="1" dirty="0">
              <a:solidFill>
                <a:srgbClr val="1F497D"/>
              </a:solidFill>
              <a:latin typeface="Calibri"/>
              <a:ea typeface="+mn-ea"/>
              <a:cs typeface="+mn-cs"/>
            </a:endParaRPr>
          </a:p>
        </p:txBody>
      </p:sp>
      <p:sp>
        <p:nvSpPr>
          <p:cNvPr id="20" name="TextBox 19"/>
          <p:cNvSpPr txBox="1"/>
          <p:nvPr/>
        </p:nvSpPr>
        <p:spPr>
          <a:xfrm>
            <a:off x="4853354" y="6554597"/>
            <a:ext cx="4185138" cy="215444"/>
          </a:xfrm>
          <a:prstGeom prst="rect">
            <a:avLst/>
          </a:prstGeom>
          <a:noFill/>
        </p:spPr>
        <p:txBody>
          <a:bodyPr wrap="square" rtlCol="0">
            <a:spAutoFit/>
          </a:bodyPr>
          <a:lstStyle/>
          <a:p>
            <a:pPr defTabSz="914400" fontAlgn="auto">
              <a:spcBef>
                <a:spcPts val="0"/>
              </a:spcBef>
              <a:spcAft>
                <a:spcPts val="0"/>
              </a:spcAft>
            </a:pPr>
            <a:r>
              <a:rPr lang="en-US" sz="800" i="1" dirty="0" smtClean="0">
                <a:solidFill>
                  <a:prstClr val="black"/>
                </a:solidFill>
                <a:latin typeface="Calibri"/>
                <a:ea typeface="+mn-ea"/>
                <a:cs typeface="+mn-cs"/>
              </a:rPr>
              <a:t>* Note: Case mix volume is limited to MA hospitals where residents from states also receive care. </a:t>
            </a:r>
            <a:endParaRPr lang="en-US" sz="800" i="1" dirty="0">
              <a:solidFill>
                <a:prstClr val="black"/>
              </a:solidFill>
              <a:latin typeface="Calibri"/>
              <a:ea typeface="+mn-ea"/>
              <a:cs typeface="+mn-cs"/>
            </a:endParaRPr>
          </a:p>
        </p:txBody>
      </p:sp>
    </p:spTree>
    <p:extLst>
      <p:ext uri="{BB962C8B-B14F-4D97-AF65-F5344CB8AC3E}">
        <p14:creationId xmlns:p14="http://schemas.microsoft.com/office/powerpoint/2010/main" val="3597073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p:cNvGraphicFramePr>
          <p:nvPr>
            <p:extLst>
              <p:ext uri="{D42A27DB-BD31-4B8C-83A1-F6EECF244321}">
                <p14:modId xmlns:p14="http://schemas.microsoft.com/office/powerpoint/2010/main" val="1046010135"/>
              </p:ext>
            </p:extLst>
          </p:nvPr>
        </p:nvGraphicFramePr>
        <p:xfrm>
          <a:off x="196553" y="3033757"/>
          <a:ext cx="8725256" cy="364050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76199" y="76200"/>
            <a:ext cx="7409918" cy="969496"/>
          </a:xfrm>
          <a:prstGeom prst="rect">
            <a:avLst/>
          </a:prstGeom>
          <a:noFill/>
        </p:spPr>
        <p:txBody>
          <a:bodyPr wrap="square" rtlCol="0">
            <a:spAutoFit/>
          </a:bodyPr>
          <a:lstStyle/>
          <a:p>
            <a:pPr defTabSz="914400" fontAlgn="auto">
              <a:spcBef>
                <a:spcPts val="0"/>
              </a:spcBef>
              <a:spcAft>
                <a:spcPts val="0"/>
              </a:spcAft>
            </a:pPr>
            <a:r>
              <a:rPr lang="en-US" sz="1900" b="1" u="sng" dirty="0" smtClean="0">
                <a:solidFill>
                  <a:srgbClr val="1F497D"/>
                </a:solidFill>
                <a:latin typeface="Calibri"/>
                <a:ea typeface="+mn-ea"/>
                <a:cs typeface="+mn-cs"/>
              </a:rPr>
              <a:t>Question</a:t>
            </a:r>
            <a:r>
              <a:rPr lang="en-US" sz="1900" dirty="0" smtClean="0">
                <a:solidFill>
                  <a:srgbClr val="1F497D"/>
                </a:solidFill>
                <a:latin typeface="Calibri"/>
                <a:ea typeface="+mn-ea"/>
                <a:cs typeface="+mn-cs"/>
              </a:rPr>
              <a:t>: In order to decide which data repository to request,  I need to better understand  what is the difference in the volume of specific types of procedures  in the MA-APCD and Case </a:t>
            </a:r>
            <a:r>
              <a:rPr lang="en-US" sz="1900" dirty="0">
                <a:solidFill>
                  <a:srgbClr val="1F497D"/>
                </a:solidFill>
                <a:latin typeface="Calibri"/>
                <a:ea typeface="+mn-ea"/>
                <a:cs typeface="+mn-cs"/>
              </a:rPr>
              <a:t>M</a:t>
            </a:r>
            <a:r>
              <a:rPr lang="en-US" sz="1900" dirty="0" smtClean="0">
                <a:solidFill>
                  <a:srgbClr val="1F497D"/>
                </a:solidFill>
                <a:latin typeface="Calibri"/>
                <a:ea typeface="+mn-ea"/>
                <a:cs typeface="+mn-cs"/>
              </a:rPr>
              <a:t>ix data?</a:t>
            </a:r>
            <a:endParaRPr lang="en-US" sz="1900" dirty="0">
              <a:solidFill>
                <a:srgbClr val="1F497D"/>
              </a:solidFill>
              <a:latin typeface="Calibri"/>
              <a:ea typeface="+mn-ea"/>
              <a:cs typeface="+mn-cs"/>
            </a:endParaRPr>
          </a:p>
        </p:txBody>
      </p:sp>
      <p:pic>
        <p:nvPicPr>
          <p:cNvPr id="9" name="Picture 2" descr="Image result for medical procedur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9023" y="118217"/>
            <a:ext cx="1552841" cy="95715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9728" y="1136770"/>
            <a:ext cx="8943175" cy="1846659"/>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b="1" i="1" dirty="0" smtClean="0">
                <a:solidFill>
                  <a:prstClr val="black"/>
                </a:solidFill>
                <a:latin typeface="Calibri"/>
                <a:ea typeface="+mn-ea"/>
                <a:cs typeface="+mn-cs"/>
              </a:rPr>
              <a:t> </a:t>
            </a:r>
            <a:r>
              <a:rPr lang="en-US" sz="1600" dirty="0" smtClean="0">
                <a:solidFill>
                  <a:srgbClr val="1F497D"/>
                </a:solidFill>
                <a:latin typeface="Calibri"/>
                <a:ea typeface="+mn-ea"/>
                <a:cs typeface="+mn-cs"/>
              </a:rPr>
              <a:t>(</a:t>
            </a:r>
            <a:r>
              <a:rPr lang="en-US" sz="1600" i="1" dirty="0">
                <a:solidFill>
                  <a:srgbClr val="FF0000"/>
                </a:solidFill>
                <a:latin typeface="Calibri"/>
                <a:ea typeface="+mn-ea"/>
                <a:cs typeface="+mn-cs"/>
              </a:rPr>
              <a:t>continued</a:t>
            </a:r>
            <a:r>
              <a:rPr lang="en-US" sz="1600" dirty="0" smtClean="0">
                <a:solidFill>
                  <a:srgbClr val="1F497D"/>
                </a:solidFill>
                <a:latin typeface="Calibri"/>
                <a:ea typeface="+mn-ea"/>
                <a:cs typeface="+mn-cs"/>
              </a:rPr>
              <a:t>)</a:t>
            </a:r>
            <a:r>
              <a:rPr lang="en-US" sz="1600" dirty="0" smtClean="0">
                <a:solidFill>
                  <a:prstClr val="black"/>
                </a:solidFill>
                <a:latin typeface="Calibri"/>
                <a:ea typeface="+mn-ea"/>
                <a:cs typeface="+mn-cs"/>
              </a:rPr>
              <a:t>:  In Figure 1 below, you can see that while the skew of the age distribution for inpatient aortic valve replacement patients in the MA APCD clearly matches that of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the higher volume of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discharges is most pronounced in the population over 65 years old. Therefore, if your procedure of research interest is most likely to be performed on an over 65 year old Medicare population in an inpatient acute care setting, Case Mix data would potentially contain a higher volume of procedures.  However, the good news is that the matching skew of the Case </a:t>
            </a:r>
            <a:r>
              <a:rPr lang="en-US" sz="1600" dirty="0">
                <a:solidFill>
                  <a:prstClr val="black"/>
                </a:solidFill>
                <a:latin typeface="Calibri"/>
                <a:ea typeface="+mn-ea"/>
                <a:cs typeface="+mn-cs"/>
              </a:rPr>
              <a:t>M</a:t>
            </a:r>
            <a:r>
              <a:rPr lang="en-US" sz="1600" dirty="0" smtClean="0">
                <a:solidFill>
                  <a:prstClr val="black"/>
                </a:solidFill>
                <a:latin typeface="Calibri"/>
                <a:ea typeface="+mn-ea"/>
                <a:cs typeface="+mn-cs"/>
              </a:rPr>
              <a:t>ix and MA APCD age distributions </a:t>
            </a: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suggests that the MA APCD can also provide a meaningful study sample</a:t>
            </a:r>
            <a:r>
              <a:rPr lang="en-US" dirty="0" smtClean="0">
                <a:solidFill>
                  <a:prstClr val="black"/>
                </a:solidFill>
                <a:latin typeface="Calibri"/>
                <a:ea typeface="+mn-ea"/>
                <a:cs typeface="+mn-cs"/>
              </a:rPr>
              <a:t>.</a:t>
            </a:r>
            <a:endParaRPr lang="en-US" dirty="0">
              <a:solidFill>
                <a:prstClr val="black"/>
              </a:solidFill>
              <a:latin typeface="Calibri"/>
              <a:ea typeface="+mn-ea"/>
              <a:cs typeface="+mn-cs"/>
            </a:endParaRPr>
          </a:p>
        </p:txBody>
      </p:sp>
    </p:spTree>
    <p:extLst>
      <p:ext uri="{BB962C8B-B14F-4D97-AF65-F5344CB8AC3E}">
        <p14:creationId xmlns:p14="http://schemas.microsoft.com/office/powerpoint/2010/main" val="1448910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23819</TotalTime>
  <Words>1496</Words>
  <Application>Microsoft Office PowerPoint</Application>
  <PresentationFormat>On-screen Show (4:3)</PresentationFormat>
  <Paragraphs>110</Paragraphs>
  <Slides>14</Slides>
  <Notes>9</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content option A</vt:lpstr>
      <vt:lpstr>HIT January 2014</vt:lpstr>
      <vt:lpstr>1_content option A</vt:lpstr>
      <vt:lpstr>Office Theme</vt:lpstr>
      <vt:lpstr>MA Center for Health Information &amp; Analysis  MA APCD User Workgroup</vt:lpstr>
      <vt:lpstr>Agenda</vt:lpstr>
      <vt:lpstr>MA APCD Release 7.0</vt:lpstr>
      <vt:lpstr>New in MA APCD Release 7.0</vt:lpstr>
      <vt:lpstr>Release 7.0 Carrier Highlights</vt:lpstr>
      <vt:lpstr>Case Mix FY17 Release Calendar</vt:lpstr>
      <vt:lpstr> QUESTIONS?</vt:lpstr>
      <vt:lpstr>PowerPoint Presentation</vt:lpstr>
      <vt:lpstr>PowerPoint Presentation</vt:lpstr>
      <vt:lpstr>Question: The National Service Provider ID in the MC file is not 100% populated.  We need it for linking to specific provider attributes in the AMA’s Physician Masterfile. We had assumed that when the National Service Provider ID is null that linking the MC files’ Service Provider Number Linking ID to the Provider file would allow us to obtain the National Service Provider ID, but are finding that in the Provider file it is also not 100% populated. </vt:lpstr>
      <vt:lpstr>PowerPoint Presentation</vt:lpstr>
      <vt:lpstr>Where can I find old User Workgroup presentations?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536</cp:revision>
  <cp:lastPrinted>2018-11-27T19:46:14Z</cp:lastPrinted>
  <dcterms:created xsi:type="dcterms:W3CDTF">2014-04-22T00:14:56Z</dcterms:created>
  <dcterms:modified xsi:type="dcterms:W3CDTF">2018-11-27T20:25:56Z</dcterms:modified>
</cp:coreProperties>
</file>