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4"/>
  </p:notesMasterIdLst>
  <p:handoutMasterIdLst>
    <p:handoutMasterId r:id="rId25"/>
  </p:handoutMasterIdLst>
  <p:sldIdLst>
    <p:sldId id="317" r:id="rId5"/>
    <p:sldId id="264" r:id="rId6"/>
    <p:sldId id="654" r:id="rId7"/>
    <p:sldId id="683" r:id="rId8"/>
    <p:sldId id="684" r:id="rId9"/>
    <p:sldId id="670" r:id="rId10"/>
    <p:sldId id="687" r:id="rId11"/>
    <p:sldId id="685" r:id="rId12"/>
    <p:sldId id="686" r:id="rId13"/>
    <p:sldId id="688" r:id="rId14"/>
    <p:sldId id="689" r:id="rId15"/>
    <p:sldId id="695" r:id="rId16"/>
    <p:sldId id="574" r:id="rId17"/>
    <p:sldId id="696" r:id="rId18"/>
    <p:sldId id="697" r:id="rId19"/>
    <p:sldId id="698" r:id="rId20"/>
    <p:sldId id="699" r:id="rId21"/>
    <p:sldId id="296" r:id="rId22"/>
    <p:sldId id="560" r:id="rId23"/>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91" autoAdjust="0"/>
    <p:restoredTop sz="89371" autoAdjust="0"/>
  </p:normalViewPr>
  <p:slideViewPr>
    <p:cSldViewPr snapToGrid="0" snapToObjects="1" showGuides="1">
      <p:cViewPr>
        <p:scale>
          <a:sx n="97" d="100"/>
          <a:sy n="97" d="100"/>
        </p:scale>
        <p:origin x="-336" y="-48"/>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aseline="0" dirty="0" smtClean="0"/>
              <a:t>Fig 1. Non-hospital based Hospice claim lines)</a:t>
            </a:r>
            <a:endParaRPr lang="en-US" sz="1200" baseline="0" dirty="0"/>
          </a:p>
        </c:rich>
      </c:tx>
      <c:layout/>
      <c:overlay val="0"/>
    </c:title>
    <c:autoTitleDeleted val="0"/>
    <c:plotArea>
      <c:layout/>
      <c:barChart>
        <c:barDir val="col"/>
        <c:grouping val="clustered"/>
        <c:varyColors val="0"/>
        <c:ser>
          <c:idx val="0"/>
          <c:order val="0"/>
          <c:tx>
            <c:strRef>
              <c:f>Sheet1!$B$1</c:f>
              <c:strCache>
                <c:ptCount val="1"/>
                <c:pt idx="0">
                  <c:v>2012</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81</c:v>
                </c:pt>
              </c:numCache>
            </c:numRef>
          </c:cat>
          <c:val>
            <c:numRef>
              <c:f>Sheet1!$B$2</c:f>
              <c:numCache>
                <c:formatCode>General</c:formatCode>
                <c:ptCount val="1"/>
                <c:pt idx="0">
                  <c:v>206365</c:v>
                </c:pt>
              </c:numCache>
            </c:numRef>
          </c:val>
        </c:ser>
        <c:ser>
          <c:idx val="1"/>
          <c:order val="1"/>
          <c:tx>
            <c:strRef>
              <c:f>Sheet1!$C$1</c:f>
              <c:strCache>
                <c:ptCount val="1"/>
                <c:pt idx="0">
                  <c:v>2013</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81</c:v>
                </c:pt>
              </c:numCache>
            </c:numRef>
          </c:cat>
          <c:val>
            <c:numRef>
              <c:f>Sheet1!$C$2</c:f>
              <c:numCache>
                <c:formatCode>General</c:formatCode>
                <c:ptCount val="1"/>
                <c:pt idx="0">
                  <c:v>197771</c:v>
                </c:pt>
              </c:numCache>
            </c:numRef>
          </c:val>
        </c:ser>
        <c:ser>
          <c:idx val="2"/>
          <c:order val="2"/>
          <c:tx>
            <c:strRef>
              <c:f>Sheet1!$D$1</c:f>
              <c:strCache>
                <c:ptCount val="1"/>
                <c:pt idx="0">
                  <c:v>2014</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81</c:v>
                </c:pt>
              </c:numCache>
            </c:numRef>
          </c:cat>
          <c:val>
            <c:numRef>
              <c:f>Sheet1!$D$2</c:f>
              <c:numCache>
                <c:formatCode>General</c:formatCode>
                <c:ptCount val="1"/>
                <c:pt idx="0">
                  <c:v>260069</c:v>
                </c:pt>
              </c:numCache>
            </c:numRef>
          </c:val>
        </c:ser>
        <c:ser>
          <c:idx val="3"/>
          <c:order val="3"/>
          <c:tx>
            <c:strRef>
              <c:f>Sheet1!$E$1</c:f>
              <c:strCache>
                <c:ptCount val="1"/>
                <c:pt idx="0">
                  <c:v>2015</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81</c:v>
                </c:pt>
              </c:numCache>
            </c:numRef>
          </c:cat>
          <c:val>
            <c:numRef>
              <c:f>Sheet1!$E$2</c:f>
              <c:numCache>
                <c:formatCode>General</c:formatCode>
                <c:ptCount val="1"/>
                <c:pt idx="0">
                  <c:v>1291592</c:v>
                </c:pt>
              </c:numCache>
            </c:numRef>
          </c:val>
        </c:ser>
        <c:ser>
          <c:idx val="4"/>
          <c:order val="4"/>
          <c:tx>
            <c:strRef>
              <c:f>Sheet1!$F$1</c:f>
              <c:strCache>
                <c:ptCount val="1"/>
                <c:pt idx="0">
                  <c:v>2016</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81</c:v>
                </c:pt>
              </c:numCache>
            </c:numRef>
          </c:cat>
          <c:val>
            <c:numRef>
              <c:f>Sheet1!$F$2</c:f>
              <c:numCache>
                <c:formatCode>General</c:formatCode>
                <c:ptCount val="1"/>
                <c:pt idx="0">
                  <c:v>2063420</c:v>
                </c:pt>
              </c:numCache>
            </c:numRef>
          </c:val>
        </c:ser>
        <c:dLbls>
          <c:dLblPos val="outEnd"/>
          <c:showLegendKey val="0"/>
          <c:showVal val="1"/>
          <c:showCatName val="0"/>
          <c:showSerName val="0"/>
          <c:showPercent val="0"/>
          <c:showBubbleSize val="0"/>
        </c:dLbls>
        <c:gapWidth val="75"/>
        <c:overlap val="-25"/>
        <c:axId val="37271040"/>
        <c:axId val="37272576"/>
      </c:barChart>
      <c:catAx>
        <c:axId val="37271040"/>
        <c:scaling>
          <c:orientation val="minMax"/>
        </c:scaling>
        <c:delete val="1"/>
        <c:axPos val="b"/>
        <c:majorGridlines/>
        <c:numFmt formatCode="General" sourceLinked="1"/>
        <c:majorTickMark val="none"/>
        <c:minorTickMark val="none"/>
        <c:tickLblPos val="nextTo"/>
        <c:crossAx val="37272576"/>
        <c:crosses val="autoZero"/>
        <c:auto val="1"/>
        <c:lblAlgn val="ctr"/>
        <c:lblOffset val="100"/>
        <c:noMultiLvlLbl val="0"/>
      </c:catAx>
      <c:valAx>
        <c:axId val="37272576"/>
        <c:scaling>
          <c:orientation val="minMax"/>
          <c:max val="2500000"/>
          <c:min val="0"/>
        </c:scaling>
        <c:delete val="0"/>
        <c:axPos val="l"/>
        <c:majorGridlines/>
        <c:numFmt formatCode="#,##0" sourceLinked="0"/>
        <c:majorTickMark val="none"/>
        <c:minorTickMark val="none"/>
        <c:tickLblPos val="nextTo"/>
        <c:spPr>
          <a:ln w="9525">
            <a:noFill/>
          </a:ln>
        </c:spPr>
        <c:txPr>
          <a:bodyPr/>
          <a:lstStyle/>
          <a:p>
            <a:pPr>
              <a:defRPr sz="1100" baseline="0"/>
            </a:pPr>
            <a:endParaRPr lang="en-US"/>
          </a:p>
        </c:txPr>
        <c:crossAx val="37271040"/>
        <c:crosses val="autoZero"/>
        <c:crossBetween val="between"/>
        <c:majorUnit val="450000"/>
      </c:valAx>
    </c:plotArea>
    <c:legend>
      <c:legendPos val="b"/>
      <c:layout/>
      <c:overlay val="0"/>
      <c:txPr>
        <a:bodyPr/>
        <a:lstStyle/>
        <a:p>
          <a:pPr>
            <a:defRPr sz="1200" baseline="0"/>
          </a:pPr>
          <a:endParaRPr lang="en-US"/>
        </a:p>
      </c:txPr>
    </c:legend>
    <c:plotVisOnly val="1"/>
    <c:dispBlanksAs val="gap"/>
    <c:showDLblsOverMax val="0"/>
  </c:chart>
  <c:spPr>
    <a:ln w="19050">
      <a:solidFill>
        <a:schemeClr val="tx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aseline="0" dirty="0" smtClean="0"/>
              <a:t>Fig 2. Hospital based Hospice claim lines)</a:t>
            </a:r>
            <a:endParaRPr lang="en-US" sz="1200" baseline="0" dirty="0"/>
          </a:p>
        </c:rich>
      </c:tx>
      <c:layout/>
      <c:overlay val="0"/>
    </c:title>
    <c:autoTitleDeleted val="0"/>
    <c:plotArea>
      <c:layout/>
      <c:barChart>
        <c:barDir val="col"/>
        <c:grouping val="clustered"/>
        <c:varyColors val="0"/>
        <c:ser>
          <c:idx val="0"/>
          <c:order val="0"/>
          <c:tx>
            <c:strRef>
              <c:f>Sheet1!$B$1</c:f>
              <c:strCache>
                <c:ptCount val="1"/>
                <c:pt idx="0">
                  <c:v>2012</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82</c:v>
                </c:pt>
              </c:numCache>
            </c:numRef>
          </c:cat>
          <c:val>
            <c:numRef>
              <c:f>Sheet1!$B$2</c:f>
              <c:numCache>
                <c:formatCode>General</c:formatCode>
                <c:ptCount val="1"/>
                <c:pt idx="0">
                  <c:v>7832</c:v>
                </c:pt>
              </c:numCache>
            </c:numRef>
          </c:val>
        </c:ser>
        <c:ser>
          <c:idx val="1"/>
          <c:order val="1"/>
          <c:tx>
            <c:strRef>
              <c:f>Sheet1!$C$1</c:f>
              <c:strCache>
                <c:ptCount val="1"/>
                <c:pt idx="0">
                  <c:v>2013</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82</c:v>
                </c:pt>
              </c:numCache>
            </c:numRef>
          </c:cat>
          <c:val>
            <c:numRef>
              <c:f>Sheet1!$C$2</c:f>
              <c:numCache>
                <c:formatCode>General</c:formatCode>
                <c:ptCount val="1"/>
                <c:pt idx="0">
                  <c:v>6624</c:v>
                </c:pt>
              </c:numCache>
            </c:numRef>
          </c:val>
        </c:ser>
        <c:ser>
          <c:idx val="2"/>
          <c:order val="2"/>
          <c:tx>
            <c:strRef>
              <c:f>Sheet1!$D$1</c:f>
              <c:strCache>
                <c:ptCount val="1"/>
                <c:pt idx="0">
                  <c:v>2014</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82</c:v>
                </c:pt>
              </c:numCache>
            </c:numRef>
          </c:cat>
          <c:val>
            <c:numRef>
              <c:f>Sheet1!$D$2</c:f>
              <c:numCache>
                <c:formatCode>General</c:formatCode>
                <c:ptCount val="1"/>
                <c:pt idx="0">
                  <c:v>8389</c:v>
                </c:pt>
              </c:numCache>
            </c:numRef>
          </c:val>
        </c:ser>
        <c:ser>
          <c:idx val="3"/>
          <c:order val="3"/>
          <c:tx>
            <c:strRef>
              <c:f>Sheet1!$E$1</c:f>
              <c:strCache>
                <c:ptCount val="1"/>
                <c:pt idx="0">
                  <c:v>2015</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82</c:v>
                </c:pt>
              </c:numCache>
            </c:numRef>
          </c:cat>
          <c:val>
            <c:numRef>
              <c:f>Sheet1!$E$2</c:f>
              <c:numCache>
                <c:formatCode>General</c:formatCode>
                <c:ptCount val="1"/>
                <c:pt idx="0">
                  <c:v>7445</c:v>
                </c:pt>
              </c:numCache>
            </c:numRef>
          </c:val>
        </c:ser>
        <c:ser>
          <c:idx val="4"/>
          <c:order val="4"/>
          <c:tx>
            <c:strRef>
              <c:f>Sheet1!$F$1</c:f>
              <c:strCache>
                <c:ptCount val="1"/>
                <c:pt idx="0">
                  <c:v>2016</c:v>
                </c:pt>
              </c:strCache>
            </c:strRef>
          </c:tx>
          <c:invertIfNegative val="0"/>
          <c:dLbls>
            <c:txPr>
              <a:bodyPr/>
              <a:lstStyle/>
              <a:p>
                <a:pPr>
                  <a:defRPr sz="1000" baseline="0"/>
                </a:pPr>
                <a:endParaRPr lang="en-US"/>
              </a:p>
            </c:txPr>
            <c:dLblPos val="outEnd"/>
            <c:showLegendKey val="0"/>
            <c:showVal val="1"/>
            <c:showCatName val="0"/>
            <c:showSerName val="0"/>
            <c:showPercent val="0"/>
            <c:showBubbleSize val="0"/>
            <c:showLeaderLines val="0"/>
          </c:dLbls>
          <c:cat>
            <c:numRef>
              <c:f>Sheet1!$A$2</c:f>
              <c:numCache>
                <c:formatCode>General</c:formatCode>
                <c:ptCount val="1"/>
                <c:pt idx="0">
                  <c:v>82</c:v>
                </c:pt>
              </c:numCache>
            </c:numRef>
          </c:cat>
          <c:val>
            <c:numRef>
              <c:f>Sheet1!$F$2</c:f>
              <c:numCache>
                <c:formatCode>General</c:formatCode>
                <c:ptCount val="1"/>
                <c:pt idx="0">
                  <c:v>4828</c:v>
                </c:pt>
              </c:numCache>
            </c:numRef>
          </c:val>
        </c:ser>
        <c:dLbls>
          <c:dLblPos val="outEnd"/>
          <c:showLegendKey val="0"/>
          <c:showVal val="1"/>
          <c:showCatName val="0"/>
          <c:showSerName val="0"/>
          <c:showPercent val="0"/>
          <c:showBubbleSize val="0"/>
        </c:dLbls>
        <c:gapWidth val="75"/>
        <c:overlap val="-25"/>
        <c:axId val="37335424"/>
        <c:axId val="37336960"/>
      </c:barChart>
      <c:catAx>
        <c:axId val="37335424"/>
        <c:scaling>
          <c:orientation val="minMax"/>
        </c:scaling>
        <c:delete val="1"/>
        <c:axPos val="b"/>
        <c:majorGridlines/>
        <c:numFmt formatCode="General" sourceLinked="1"/>
        <c:majorTickMark val="none"/>
        <c:minorTickMark val="none"/>
        <c:tickLblPos val="nextTo"/>
        <c:crossAx val="37336960"/>
        <c:crosses val="autoZero"/>
        <c:auto val="1"/>
        <c:lblAlgn val="ctr"/>
        <c:lblOffset val="100"/>
        <c:noMultiLvlLbl val="0"/>
      </c:catAx>
      <c:valAx>
        <c:axId val="37336960"/>
        <c:scaling>
          <c:orientation val="minMax"/>
          <c:max val="10000"/>
          <c:min val="3500"/>
        </c:scaling>
        <c:delete val="0"/>
        <c:axPos val="l"/>
        <c:majorGridlines/>
        <c:numFmt formatCode="#,##0" sourceLinked="0"/>
        <c:majorTickMark val="none"/>
        <c:minorTickMark val="none"/>
        <c:tickLblPos val="nextTo"/>
        <c:spPr>
          <a:ln w="9525">
            <a:noFill/>
          </a:ln>
        </c:spPr>
        <c:txPr>
          <a:bodyPr/>
          <a:lstStyle/>
          <a:p>
            <a:pPr>
              <a:defRPr sz="1100" baseline="0"/>
            </a:pPr>
            <a:endParaRPr lang="en-US"/>
          </a:p>
        </c:txPr>
        <c:crossAx val="37335424"/>
        <c:crosses val="autoZero"/>
        <c:crossBetween val="between"/>
        <c:majorUnit val="1000"/>
      </c:valAx>
    </c:plotArea>
    <c:legend>
      <c:legendPos val="b"/>
      <c:layout/>
      <c:overlay val="0"/>
      <c:txPr>
        <a:bodyPr/>
        <a:lstStyle/>
        <a:p>
          <a:pPr>
            <a:defRPr sz="1200" baseline="0"/>
          </a:pPr>
          <a:endParaRPr lang="en-US"/>
        </a:p>
      </c:txPr>
    </c:legend>
    <c:plotVisOnly val="1"/>
    <c:dispBlanksAs val="gap"/>
    <c:showDLblsOverMax val="0"/>
  </c:chart>
  <c:spPr>
    <a:ln w="19050">
      <a:solidFill>
        <a:schemeClr val="tx1"/>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3/28/2018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3/28/2018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829962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771885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4031740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1046132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2284883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3669268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19</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2686273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934112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60099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931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6586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6450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9289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8510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30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722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9803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921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887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7E88B-3925-473F-BE2C-F056EDC9FA3A}" type="datetimeFigureOut">
              <a:rPr lang="en-US" smtClean="0">
                <a:solidFill>
                  <a:prstClr val="black">
                    <a:tint val="75000"/>
                  </a:prstClr>
                </a:solidFill>
              </a:rPr>
              <a:pPr/>
              <a:t>3/28/2018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234FD42-384F-4978-B073-536A27209B2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3661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6D47E88B-3925-473F-BE2C-F056EDC9FA3A}" type="datetimeFigureOut">
              <a:rPr lang="en-US" smtClean="0">
                <a:solidFill>
                  <a:prstClr val="black">
                    <a:tint val="75000"/>
                  </a:prstClr>
                </a:solidFill>
                <a:latin typeface="Calibri"/>
                <a:ea typeface="+mn-ea"/>
                <a:cs typeface="+mn-cs"/>
              </a:rPr>
              <a:pPr defTabSz="914400" fontAlgn="auto">
                <a:spcBef>
                  <a:spcPts val="0"/>
                </a:spcBef>
                <a:spcAft>
                  <a:spcPts val="0"/>
                </a:spcAft>
              </a:pPr>
              <a:t>3/28/2018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B234FD42-384F-4978-B073-536A27209B28}"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26205854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mailto:Adam.Tapply@state.ma.u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www.chiamass.gov/resultant-research-using-apcd-data/"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18.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ma-apc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March 27,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Publications Using CHIA Data</a:t>
            </a:r>
            <a:endParaRPr lang="en-US" dirty="0"/>
          </a:p>
        </p:txBody>
      </p:sp>
      <p:sp>
        <p:nvSpPr>
          <p:cNvPr id="3" name="Subtitle 2"/>
          <p:cNvSpPr>
            <a:spLocks noGrp="1"/>
          </p:cNvSpPr>
          <p:nvPr>
            <p:ph type="subTitle" idx="1"/>
          </p:nvPr>
        </p:nvSpPr>
        <p:spPr>
          <a:xfrm>
            <a:off x="485415" y="1895499"/>
            <a:ext cx="5669579" cy="4118804"/>
          </a:xfrm>
        </p:spPr>
        <p:txBody>
          <a:bodyPr/>
          <a:lstStyle/>
          <a:p>
            <a:pPr marL="342900" indent="-342900">
              <a:buFont typeface="Arial" panose="020B0604020202020204" pitchFamily="34" charset="0"/>
              <a:buChar char="•"/>
            </a:pPr>
            <a:r>
              <a:rPr lang="en-US" dirty="0" smtClean="0"/>
              <a:t>MA APCD and Case Mix websites now have galleries highlighting research completed by previous applicants for CHIA data using MA APCD and Case Mix</a:t>
            </a:r>
          </a:p>
          <a:p>
            <a:pPr marL="342900" indent="-342900">
              <a:buFont typeface="Arial" panose="020B0604020202020204" pitchFamily="34" charset="0"/>
              <a:buChar char="•"/>
            </a:pPr>
            <a:r>
              <a:rPr lang="en-US" dirty="0" smtClean="0"/>
              <a:t>If you would like to be included in the list, please send the publication citation and/or hyperlink to the publication to </a:t>
            </a:r>
            <a:r>
              <a:rPr lang="en-US" dirty="0" smtClean="0">
                <a:hlinkClick r:id="rId3"/>
              </a:rPr>
              <a:t>Adam.Tapply@state.ma.us</a:t>
            </a:r>
            <a:r>
              <a:rPr lang="en-US" dirty="0" smtClean="0"/>
              <a:t> </a:t>
            </a:r>
          </a:p>
          <a:p>
            <a:pPr marL="342900" indent="-342900">
              <a:buFont typeface="Arial" panose="020B0604020202020204" pitchFamily="34" charset="0"/>
              <a:buChar char="•"/>
            </a:pPr>
            <a:r>
              <a:rPr lang="en-US" dirty="0" smtClean="0"/>
              <a:t>These lists will be updated continually and will contain links to requestor’s original application form on the public comment page</a:t>
            </a:r>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5412" y="1895499"/>
            <a:ext cx="2688588" cy="43006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ight Arrow 3"/>
          <p:cNvSpPr/>
          <p:nvPr/>
        </p:nvSpPr>
        <p:spPr>
          <a:xfrm>
            <a:off x="4572000" y="5748832"/>
            <a:ext cx="1765425" cy="37666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7793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Publications Using CHIA Data</a:t>
            </a:r>
            <a:endParaRPr lang="en-US" dirty="0"/>
          </a:p>
        </p:txBody>
      </p:sp>
      <p:sp>
        <p:nvSpPr>
          <p:cNvPr id="3" name="Subtitle 2"/>
          <p:cNvSpPr>
            <a:spLocks noGrp="1"/>
          </p:cNvSpPr>
          <p:nvPr>
            <p:ph type="subTitle" idx="1"/>
          </p:nvPr>
        </p:nvSpPr>
        <p:spPr/>
        <p:txBody>
          <a:bodyPr/>
          <a:lstStyle/>
          <a:p>
            <a:r>
              <a:rPr lang="en-US" dirty="0" smtClean="0"/>
              <a:t>Link to the MA APCD </a:t>
            </a:r>
            <a:r>
              <a:rPr lang="en-US" dirty="0"/>
              <a:t>gallery: </a:t>
            </a:r>
            <a:r>
              <a:rPr lang="en-US" dirty="0">
                <a:hlinkClick r:id="rId3"/>
              </a:rPr>
              <a:t>http://www.chiamass.gov/resultant-research-using-apcd-data</a:t>
            </a:r>
            <a:r>
              <a:rPr lang="en-US" dirty="0" smtClean="0">
                <a:hlinkClick r:id="rId3"/>
              </a:rPr>
              <a:t>/</a:t>
            </a:r>
            <a:r>
              <a:rPr lang="en-US" dirty="0" smtClean="0"/>
              <a:t> </a:t>
            </a:r>
          </a:p>
          <a:p>
            <a:endParaRPr lang="en-US"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7417" y="2674374"/>
            <a:ext cx="5625436" cy="37298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3134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AUGUST</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SEPTEMBER</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9337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data link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152400"/>
            <a:ext cx="1066800" cy="914401"/>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ctrTitle"/>
          </p:nvPr>
        </p:nvSpPr>
        <p:spPr>
          <a:xfrm>
            <a:off x="76200" y="152400"/>
            <a:ext cx="7696200" cy="762000"/>
          </a:xfrm>
        </p:spPr>
        <p:txBody>
          <a:bodyPr>
            <a:noAutofit/>
          </a:bodyPr>
          <a:lstStyle/>
          <a:p>
            <a:r>
              <a:rPr lang="en-US" sz="2000" b="1" u="sng" dirty="0" smtClean="0">
                <a:solidFill>
                  <a:schemeClr val="tx2"/>
                </a:solidFill>
                <a:latin typeface="+mn-lt"/>
              </a:rPr>
              <a:t>Question</a:t>
            </a:r>
            <a:r>
              <a:rPr lang="en-US" sz="2000" b="1" dirty="0" smtClean="0">
                <a:solidFill>
                  <a:schemeClr val="tx2"/>
                </a:solidFill>
                <a:latin typeface="+mn-lt"/>
              </a:rPr>
              <a:t>: What is the purpose and use of the three new linking variables (</a:t>
            </a:r>
            <a:r>
              <a:rPr lang="en-US" sz="2000" b="1" u="sng" dirty="0" smtClean="0">
                <a:solidFill>
                  <a:schemeClr val="tx2"/>
                </a:solidFill>
                <a:latin typeface="+mn-lt"/>
              </a:rPr>
              <a:t>LINKORGIDME</a:t>
            </a:r>
            <a:r>
              <a:rPr lang="en-US" sz="2000" b="1" dirty="0" smtClean="0">
                <a:solidFill>
                  <a:schemeClr val="tx2"/>
                </a:solidFill>
                <a:latin typeface="+mn-lt"/>
              </a:rPr>
              <a:t>, </a:t>
            </a:r>
            <a:r>
              <a:rPr lang="en-US" sz="2000" b="1" u="sng" dirty="0" smtClean="0">
                <a:solidFill>
                  <a:schemeClr val="tx2"/>
                </a:solidFill>
                <a:latin typeface="+mn-lt"/>
              </a:rPr>
              <a:t>LINKORGIDPV</a:t>
            </a:r>
            <a:r>
              <a:rPr lang="en-US" sz="2000" b="1" dirty="0" smtClean="0">
                <a:solidFill>
                  <a:schemeClr val="tx2"/>
                </a:solidFill>
                <a:latin typeface="+mn-lt"/>
              </a:rPr>
              <a:t>, </a:t>
            </a:r>
            <a:r>
              <a:rPr lang="en-US" sz="2000" b="1" u="sng" dirty="0" smtClean="0">
                <a:solidFill>
                  <a:schemeClr val="tx2"/>
                </a:solidFill>
                <a:latin typeface="+mn-lt"/>
              </a:rPr>
              <a:t>LINKORGIDPR</a:t>
            </a:r>
            <a:r>
              <a:rPr lang="en-US" sz="2000" b="1" dirty="0" smtClean="0">
                <a:solidFill>
                  <a:schemeClr val="tx2"/>
                </a:solidFill>
                <a:latin typeface="+mn-lt"/>
              </a:rPr>
              <a:t>) that appear in MA APCD Release 6.0 and to what fields do they link?</a:t>
            </a:r>
            <a:endParaRPr lang="en-US" sz="2000" b="1" dirty="0">
              <a:solidFill>
                <a:schemeClr val="tx2"/>
              </a:solidFill>
              <a:latin typeface="+mn-lt"/>
            </a:endParaRPr>
          </a:p>
        </p:txBody>
      </p:sp>
      <p:sp>
        <p:nvSpPr>
          <p:cNvPr id="5" name="TextBox 4"/>
          <p:cNvSpPr txBox="1"/>
          <p:nvPr/>
        </p:nvSpPr>
        <p:spPr>
          <a:xfrm>
            <a:off x="76200" y="1066800"/>
            <a:ext cx="8915400" cy="1569660"/>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These three new standard link-reference variables were added to the claims files to facilitate between-file linkage of claims to the correct carrier data without, for example, having to worry about untangling the intricacies of ORGIDs that share eligibility data submitted under only one ORGID. This standardization not only ensures that the claims data will be automatically linked to an ORGID’s correct eligibility, provider or product reference file data, but ensures correct linkage for any point </a:t>
            </a:r>
            <a:r>
              <a:rPr lang="en-US" sz="1600" dirty="0">
                <a:solidFill>
                  <a:prstClr val="black"/>
                </a:solidFill>
                <a:latin typeface="Calibri"/>
                <a:ea typeface="+mn-ea"/>
                <a:cs typeface="+mn-cs"/>
              </a:rPr>
              <a:t>in time – no matter </a:t>
            </a:r>
            <a:r>
              <a:rPr lang="en-US" sz="1600" dirty="0" smtClean="0">
                <a:solidFill>
                  <a:prstClr val="black"/>
                </a:solidFill>
                <a:latin typeface="Calibri"/>
                <a:ea typeface="+mn-ea"/>
                <a:cs typeface="+mn-cs"/>
              </a:rPr>
              <a:t>how carrier filing </a:t>
            </a:r>
            <a:r>
              <a:rPr lang="en-US" sz="1600" dirty="0">
                <a:solidFill>
                  <a:prstClr val="black"/>
                </a:solidFill>
                <a:latin typeface="Calibri"/>
                <a:ea typeface="+mn-ea"/>
                <a:cs typeface="+mn-cs"/>
              </a:rPr>
              <a:t>relationships </a:t>
            </a:r>
            <a:r>
              <a:rPr lang="en-US" sz="1600" dirty="0" smtClean="0">
                <a:solidFill>
                  <a:prstClr val="black"/>
                </a:solidFill>
                <a:latin typeface="Calibri"/>
                <a:ea typeface="+mn-ea"/>
                <a:cs typeface="+mn-cs"/>
              </a:rPr>
              <a:t>have changed </a:t>
            </a:r>
            <a:r>
              <a:rPr lang="en-US" sz="1600" dirty="0">
                <a:solidFill>
                  <a:prstClr val="black"/>
                </a:solidFill>
                <a:latin typeface="Calibri"/>
                <a:ea typeface="+mn-ea"/>
                <a:cs typeface="+mn-cs"/>
              </a:rPr>
              <a:t>over time.</a:t>
            </a:r>
          </a:p>
        </p:txBody>
      </p:sp>
      <p:sp>
        <p:nvSpPr>
          <p:cNvPr id="6" name="Rectangle 5"/>
          <p:cNvSpPr/>
          <p:nvPr/>
        </p:nvSpPr>
        <p:spPr>
          <a:xfrm>
            <a:off x="457200" y="2590800"/>
            <a:ext cx="8763000" cy="738664"/>
          </a:xfrm>
          <a:prstGeom prst="rect">
            <a:avLst/>
          </a:prstGeom>
        </p:spPr>
        <p:txBody>
          <a:bodyPr wrap="square">
            <a:spAutoFit/>
          </a:bodyPr>
          <a:lstStyle/>
          <a:p>
            <a:pPr defTabSz="914400" fontAlgn="auto">
              <a:spcBef>
                <a:spcPts val="0"/>
              </a:spcBef>
              <a:spcAft>
                <a:spcPts val="0"/>
              </a:spcAft>
            </a:pPr>
            <a:r>
              <a:rPr lang="en-US" sz="1400" b="1" dirty="0">
                <a:solidFill>
                  <a:prstClr val="black"/>
                </a:solidFill>
                <a:latin typeface="Calibri"/>
                <a:ea typeface="+mn-ea"/>
                <a:cs typeface="+mn-cs"/>
              </a:rPr>
              <a:t>LINKORGIDME</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 Links to </a:t>
            </a:r>
            <a:r>
              <a:rPr lang="en-US" sz="1400" dirty="0">
                <a:solidFill>
                  <a:prstClr val="black"/>
                </a:solidFill>
                <a:latin typeface="Calibri"/>
                <a:ea typeface="+mn-ea"/>
                <a:cs typeface="+mn-cs"/>
              </a:rPr>
              <a:t>the </a:t>
            </a:r>
            <a:r>
              <a:rPr lang="en-US" sz="1400" dirty="0" smtClean="0">
                <a:solidFill>
                  <a:prstClr val="black"/>
                </a:solidFill>
                <a:latin typeface="Calibri"/>
                <a:ea typeface="+mn-ea"/>
                <a:cs typeface="+mn-cs"/>
              </a:rPr>
              <a:t>ORGID field of </a:t>
            </a:r>
            <a:r>
              <a:rPr lang="en-US" sz="1400" dirty="0">
                <a:solidFill>
                  <a:prstClr val="black"/>
                </a:solidFill>
                <a:latin typeface="Calibri"/>
                <a:ea typeface="+mn-ea"/>
                <a:cs typeface="+mn-cs"/>
              </a:rPr>
              <a:t>the relevant </a:t>
            </a:r>
            <a:r>
              <a:rPr lang="en-US" sz="1400" dirty="0" smtClean="0">
                <a:solidFill>
                  <a:prstClr val="black"/>
                </a:solidFill>
                <a:latin typeface="Calibri"/>
                <a:ea typeface="+mn-ea"/>
                <a:cs typeface="+mn-cs"/>
              </a:rPr>
              <a:t>Member Eligibility data in the ME file</a:t>
            </a:r>
            <a:endParaRPr lang="en-US" sz="1400" dirty="0">
              <a:solidFill>
                <a:prstClr val="black"/>
              </a:solidFill>
              <a:latin typeface="Calibri"/>
              <a:ea typeface="+mn-ea"/>
              <a:cs typeface="+mn-cs"/>
            </a:endParaRPr>
          </a:p>
          <a:p>
            <a:pPr defTabSz="914400" fontAlgn="auto">
              <a:spcBef>
                <a:spcPts val="0"/>
              </a:spcBef>
              <a:spcAft>
                <a:spcPts val="0"/>
              </a:spcAft>
            </a:pPr>
            <a:r>
              <a:rPr lang="en-US" sz="1400" b="1" dirty="0">
                <a:solidFill>
                  <a:prstClr val="black"/>
                </a:solidFill>
                <a:latin typeface="Calibri"/>
                <a:ea typeface="+mn-ea"/>
                <a:cs typeface="+mn-cs"/>
              </a:rPr>
              <a:t>LINKORGIDPV</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 Links to the ORGID field of </a:t>
            </a:r>
            <a:r>
              <a:rPr lang="en-US" sz="1400" dirty="0">
                <a:solidFill>
                  <a:prstClr val="black"/>
                </a:solidFill>
                <a:latin typeface="Calibri"/>
                <a:ea typeface="+mn-ea"/>
                <a:cs typeface="+mn-cs"/>
              </a:rPr>
              <a:t>the relevant </a:t>
            </a:r>
            <a:r>
              <a:rPr lang="en-US" sz="1400" dirty="0" smtClean="0">
                <a:solidFill>
                  <a:prstClr val="black"/>
                </a:solidFill>
                <a:latin typeface="Calibri"/>
                <a:ea typeface="+mn-ea"/>
                <a:cs typeface="+mn-cs"/>
              </a:rPr>
              <a:t>Provider data in the PV  </a:t>
            </a:r>
            <a:r>
              <a:rPr lang="en-US" sz="1400" dirty="0">
                <a:solidFill>
                  <a:prstClr val="black"/>
                </a:solidFill>
                <a:latin typeface="Calibri"/>
                <a:ea typeface="+mn-ea"/>
                <a:cs typeface="+mn-cs"/>
              </a:rPr>
              <a:t>file</a:t>
            </a:r>
          </a:p>
          <a:p>
            <a:pPr defTabSz="914400" fontAlgn="auto">
              <a:spcBef>
                <a:spcPts val="0"/>
              </a:spcBef>
              <a:spcAft>
                <a:spcPts val="0"/>
              </a:spcAft>
            </a:pPr>
            <a:r>
              <a:rPr lang="en-US" sz="1400" b="1" dirty="0">
                <a:solidFill>
                  <a:prstClr val="black"/>
                </a:solidFill>
                <a:latin typeface="Calibri"/>
                <a:ea typeface="+mn-ea"/>
                <a:cs typeface="+mn-cs"/>
              </a:rPr>
              <a:t>LINKORGIDPR</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 Links to the ORGID field of </a:t>
            </a:r>
            <a:r>
              <a:rPr lang="en-US" sz="1400" dirty="0">
                <a:solidFill>
                  <a:prstClr val="black"/>
                </a:solidFill>
                <a:latin typeface="Calibri"/>
                <a:ea typeface="+mn-ea"/>
                <a:cs typeface="+mn-cs"/>
              </a:rPr>
              <a:t>the relevant </a:t>
            </a:r>
            <a:r>
              <a:rPr lang="en-US" sz="1400" dirty="0" smtClean="0">
                <a:solidFill>
                  <a:prstClr val="black"/>
                </a:solidFill>
                <a:latin typeface="Calibri"/>
                <a:ea typeface="+mn-ea"/>
                <a:cs typeface="+mn-cs"/>
              </a:rPr>
              <a:t>Product data in the PR file</a:t>
            </a:r>
            <a:endParaRPr lang="en-US" sz="1400" dirty="0">
              <a:solidFill>
                <a:prstClr val="black"/>
              </a:solidFill>
              <a:latin typeface="Calibri"/>
              <a:ea typeface="+mn-ea"/>
              <a:cs typeface="+mn-cs"/>
            </a:endParaRPr>
          </a:p>
        </p:txBody>
      </p:sp>
      <p:sp>
        <p:nvSpPr>
          <p:cNvPr id="7" name="TextBox 6"/>
          <p:cNvSpPr txBox="1"/>
          <p:nvPr/>
        </p:nvSpPr>
        <p:spPr>
          <a:xfrm>
            <a:off x="4020275" y="3276600"/>
            <a:ext cx="995401" cy="369332"/>
          </a:xfrm>
          <a:prstGeom prst="rect">
            <a:avLst/>
          </a:prstGeom>
          <a:noFill/>
        </p:spPr>
        <p:txBody>
          <a:bodyPr wrap="none" rtlCol="0">
            <a:spAutoFit/>
          </a:bodyPr>
          <a:lstStyle/>
          <a:p>
            <a:pPr defTabSz="914400" fontAlgn="auto">
              <a:spcBef>
                <a:spcPts val="0"/>
              </a:spcBef>
              <a:spcAft>
                <a:spcPts val="0"/>
              </a:spcAft>
            </a:pPr>
            <a:r>
              <a:rPr lang="en-US" b="1" u="sng" dirty="0" smtClean="0">
                <a:solidFill>
                  <a:srgbClr val="FF0000"/>
                </a:solidFill>
                <a:latin typeface="Calibri"/>
                <a:ea typeface="+mn-ea"/>
                <a:cs typeface="+mn-cs"/>
              </a:rPr>
              <a:t>Example</a:t>
            </a:r>
            <a:endParaRPr lang="en-US" b="1" u="sng" dirty="0">
              <a:solidFill>
                <a:srgbClr val="FF0000"/>
              </a:solidFill>
              <a:latin typeface="Calibri"/>
              <a:ea typeface="+mn-ea"/>
              <a:cs typeface="+mn-cs"/>
            </a:endParaRPr>
          </a:p>
        </p:txBody>
      </p:sp>
      <p:sp>
        <p:nvSpPr>
          <p:cNvPr id="8" name="TextBox 7"/>
          <p:cNvSpPr txBox="1"/>
          <p:nvPr/>
        </p:nvSpPr>
        <p:spPr>
          <a:xfrm>
            <a:off x="228600" y="3581400"/>
            <a:ext cx="8534400" cy="923330"/>
          </a:xfrm>
          <a:prstGeom prst="rect">
            <a:avLst/>
          </a:prstGeom>
          <a:noFill/>
        </p:spPr>
        <p:txBody>
          <a:bodyPr wrap="square" rtlCol="0">
            <a:spAutoFit/>
          </a:bodyPr>
          <a:lstStyle/>
          <a:p>
            <a:pPr defTabSz="914400" fontAlgn="auto">
              <a:spcBef>
                <a:spcPts val="0"/>
              </a:spcBef>
              <a:spcAft>
                <a:spcPts val="0"/>
              </a:spcAft>
            </a:pPr>
            <a:r>
              <a:rPr lang="en-US" dirty="0" smtClean="0">
                <a:solidFill>
                  <a:prstClr val="black"/>
                </a:solidFill>
                <a:latin typeface="Calibri"/>
                <a:ea typeface="+mn-ea"/>
                <a:cs typeface="+mn-cs"/>
              </a:rPr>
              <a:t>Both ORGID 3156 and ORGID 10187 each submit medical claims under their ORGIDS in their MC file. However, they share eligibility data submitted under one ORGID (3156) in the ME file. The LINKORGIDME in the MC file ensures linkage to shared eligibility data.</a:t>
            </a:r>
            <a:endParaRPr lang="en-US" dirty="0">
              <a:solidFill>
                <a:prstClr val="black"/>
              </a:solidFill>
              <a:latin typeface="Calibri"/>
              <a:ea typeface="+mn-ea"/>
              <a:cs typeface="+mn-cs"/>
            </a:endParaRPr>
          </a:p>
        </p:txBody>
      </p:sp>
      <p:grpSp>
        <p:nvGrpSpPr>
          <p:cNvPr id="24" name="Group 23"/>
          <p:cNvGrpSpPr/>
          <p:nvPr/>
        </p:nvGrpSpPr>
        <p:grpSpPr>
          <a:xfrm>
            <a:off x="762000" y="4648200"/>
            <a:ext cx="7950021" cy="1956375"/>
            <a:chOff x="762000" y="4648200"/>
            <a:chExt cx="7950021" cy="1956375"/>
          </a:xfrm>
        </p:grpSpPr>
        <p:sp>
          <p:nvSpPr>
            <p:cNvPr id="11" name="TextBox 10"/>
            <p:cNvSpPr txBox="1"/>
            <p:nvPr/>
          </p:nvSpPr>
          <p:spPr>
            <a:xfrm>
              <a:off x="762000" y="4648200"/>
              <a:ext cx="1817997"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defTabSz="914400" fontAlgn="auto">
                <a:spcBef>
                  <a:spcPts val="0"/>
                </a:spcBef>
                <a:spcAft>
                  <a:spcPts val="0"/>
                </a:spcAft>
              </a:pPr>
              <a:r>
                <a:rPr lang="en-US" sz="1600" dirty="0" smtClean="0">
                  <a:solidFill>
                    <a:prstClr val="white"/>
                  </a:solidFill>
                </a:rPr>
                <a:t>Medical Claims File </a:t>
              </a:r>
            </a:p>
            <a:p>
              <a:pPr algn="ctr" defTabSz="914400" fontAlgn="auto">
                <a:spcBef>
                  <a:spcPts val="0"/>
                </a:spcBef>
                <a:spcAft>
                  <a:spcPts val="0"/>
                </a:spcAft>
              </a:pPr>
              <a:r>
                <a:rPr lang="en-US" sz="1600" dirty="0" smtClean="0">
                  <a:solidFill>
                    <a:prstClr val="white"/>
                  </a:solidFill>
                </a:rPr>
                <a:t>ORGID 3156</a:t>
              </a:r>
            </a:p>
          </p:txBody>
        </p:sp>
        <p:sp>
          <p:nvSpPr>
            <p:cNvPr id="13" name="TextBox 12"/>
            <p:cNvSpPr txBox="1"/>
            <p:nvPr/>
          </p:nvSpPr>
          <p:spPr>
            <a:xfrm>
              <a:off x="762000" y="6019800"/>
              <a:ext cx="177151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defTabSz="914400" fontAlgn="auto">
                <a:spcBef>
                  <a:spcPts val="0"/>
                </a:spcBef>
                <a:spcAft>
                  <a:spcPts val="0"/>
                </a:spcAft>
              </a:pPr>
              <a:r>
                <a:rPr lang="en-US" sz="1600" dirty="0" smtClean="0">
                  <a:solidFill>
                    <a:prstClr val="white"/>
                  </a:solidFill>
                </a:rPr>
                <a:t>Medical Claims File</a:t>
              </a:r>
            </a:p>
            <a:p>
              <a:pPr algn="ctr" defTabSz="914400" fontAlgn="auto">
                <a:spcBef>
                  <a:spcPts val="0"/>
                </a:spcBef>
                <a:spcAft>
                  <a:spcPts val="0"/>
                </a:spcAft>
              </a:pPr>
              <a:r>
                <a:rPr lang="en-US" sz="1600" dirty="0" smtClean="0">
                  <a:solidFill>
                    <a:prstClr val="white"/>
                  </a:solidFill>
                </a:rPr>
                <a:t> ORGID 10187</a:t>
              </a:r>
            </a:p>
          </p:txBody>
        </p:sp>
        <p:sp>
          <p:nvSpPr>
            <p:cNvPr id="14" name="TextBox 13"/>
            <p:cNvSpPr txBox="1"/>
            <p:nvPr/>
          </p:nvSpPr>
          <p:spPr>
            <a:xfrm>
              <a:off x="3703496" y="5638800"/>
              <a:ext cx="184653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defTabSz="914400" fontAlgn="auto">
                <a:spcBef>
                  <a:spcPts val="0"/>
                </a:spcBef>
                <a:spcAft>
                  <a:spcPts val="0"/>
                </a:spcAft>
              </a:pPr>
              <a:r>
                <a:rPr lang="en-US" sz="1600" dirty="0" smtClean="0">
                  <a:solidFill>
                    <a:prstClr val="white"/>
                  </a:solidFill>
                </a:rPr>
                <a:t>Medical Claims File </a:t>
              </a:r>
            </a:p>
            <a:p>
              <a:pPr defTabSz="914400" fontAlgn="auto">
                <a:spcBef>
                  <a:spcPts val="0"/>
                </a:spcBef>
                <a:spcAft>
                  <a:spcPts val="0"/>
                </a:spcAft>
              </a:pPr>
              <a:r>
                <a:rPr lang="en-US" sz="1600" dirty="0" smtClean="0">
                  <a:solidFill>
                    <a:prstClr val="white"/>
                  </a:solidFill>
                </a:rPr>
                <a:t>LINKORGIDME 3156</a:t>
              </a:r>
            </a:p>
          </p:txBody>
        </p:sp>
        <p:sp>
          <p:nvSpPr>
            <p:cNvPr id="15" name="TextBox 14"/>
            <p:cNvSpPr txBox="1"/>
            <p:nvPr/>
          </p:nvSpPr>
          <p:spPr>
            <a:xfrm>
              <a:off x="3703496" y="4800600"/>
              <a:ext cx="184653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defTabSz="914400" fontAlgn="auto">
                <a:spcBef>
                  <a:spcPts val="0"/>
                </a:spcBef>
                <a:spcAft>
                  <a:spcPts val="0"/>
                </a:spcAft>
              </a:pPr>
              <a:r>
                <a:rPr lang="en-US" sz="1600" dirty="0" smtClean="0">
                  <a:solidFill>
                    <a:prstClr val="white"/>
                  </a:solidFill>
                </a:rPr>
                <a:t>Medical Claims File </a:t>
              </a:r>
            </a:p>
            <a:p>
              <a:pPr defTabSz="914400" fontAlgn="auto">
                <a:spcBef>
                  <a:spcPts val="0"/>
                </a:spcBef>
                <a:spcAft>
                  <a:spcPts val="0"/>
                </a:spcAft>
              </a:pPr>
              <a:r>
                <a:rPr lang="en-US" sz="1600" dirty="0" smtClean="0">
                  <a:solidFill>
                    <a:prstClr val="white"/>
                  </a:solidFill>
                </a:rPr>
                <a:t>LINKORGIDME 3156</a:t>
              </a:r>
            </a:p>
          </p:txBody>
        </p:sp>
        <p:sp>
          <p:nvSpPr>
            <p:cNvPr id="16" name="TextBox 15"/>
            <p:cNvSpPr txBox="1"/>
            <p:nvPr/>
          </p:nvSpPr>
          <p:spPr>
            <a:xfrm>
              <a:off x="6629400" y="5181600"/>
              <a:ext cx="2082621"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algn="ctr" defTabSz="914400" fontAlgn="auto">
                <a:spcBef>
                  <a:spcPts val="0"/>
                </a:spcBef>
                <a:spcAft>
                  <a:spcPts val="0"/>
                </a:spcAft>
              </a:pPr>
              <a:r>
                <a:rPr lang="en-US" sz="1600" dirty="0" smtClean="0">
                  <a:solidFill>
                    <a:prstClr val="white"/>
                  </a:solidFill>
                </a:rPr>
                <a:t>Member Eligibility File </a:t>
              </a:r>
            </a:p>
            <a:p>
              <a:pPr algn="ctr" defTabSz="914400" fontAlgn="auto">
                <a:spcBef>
                  <a:spcPts val="0"/>
                </a:spcBef>
                <a:spcAft>
                  <a:spcPts val="0"/>
                </a:spcAft>
              </a:pPr>
              <a:r>
                <a:rPr lang="en-US" sz="1600" dirty="0" smtClean="0">
                  <a:solidFill>
                    <a:prstClr val="white"/>
                  </a:solidFill>
                </a:rPr>
                <a:t>ORGID  3156</a:t>
              </a:r>
            </a:p>
          </p:txBody>
        </p:sp>
        <p:cxnSp>
          <p:nvCxnSpPr>
            <p:cNvPr id="17" name="Straight Connector 16"/>
            <p:cNvCxnSpPr>
              <a:stCxn id="11" idx="3"/>
              <a:endCxn id="15" idx="1"/>
            </p:cNvCxnSpPr>
            <p:nvPr/>
          </p:nvCxnSpPr>
          <p:spPr>
            <a:xfrm>
              <a:off x="2579997" y="4940588"/>
              <a:ext cx="1123499" cy="1524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3" idx="3"/>
              <a:endCxn id="14" idx="1"/>
            </p:cNvCxnSpPr>
            <p:nvPr/>
          </p:nvCxnSpPr>
          <p:spPr>
            <a:xfrm flipV="1">
              <a:off x="2533511" y="5931188"/>
              <a:ext cx="1169985" cy="3810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5" idx="3"/>
              <a:endCxn id="16" idx="1"/>
            </p:cNvCxnSpPr>
            <p:nvPr/>
          </p:nvCxnSpPr>
          <p:spPr>
            <a:xfrm>
              <a:off x="5550027" y="5092988"/>
              <a:ext cx="1079373" cy="3810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4" idx="3"/>
              <a:endCxn id="16" idx="1"/>
            </p:cNvCxnSpPr>
            <p:nvPr/>
          </p:nvCxnSpPr>
          <p:spPr>
            <a:xfrm flipV="1">
              <a:off x="5550027" y="5473988"/>
              <a:ext cx="1079373" cy="457200"/>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grpSp>
      <p:sp>
        <p:nvSpPr>
          <p:cNvPr id="25" name="TextBox 24"/>
          <p:cNvSpPr txBox="1"/>
          <p:nvPr/>
        </p:nvSpPr>
        <p:spPr>
          <a:xfrm>
            <a:off x="3155758" y="6550197"/>
            <a:ext cx="6049156" cy="276999"/>
          </a:xfrm>
          <a:prstGeom prst="rect">
            <a:avLst/>
          </a:prstGeom>
          <a:noFill/>
        </p:spPr>
        <p:txBody>
          <a:bodyPr wrap="none" rtlCol="0">
            <a:spAutoFit/>
          </a:bodyPr>
          <a:lstStyle/>
          <a:p>
            <a:pPr defTabSz="914400" fontAlgn="auto">
              <a:spcBef>
                <a:spcPts val="0"/>
              </a:spcBef>
              <a:spcAft>
                <a:spcPts val="0"/>
              </a:spcAft>
            </a:pPr>
            <a:r>
              <a:rPr lang="en-US" sz="1200" i="1" dirty="0" smtClean="0">
                <a:solidFill>
                  <a:srgbClr val="0070C0"/>
                </a:solidFill>
                <a:latin typeface="Calibri"/>
                <a:ea typeface="+mn-ea"/>
                <a:cs typeface="+mn-cs"/>
              </a:rPr>
              <a:t>Note: Also remember to use the MC file </a:t>
            </a:r>
            <a:r>
              <a:rPr lang="en-US" sz="1200" b="1" i="1" dirty="0" smtClean="0">
                <a:solidFill>
                  <a:srgbClr val="0070C0"/>
                </a:solidFill>
                <a:latin typeface="Calibri"/>
                <a:ea typeface="+mn-ea"/>
                <a:cs typeface="+mn-cs"/>
              </a:rPr>
              <a:t>MemberLinkEID</a:t>
            </a:r>
            <a:r>
              <a:rPr lang="en-US" sz="1200" i="1" dirty="0" smtClean="0">
                <a:solidFill>
                  <a:srgbClr val="0070C0"/>
                </a:solidFill>
                <a:latin typeface="Calibri"/>
                <a:ea typeface="+mn-ea"/>
                <a:cs typeface="+mn-cs"/>
              </a:rPr>
              <a:t> linked to the ME file </a:t>
            </a:r>
            <a:r>
              <a:rPr lang="en-US" sz="1200" b="1" i="1" dirty="0" smtClean="0">
                <a:solidFill>
                  <a:srgbClr val="0070C0"/>
                </a:solidFill>
                <a:latin typeface="Calibri"/>
                <a:ea typeface="+mn-ea"/>
                <a:cs typeface="+mn-cs"/>
              </a:rPr>
              <a:t>MemberLinkEID</a:t>
            </a:r>
            <a:r>
              <a:rPr lang="en-US" sz="1200" b="1" i="1" dirty="0" smtClean="0">
                <a:solidFill>
                  <a:prstClr val="black"/>
                </a:solidFill>
                <a:latin typeface="Calibri"/>
                <a:ea typeface="+mn-ea"/>
                <a:cs typeface="+mn-cs"/>
              </a:rPr>
              <a:t> </a:t>
            </a:r>
            <a:endParaRPr lang="en-US" sz="1200" b="1" i="1" dirty="0">
              <a:solidFill>
                <a:prstClr val="black"/>
              </a:solidFill>
              <a:latin typeface="Calibri"/>
              <a:ea typeface="+mn-ea"/>
              <a:cs typeface="+mn-cs"/>
            </a:endParaRPr>
          </a:p>
        </p:txBody>
      </p:sp>
    </p:spTree>
    <p:extLst>
      <p:ext uri="{BB962C8B-B14F-4D97-AF65-F5344CB8AC3E}">
        <p14:creationId xmlns:p14="http://schemas.microsoft.com/office/powerpoint/2010/main" val="37940888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561"/>
            <a:ext cx="8915400" cy="1143000"/>
          </a:xfrm>
        </p:spPr>
        <p:txBody>
          <a:bodyPr>
            <a:normAutofit/>
          </a:bodyPr>
          <a:lstStyle/>
          <a:p>
            <a:r>
              <a:rPr lang="en-US" sz="2800" b="1" u="sng" dirty="0" smtClean="0">
                <a:solidFill>
                  <a:schemeClr val="tx2"/>
                </a:solidFill>
                <a:latin typeface="+mn-lt"/>
              </a:rPr>
              <a:t>Question</a:t>
            </a:r>
            <a:r>
              <a:rPr lang="en-US" sz="2800" b="1" dirty="0" smtClean="0">
                <a:solidFill>
                  <a:schemeClr val="tx2"/>
                </a:solidFill>
                <a:latin typeface="+mn-lt"/>
              </a:rPr>
              <a:t>: Does </a:t>
            </a:r>
            <a:r>
              <a:rPr lang="en-US" sz="2800" b="1" dirty="0">
                <a:solidFill>
                  <a:schemeClr val="tx2"/>
                </a:solidFill>
                <a:latin typeface="+mn-lt"/>
              </a:rPr>
              <a:t>the MA APCD contain medical claims for alternative medical procedures like acupuncture?</a:t>
            </a:r>
          </a:p>
        </p:txBody>
      </p:sp>
      <p:sp>
        <p:nvSpPr>
          <p:cNvPr id="4" name="TextBox 3"/>
          <p:cNvSpPr txBox="1"/>
          <p:nvPr/>
        </p:nvSpPr>
        <p:spPr>
          <a:xfrm>
            <a:off x="381000" y="1143000"/>
            <a:ext cx="8229600" cy="5078313"/>
          </a:xfrm>
          <a:prstGeom prst="rect">
            <a:avLst/>
          </a:prstGeom>
          <a:noFill/>
        </p:spPr>
        <p:txBody>
          <a:bodyPr wrap="square" rtlCol="0">
            <a:spAutoFit/>
          </a:bodyPr>
          <a:lstStyle/>
          <a:p>
            <a:pPr defTabSz="914400" fontAlgn="auto">
              <a:spcBef>
                <a:spcPts val="0"/>
              </a:spcBef>
              <a:spcAft>
                <a:spcPts val="0"/>
              </a:spcAft>
            </a:pPr>
            <a:r>
              <a:rPr lang="en-US" b="1" u="sng" dirty="0" smtClean="0">
                <a:solidFill>
                  <a:prstClr val="black"/>
                </a:solidFill>
                <a:latin typeface="Calibri"/>
                <a:ea typeface="+mn-ea"/>
                <a:cs typeface="+mn-cs"/>
              </a:rPr>
              <a:t>Answer</a:t>
            </a:r>
            <a:r>
              <a:rPr lang="en-US" dirty="0" smtClean="0">
                <a:solidFill>
                  <a:prstClr val="black"/>
                </a:solidFill>
                <a:latin typeface="Calibri"/>
                <a:ea typeface="+mn-ea"/>
                <a:cs typeface="+mn-cs"/>
              </a:rPr>
              <a:t>: Yes, there are alternative medical procedures in the MA APCD. Since calendar year 2012,  the number of acupuncture medical claim lines have more than doubled.  The acupuncture procedure codes include '97780', '97781', '97810', '97811', '97813', '97814‘.  The top three acupuncture procedure codes in the medical claims are ‘97810’, ‘97811’, and ‘97814’ described as follows:</a:t>
            </a:r>
          </a:p>
          <a:p>
            <a:pPr defTabSz="914400" fontAlgn="auto">
              <a:spcBef>
                <a:spcPts val="0"/>
              </a:spcBef>
              <a:spcAft>
                <a:spcPts val="0"/>
              </a:spcAft>
            </a:pPr>
            <a:endParaRPr lang="en-US" dirty="0" smtClean="0">
              <a:solidFill>
                <a:prstClr val="black"/>
              </a:solidFill>
              <a:latin typeface="Calibri"/>
              <a:ea typeface="+mn-ea"/>
              <a:cs typeface="+mn-cs"/>
            </a:endParaRPr>
          </a:p>
          <a:p>
            <a:pPr defTabSz="914400" fontAlgn="auto">
              <a:spcBef>
                <a:spcPts val="0"/>
              </a:spcBef>
              <a:spcAft>
                <a:spcPts val="0"/>
              </a:spcAft>
            </a:pPr>
            <a:endParaRPr lang="en-US" dirty="0">
              <a:solidFill>
                <a:prstClr val="black"/>
              </a:solidFill>
              <a:latin typeface="Calibri"/>
              <a:ea typeface="+mn-ea"/>
              <a:cs typeface="+mn-cs"/>
            </a:endParaRPr>
          </a:p>
          <a:p>
            <a:pPr defTabSz="914400" fontAlgn="auto">
              <a:spcBef>
                <a:spcPts val="0"/>
              </a:spcBef>
              <a:spcAft>
                <a:spcPts val="0"/>
              </a:spcAft>
            </a:pPr>
            <a:endParaRPr lang="en-US" dirty="0" smtClean="0">
              <a:solidFill>
                <a:prstClr val="black"/>
              </a:solidFill>
              <a:latin typeface="Calibri"/>
              <a:ea typeface="+mn-ea"/>
              <a:cs typeface="+mn-cs"/>
            </a:endParaRPr>
          </a:p>
          <a:p>
            <a:pPr defTabSz="914400" fontAlgn="auto">
              <a:spcBef>
                <a:spcPts val="0"/>
              </a:spcBef>
              <a:spcAft>
                <a:spcPts val="0"/>
              </a:spcAft>
            </a:pPr>
            <a:endParaRPr lang="en-US" dirty="0">
              <a:solidFill>
                <a:prstClr val="black"/>
              </a:solidFill>
              <a:latin typeface="Calibri"/>
              <a:ea typeface="+mn-ea"/>
              <a:cs typeface="+mn-cs"/>
            </a:endParaRPr>
          </a:p>
          <a:p>
            <a:pPr defTabSz="914400" fontAlgn="auto">
              <a:spcBef>
                <a:spcPts val="0"/>
              </a:spcBef>
              <a:spcAft>
                <a:spcPts val="0"/>
              </a:spcAft>
            </a:pPr>
            <a:endParaRPr lang="en-US" dirty="0" smtClean="0">
              <a:solidFill>
                <a:prstClr val="black"/>
              </a:solidFill>
              <a:latin typeface="Calibri"/>
              <a:ea typeface="+mn-ea"/>
              <a:cs typeface="+mn-cs"/>
            </a:endParaRPr>
          </a:p>
          <a:p>
            <a:pPr defTabSz="914400" fontAlgn="auto">
              <a:spcBef>
                <a:spcPts val="0"/>
              </a:spcBef>
              <a:spcAft>
                <a:spcPts val="0"/>
              </a:spcAft>
            </a:pPr>
            <a:endParaRPr lang="en-US" dirty="0">
              <a:solidFill>
                <a:prstClr val="black"/>
              </a:solidFill>
              <a:latin typeface="Calibri"/>
              <a:ea typeface="+mn-ea"/>
              <a:cs typeface="+mn-cs"/>
            </a:endParaRPr>
          </a:p>
          <a:p>
            <a:pPr defTabSz="914400" fontAlgn="auto">
              <a:spcBef>
                <a:spcPts val="0"/>
              </a:spcBef>
              <a:spcAft>
                <a:spcPts val="0"/>
              </a:spcAft>
            </a:pPr>
            <a:endParaRPr lang="en-US" dirty="0" smtClean="0">
              <a:solidFill>
                <a:prstClr val="black"/>
              </a:solidFill>
              <a:latin typeface="Calibri"/>
              <a:ea typeface="+mn-ea"/>
              <a:cs typeface="+mn-cs"/>
            </a:endParaRPr>
          </a:p>
          <a:p>
            <a:pPr defTabSz="914400" fontAlgn="auto">
              <a:spcBef>
                <a:spcPts val="0"/>
              </a:spcBef>
              <a:spcAft>
                <a:spcPts val="0"/>
              </a:spcAft>
            </a:pPr>
            <a:endParaRPr lang="en-US" dirty="0">
              <a:solidFill>
                <a:prstClr val="black"/>
              </a:solidFill>
              <a:latin typeface="Calibri"/>
              <a:ea typeface="+mn-ea"/>
              <a:cs typeface="+mn-cs"/>
            </a:endParaRPr>
          </a:p>
          <a:p>
            <a:pPr defTabSz="914400" fontAlgn="auto">
              <a:spcBef>
                <a:spcPts val="0"/>
              </a:spcBef>
              <a:spcAft>
                <a:spcPts val="0"/>
              </a:spcAft>
            </a:pPr>
            <a:r>
              <a:rPr lang="en-US" dirty="0" smtClean="0">
                <a:solidFill>
                  <a:prstClr val="black"/>
                </a:solidFill>
                <a:latin typeface="Calibri"/>
                <a:ea typeface="+mn-ea"/>
                <a:cs typeface="+mn-cs"/>
              </a:rPr>
              <a:t>The MA APCD Release 6.0 includes paid claims from over 4,000 acupuncture providers  in both hospital and community based settings. It is important to note that a portion of the community based alternative care providers in various Wellness Clinics and Holistic Health Centers are reimbursed by carriers even though they do not have a National Billing Provider ID or National Service Provider ID in the medical claims data. </a:t>
            </a:r>
            <a:endParaRPr lang="en-US" dirty="0">
              <a:solidFill>
                <a:prstClr val="black"/>
              </a:solidFill>
              <a:latin typeface="Calibri"/>
              <a:ea typeface="+mn-ea"/>
              <a:cs typeface="+mn-cs"/>
            </a:endParaRPr>
          </a:p>
        </p:txBody>
      </p:sp>
      <p:graphicFrame>
        <p:nvGraphicFramePr>
          <p:cNvPr id="6" name="Table 5"/>
          <p:cNvGraphicFramePr>
            <a:graphicFrameLocks noGrp="1"/>
          </p:cNvGraphicFramePr>
          <p:nvPr>
            <p:extLst>
              <p:ext uri="{D42A27DB-BD31-4B8C-83A1-F6EECF244321}">
                <p14:modId xmlns:p14="http://schemas.microsoft.com/office/powerpoint/2010/main" val="1342934067"/>
              </p:ext>
            </p:extLst>
          </p:nvPr>
        </p:nvGraphicFramePr>
        <p:xfrm>
          <a:off x="990600" y="2819400"/>
          <a:ext cx="7315200" cy="1717548"/>
        </p:xfrm>
        <a:graphic>
          <a:graphicData uri="http://schemas.openxmlformats.org/drawingml/2006/table">
            <a:tbl>
              <a:tblPr firstRow="1" firstCol="1" bandRow="1">
                <a:tableStyleId>{5C22544A-7EE6-4342-B048-85BDC9FD1C3A}</a:tableStyleId>
              </a:tblPr>
              <a:tblGrid>
                <a:gridCol w="1808252"/>
                <a:gridCol w="5506948"/>
              </a:tblGrid>
              <a:tr h="198246">
                <a:tc>
                  <a:txBody>
                    <a:bodyPr/>
                    <a:lstStyle/>
                    <a:p>
                      <a:pPr marL="0" marR="0" algn="ctr">
                        <a:lnSpc>
                          <a:spcPct val="115000"/>
                        </a:lnSpc>
                        <a:spcBef>
                          <a:spcPts val="0"/>
                        </a:spcBef>
                        <a:spcAft>
                          <a:spcPts val="0"/>
                        </a:spcAft>
                      </a:pPr>
                      <a:r>
                        <a:rPr lang="en-US" sz="1400" dirty="0" smtClean="0">
                          <a:effectLst/>
                          <a:latin typeface="Calibri"/>
                          <a:ea typeface="Calibri"/>
                          <a:cs typeface="Times New Roman"/>
                        </a:rPr>
                        <a:t>Procedure Code</a:t>
                      </a:r>
                      <a:endParaRPr lang="en-US" sz="1400" dirty="0">
                        <a:effectLst/>
                        <a:latin typeface="Calibri"/>
                        <a:ea typeface="Calibri"/>
                        <a:cs typeface="Times New Roman"/>
                      </a:endParaRPr>
                    </a:p>
                  </a:txBody>
                  <a:tcPr marL="25556" marR="25556" marT="0" marB="0" anchor="b"/>
                </a:tc>
                <a:tc>
                  <a:txBody>
                    <a:bodyPr/>
                    <a:lstStyle/>
                    <a:p>
                      <a:pPr marL="0" marR="0" algn="ctr">
                        <a:lnSpc>
                          <a:spcPct val="115000"/>
                        </a:lnSpc>
                        <a:spcBef>
                          <a:spcPts val="0"/>
                        </a:spcBef>
                        <a:spcAft>
                          <a:spcPts val="0"/>
                        </a:spcAft>
                      </a:pPr>
                      <a:r>
                        <a:rPr lang="en-US" sz="1400" dirty="0" smtClean="0">
                          <a:effectLst/>
                          <a:latin typeface="Calibri"/>
                          <a:ea typeface="Calibri"/>
                          <a:cs typeface="Times New Roman"/>
                        </a:rPr>
                        <a:t>Description</a:t>
                      </a:r>
                      <a:endParaRPr lang="en-US" sz="1400" dirty="0">
                        <a:effectLst/>
                        <a:latin typeface="Calibri"/>
                        <a:ea typeface="Calibri"/>
                        <a:cs typeface="Times New Roman"/>
                      </a:endParaRPr>
                    </a:p>
                  </a:txBody>
                  <a:tcPr marL="25556" marR="25556" marT="0" marB="0" anchor="b"/>
                </a:tc>
              </a:tr>
              <a:tr h="198246">
                <a:tc>
                  <a:txBody>
                    <a:bodyPr/>
                    <a:lstStyle/>
                    <a:p>
                      <a:pPr marL="0" marR="0" algn="ctr">
                        <a:lnSpc>
                          <a:spcPct val="115000"/>
                        </a:lnSpc>
                        <a:spcBef>
                          <a:spcPts val="0"/>
                        </a:spcBef>
                        <a:spcAft>
                          <a:spcPts val="0"/>
                        </a:spcAft>
                      </a:pPr>
                      <a:r>
                        <a:rPr lang="en-US" sz="1600" dirty="0">
                          <a:effectLst/>
                        </a:rPr>
                        <a:t>97810</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without electrical stimulation, initial 15 minutes of personal one-on-one contact with the patient</a:t>
                      </a:r>
                      <a:endParaRPr lang="en-US" sz="1050" dirty="0">
                        <a:effectLst/>
                        <a:latin typeface="Calibri"/>
                        <a:ea typeface="Calibri"/>
                        <a:cs typeface="Times New Roman"/>
                      </a:endParaRPr>
                    </a:p>
                  </a:txBody>
                  <a:tcPr marL="25556" marR="25556" marT="0" marB="0" anchor="b"/>
                </a:tc>
              </a:tr>
              <a:tr h="322536">
                <a:tc>
                  <a:txBody>
                    <a:bodyPr/>
                    <a:lstStyle/>
                    <a:p>
                      <a:pPr marL="0" marR="0" algn="ctr">
                        <a:lnSpc>
                          <a:spcPct val="115000"/>
                        </a:lnSpc>
                        <a:spcBef>
                          <a:spcPts val="0"/>
                        </a:spcBef>
                        <a:spcAft>
                          <a:spcPts val="0"/>
                        </a:spcAft>
                      </a:pPr>
                      <a:r>
                        <a:rPr lang="en-US" sz="1600" dirty="0">
                          <a:effectLst/>
                        </a:rPr>
                        <a:t>97811</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without electrical stimulation, each additional 15 minutes of personal one-on-one contact with the patient, with re-insertion of needle(s) (List separately in addition to code for primary procedure)</a:t>
                      </a:r>
                      <a:endParaRPr lang="en-US" sz="1050" dirty="0">
                        <a:effectLst/>
                        <a:latin typeface="Calibri"/>
                        <a:ea typeface="Calibri"/>
                        <a:cs typeface="Times New Roman"/>
                      </a:endParaRPr>
                    </a:p>
                  </a:txBody>
                  <a:tcPr marL="25556" marR="25556" marT="0" marB="0" anchor="b"/>
                </a:tc>
              </a:tr>
              <a:tr h="479457">
                <a:tc>
                  <a:txBody>
                    <a:bodyPr/>
                    <a:lstStyle/>
                    <a:p>
                      <a:pPr marL="0" marR="0" algn="ctr">
                        <a:lnSpc>
                          <a:spcPct val="115000"/>
                        </a:lnSpc>
                        <a:spcBef>
                          <a:spcPts val="0"/>
                        </a:spcBef>
                        <a:spcAft>
                          <a:spcPts val="0"/>
                        </a:spcAft>
                      </a:pPr>
                      <a:r>
                        <a:rPr lang="en-US" sz="1600" dirty="0">
                          <a:effectLst/>
                        </a:rPr>
                        <a:t>97814</a:t>
                      </a:r>
                      <a:endParaRPr lang="en-US" sz="1600" dirty="0">
                        <a:effectLst/>
                        <a:latin typeface="Calibri"/>
                        <a:ea typeface="Calibri"/>
                        <a:cs typeface="Times New Roman"/>
                      </a:endParaRPr>
                    </a:p>
                  </a:txBody>
                  <a:tcPr marL="25556" marR="25556" marT="0" marB="0" anchor="b"/>
                </a:tc>
                <a:tc>
                  <a:txBody>
                    <a:bodyPr/>
                    <a:lstStyle/>
                    <a:p>
                      <a:pPr marL="0" marR="0">
                        <a:lnSpc>
                          <a:spcPct val="115000"/>
                        </a:lnSpc>
                        <a:spcBef>
                          <a:spcPts val="0"/>
                        </a:spcBef>
                        <a:spcAft>
                          <a:spcPts val="0"/>
                        </a:spcAft>
                      </a:pPr>
                      <a:r>
                        <a:rPr lang="en-US" sz="1050" dirty="0">
                          <a:effectLst/>
                        </a:rPr>
                        <a:t>Acupuncture, 1 or more needles; with electrical stimulation, each additional 15 minutes of personal one-on-one contact with the patient, with re-insertion of needle(s) (List separately in addition to code for primary procedure)</a:t>
                      </a:r>
                      <a:endParaRPr lang="en-US" sz="1050" dirty="0">
                        <a:effectLst/>
                        <a:latin typeface="Calibri"/>
                        <a:ea typeface="Calibri"/>
                        <a:cs typeface="Times New Roman"/>
                      </a:endParaRPr>
                    </a:p>
                  </a:txBody>
                  <a:tcPr marL="25556" marR="25556" marT="0" marB="0" anchor="b"/>
                </a:tc>
              </a:tr>
            </a:tbl>
          </a:graphicData>
        </a:graphic>
      </p:graphicFrame>
      <p:sp>
        <p:nvSpPr>
          <p:cNvPr id="7" name="Rectangle 1"/>
          <p:cNvSpPr>
            <a:spLocks noChangeArrowheads="1"/>
          </p:cNvSpPr>
          <p:nvPr/>
        </p:nvSpPr>
        <p:spPr bwMode="auto">
          <a:xfrm>
            <a:off x="3394075"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US" altLang="en-US" smtClean="0">
              <a:solidFill>
                <a:prstClr val="black"/>
              </a:solidFill>
              <a:latin typeface="Arial" pitchFamily="34" charset="0"/>
              <a:ea typeface="+mn-ea"/>
              <a:cs typeface="Arial" pitchFamily="34" charset="0"/>
            </a:endParaRPr>
          </a:p>
        </p:txBody>
      </p:sp>
    </p:spTree>
    <p:extLst>
      <p:ext uri="{BB962C8B-B14F-4D97-AF65-F5344CB8AC3E}">
        <p14:creationId xmlns:p14="http://schemas.microsoft.com/office/powerpoint/2010/main" val="7016861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7467600" cy="1143000"/>
          </a:xfrm>
        </p:spPr>
        <p:txBody>
          <a:bodyPr>
            <a:noAutofit/>
          </a:bodyPr>
          <a:lstStyle/>
          <a:p>
            <a:r>
              <a:rPr lang="en-US" sz="2400" b="1" u="sng" dirty="0">
                <a:solidFill>
                  <a:schemeClr val="tx2"/>
                </a:solidFill>
                <a:latin typeface="+mn-lt"/>
              </a:rPr>
              <a:t>Question</a:t>
            </a:r>
            <a:r>
              <a:rPr lang="en-US" sz="2400" b="1" dirty="0">
                <a:solidFill>
                  <a:schemeClr val="tx2"/>
                </a:solidFill>
                <a:latin typeface="+mn-lt"/>
              </a:rPr>
              <a:t>: I am using the Pharmacy Claims. Why do some of the drug codes in the </a:t>
            </a:r>
            <a:r>
              <a:rPr lang="en-US" sz="2400" b="1" dirty="0" smtClean="0">
                <a:solidFill>
                  <a:schemeClr val="tx2"/>
                </a:solidFill>
                <a:latin typeface="+mn-lt"/>
              </a:rPr>
              <a:t>MA APCD Pharmacy Claims have </a:t>
            </a:r>
            <a:r>
              <a:rPr lang="en-US" sz="2400" b="1" dirty="0">
                <a:solidFill>
                  <a:schemeClr val="tx2"/>
                </a:solidFill>
                <a:latin typeface="+mn-lt"/>
              </a:rPr>
              <a:t>11 digits, some 10 digits, some 9 digits, some 8 digits?</a:t>
            </a:r>
          </a:p>
        </p:txBody>
      </p:sp>
      <p:sp>
        <p:nvSpPr>
          <p:cNvPr id="4" name="Rectangle 3"/>
          <p:cNvSpPr/>
          <p:nvPr/>
        </p:nvSpPr>
        <p:spPr>
          <a:xfrm>
            <a:off x="228600" y="1371600"/>
            <a:ext cx="8763000" cy="5432256"/>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The MA APCD Pharmacy Claims specifications require carriers to report the National Drug Code (NDC) as defined by the Food and Drug Administration in an </a:t>
            </a:r>
            <a:r>
              <a:rPr lang="en-US" sz="1600" b="1" dirty="0" smtClean="0">
                <a:solidFill>
                  <a:prstClr val="black"/>
                </a:solidFill>
                <a:latin typeface="Calibri"/>
                <a:ea typeface="+mn-ea"/>
                <a:cs typeface="+mn-cs"/>
              </a:rPr>
              <a:t>11 digit format </a:t>
            </a:r>
            <a:r>
              <a:rPr lang="en-US" sz="1600" dirty="0" smtClean="0">
                <a:solidFill>
                  <a:prstClr val="black"/>
                </a:solidFill>
                <a:latin typeface="Calibri"/>
                <a:ea typeface="+mn-ea"/>
                <a:cs typeface="+mn-cs"/>
              </a:rPr>
              <a:t>(5-4-2) </a:t>
            </a:r>
            <a:r>
              <a:rPr lang="en-US" sz="1600" u="sng" dirty="0" smtClean="0">
                <a:solidFill>
                  <a:prstClr val="black"/>
                </a:solidFill>
                <a:latin typeface="Calibri"/>
                <a:ea typeface="+mn-ea"/>
                <a:cs typeface="+mn-cs"/>
              </a:rPr>
              <a:t>without</a:t>
            </a:r>
            <a:r>
              <a:rPr lang="en-US" sz="1600" dirty="0" smtClean="0">
                <a:solidFill>
                  <a:prstClr val="black"/>
                </a:solidFill>
                <a:latin typeface="Calibri"/>
                <a:ea typeface="+mn-ea"/>
                <a:cs typeface="+mn-cs"/>
              </a:rPr>
              <a:t> hyphenation.</a:t>
            </a: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 	</a:t>
            </a:r>
            <a:r>
              <a:rPr lang="en-US" sz="1600" u="sng" dirty="0" smtClean="0">
                <a:solidFill>
                  <a:prstClr val="black"/>
                </a:solidFill>
                <a:latin typeface="Calibri"/>
                <a:ea typeface="+mn-ea"/>
                <a:cs typeface="+mn-cs"/>
              </a:rPr>
              <a:t>Components in 11 digit NDC Code</a:t>
            </a:r>
            <a:endParaRPr lang="en-US" sz="1600" dirty="0" smtClean="0">
              <a:solidFill>
                <a:prstClr val="black"/>
              </a:solidFill>
              <a:latin typeface="Calibri"/>
              <a:ea typeface="+mn-ea"/>
              <a:cs typeface="+mn-cs"/>
            </a:endParaRPr>
          </a:p>
          <a:p>
            <a:pPr defTabSz="914400" fontAlgn="auto">
              <a:spcBef>
                <a:spcPts val="0"/>
              </a:spcBef>
              <a:spcAft>
                <a:spcPts val="0"/>
              </a:spcAft>
            </a:pP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First 5 digit labeler code identifies the manufacturer</a:t>
            </a:r>
          </a:p>
          <a:p>
            <a:pPr defTabSz="914400" fontAlgn="auto">
              <a:spcBef>
                <a:spcPts val="0"/>
              </a:spcBef>
              <a:spcAft>
                <a:spcPts val="0"/>
              </a:spcAft>
            </a:pP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Second 4 digit product code identifies the drug’s active ingredient and dosage</a:t>
            </a:r>
          </a:p>
          <a:p>
            <a:pPr defTabSz="914400" fontAlgn="auto">
              <a:spcBef>
                <a:spcPts val="0"/>
              </a:spcBef>
              <a:spcAft>
                <a:spcPts val="0"/>
              </a:spcAft>
            </a:pPr>
            <a:r>
              <a:rPr lang="en-US" sz="1600" dirty="0">
                <a:solidFill>
                  <a:prstClr val="black"/>
                </a:solidFill>
                <a:latin typeface="Calibri"/>
                <a:ea typeface="+mn-ea"/>
                <a:cs typeface="+mn-cs"/>
              </a:rPr>
              <a:t>	</a:t>
            </a:r>
            <a:r>
              <a:rPr lang="en-US" sz="1600" dirty="0" smtClean="0">
                <a:solidFill>
                  <a:prstClr val="black"/>
                </a:solidFill>
                <a:latin typeface="Calibri"/>
                <a:ea typeface="+mn-ea"/>
                <a:cs typeface="+mn-cs"/>
              </a:rPr>
              <a:t>Third 2 digit package code identifies the packaging size and type</a:t>
            </a:r>
          </a:p>
          <a:p>
            <a:pPr defTabSz="914400" fontAlgn="auto">
              <a:spcBef>
                <a:spcPts val="0"/>
              </a:spcBef>
              <a:spcAft>
                <a:spcPts val="0"/>
              </a:spcAft>
            </a:pPr>
            <a:endParaRPr lang="en-US" sz="1600" dirty="0" smtClean="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In MA APCD Release 6.0, there are 67,100 distinct NDC codes, only 9 of these distinct codes are not in 11 digit format.  The APCD has 805,676,569 pharmacy claim lines. </a:t>
            </a:r>
            <a:r>
              <a:rPr lang="en-US" sz="1600" i="1" dirty="0" smtClean="0">
                <a:solidFill>
                  <a:srgbClr val="0070C0"/>
                </a:solidFill>
                <a:latin typeface="Calibri"/>
                <a:ea typeface="+mn-ea"/>
                <a:cs typeface="+mn-cs"/>
              </a:rPr>
              <a:t>These 9 codes with less than 11 digits appear on only  0.0034% of the pharmacy claim lines</a:t>
            </a:r>
            <a:r>
              <a:rPr lang="en-US" sz="1600" dirty="0" smtClean="0">
                <a:solidFill>
                  <a:prstClr val="black"/>
                </a:solidFill>
                <a:latin typeface="Calibri"/>
                <a:ea typeface="+mn-ea"/>
                <a:cs typeface="+mn-cs"/>
              </a:rPr>
              <a:t>. If you are seeing even a half percent of pharmacy claims with less than 11 digits in the NDC code, make sure you are importing the code as a text field so that you do not lose any lead zeroes.  </a:t>
            </a:r>
          </a:p>
          <a:p>
            <a:pPr defTabSz="914400" fontAlgn="auto">
              <a:spcBef>
                <a:spcPts val="0"/>
              </a:spcBef>
              <a:spcAft>
                <a:spcPts val="0"/>
              </a:spcAft>
            </a:pPr>
            <a:endParaRPr lang="en-US" sz="1600" dirty="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The data user also asked does adding a 1 lead zero padding to a 10 digit code fix? The answer is ‘no’ since for a 5-4-2 NDC code  the lead zero could be the lead on any segment of the code:</a:t>
            </a:r>
          </a:p>
          <a:p>
            <a:pPr defTabSz="914400" fontAlgn="auto">
              <a:spcBef>
                <a:spcPts val="0"/>
              </a:spcBef>
              <a:spcAft>
                <a:spcPts val="0"/>
              </a:spcAft>
            </a:pPr>
            <a:endParaRPr lang="en-US" sz="1100" dirty="0">
              <a:solidFill>
                <a:prstClr val="black"/>
              </a:solidFill>
              <a:latin typeface="Calibri"/>
              <a:ea typeface="+mn-ea"/>
              <a:cs typeface="+mn-cs"/>
            </a:endParaRPr>
          </a:p>
          <a:p>
            <a:pPr marL="82296" algn="ctr" defTabSz="914400" fontAlgn="auto">
              <a:spcBef>
                <a:spcPts val="0"/>
              </a:spcBef>
              <a:spcAft>
                <a:spcPts val="0"/>
              </a:spcAft>
            </a:pPr>
            <a:r>
              <a:rPr lang="en-US" sz="1600" b="1" dirty="0" smtClean="0">
                <a:solidFill>
                  <a:srgbClr val="FF0000"/>
                </a:solidFill>
                <a:latin typeface="Calibri"/>
                <a:ea typeface="+mn-ea"/>
                <a:cs typeface="+mn-cs"/>
              </a:rPr>
              <a:t>0</a:t>
            </a:r>
            <a:r>
              <a:rPr lang="en-US" sz="1600" dirty="0" smtClean="0">
                <a:solidFill>
                  <a:prstClr val="black"/>
                </a:solidFill>
                <a:latin typeface="Calibri"/>
                <a:ea typeface="+mn-ea"/>
                <a:cs typeface="+mn-cs"/>
              </a:rPr>
              <a:t>XXXX-XXXX-XX</a:t>
            </a:r>
          </a:p>
          <a:p>
            <a:pPr marL="82296" algn="ctr" defTabSz="914400" fontAlgn="auto">
              <a:spcBef>
                <a:spcPts val="0"/>
              </a:spcBef>
              <a:spcAft>
                <a:spcPts val="0"/>
              </a:spcAft>
            </a:pPr>
            <a:r>
              <a:rPr lang="en-US" sz="1600" dirty="0" smtClean="0">
                <a:solidFill>
                  <a:prstClr val="black"/>
                </a:solidFill>
                <a:latin typeface="Calibri"/>
                <a:ea typeface="+mn-ea"/>
                <a:cs typeface="+mn-cs"/>
              </a:rPr>
              <a:t>XXXXX-</a:t>
            </a:r>
            <a:r>
              <a:rPr lang="en-US" sz="1600" b="1" dirty="0" smtClean="0">
                <a:solidFill>
                  <a:srgbClr val="FF0000"/>
                </a:solidFill>
                <a:latin typeface="Calibri"/>
                <a:ea typeface="+mn-ea"/>
                <a:cs typeface="+mn-cs"/>
              </a:rPr>
              <a:t>0</a:t>
            </a:r>
            <a:r>
              <a:rPr lang="en-US" sz="1600" dirty="0" smtClean="0">
                <a:solidFill>
                  <a:prstClr val="black"/>
                </a:solidFill>
                <a:latin typeface="Calibri"/>
                <a:ea typeface="+mn-ea"/>
                <a:cs typeface="+mn-cs"/>
              </a:rPr>
              <a:t>XXX-XX</a:t>
            </a:r>
          </a:p>
          <a:p>
            <a:pPr marL="82296" algn="ctr" defTabSz="914400" fontAlgn="auto">
              <a:spcBef>
                <a:spcPts val="0"/>
              </a:spcBef>
              <a:spcAft>
                <a:spcPts val="0"/>
              </a:spcAft>
            </a:pPr>
            <a:r>
              <a:rPr lang="en-US" sz="1600" dirty="0" smtClean="0">
                <a:solidFill>
                  <a:prstClr val="black"/>
                </a:solidFill>
                <a:latin typeface="Calibri"/>
                <a:ea typeface="+mn-ea"/>
                <a:cs typeface="+mn-cs"/>
              </a:rPr>
              <a:t>XXXXX-XXXX-</a:t>
            </a:r>
            <a:r>
              <a:rPr lang="en-US" sz="1600" b="1" dirty="0" smtClean="0">
                <a:solidFill>
                  <a:srgbClr val="FF0000"/>
                </a:solidFill>
                <a:latin typeface="Calibri"/>
                <a:ea typeface="+mn-ea"/>
                <a:cs typeface="+mn-cs"/>
              </a:rPr>
              <a:t>0</a:t>
            </a:r>
            <a:r>
              <a:rPr lang="en-US" sz="1600" dirty="0" smtClean="0">
                <a:solidFill>
                  <a:prstClr val="black"/>
                </a:solidFill>
                <a:latin typeface="Calibri"/>
                <a:ea typeface="+mn-ea"/>
                <a:cs typeface="+mn-cs"/>
              </a:rPr>
              <a:t>X</a:t>
            </a:r>
            <a:endParaRPr lang="en-US" sz="1600" b="1" dirty="0" smtClean="0">
              <a:solidFill>
                <a:srgbClr val="FF0000"/>
              </a:solidFill>
              <a:latin typeface="Calibri"/>
              <a:ea typeface="+mn-ea"/>
              <a:cs typeface="+mn-cs"/>
            </a:endParaRPr>
          </a:p>
          <a:p>
            <a:pPr defTabSz="914400" fontAlgn="auto">
              <a:spcBef>
                <a:spcPts val="0"/>
              </a:spcBef>
              <a:spcAft>
                <a:spcPts val="0"/>
              </a:spcAft>
            </a:pPr>
            <a:endParaRPr lang="en-US" sz="1600" dirty="0">
              <a:solidFill>
                <a:prstClr val="black"/>
              </a:solidFill>
              <a:latin typeface="Calibri"/>
              <a:ea typeface="+mn-ea"/>
              <a:cs typeface="+mn-cs"/>
            </a:endParaRPr>
          </a:p>
        </p:txBody>
      </p:sp>
      <p:pic>
        <p:nvPicPr>
          <p:cNvPr id="3074" name="Picture 2" descr="Image result for rx"/>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0" y="76200"/>
            <a:ext cx="1262816" cy="1266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0000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6172200" cy="990600"/>
          </a:xfrm>
        </p:spPr>
        <p:txBody>
          <a:bodyPr>
            <a:normAutofit/>
          </a:bodyPr>
          <a:lstStyle/>
          <a:p>
            <a:r>
              <a:rPr lang="en-US" sz="2400" b="1" u="sng" dirty="0">
                <a:solidFill>
                  <a:schemeClr val="tx2"/>
                </a:solidFill>
                <a:latin typeface="+mn-lt"/>
              </a:rPr>
              <a:t>Question</a:t>
            </a:r>
            <a:r>
              <a:rPr lang="en-US" sz="2400" b="1" dirty="0">
                <a:solidFill>
                  <a:schemeClr val="tx2"/>
                </a:solidFill>
                <a:latin typeface="+mn-lt"/>
              </a:rPr>
              <a:t>: </a:t>
            </a:r>
            <a:r>
              <a:rPr lang="en-US" sz="2400" b="1" dirty="0" smtClean="0">
                <a:solidFill>
                  <a:schemeClr val="tx2"/>
                </a:solidFill>
                <a:latin typeface="+mn-lt"/>
              </a:rPr>
              <a:t>Are there Hospice </a:t>
            </a:r>
            <a:r>
              <a:rPr lang="en-US" sz="2400" b="1" dirty="0">
                <a:solidFill>
                  <a:schemeClr val="tx2"/>
                </a:solidFill>
                <a:latin typeface="+mn-lt"/>
              </a:rPr>
              <a:t>Claims </a:t>
            </a:r>
            <a:r>
              <a:rPr lang="en-US" sz="2400" b="1" dirty="0" smtClean="0">
                <a:solidFill>
                  <a:schemeClr val="tx2"/>
                </a:solidFill>
                <a:latin typeface="+mn-lt"/>
              </a:rPr>
              <a:t>in the MA APCD and how do I find them? </a:t>
            </a:r>
            <a:endParaRPr lang="en-US" sz="2400" b="1" dirty="0">
              <a:solidFill>
                <a:schemeClr val="tx2"/>
              </a:solidFill>
              <a:latin typeface="+mn-lt"/>
            </a:endParaRPr>
          </a:p>
        </p:txBody>
      </p:sp>
      <p:sp>
        <p:nvSpPr>
          <p:cNvPr id="4" name="Rectangle 3"/>
          <p:cNvSpPr/>
          <p:nvPr/>
        </p:nvSpPr>
        <p:spPr>
          <a:xfrm>
            <a:off x="6477000" y="152399"/>
            <a:ext cx="2424690" cy="646331"/>
          </a:xfrm>
          <a:prstGeom prst="rect">
            <a:avLst/>
          </a:prstGeom>
        </p:spPr>
        <p:style>
          <a:lnRef idx="3">
            <a:schemeClr val="lt1"/>
          </a:lnRef>
          <a:fillRef idx="1">
            <a:schemeClr val="accent1"/>
          </a:fillRef>
          <a:effectRef idx="1">
            <a:schemeClr val="accent1"/>
          </a:effectRef>
          <a:fontRef idx="minor">
            <a:schemeClr val="lt1"/>
          </a:fontRef>
        </p:style>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400" fontAlgn="auto">
              <a:spcBef>
                <a:spcPts val="0"/>
              </a:spcBef>
              <a:spcAft>
                <a:spcPts val="0"/>
              </a:spcAft>
            </a:pPr>
            <a:r>
              <a:rPr lang="en-US" sz="3600" b="1" dirty="0" smtClean="0">
                <a:ln w="10160">
                  <a:solidFill>
                    <a:srgbClr val="4F81BD"/>
                  </a:solidFill>
                  <a:prstDash val="solid"/>
                </a:ln>
                <a:solidFill>
                  <a:srgbClr val="FFFFFF"/>
                </a:solidFill>
                <a:effectLst>
                  <a:outerShdw blurRad="38100" dist="32000" dir="5400000" algn="tl">
                    <a:srgbClr val="000000">
                      <a:alpha val="30000"/>
                    </a:srgbClr>
                  </a:outerShdw>
                </a:effectLst>
              </a:rPr>
              <a:t>HOSPICE</a:t>
            </a:r>
            <a:endParaRPr lang="en-US" sz="36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endParaRPr>
          </a:p>
        </p:txBody>
      </p:sp>
      <p:sp>
        <p:nvSpPr>
          <p:cNvPr id="5" name="TextBox 4"/>
          <p:cNvSpPr txBox="1"/>
          <p:nvPr/>
        </p:nvSpPr>
        <p:spPr>
          <a:xfrm>
            <a:off x="152400" y="914400"/>
            <a:ext cx="8605684" cy="1569660"/>
          </a:xfrm>
          <a:prstGeom prst="rect">
            <a:avLst/>
          </a:prstGeom>
          <a:noFill/>
        </p:spPr>
        <p:txBody>
          <a:bodyPr wrap="square" rtlCol="0">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Answer</a:t>
            </a:r>
            <a:r>
              <a:rPr lang="en-US" sz="1600" dirty="0" smtClean="0">
                <a:solidFill>
                  <a:prstClr val="black"/>
                </a:solidFill>
                <a:latin typeface="Calibri"/>
                <a:ea typeface="+mn-ea"/>
                <a:cs typeface="+mn-cs"/>
              </a:rPr>
              <a:t>: Hospice claims can be found by using the field MC036 - Type of Bill on Facility Claims Codes:</a:t>
            </a:r>
          </a:p>
          <a:p>
            <a:pPr defTabSz="914400" fontAlgn="auto">
              <a:spcBef>
                <a:spcPts val="0"/>
              </a:spcBef>
              <a:spcAft>
                <a:spcPts val="0"/>
              </a:spcAft>
            </a:pPr>
            <a:endParaRPr lang="en-US" sz="800" dirty="0">
              <a:solidFill>
                <a:prstClr val="black"/>
              </a:solidFill>
              <a:latin typeface="Calibri"/>
              <a:ea typeface="+mn-ea"/>
              <a:cs typeface="+mn-cs"/>
            </a:endParaRPr>
          </a:p>
          <a:p>
            <a:pPr lvl="5" defTabSz="914400"/>
            <a:r>
              <a:rPr lang="en-US" sz="1600" dirty="0" smtClean="0">
                <a:solidFill>
                  <a:prstClr val="black"/>
                </a:solidFill>
                <a:latin typeface="Calibri"/>
                <a:ea typeface="+mn-ea"/>
                <a:cs typeface="+mn-cs"/>
              </a:rPr>
              <a:t>’</a:t>
            </a:r>
            <a:r>
              <a:rPr lang="en-US" sz="1600" b="1" dirty="0" smtClean="0">
                <a:solidFill>
                  <a:prstClr val="black"/>
                </a:solidFill>
                <a:latin typeface="Calibri"/>
                <a:ea typeface="+mn-ea"/>
                <a:cs typeface="+mn-cs"/>
              </a:rPr>
              <a:t>81</a:t>
            </a:r>
            <a:r>
              <a:rPr lang="en-US" sz="1600" dirty="0" smtClean="0">
                <a:solidFill>
                  <a:prstClr val="black"/>
                </a:solidFill>
                <a:latin typeface="Calibri"/>
                <a:ea typeface="+mn-ea"/>
                <a:cs typeface="+mn-cs"/>
              </a:rPr>
              <a:t>’ = Hospice (non-hospital based)</a:t>
            </a:r>
          </a:p>
          <a:p>
            <a:pPr lvl="5" defTabSz="914400"/>
            <a:r>
              <a:rPr lang="en-US" sz="1600" dirty="0" smtClean="0">
                <a:solidFill>
                  <a:prstClr val="black"/>
                </a:solidFill>
                <a:latin typeface="Calibri"/>
                <a:ea typeface="+mn-ea"/>
                <a:cs typeface="+mn-cs"/>
              </a:rPr>
              <a:t>‘</a:t>
            </a:r>
            <a:r>
              <a:rPr lang="en-US" sz="1600" b="1" dirty="0" smtClean="0">
                <a:solidFill>
                  <a:prstClr val="black"/>
                </a:solidFill>
                <a:latin typeface="Calibri"/>
                <a:ea typeface="+mn-ea"/>
                <a:cs typeface="+mn-cs"/>
              </a:rPr>
              <a:t>82</a:t>
            </a:r>
            <a:r>
              <a:rPr lang="en-US" sz="1600" dirty="0" smtClean="0">
                <a:solidFill>
                  <a:prstClr val="black"/>
                </a:solidFill>
                <a:latin typeface="Calibri"/>
                <a:ea typeface="+mn-ea"/>
                <a:cs typeface="+mn-cs"/>
              </a:rPr>
              <a:t>’ = Hospice (hospital based)</a:t>
            </a:r>
          </a:p>
          <a:p>
            <a:pPr lvl="5" defTabSz="914400"/>
            <a:endParaRPr lang="en-US" sz="800" dirty="0" smtClean="0">
              <a:solidFill>
                <a:prstClr val="black"/>
              </a:solidFill>
              <a:latin typeface="Calibri"/>
              <a:ea typeface="+mn-ea"/>
              <a:cs typeface="+mn-cs"/>
            </a:endParaRPr>
          </a:p>
          <a:p>
            <a:pPr defTabSz="914400" fontAlgn="auto">
              <a:spcBef>
                <a:spcPts val="0"/>
              </a:spcBef>
              <a:spcAft>
                <a:spcPts val="0"/>
              </a:spcAft>
            </a:pPr>
            <a:r>
              <a:rPr lang="en-US" sz="1600" dirty="0" smtClean="0">
                <a:solidFill>
                  <a:prstClr val="black"/>
                </a:solidFill>
                <a:latin typeface="Calibri"/>
                <a:ea typeface="+mn-ea"/>
                <a:cs typeface="+mn-cs"/>
              </a:rPr>
              <a:t>In MA APCD Release 6.0, the highest volume of hospice claim lines are for non-hospital based hospice care, see figures 1 and 2 below. </a:t>
            </a:r>
            <a:endParaRPr lang="en-US" dirty="0">
              <a:solidFill>
                <a:prstClr val="black"/>
              </a:solidFill>
              <a:latin typeface="Calibri"/>
              <a:ea typeface="+mn-ea"/>
              <a:cs typeface="+mn-cs"/>
            </a:endParaRPr>
          </a:p>
        </p:txBody>
      </p:sp>
      <p:grpSp>
        <p:nvGrpSpPr>
          <p:cNvPr id="8" name="Group 7"/>
          <p:cNvGrpSpPr/>
          <p:nvPr/>
        </p:nvGrpSpPr>
        <p:grpSpPr>
          <a:xfrm>
            <a:off x="381000" y="2590800"/>
            <a:ext cx="8077200" cy="1955800"/>
            <a:chOff x="533400" y="3276600"/>
            <a:chExt cx="8077200" cy="1955800"/>
          </a:xfrm>
        </p:grpSpPr>
        <p:graphicFrame>
          <p:nvGraphicFramePr>
            <p:cNvPr id="6" name="Chart 5"/>
            <p:cNvGraphicFramePr/>
            <p:nvPr>
              <p:extLst>
                <p:ext uri="{D42A27DB-BD31-4B8C-83A1-F6EECF244321}">
                  <p14:modId xmlns:p14="http://schemas.microsoft.com/office/powerpoint/2010/main" val="421907750"/>
                </p:ext>
              </p:extLst>
            </p:nvPr>
          </p:nvGraphicFramePr>
          <p:xfrm>
            <a:off x="533400" y="3276600"/>
            <a:ext cx="3733800" cy="1955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3042351224"/>
                </p:ext>
              </p:extLst>
            </p:nvPr>
          </p:nvGraphicFramePr>
          <p:xfrm>
            <a:off x="4876800" y="3276600"/>
            <a:ext cx="3733800" cy="1955800"/>
          </p:xfrm>
          <a:graphic>
            <a:graphicData uri="http://schemas.openxmlformats.org/drawingml/2006/chart">
              <c:chart xmlns:c="http://schemas.openxmlformats.org/drawingml/2006/chart" xmlns:r="http://schemas.openxmlformats.org/officeDocument/2006/relationships" r:id="rId4"/>
            </a:graphicData>
          </a:graphic>
        </p:graphicFrame>
      </p:grpSp>
      <p:sp>
        <p:nvSpPr>
          <p:cNvPr id="9" name="TextBox 8"/>
          <p:cNvSpPr txBox="1"/>
          <p:nvPr/>
        </p:nvSpPr>
        <p:spPr>
          <a:xfrm>
            <a:off x="304800" y="4800600"/>
            <a:ext cx="3886200" cy="1323439"/>
          </a:xfrm>
          <a:prstGeom prst="rect">
            <a:avLst/>
          </a:prstGeom>
          <a:noFill/>
        </p:spPr>
        <p:txBody>
          <a:bodyPr wrap="square" rtlCol="0">
            <a:spAutoFit/>
          </a:bodyPr>
          <a:lstStyle/>
          <a:p>
            <a:pPr defTabSz="914400" fontAlgn="auto">
              <a:spcBef>
                <a:spcPts val="0"/>
              </a:spcBef>
              <a:spcAft>
                <a:spcPts val="0"/>
              </a:spcAft>
            </a:pPr>
            <a:r>
              <a:rPr lang="en-US" sz="1600" dirty="0" smtClean="0">
                <a:solidFill>
                  <a:prstClr val="black"/>
                </a:solidFill>
                <a:latin typeface="Calibri"/>
                <a:ea typeface="+mn-ea"/>
                <a:cs typeface="+mn-cs"/>
              </a:rPr>
              <a:t>Please note that there are specific revenue codes, HCPCS codes, CPT codes, occurrence codes, and patient status codes used to describe hospice care. For example, see patient status codes in Table 1. </a:t>
            </a:r>
            <a:endParaRPr lang="en-US" sz="1600" dirty="0">
              <a:solidFill>
                <a:prstClr val="black"/>
              </a:solidFill>
              <a:latin typeface="Calibri"/>
              <a:ea typeface="+mn-ea"/>
              <a:cs typeface="+mn-cs"/>
            </a:endParaRPr>
          </a:p>
        </p:txBody>
      </p:sp>
      <p:sp>
        <p:nvSpPr>
          <p:cNvPr id="10" name="Rectangle 9"/>
          <p:cNvSpPr/>
          <p:nvPr/>
        </p:nvSpPr>
        <p:spPr>
          <a:xfrm>
            <a:off x="4724400" y="4800600"/>
            <a:ext cx="3733800" cy="1692771"/>
          </a:xfrm>
          <a:prstGeom prst="rect">
            <a:avLst/>
          </a:prstGeom>
          <a:ln w="19050">
            <a:solidFill>
              <a:schemeClr val="tx1"/>
            </a:solidFill>
          </a:ln>
        </p:spPr>
        <p:txBody>
          <a:bodyPr wrap="square">
            <a:spAutoFit/>
          </a:bodyPr>
          <a:lstStyle/>
          <a:p>
            <a:pPr defTabSz="914400" fontAlgn="auto">
              <a:spcBef>
                <a:spcPts val="0"/>
              </a:spcBef>
              <a:spcAft>
                <a:spcPts val="0"/>
              </a:spcAft>
            </a:pPr>
            <a:r>
              <a:rPr lang="en-US" sz="1200" b="1" dirty="0" smtClean="0">
                <a:solidFill>
                  <a:prstClr val="black"/>
                </a:solidFill>
                <a:latin typeface="Calibri"/>
                <a:ea typeface="+mn-ea"/>
                <a:cs typeface="+mn-cs"/>
              </a:rPr>
              <a:t>Table 1. </a:t>
            </a:r>
            <a:r>
              <a:rPr lang="en-US" sz="1200" b="1" u="sng" dirty="0" smtClean="0">
                <a:solidFill>
                  <a:prstClr val="black"/>
                </a:solidFill>
                <a:latin typeface="Calibri"/>
                <a:ea typeface="+mn-ea"/>
                <a:cs typeface="+mn-cs"/>
              </a:rPr>
              <a:t>Patient Status Codes Relevant to Hospice Care</a:t>
            </a:r>
          </a:p>
          <a:p>
            <a:pPr defTabSz="914400" fontAlgn="auto">
              <a:spcBef>
                <a:spcPts val="0"/>
              </a:spcBef>
              <a:spcAft>
                <a:spcPts val="0"/>
              </a:spcAft>
            </a:pPr>
            <a:endParaRPr lang="en-US" sz="800" b="1" dirty="0" smtClean="0">
              <a:solidFill>
                <a:prstClr val="black"/>
              </a:solidFill>
              <a:latin typeface="Calibri"/>
              <a:ea typeface="+mn-ea"/>
              <a:cs typeface="+mn-cs"/>
            </a:endParaRPr>
          </a:p>
          <a:p>
            <a:pPr defTabSz="914400" fontAlgn="auto">
              <a:spcBef>
                <a:spcPts val="0"/>
              </a:spcBef>
              <a:spcAft>
                <a:spcPts val="0"/>
              </a:spcAft>
            </a:pPr>
            <a:r>
              <a:rPr lang="en-US" sz="1200" b="1" dirty="0" smtClean="0">
                <a:solidFill>
                  <a:prstClr val="black"/>
                </a:solidFill>
                <a:latin typeface="Calibri"/>
                <a:ea typeface="+mn-ea"/>
                <a:cs typeface="+mn-cs"/>
              </a:rPr>
              <a:t>40</a:t>
            </a:r>
            <a:r>
              <a:rPr lang="en-US" sz="1200" dirty="0" smtClean="0">
                <a:solidFill>
                  <a:prstClr val="black"/>
                </a:solidFill>
                <a:latin typeface="Calibri"/>
                <a:ea typeface="+mn-ea"/>
                <a:cs typeface="+mn-cs"/>
              </a:rPr>
              <a:t> </a:t>
            </a:r>
            <a:r>
              <a:rPr lang="en-US" sz="1200" dirty="0">
                <a:solidFill>
                  <a:prstClr val="black"/>
                </a:solidFill>
                <a:latin typeface="Calibri"/>
                <a:ea typeface="+mn-ea"/>
                <a:cs typeface="+mn-cs"/>
              </a:rPr>
              <a:t>Expired at home (hospice claims only)</a:t>
            </a:r>
          </a:p>
          <a:p>
            <a:pPr defTabSz="914400" fontAlgn="auto">
              <a:spcBef>
                <a:spcPts val="0"/>
              </a:spcBef>
              <a:spcAft>
                <a:spcPts val="0"/>
              </a:spcAft>
            </a:pPr>
            <a:r>
              <a:rPr lang="en-US" sz="1200" b="1" dirty="0">
                <a:solidFill>
                  <a:prstClr val="black"/>
                </a:solidFill>
                <a:latin typeface="Calibri"/>
                <a:ea typeface="+mn-ea"/>
                <a:cs typeface="+mn-cs"/>
              </a:rPr>
              <a:t>41</a:t>
            </a:r>
            <a:r>
              <a:rPr lang="en-US" sz="1200" dirty="0">
                <a:solidFill>
                  <a:prstClr val="black"/>
                </a:solidFill>
                <a:latin typeface="Calibri"/>
                <a:ea typeface="+mn-ea"/>
                <a:cs typeface="+mn-cs"/>
              </a:rPr>
              <a:t> Expired in a medical facility such as hospital, SNF, ICF</a:t>
            </a:r>
            <a:r>
              <a:rPr lang="en-US" sz="1200" dirty="0" smtClean="0">
                <a:solidFill>
                  <a:prstClr val="black"/>
                </a:solidFill>
                <a:latin typeface="Calibri"/>
                <a:ea typeface="+mn-ea"/>
                <a:cs typeface="+mn-cs"/>
              </a:rPr>
              <a:t>,</a:t>
            </a:r>
          </a:p>
          <a:p>
            <a:pPr defTabSz="914400" fontAlgn="auto">
              <a:spcBef>
                <a:spcPts val="0"/>
              </a:spcBef>
              <a:spcAft>
                <a:spcPts val="0"/>
              </a:spcAft>
            </a:pPr>
            <a:r>
              <a:rPr lang="en-US" sz="1200" dirty="0">
                <a:solidFill>
                  <a:prstClr val="black"/>
                </a:solidFill>
                <a:latin typeface="Calibri"/>
                <a:ea typeface="+mn-ea"/>
                <a:cs typeface="+mn-cs"/>
              </a:rPr>
              <a:t> </a:t>
            </a:r>
            <a:r>
              <a:rPr lang="en-US" sz="1200" dirty="0" smtClean="0">
                <a:solidFill>
                  <a:prstClr val="black"/>
                </a:solidFill>
                <a:latin typeface="Calibri"/>
                <a:ea typeface="+mn-ea"/>
                <a:cs typeface="+mn-cs"/>
              </a:rPr>
              <a:t>     </a:t>
            </a:r>
            <a:r>
              <a:rPr lang="en-US" sz="1200" dirty="0">
                <a:solidFill>
                  <a:prstClr val="black"/>
                </a:solidFill>
                <a:latin typeface="Calibri"/>
                <a:ea typeface="+mn-ea"/>
                <a:cs typeface="+mn-cs"/>
              </a:rPr>
              <a:t>or </a:t>
            </a:r>
            <a:r>
              <a:rPr lang="en-US" sz="1200" dirty="0" smtClean="0">
                <a:solidFill>
                  <a:prstClr val="black"/>
                </a:solidFill>
                <a:latin typeface="Calibri"/>
                <a:ea typeface="+mn-ea"/>
                <a:cs typeface="+mn-cs"/>
              </a:rPr>
              <a:t>freestanding  hospice</a:t>
            </a:r>
            <a:r>
              <a:rPr lang="en-US" sz="1200" dirty="0">
                <a:solidFill>
                  <a:prstClr val="black"/>
                </a:solidFill>
                <a:latin typeface="Calibri"/>
                <a:ea typeface="+mn-ea"/>
                <a:cs typeface="+mn-cs"/>
              </a:rPr>
              <a:t>. (Hospice claims only)</a:t>
            </a:r>
          </a:p>
          <a:p>
            <a:pPr defTabSz="914400" fontAlgn="auto">
              <a:spcBef>
                <a:spcPts val="0"/>
              </a:spcBef>
              <a:spcAft>
                <a:spcPts val="0"/>
              </a:spcAft>
            </a:pPr>
            <a:r>
              <a:rPr lang="en-US" sz="1200" b="1" dirty="0">
                <a:solidFill>
                  <a:prstClr val="black"/>
                </a:solidFill>
                <a:latin typeface="Calibri"/>
                <a:ea typeface="+mn-ea"/>
                <a:cs typeface="+mn-cs"/>
              </a:rPr>
              <a:t>42</a:t>
            </a:r>
            <a:r>
              <a:rPr lang="en-US" sz="1200" dirty="0">
                <a:solidFill>
                  <a:prstClr val="black"/>
                </a:solidFill>
                <a:latin typeface="Calibri"/>
                <a:ea typeface="+mn-ea"/>
                <a:cs typeface="+mn-cs"/>
              </a:rPr>
              <a:t> Expired - place unknown (Hospice claims only)</a:t>
            </a:r>
          </a:p>
          <a:p>
            <a:pPr defTabSz="914400" fontAlgn="auto">
              <a:spcBef>
                <a:spcPts val="0"/>
              </a:spcBef>
              <a:spcAft>
                <a:spcPts val="0"/>
              </a:spcAft>
            </a:pPr>
            <a:r>
              <a:rPr lang="en-US" sz="1200" b="1" dirty="0">
                <a:solidFill>
                  <a:prstClr val="black"/>
                </a:solidFill>
                <a:latin typeface="Calibri"/>
                <a:ea typeface="+mn-ea"/>
                <a:cs typeface="+mn-cs"/>
              </a:rPr>
              <a:t>43</a:t>
            </a:r>
            <a:r>
              <a:rPr lang="en-US" sz="1200" dirty="0">
                <a:solidFill>
                  <a:prstClr val="black"/>
                </a:solidFill>
                <a:latin typeface="Calibri"/>
                <a:ea typeface="+mn-ea"/>
                <a:cs typeface="+mn-cs"/>
              </a:rPr>
              <a:t> Discharged/transferred to a federal hospital </a:t>
            </a:r>
          </a:p>
          <a:p>
            <a:pPr defTabSz="914400" fontAlgn="auto">
              <a:spcBef>
                <a:spcPts val="0"/>
              </a:spcBef>
              <a:spcAft>
                <a:spcPts val="0"/>
              </a:spcAft>
            </a:pPr>
            <a:r>
              <a:rPr lang="en-US" sz="1200" b="1" dirty="0">
                <a:solidFill>
                  <a:prstClr val="black"/>
                </a:solidFill>
                <a:latin typeface="Calibri"/>
                <a:ea typeface="+mn-ea"/>
                <a:cs typeface="+mn-cs"/>
              </a:rPr>
              <a:t>50</a:t>
            </a:r>
            <a:r>
              <a:rPr lang="en-US" sz="1200" dirty="0">
                <a:solidFill>
                  <a:prstClr val="black"/>
                </a:solidFill>
                <a:latin typeface="Calibri"/>
                <a:ea typeface="+mn-ea"/>
                <a:cs typeface="+mn-cs"/>
              </a:rPr>
              <a:t> Hospice - home </a:t>
            </a:r>
          </a:p>
          <a:p>
            <a:pPr defTabSz="914400" fontAlgn="auto">
              <a:spcBef>
                <a:spcPts val="0"/>
              </a:spcBef>
              <a:spcAft>
                <a:spcPts val="0"/>
              </a:spcAft>
            </a:pPr>
            <a:r>
              <a:rPr lang="en-US" sz="1200" b="1" dirty="0">
                <a:solidFill>
                  <a:prstClr val="black"/>
                </a:solidFill>
                <a:latin typeface="Calibri"/>
                <a:ea typeface="+mn-ea"/>
                <a:cs typeface="+mn-cs"/>
              </a:rPr>
              <a:t>51</a:t>
            </a:r>
            <a:r>
              <a:rPr lang="en-US" sz="1200" dirty="0">
                <a:solidFill>
                  <a:prstClr val="black"/>
                </a:solidFill>
                <a:latin typeface="Calibri"/>
                <a:ea typeface="+mn-ea"/>
                <a:cs typeface="+mn-cs"/>
              </a:rPr>
              <a:t> Hospice - medical facility </a:t>
            </a:r>
          </a:p>
        </p:txBody>
      </p:sp>
    </p:spTree>
    <p:extLst>
      <p:ext uri="{BB962C8B-B14F-4D97-AF65-F5344CB8AC3E}">
        <p14:creationId xmlns:p14="http://schemas.microsoft.com/office/powerpoint/2010/main" val="21713512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MA 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2018,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2018,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Updates on MA APCD Release 6.0</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Summarized Data Reports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Publications Using CHIA Data – CHIA Website Update</a:t>
            </a:r>
          </a:p>
          <a:p>
            <a:pPr marL="571500" lvl="0" indent="-571500">
              <a:buFont typeface="Wingdings" panose="05000000000000000000" pitchFamily="2" charset="2"/>
              <a:buChar char="§"/>
            </a:pPr>
            <a:r>
              <a:rPr lang="en-US" u="sng" dirty="0" smtClean="0">
                <a:latin typeface="Arial" panose="020B0604020202020204" pitchFamily="34" charset="0"/>
                <a:cs typeface="Arial" panose="020B0604020202020204" pitchFamily="34" charset="0"/>
              </a:rPr>
              <a:t>User Support Slide Topics</a:t>
            </a:r>
            <a:r>
              <a:rPr lang="en-US"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1600" dirty="0" smtClean="0">
                <a:solidFill>
                  <a:schemeClr val="tx2"/>
                </a:solidFill>
                <a:latin typeface="Arial"/>
                <a:ea typeface="Times New Roman"/>
              </a:rPr>
              <a:t>New </a:t>
            </a:r>
            <a:r>
              <a:rPr lang="en-US" sz="1600" dirty="0">
                <a:solidFill>
                  <a:schemeClr val="tx2"/>
                </a:solidFill>
                <a:latin typeface="Arial"/>
                <a:ea typeface="Times New Roman"/>
              </a:rPr>
              <a:t>data linkage elements in Release </a:t>
            </a:r>
            <a:r>
              <a:rPr lang="en-US" sz="1600" dirty="0" smtClean="0">
                <a:solidFill>
                  <a:schemeClr val="tx2"/>
                </a:solidFill>
                <a:latin typeface="Arial"/>
                <a:ea typeface="Times New Roman"/>
              </a:rPr>
              <a:t>6.0</a:t>
            </a: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Alternative medicine claims</a:t>
            </a:r>
            <a:endParaRPr lang="en-US" sz="1600" dirty="0">
              <a:solidFill>
                <a:schemeClr val="tx2"/>
              </a:solidFill>
              <a:latin typeface="Arial" panose="020B0604020202020204" pitchFamily="34" charset="0"/>
              <a:ea typeface="Times New Roman"/>
              <a:cs typeface="Arial" panose="020B0604020202020204" pitchFamily="34" charset="0"/>
            </a:endParaRP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Pharmacy claims drug codes</a:t>
            </a:r>
            <a:endParaRPr lang="en-US" sz="1600" dirty="0">
              <a:solidFill>
                <a:schemeClr val="tx2"/>
              </a:solidFill>
              <a:latin typeface="Arial" panose="020B0604020202020204" pitchFamily="34" charset="0"/>
              <a:ea typeface="Times New Roman"/>
              <a:cs typeface="Arial" panose="020B0604020202020204" pitchFamily="34" charset="0"/>
            </a:endParaRPr>
          </a:p>
          <a:p>
            <a:pPr marL="1028700" lvl="1" indent="-571500" algn="l">
              <a:buFont typeface="Courier New" panose="02070309020205020404" pitchFamily="49" charset="0"/>
              <a:buChar char="o"/>
            </a:pPr>
            <a:r>
              <a:rPr lang="en-US" sz="1600" dirty="0" smtClean="0">
                <a:solidFill>
                  <a:schemeClr val="tx2"/>
                </a:solidFill>
                <a:latin typeface="Arial" panose="020B0604020202020204" pitchFamily="34" charset="0"/>
                <a:ea typeface="Times New Roman"/>
                <a:cs typeface="Arial" panose="020B0604020202020204" pitchFamily="34" charset="0"/>
              </a:rPr>
              <a:t>Hospice claims</a:t>
            </a:r>
          </a:p>
          <a:p>
            <a:pPr marL="571500" lvl="0" indent="-571500">
              <a:buFont typeface="Wingdings" panose="05000000000000000000" pitchFamily="2" charset="2"/>
              <a:buChar char="§"/>
            </a:pPr>
            <a:r>
              <a:rPr lang="en-US" dirty="0" smtClean="0">
                <a:latin typeface="Arial" panose="020B0604020202020204" pitchFamily="34" charset="0"/>
                <a:cs typeface="Arial" panose="020B0604020202020204" pitchFamily="34" charset="0"/>
              </a:rPr>
              <a:t>Q&amp;A</a:t>
            </a:r>
            <a:endParaRPr lang="en-US"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t>Encompasses </a:t>
            </a:r>
            <a:r>
              <a:rPr lang="en-US" sz="2400" dirty="0"/>
              <a:t>data from January 2012 – December 2016 with six months of claim </a:t>
            </a:r>
            <a:r>
              <a:rPr lang="en-US" sz="2400" dirty="0" smtClean="0"/>
              <a:t>runout</a:t>
            </a:r>
          </a:p>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Data specifications are now available online</a:t>
            </a:r>
          </a:p>
          <a:p>
            <a:pPr lvl="0"/>
            <a:r>
              <a:rPr lang="en-US" sz="1800" dirty="0" smtClean="0">
                <a:solidFill>
                  <a:srgbClr val="1F497D"/>
                </a:solidFill>
                <a:latin typeface="Arial" panose="020B0604020202020204" pitchFamily="34" charset="0"/>
                <a:cs typeface="Arial" panose="020B0604020202020204" pitchFamily="34" charset="0"/>
              </a:rPr>
              <a:t>	Available </a:t>
            </a:r>
            <a:r>
              <a:rPr lang="en-US" sz="1800" dirty="0">
                <a:solidFill>
                  <a:srgbClr val="1F497D"/>
                </a:solidFill>
                <a:latin typeface="Arial" panose="020B0604020202020204" pitchFamily="34" charset="0"/>
                <a:cs typeface="Arial" panose="020B0604020202020204" pitchFamily="34" charset="0"/>
              </a:rPr>
              <a:t>here: </a:t>
            </a:r>
            <a:r>
              <a:rPr lang="en-US" sz="1800" dirty="0">
                <a:solidFill>
                  <a:srgbClr val="1F497D"/>
                </a:solidFill>
                <a:latin typeface="Arial" panose="020B0604020202020204" pitchFamily="34" charset="0"/>
                <a:cs typeface="Arial" panose="020B0604020202020204" pitchFamily="34" charset="0"/>
                <a:hlinkClick r:id="rId3"/>
              </a:rPr>
              <a:t>http://www.chiamass.gov/ma-apcd</a:t>
            </a:r>
            <a:r>
              <a:rPr lang="en-US" sz="1800" dirty="0" smtClean="0">
                <a:solidFill>
                  <a:srgbClr val="1F497D"/>
                </a:solidFill>
                <a:latin typeface="Arial" panose="020B0604020202020204" pitchFamily="34" charset="0"/>
                <a:cs typeface="Arial" panose="020B0604020202020204" pitchFamily="34" charset="0"/>
                <a:hlinkClick r:id="rId3"/>
              </a:rPr>
              <a:t>/</a:t>
            </a:r>
            <a:r>
              <a:rPr lang="en-US" sz="1800" dirty="0" smtClean="0">
                <a:solidFill>
                  <a:srgbClr val="1F497D"/>
                </a:solidFill>
                <a:latin typeface="Arial" panose="020B0604020202020204" pitchFamily="34" charset="0"/>
                <a:cs typeface="Arial" panose="020B0604020202020204" pitchFamily="34" charset="0"/>
              </a:rPr>
              <a:t> </a:t>
            </a:r>
          </a:p>
          <a:p>
            <a:pPr marL="342900" lvl="0" indent="-342900">
              <a:buFont typeface="Arial" panose="020B0604020202020204" pitchFamily="34" charset="0"/>
              <a:buChar char="•"/>
            </a:pPr>
            <a:r>
              <a:rPr lang="en-US" sz="2400" dirty="0" smtClean="0">
                <a:solidFill>
                  <a:srgbClr val="1F497D"/>
                </a:solidFill>
                <a:latin typeface="Arial" panose="020B0604020202020204" pitchFamily="34" charset="0"/>
                <a:cs typeface="Arial" panose="020B0604020202020204" pitchFamily="34" charset="0"/>
              </a:rPr>
              <a:t>Release documentation should be posted very soon</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now by listing 2016 (and any other years you want from Release 6.0) in the “Years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4"/>
              </a:rPr>
              <a:t>http://</a:t>
            </a:r>
            <a:r>
              <a:rPr lang="en-US" sz="1800"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4 carriers added to the Pharmacy versioning:</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(P1) 301 - Health New England</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(P2) 12226 - Minuteman Health</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(P3) 10632 - Anthem</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(P4) 302 - Health Plans Inc</a:t>
            </a:r>
            <a:r>
              <a:rPr lang="en-US" sz="2000" dirty="0" smtClean="0">
                <a:solidFill>
                  <a:schemeClr val="tx2"/>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3 new data submitters:</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Catamaran</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Harvard Pilgrim Medicare Advantage</a:t>
            </a:r>
          </a:p>
          <a:p>
            <a:pPr marL="914400" lvl="1" indent="-4572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United Healthcare – Medicare &amp; Retirement - SCO</a:t>
            </a:r>
            <a:endParaRPr lang="en-US" sz="2000" dirty="0">
              <a:solidFill>
                <a:schemeClr val="tx2"/>
              </a:solidFill>
              <a:latin typeface="Arial" panose="020B0604020202020204" pitchFamily="34" charset="0"/>
              <a:cs typeface="Arial" panose="020B0604020202020204" pitchFamily="34" charset="0"/>
            </a:endParaRPr>
          </a:p>
          <a:p>
            <a:pPr lvl="0"/>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1198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6.0 Highlights</a:t>
            </a:r>
            <a:endParaRPr lang="en-US" sz="3500" dirty="0"/>
          </a:p>
        </p:txBody>
      </p:sp>
      <p:sp>
        <p:nvSpPr>
          <p:cNvPr id="3" name="Subtitle 2"/>
          <p:cNvSpPr>
            <a:spLocks noGrp="1"/>
          </p:cNvSpPr>
          <p:nvPr>
            <p:ph type="subTitle" idx="1"/>
          </p:nvPr>
        </p:nvSpPr>
        <p:spPr/>
        <p:txBody>
          <a:bodyPr/>
          <a:lstStyle/>
          <a:p>
            <a:r>
              <a:rPr lang="en-US" sz="2500" b="1" u="sng" dirty="0" smtClean="0"/>
              <a:t>New </a:t>
            </a:r>
            <a:r>
              <a:rPr lang="en-US" sz="2500" b="1" u="sng" dirty="0" smtClean="0">
                <a:solidFill>
                  <a:schemeClr val="tx2"/>
                </a:solidFill>
                <a:latin typeface="Arial" panose="020B0604020202020204" pitchFamily="34" charset="0"/>
                <a:cs typeface="Arial" panose="020B0604020202020204" pitchFamily="34" charset="0"/>
              </a:rPr>
              <a:t>and </a:t>
            </a:r>
            <a:r>
              <a:rPr lang="en-US" sz="2500" b="1" u="sng" dirty="0">
                <a:solidFill>
                  <a:schemeClr val="tx2"/>
                </a:solidFill>
                <a:latin typeface="Arial" panose="020B0604020202020204" pitchFamily="34" charset="0"/>
                <a:cs typeface="Arial" panose="020B0604020202020204" pitchFamily="34" charset="0"/>
              </a:rPr>
              <a:t>improved Member Enterprise ID </a:t>
            </a:r>
            <a:r>
              <a:rPr lang="en-US" sz="2500" b="1" dirty="0">
                <a:solidFill>
                  <a:schemeClr val="tx2"/>
                </a:solidFill>
                <a:latin typeface="Arial" panose="020B0604020202020204" pitchFamily="34" charset="0"/>
                <a:cs typeface="Arial" panose="020B0604020202020204" pitchFamily="34" charset="0"/>
              </a:rPr>
              <a:t>(MEID</a:t>
            </a:r>
            <a:r>
              <a:rPr lang="en-US" sz="2500" b="1" dirty="0" smtClean="0">
                <a:solidFill>
                  <a:schemeClr val="tx2"/>
                </a:solidFill>
                <a:latin typeface="Arial" panose="020B0604020202020204" pitchFamily="34" charset="0"/>
                <a:cs typeface="Arial" panose="020B0604020202020204" pitchFamily="34" charset="0"/>
              </a:rPr>
              <a:t>)</a:t>
            </a:r>
            <a:endParaRPr lang="en-US" sz="2500" b="1" dirty="0" smtClean="0"/>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Allows de-identified linkage of members across plans/products/years – has been retooled and improved</a:t>
            </a:r>
          </a:p>
          <a:p>
            <a:pPr marL="342900" lvl="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Master </a:t>
            </a:r>
            <a:r>
              <a:rPr lang="en-US" dirty="0">
                <a:solidFill>
                  <a:schemeClr val="tx2"/>
                </a:solidFill>
                <a:latin typeface="Arial" panose="020B0604020202020204" pitchFamily="34" charset="0"/>
                <a:cs typeface="Arial" panose="020B0604020202020204" pitchFamily="34" charset="0"/>
              </a:rPr>
              <a:t>Data Management (MDM) approach updated to work with hashed patient information</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Nickname processing for first names (Joe, Joseph)</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NYSIIS phonetic processing for last names (Smith, Smyth)</a:t>
            </a:r>
          </a:p>
          <a:p>
            <a:pPr marL="342900" lvl="0" indent="-342900">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Removed the Pharmacy Benefit Manager data from the MDM process to decrease the duplication of member data by upwards of 40</a:t>
            </a:r>
            <a:r>
              <a:rPr lang="en-US" dirty="0" smtClean="0">
                <a:solidFill>
                  <a:schemeClr val="tx2"/>
                </a:solidFill>
                <a:latin typeface="Arial" panose="020B0604020202020204" pitchFamily="34" charset="0"/>
                <a:cs typeface="Arial" panose="020B0604020202020204" pitchFamily="34" charset="0"/>
              </a:rPr>
              <a:t>%</a:t>
            </a:r>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529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r>
              <a:rPr lang="en-US" dirty="0" smtClean="0"/>
              <a:t>Applicants can now request </a:t>
            </a:r>
            <a:r>
              <a:rPr lang="en-US" u="sng" dirty="0" smtClean="0"/>
              <a:t>FUTURE YEARS OF DATA </a:t>
            </a:r>
            <a:r>
              <a:rPr lang="en-US" dirty="0" smtClean="0"/>
              <a:t>for both MA APCD and Case Mix.</a:t>
            </a:r>
            <a:endParaRPr lang="en-US" u="sng" dirty="0" smtClean="0"/>
          </a:p>
          <a:p>
            <a:pPr marL="342900" indent="-342900">
              <a:buFont typeface="Arial" panose="020B0604020202020204" pitchFamily="34" charset="0"/>
              <a:buChar char="•"/>
            </a:pPr>
            <a:r>
              <a:rPr lang="en-US" dirty="0" smtClean="0"/>
              <a:t>Initial project requires Data Privacy Committee and Data Release Committee review</a:t>
            </a:r>
          </a:p>
          <a:p>
            <a:pPr marL="342900" indent="-342900">
              <a:buFont typeface="Arial" panose="020B0604020202020204" pitchFamily="34" charset="0"/>
              <a:buChar char="•"/>
            </a:pPr>
            <a:r>
              <a:rPr lang="en-US" dirty="0" smtClean="0"/>
              <a:t>Additional years or </a:t>
            </a:r>
            <a:r>
              <a:rPr lang="en-US" dirty="0"/>
              <a:t>release versions of data will be released </a:t>
            </a:r>
            <a:r>
              <a:rPr lang="en-US" i="1" dirty="0"/>
              <a:t>upon availability </a:t>
            </a:r>
            <a:r>
              <a:rPr lang="en-US" dirty="0"/>
              <a:t>and the Recipient’s completion of a </a:t>
            </a:r>
            <a:r>
              <a:rPr lang="en-US" u="sng" dirty="0" smtClean="0"/>
              <a:t>Certificate </a:t>
            </a:r>
            <a:r>
              <a:rPr lang="en-US" u="sng" dirty="0"/>
              <a:t>of Continued </a:t>
            </a:r>
            <a:r>
              <a:rPr lang="en-US" u="sng" dirty="0" smtClean="0"/>
              <a:t>Need</a:t>
            </a:r>
            <a:r>
              <a:rPr lang="en-US" dirty="0" smtClean="0"/>
              <a:t> (Exhibit B of the DUA)</a:t>
            </a:r>
            <a:endParaRPr lang="en-US" u="sng" dirty="0" smtClean="0"/>
          </a:p>
          <a:p>
            <a:pPr marL="342900" indent="-342900">
              <a:buFont typeface="Arial" panose="020B0604020202020204" pitchFamily="34" charset="0"/>
              <a:buChar char="•"/>
            </a:pPr>
            <a:r>
              <a:rPr lang="en-US" dirty="0" smtClean="0"/>
              <a:t>No additional review required for these additional years of data unless your request changes</a:t>
            </a:r>
          </a:p>
          <a:p>
            <a:pPr marL="342900" indent="-342900">
              <a:buFont typeface="Arial" panose="020B0604020202020204" pitchFamily="34" charset="0"/>
              <a:buChar char="•"/>
            </a:pPr>
            <a:r>
              <a:rPr lang="en-US" dirty="0" smtClean="0"/>
              <a:t>Normal data fees still apply</a:t>
            </a:r>
            <a:endParaRPr lang="en-US" dirty="0"/>
          </a:p>
        </p:txBody>
      </p:sp>
    </p:spTree>
    <p:extLst>
      <p:ext uri="{BB962C8B-B14F-4D97-AF65-F5344CB8AC3E}">
        <p14:creationId xmlns:p14="http://schemas.microsoft.com/office/powerpoint/2010/main" val="4202971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Future Years of Data</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In the Data Requested section of the main application form, list the years you would like to request and we will fulfill all years available with the current Release</a:t>
            </a:r>
          </a:p>
          <a:p>
            <a:pPr marL="342900" indent="-342900">
              <a:buFont typeface="Arial" panose="020B0604020202020204" pitchFamily="34" charset="0"/>
              <a:buChar char="•"/>
            </a:pPr>
            <a:r>
              <a:rPr lang="en-US" dirty="0" smtClean="0"/>
              <a:t>To request future years of data (no longer limited to the upcoming 5 years), just click the box for “Subscription”</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935" y="3961852"/>
            <a:ext cx="7115175" cy="1485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6600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p>
          <a:p>
            <a:pPr marL="800100" lvl="1" indent="-3429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Data Management Plan and Data Use Agreement are not required.</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73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The </a:t>
            </a:r>
            <a:r>
              <a:rPr lang="en-US" dirty="0"/>
              <a:t>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lvl="1" algn="l"/>
            <a:r>
              <a:rPr lang="en-US" sz="1800" dirty="0" smtClean="0">
                <a:solidFill>
                  <a:schemeClr val="tx2"/>
                </a:solidFill>
                <a:latin typeface="Arial" panose="020B0604020202020204" pitchFamily="34" charset="0"/>
                <a:cs typeface="Arial" panose="020B0604020202020204" pitchFamily="34" charset="0"/>
              </a:rPr>
              <a:t>**We will let you know the expected number of hours required, as well as when we expect to complete the work, prior to proceeding**</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726909278"/>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22484</TotalTime>
  <Words>1534</Words>
  <Application>Microsoft Office PowerPoint</Application>
  <PresentationFormat>On-screen Show (4:3)</PresentationFormat>
  <Paragraphs>176</Paragraphs>
  <Slides>19</Slides>
  <Notes>19</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content option A</vt:lpstr>
      <vt:lpstr>HIT January 2014</vt:lpstr>
      <vt:lpstr>1_content option A</vt:lpstr>
      <vt:lpstr>Office Theme</vt:lpstr>
      <vt:lpstr>MA Center for Health Information &amp; Analysis  MA APCD User Workgroup</vt:lpstr>
      <vt:lpstr>Agenda</vt:lpstr>
      <vt:lpstr>MA APCD Release 6.0</vt:lpstr>
      <vt:lpstr>MA APCD Release 6.0 Highlights</vt:lpstr>
      <vt:lpstr>MA APCD Release 6.0 Highlights</vt:lpstr>
      <vt:lpstr>Future Years of Data</vt:lpstr>
      <vt:lpstr>Future Years of Data</vt:lpstr>
      <vt:lpstr>Summarized Data Reports</vt:lpstr>
      <vt:lpstr>Summarized Data Reports</vt:lpstr>
      <vt:lpstr>Publications Using CHIA Data</vt:lpstr>
      <vt:lpstr>Publications Using CHIA Data</vt:lpstr>
      <vt:lpstr>Case Mix FY17 Release Calendar</vt:lpstr>
      <vt:lpstr> QUESTIONS?</vt:lpstr>
      <vt:lpstr>Question: What is the purpose and use of the three new linking variables (LINKORGIDME, LINKORGIDPV, LINKORGIDPR) that appear in MA APCD Release 6.0 and to what fields do they link?</vt:lpstr>
      <vt:lpstr>Question: Does the MA APCD contain medical claims for alternative medical procedures like acupuncture?</vt:lpstr>
      <vt:lpstr>Question: I am using the Pharmacy Claims. Why do some of the drug codes in the MA APCD Pharmacy Claims have 11 digits, some 10 digits, some 9 digits, some 8 digits?</vt:lpstr>
      <vt:lpstr>Question: Are there Hospice Claims in the MA APCD and how do I find them? </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500</cp:revision>
  <cp:lastPrinted>2018-03-27T18:46:00Z</cp:lastPrinted>
  <dcterms:created xsi:type="dcterms:W3CDTF">2014-04-22T00:14:56Z</dcterms:created>
  <dcterms:modified xsi:type="dcterms:W3CDTF">2018-03-28T12:35:53Z</dcterms:modified>
</cp:coreProperties>
</file>