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93" r:id="rId2"/>
    <p:sldMasterId id="2147483696" r:id="rId3"/>
    <p:sldMasterId id="2147483697" r:id="rId4"/>
  </p:sldMasterIdLst>
  <p:notesMasterIdLst>
    <p:notesMasterId r:id="rId21"/>
  </p:notesMasterIdLst>
  <p:handoutMasterIdLst>
    <p:handoutMasterId r:id="rId22"/>
  </p:handoutMasterIdLst>
  <p:sldIdLst>
    <p:sldId id="317" r:id="rId5"/>
    <p:sldId id="264" r:id="rId6"/>
    <p:sldId id="557" r:id="rId7"/>
    <p:sldId id="612" r:id="rId8"/>
    <p:sldId id="566" r:id="rId9"/>
    <p:sldId id="613" r:id="rId10"/>
    <p:sldId id="614" r:id="rId11"/>
    <p:sldId id="615" r:id="rId12"/>
    <p:sldId id="616" r:id="rId13"/>
    <p:sldId id="574" r:id="rId14"/>
    <p:sldId id="620" r:id="rId15"/>
    <p:sldId id="617" r:id="rId16"/>
    <p:sldId id="618" r:id="rId17"/>
    <p:sldId id="619" r:id="rId18"/>
    <p:sldId id="296" r:id="rId19"/>
    <p:sldId id="560" r:id="rId20"/>
  </p:sldIdLst>
  <p:sldSz cx="9144000" cy="6858000" type="screen4x3"/>
  <p:notesSz cx="7010400" cy="9296400"/>
  <p:defaultTextStyle>
    <a:defPPr>
      <a:defRPr lang="en-US"/>
    </a:defPPr>
    <a:lvl1pPr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5pPr>
    <a:lvl6pPr marL="2286000" algn="l" defTabSz="457200" rtl="0" eaLnBrk="1" latinLnBrk="0" hangingPunct="1">
      <a:defRPr kern="1200">
        <a:solidFill>
          <a:schemeClr val="tx1"/>
        </a:solidFill>
        <a:latin typeface="Calibri" charset="0"/>
        <a:ea typeface="ＭＳ Ｐゴシック" charset="0"/>
        <a:cs typeface="ＭＳ Ｐゴシック" charset="0"/>
      </a:defRPr>
    </a:lvl6pPr>
    <a:lvl7pPr marL="2743200" algn="l" defTabSz="457200" rtl="0" eaLnBrk="1" latinLnBrk="0" hangingPunct="1">
      <a:defRPr kern="1200">
        <a:solidFill>
          <a:schemeClr val="tx1"/>
        </a:solidFill>
        <a:latin typeface="Calibri" charset="0"/>
        <a:ea typeface="ＭＳ Ｐゴシック" charset="0"/>
        <a:cs typeface="ＭＳ Ｐゴシック" charset="0"/>
      </a:defRPr>
    </a:lvl7pPr>
    <a:lvl8pPr marL="3200400" algn="l" defTabSz="457200" rtl="0" eaLnBrk="1" latinLnBrk="0" hangingPunct="1">
      <a:defRPr kern="1200">
        <a:solidFill>
          <a:schemeClr val="tx1"/>
        </a:solidFill>
        <a:latin typeface="Calibri" charset="0"/>
        <a:ea typeface="ＭＳ Ｐゴシック" charset="0"/>
        <a:cs typeface="ＭＳ Ｐゴシック" charset="0"/>
      </a:defRPr>
    </a:lvl8pPr>
    <a:lvl9pPr marL="3657600" algn="l" defTabSz="457200" rtl="0" eaLnBrk="1" latinLnBrk="0" hangingPunct="1">
      <a:defRPr kern="1200">
        <a:solidFill>
          <a:schemeClr val="tx1"/>
        </a:solidFill>
        <a:latin typeface="Calibri" charset="0"/>
        <a:ea typeface="ＭＳ Ｐゴシック" charset="0"/>
        <a:cs typeface="ＭＳ Ｐゴシック" charset="0"/>
      </a:defRPr>
    </a:lvl9pPr>
  </p:defaultTextStyle>
  <p:extLst>
    <p:ext uri="{EFAFB233-063F-42B5-8137-9DF3F51BA10A}">
      <p15:sldGuideLst xmlns="" xmlns:p15="http://schemas.microsoft.com/office/powerpoint/2012/main">
        <p15:guide id="1" orient="horz" pos="973">
          <p15:clr>
            <a:srgbClr val="A4A3A4"/>
          </p15:clr>
        </p15:guide>
        <p15:guide id="2" pos="118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ramer, Marilyn" initials="KM" lastIdx="9"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36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91" autoAdjust="0"/>
    <p:restoredTop sz="80686" autoAdjust="0"/>
  </p:normalViewPr>
  <p:slideViewPr>
    <p:cSldViewPr snapToGrid="0" snapToObjects="1" showGuides="1">
      <p:cViewPr>
        <p:scale>
          <a:sx n="97" d="100"/>
          <a:sy n="97" d="100"/>
        </p:scale>
        <p:origin x="-2034" y="-72"/>
      </p:cViewPr>
      <p:guideLst>
        <p:guide orient="horz" pos="973"/>
        <p:guide pos="1188"/>
      </p:guideLst>
    </p:cSldViewPr>
  </p:slideViewPr>
  <p:outlineViewPr>
    <p:cViewPr>
      <p:scale>
        <a:sx n="33" d="100"/>
        <a:sy n="33" d="100"/>
      </p:scale>
      <p:origin x="30" y="11532"/>
    </p:cViewPr>
  </p:outlineViewPr>
  <p:notesTextViewPr>
    <p:cViewPr>
      <p:scale>
        <a:sx n="100" d="100"/>
        <a:sy n="100" d="100"/>
      </p:scale>
      <p:origin x="0" y="0"/>
    </p:cViewPr>
  </p:notesTextViewPr>
  <p:sorterViewPr>
    <p:cViewPr>
      <p:scale>
        <a:sx n="150" d="100"/>
        <a:sy n="15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4980"/>
          </a:xfrm>
          <a:prstGeom prst="rect">
            <a:avLst/>
          </a:prstGeom>
        </p:spPr>
        <p:txBody>
          <a:bodyPr vert="horz" lIns="92647" tIns="46324" rIns="92647" bIns="46324" rtlCol="0"/>
          <a:lstStyle>
            <a:lvl1pPr algn="l">
              <a:defRPr sz="1200"/>
            </a:lvl1pPr>
          </a:lstStyle>
          <a:p>
            <a:endParaRPr lang="en-US"/>
          </a:p>
        </p:txBody>
      </p:sp>
      <p:sp>
        <p:nvSpPr>
          <p:cNvPr id="3" name="Date Placeholder 2"/>
          <p:cNvSpPr>
            <a:spLocks noGrp="1"/>
          </p:cNvSpPr>
          <p:nvPr>
            <p:ph type="dt" sz="quarter" idx="1"/>
          </p:nvPr>
        </p:nvSpPr>
        <p:spPr>
          <a:xfrm>
            <a:off x="3970938" y="1"/>
            <a:ext cx="3037840" cy="464980"/>
          </a:xfrm>
          <a:prstGeom prst="rect">
            <a:avLst/>
          </a:prstGeom>
        </p:spPr>
        <p:txBody>
          <a:bodyPr vert="horz" lIns="92647" tIns="46324" rIns="92647" bIns="46324" rtlCol="0"/>
          <a:lstStyle>
            <a:lvl1pPr algn="r">
              <a:defRPr sz="1200"/>
            </a:lvl1pPr>
          </a:lstStyle>
          <a:p>
            <a:fld id="{68947E9A-3C6F-41DD-BBC5-2694D84AAA9E}" type="datetimeFigureOut">
              <a:rPr lang="en-US" smtClean="0"/>
              <a:t>6/28/2016</a:t>
            </a:fld>
            <a:endParaRPr lang="en-US"/>
          </a:p>
        </p:txBody>
      </p:sp>
      <p:sp>
        <p:nvSpPr>
          <p:cNvPr id="4" name="Footer Placeholder 3"/>
          <p:cNvSpPr>
            <a:spLocks noGrp="1"/>
          </p:cNvSpPr>
          <p:nvPr>
            <p:ph type="ftr" sz="quarter" idx="2"/>
          </p:nvPr>
        </p:nvSpPr>
        <p:spPr>
          <a:xfrm>
            <a:off x="0" y="8829823"/>
            <a:ext cx="3037840" cy="464980"/>
          </a:xfrm>
          <a:prstGeom prst="rect">
            <a:avLst/>
          </a:prstGeom>
        </p:spPr>
        <p:txBody>
          <a:bodyPr vert="horz" lIns="92647" tIns="46324" rIns="92647" bIns="46324"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823"/>
            <a:ext cx="3037840" cy="464980"/>
          </a:xfrm>
          <a:prstGeom prst="rect">
            <a:avLst/>
          </a:prstGeom>
        </p:spPr>
        <p:txBody>
          <a:bodyPr vert="horz" lIns="92647" tIns="46324" rIns="92647" bIns="46324" rtlCol="0" anchor="b"/>
          <a:lstStyle>
            <a:lvl1pPr algn="r">
              <a:defRPr sz="1200"/>
            </a:lvl1pPr>
          </a:lstStyle>
          <a:p>
            <a:fld id="{85CE1E24-110A-4009-8ADF-6D5C1F3C4D72}" type="slidenum">
              <a:rPr lang="en-US" smtClean="0"/>
              <a:t>‹#›</a:t>
            </a:fld>
            <a:endParaRPr lang="en-US"/>
          </a:p>
        </p:txBody>
      </p:sp>
    </p:spTree>
    <p:extLst>
      <p:ext uri="{BB962C8B-B14F-4D97-AF65-F5344CB8AC3E}">
        <p14:creationId xmlns:p14="http://schemas.microsoft.com/office/powerpoint/2010/main" val="6587965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0" tIns="46586" rIns="93170" bIns="46586"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0" tIns="46586" rIns="93170" bIns="46586" rtlCol="0"/>
          <a:lstStyle>
            <a:lvl1pPr algn="r">
              <a:defRPr sz="1200"/>
            </a:lvl1pPr>
          </a:lstStyle>
          <a:p>
            <a:fld id="{2EB98B30-1BD2-4536-9459-AC41928C2B41}" type="datetimeFigureOut">
              <a:rPr lang="en-US" smtClean="0"/>
              <a:pPr/>
              <a:t>6/28/2016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0" tIns="46586" rIns="93170" bIns="46586" rtlCol="0" anchor="ctr"/>
          <a:lstStyle/>
          <a:p>
            <a:endParaRPr lang="en-US"/>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170" tIns="46586" rIns="93170" bIns="4658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0" tIns="46586" rIns="93170" bIns="46586"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0" tIns="46586" rIns="93170" bIns="46586" rtlCol="0" anchor="b"/>
          <a:lstStyle>
            <a:lvl1pPr algn="r">
              <a:defRPr sz="1200"/>
            </a:lvl1pPr>
          </a:lstStyle>
          <a:p>
            <a:fld id="{8904872D-EBD7-405C-8347-3ECF78F40970}" type="slidenum">
              <a:rPr lang="en-US" smtClean="0"/>
              <a:pPr/>
              <a:t>‹#›</a:t>
            </a:fld>
            <a:endParaRPr lang="en-US"/>
          </a:p>
        </p:txBody>
      </p:sp>
    </p:spTree>
    <p:extLst>
      <p:ext uri="{BB962C8B-B14F-4D97-AF65-F5344CB8AC3E}">
        <p14:creationId xmlns:p14="http://schemas.microsoft.com/office/powerpoint/2010/main" val="16361158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val="29181100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10</a:t>
            </a:fld>
            <a:endParaRPr lang="en-US"/>
          </a:p>
        </p:txBody>
      </p:sp>
    </p:spTree>
    <p:extLst>
      <p:ext uri="{BB962C8B-B14F-4D97-AF65-F5344CB8AC3E}">
        <p14:creationId xmlns:p14="http://schemas.microsoft.com/office/powerpoint/2010/main" val="12028165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11</a:t>
            </a:fld>
            <a:endParaRPr lang="en-US"/>
          </a:p>
        </p:txBody>
      </p:sp>
    </p:spTree>
    <p:extLst>
      <p:ext uri="{BB962C8B-B14F-4D97-AF65-F5344CB8AC3E}">
        <p14:creationId xmlns:p14="http://schemas.microsoft.com/office/powerpoint/2010/main" val="36776848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633E6E6-89C7-4DE2-8571-13BA2D2041F3}" type="slidenum">
              <a:rPr lang="en-US" altLang="en-US" smtClean="0">
                <a:solidFill>
                  <a:prstClr val="black"/>
                </a:solidFill>
              </a:rPr>
              <a:pPr/>
              <a:t>12</a:t>
            </a:fld>
            <a:endParaRPr lang="en-US" altLang="en-US" dirty="0">
              <a:solidFill>
                <a:prstClr val="black"/>
              </a:solidFill>
            </a:endParaRPr>
          </a:p>
        </p:txBody>
      </p:sp>
    </p:spTree>
    <p:extLst>
      <p:ext uri="{BB962C8B-B14F-4D97-AF65-F5344CB8AC3E}">
        <p14:creationId xmlns:p14="http://schemas.microsoft.com/office/powerpoint/2010/main" val="12771558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13</a:t>
            </a:fld>
            <a:endParaRPr lang="en-US"/>
          </a:p>
        </p:txBody>
      </p:sp>
    </p:spTree>
    <p:extLst>
      <p:ext uri="{BB962C8B-B14F-4D97-AF65-F5344CB8AC3E}">
        <p14:creationId xmlns:p14="http://schemas.microsoft.com/office/powerpoint/2010/main" val="27105291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14</a:t>
            </a:fld>
            <a:endParaRPr lang="en-US"/>
          </a:p>
        </p:txBody>
      </p:sp>
    </p:spTree>
    <p:extLst>
      <p:ext uri="{BB962C8B-B14F-4D97-AF65-F5344CB8AC3E}">
        <p14:creationId xmlns:p14="http://schemas.microsoft.com/office/powerpoint/2010/main" val="168143343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15</a:t>
            </a:fld>
            <a:endParaRPr lang="en-US">
              <a:solidFill>
                <a:prstClr val="black"/>
              </a:solidFill>
            </a:endParaRPr>
          </a:p>
        </p:txBody>
      </p:sp>
    </p:spTree>
    <p:extLst>
      <p:ext uri="{BB962C8B-B14F-4D97-AF65-F5344CB8AC3E}">
        <p14:creationId xmlns:p14="http://schemas.microsoft.com/office/powerpoint/2010/main" val="383058932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16</a:t>
            </a:fld>
            <a:endParaRPr lang="en-US"/>
          </a:p>
        </p:txBody>
      </p:sp>
    </p:spTree>
    <p:extLst>
      <p:ext uri="{BB962C8B-B14F-4D97-AF65-F5344CB8AC3E}">
        <p14:creationId xmlns:p14="http://schemas.microsoft.com/office/powerpoint/2010/main" val="11955777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pPr/>
              <a:t>2</a:t>
            </a:fld>
            <a:endParaRPr lang="en-US" dirty="0"/>
          </a:p>
        </p:txBody>
      </p:sp>
    </p:spTree>
    <p:extLst>
      <p:ext uri="{BB962C8B-B14F-4D97-AF65-F5344CB8AC3E}">
        <p14:creationId xmlns:p14="http://schemas.microsoft.com/office/powerpoint/2010/main" val="28829208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3</a:t>
            </a:fld>
            <a:endParaRPr lang="en-US"/>
          </a:p>
        </p:txBody>
      </p:sp>
    </p:spTree>
    <p:extLst>
      <p:ext uri="{BB962C8B-B14F-4D97-AF65-F5344CB8AC3E}">
        <p14:creationId xmlns:p14="http://schemas.microsoft.com/office/powerpoint/2010/main" val="7058484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4</a:t>
            </a:fld>
            <a:endParaRPr lang="en-US">
              <a:solidFill>
                <a:prstClr val="black"/>
              </a:solidFill>
            </a:endParaRPr>
          </a:p>
        </p:txBody>
      </p:sp>
    </p:spTree>
    <p:extLst>
      <p:ext uri="{BB962C8B-B14F-4D97-AF65-F5344CB8AC3E}">
        <p14:creationId xmlns:p14="http://schemas.microsoft.com/office/powerpoint/2010/main" val="33861806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5</a:t>
            </a:fld>
            <a:endParaRPr lang="en-US"/>
          </a:p>
        </p:txBody>
      </p:sp>
    </p:spTree>
    <p:extLst>
      <p:ext uri="{BB962C8B-B14F-4D97-AF65-F5344CB8AC3E}">
        <p14:creationId xmlns:p14="http://schemas.microsoft.com/office/powerpoint/2010/main" val="40798952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6</a:t>
            </a:fld>
            <a:endParaRPr lang="en-US"/>
          </a:p>
        </p:txBody>
      </p:sp>
    </p:spTree>
    <p:extLst>
      <p:ext uri="{BB962C8B-B14F-4D97-AF65-F5344CB8AC3E}">
        <p14:creationId xmlns:p14="http://schemas.microsoft.com/office/powerpoint/2010/main" val="32307672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7</a:t>
            </a:fld>
            <a:endParaRPr lang="en-US"/>
          </a:p>
        </p:txBody>
      </p:sp>
    </p:spTree>
    <p:extLst>
      <p:ext uri="{BB962C8B-B14F-4D97-AF65-F5344CB8AC3E}">
        <p14:creationId xmlns:p14="http://schemas.microsoft.com/office/powerpoint/2010/main" val="11485974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12933495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9</a:t>
            </a:fld>
            <a:endParaRPr lang="en-US">
              <a:solidFill>
                <a:prstClr val="black"/>
              </a:solidFill>
            </a:endParaRPr>
          </a:p>
        </p:txBody>
      </p:sp>
    </p:spTree>
    <p:extLst>
      <p:ext uri="{BB962C8B-B14F-4D97-AF65-F5344CB8AC3E}">
        <p14:creationId xmlns:p14="http://schemas.microsoft.com/office/powerpoint/2010/main" val="15585251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ntent text A">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04638" y="1195700"/>
            <a:ext cx="8147660" cy="455459"/>
          </a:xfrm>
          <a:prstGeom prst="rect">
            <a:avLst/>
          </a:prstGeom>
        </p:spPr>
        <p:txBody>
          <a:bodyPr rtlCol="0">
            <a:normAutofit/>
          </a:bodyPr>
          <a:lstStyle/>
          <a:p>
            <a:r>
              <a:rPr lang="en-US" dirty="0" smtClean="0"/>
              <a:t>Click to edit Master title style</a:t>
            </a:r>
            <a:endParaRPr lang="en-US" dirty="0"/>
          </a:p>
        </p:txBody>
      </p:sp>
      <p:sp>
        <p:nvSpPr>
          <p:cNvPr id="5" name="Text Placeholder 4"/>
          <p:cNvSpPr>
            <a:spLocks noGrp="1"/>
          </p:cNvSpPr>
          <p:nvPr>
            <p:ph type="body" sz="quarter" idx="11"/>
          </p:nvPr>
        </p:nvSpPr>
        <p:spPr>
          <a:xfrm>
            <a:off x="704638" y="1900590"/>
            <a:ext cx="7611814" cy="2687792"/>
          </a:xfrm>
        </p:spPr>
        <p:txBody>
          <a:bodyPr/>
          <a:lstStyle>
            <a:lvl2pPr>
              <a:defRPr>
                <a:latin typeface="Arial"/>
                <a:cs typeface="Arial"/>
              </a:defRPr>
            </a:lvl2pPr>
          </a:lstStyle>
          <a:p>
            <a:pPr lvl="0"/>
            <a:r>
              <a:rPr lang="en-US" dirty="0" smtClean="0"/>
              <a:t>Click to edit Master text styles</a:t>
            </a:r>
          </a:p>
          <a:p>
            <a:pPr lvl="1"/>
            <a:r>
              <a:rPr lang="en-US" dirty="0" smtClean="0"/>
              <a:t>Bullet</a:t>
            </a:r>
          </a:p>
        </p:txBody>
      </p:sp>
      <p:sp>
        <p:nvSpPr>
          <p:cNvPr id="4" name="Footer Placeholder 3"/>
          <p:cNvSpPr>
            <a:spLocks noGrp="1"/>
          </p:cNvSpPr>
          <p:nvPr>
            <p:ph type="ftr" sz="quarter" idx="12"/>
          </p:nvPr>
        </p:nvSpPr>
        <p:spPr/>
        <p:txBody>
          <a:bodyPr/>
          <a:lstStyle>
            <a:lvl1pPr>
              <a:defRPr/>
            </a:lvl1pPr>
          </a:lstStyle>
          <a:p>
            <a:pPr>
              <a:defRPr/>
            </a:pPr>
            <a:r>
              <a:rPr lang="en-US"/>
              <a:t>Title  |  Name, Position Title  |  Date       </a:t>
            </a:r>
            <a:fld id="{2548CC2D-D126-AE45-A823-B3BC8C3553AC}" type="slidenum">
              <a:rPr lang="en-US"/>
              <a:pPr>
                <a:defRPr/>
              </a:pPr>
              <a:t>‹#›</a:t>
            </a:fld>
            <a:endParaRPr lang="en-US"/>
          </a:p>
          <a:p>
            <a:pPr>
              <a:defRPr/>
            </a:pPr>
            <a:endParaRPr lang="en-US"/>
          </a:p>
        </p:txBody>
      </p:sp>
    </p:spTree>
    <p:extLst>
      <p:ext uri="{BB962C8B-B14F-4D97-AF65-F5344CB8AC3E}">
        <p14:creationId xmlns:p14="http://schemas.microsoft.com/office/powerpoint/2010/main" val="941616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Text and Graphics Layout B">
    <p:spTree>
      <p:nvGrpSpPr>
        <p:cNvPr id="1" name=""/>
        <p:cNvGrpSpPr/>
        <p:nvPr/>
      </p:nvGrpSpPr>
      <p:grpSpPr>
        <a:xfrm>
          <a:off x="0" y="0"/>
          <a:ext cx="0" cy="0"/>
          <a:chOff x="0" y="0"/>
          <a:chExt cx="0" cy="0"/>
        </a:xfrm>
      </p:grpSpPr>
      <p:pic>
        <p:nvPicPr>
          <p:cNvPr id="8" name="Picture 8" descr="logoplain-03.tif"/>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86675" y="10953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9" name="Straight Connector 8"/>
          <p:cNvCxnSpPr/>
          <p:nvPr userDrawn="1"/>
        </p:nvCxnSpPr>
        <p:spPr>
          <a:xfrm>
            <a:off x="346075" y="6353175"/>
            <a:ext cx="8489950" cy="0"/>
          </a:xfrm>
          <a:prstGeom prst="line">
            <a:avLst/>
          </a:prstGeom>
          <a:ln w="6350" cmpd="sng">
            <a:solidFill>
              <a:schemeClr val="bg1">
                <a:lumMod val="50000"/>
              </a:schemeClr>
            </a:solidFill>
          </a:ln>
          <a:effectLst/>
        </p:spPr>
        <p:style>
          <a:lnRef idx="1">
            <a:schemeClr val="dk1"/>
          </a:lnRef>
          <a:fillRef idx="0">
            <a:schemeClr val="dk1"/>
          </a:fillRef>
          <a:effectRef idx="0">
            <a:schemeClr val="dk1"/>
          </a:effectRef>
          <a:fontRef idx="minor">
            <a:schemeClr val="tx1"/>
          </a:fontRef>
        </p:style>
      </p:cxnSp>
      <p:sp>
        <p:nvSpPr>
          <p:cNvPr id="5" name="Text Placeholder 2"/>
          <p:cNvSpPr>
            <a:spLocks noGrp="1"/>
          </p:cNvSpPr>
          <p:nvPr>
            <p:ph idx="1"/>
          </p:nvPr>
        </p:nvSpPr>
        <p:spPr>
          <a:xfrm>
            <a:off x="449263" y="1974711"/>
            <a:ext cx="3859666" cy="3579849"/>
          </a:xfrm>
          <a:prstGeom prst="rect">
            <a:avLst/>
          </a:prstGeom>
        </p:spPr>
        <p:txBody>
          <a:bodyPr rtlCol="0">
            <a:normAutofit/>
          </a:bodyPr>
          <a:lstStyle>
            <a:lvl2pPr marL="228600" indent="-228600">
              <a:defRPr sz="2400">
                <a:latin typeface="Arial"/>
                <a:cs typeface="Arial"/>
              </a:defRPr>
            </a:lvl2pPr>
          </a:lstStyle>
          <a:p>
            <a:pPr lvl="0"/>
            <a:r>
              <a:rPr lang="en-US" smtClean="0"/>
              <a:t>Click to edit Master text styles</a:t>
            </a:r>
          </a:p>
        </p:txBody>
      </p:sp>
      <p:sp>
        <p:nvSpPr>
          <p:cNvPr id="6" name="Title 1"/>
          <p:cNvSpPr>
            <a:spLocks noGrp="1"/>
          </p:cNvSpPr>
          <p:nvPr>
            <p:ph type="title"/>
          </p:nvPr>
        </p:nvSpPr>
        <p:spPr>
          <a:xfrm>
            <a:off x="449263" y="1065197"/>
            <a:ext cx="8039100" cy="641350"/>
          </a:xfrm>
        </p:spPr>
        <p:txBody>
          <a:bodyPr/>
          <a:lstStyle/>
          <a:p>
            <a:r>
              <a:rPr lang="en-US" smtClean="0"/>
              <a:t>Click to edit Master title style</a:t>
            </a:r>
            <a:endParaRPr lang="en-US" dirty="0"/>
          </a:p>
        </p:txBody>
      </p:sp>
      <p:sp>
        <p:nvSpPr>
          <p:cNvPr id="7" name="Text Placeholder 2"/>
          <p:cNvSpPr>
            <a:spLocks noGrp="1"/>
          </p:cNvSpPr>
          <p:nvPr>
            <p:ph idx="10"/>
          </p:nvPr>
        </p:nvSpPr>
        <p:spPr>
          <a:xfrm>
            <a:off x="4628697" y="1974711"/>
            <a:ext cx="3859666" cy="3579849"/>
          </a:xfrm>
          <a:prstGeom prst="rect">
            <a:avLst/>
          </a:prstGeom>
        </p:spPr>
        <p:txBody>
          <a:bodyPr rtlCol="0">
            <a:normAutofit/>
          </a:bodyPr>
          <a:lstStyle>
            <a:lvl2pPr marL="228600" indent="-228600">
              <a:defRPr sz="2400">
                <a:latin typeface="Arial"/>
                <a:cs typeface="Arial"/>
              </a:defRPr>
            </a:lvl2pPr>
          </a:lstStyle>
          <a:p>
            <a:pPr lvl="0"/>
            <a:r>
              <a:rPr lang="en-US" smtClean="0"/>
              <a:t>Click to edit Master text styles</a:t>
            </a:r>
          </a:p>
        </p:txBody>
      </p:sp>
      <p:sp>
        <p:nvSpPr>
          <p:cNvPr id="10" name="Footer Placeholder 1"/>
          <p:cNvSpPr>
            <a:spLocks noGrp="1"/>
          </p:cNvSpPr>
          <p:nvPr>
            <p:ph type="ftr" sz="quarter" idx="11"/>
          </p:nvPr>
        </p:nvSpPr>
        <p:spPr>
          <a:xfrm>
            <a:off x="346075" y="6465888"/>
            <a:ext cx="2225675" cy="365125"/>
          </a:xfrm>
        </p:spPr>
        <p:txBody>
          <a:bodyPr/>
          <a:lstStyle>
            <a:lvl1pPr algn="ctr">
              <a:defRPr dirty="0" smtClean="0">
                <a:solidFill>
                  <a:srgbClr val="7F7F7F"/>
                </a:solidFill>
              </a:defRPr>
            </a:lvl1pPr>
          </a:lstStyle>
          <a:p>
            <a:pPr algn="l">
              <a:defRPr/>
            </a:pPr>
            <a:r>
              <a:rPr lang="en-US"/>
              <a:t>Title  |  Name, Position Title  |  Date     </a:t>
            </a:r>
          </a:p>
          <a:p>
            <a:pPr>
              <a:defRPr/>
            </a:pPr>
            <a:endParaRPr lang="en-US"/>
          </a:p>
        </p:txBody>
      </p:sp>
      <p:sp>
        <p:nvSpPr>
          <p:cNvPr id="11" name="Slide Number Placeholder 2"/>
          <p:cNvSpPr>
            <a:spLocks noGrp="1"/>
          </p:cNvSpPr>
          <p:nvPr>
            <p:ph type="sldNum" sz="quarter" idx="12"/>
          </p:nvPr>
        </p:nvSpPr>
        <p:spPr>
          <a:xfrm>
            <a:off x="6702425" y="6465888"/>
            <a:ext cx="2133600" cy="365125"/>
          </a:xfrm>
        </p:spPr>
        <p:txBody>
          <a:bodyPr/>
          <a:lstStyle>
            <a:lvl1pPr>
              <a:defRPr>
                <a:solidFill>
                  <a:srgbClr val="7F7F7F"/>
                </a:solidFill>
              </a:defRPr>
            </a:lvl1pPr>
          </a:lstStyle>
          <a:p>
            <a:fld id="{453C5610-CA60-43AB-B212-AA21431CD306}" type="slidenum">
              <a:rPr lang="en-US" altLang="en-US"/>
              <a:pPr/>
              <a:t>‹#›</a:t>
            </a:fld>
            <a:endParaRPr lang="en-US" altLang="en-US" dirty="0"/>
          </a:p>
        </p:txBody>
      </p:sp>
    </p:spTree>
    <p:extLst>
      <p:ext uri="{BB962C8B-B14F-4D97-AF65-F5344CB8AC3E}">
        <p14:creationId xmlns:p14="http://schemas.microsoft.com/office/powerpoint/2010/main" val="2295885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text chart A">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704638" y="1195700"/>
            <a:ext cx="8147660" cy="455459"/>
          </a:xfrm>
          <a:prstGeom prst="rect">
            <a:avLst/>
          </a:prstGeom>
        </p:spPr>
        <p:txBody>
          <a:bodyPr rtlCol="0">
            <a:normAutofit/>
          </a:bodyPr>
          <a:lstStyle/>
          <a:p>
            <a:r>
              <a:rPr lang="en-US" dirty="0" smtClean="0"/>
              <a:t>Click to edit Master title style</a:t>
            </a:r>
            <a:endParaRPr lang="en-US" dirty="0"/>
          </a:p>
        </p:txBody>
      </p:sp>
      <p:sp>
        <p:nvSpPr>
          <p:cNvPr id="5" name="Text Placeholder 4"/>
          <p:cNvSpPr>
            <a:spLocks noGrp="1"/>
          </p:cNvSpPr>
          <p:nvPr>
            <p:ph type="body" sz="quarter" idx="11"/>
          </p:nvPr>
        </p:nvSpPr>
        <p:spPr>
          <a:xfrm>
            <a:off x="704638" y="1866138"/>
            <a:ext cx="7734717" cy="1231023"/>
          </a:xfrm>
        </p:spPr>
        <p:txBody>
          <a:bodyPr/>
          <a:lstStyle/>
          <a:p>
            <a:pPr lvl="0"/>
            <a:r>
              <a:rPr lang="en-US" dirty="0" smtClean="0"/>
              <a:t>Click to edit Master text styles</a:t>
            </a:r>
          </a:p>
          <a:p>
            <a:pPr lvl="1"/>
            <a:r>
              <a:rPr lang="en-US" dirty="0" smtClean="0"/>
              <a:t>Bullet</a:t>
            </a:r>
          </a:p>
        </p:txBody>
      </p:sp>
      <p:sp>
        <p:nvSpPr>
          <p:cNvPr id="9" name="Chart Placeholder 8"/>
          <p:cNvSpPr>
            <a:spLocks noGrp="1"/>
          </p:cNvSpPr>
          <p:nvPr>
            <p:ph type="chart" sz="quarter" idx="12"/>
          </p:nvPr>
        </p:nvSpPr>
        <p:spPr>
          <a:xfrm>
            <a:off x="959155" y="3195638"/>
            <a:ext cx="6915150" cy="2720975"/>
          </a:xfrm>
        </p:spPr>
        <p:txBody>
          <a:bodyPr rtlCol="0">
            <a:normAutofit/>
          </a:bodyPr>
          <a:lstStyle/>
          <a:p>
            <a:pPr lvl="0"/>
            <a:endParaRPr lang="en-US" noProof="0"/>
          </a:p>
        </p:txBody>
      </p:sp>
      <p:sp>
        <p:nvSpPr>
          <p:cNvPr id="6" name="Footer Placeholder 3"/>
          <p:cNvSpPr>
            <a:spLocks noGrp="1"/>
          </p:cNvSpPr>
          <p:nvPr>
            <p:ph type="ftr" sz="quarter" idx="13"/>
          </p:nvPr>
        </p:nvSpPr>
        <p:spPr/>
        <p:txBody>
          <a:bodyPr/>
          <a:lstStyle>
            <a:lvl1pPr>
              <a:defRPr/>
            </a:lvl1pPr>
          </a:lstStyle>
          <a:p>
            <a:pPr>
              <a:defRPr/>
            </a:pPr>
            <a:r>
              <a:rPr lang="en-US"/>
              <a:t>Title  |  Name, Position Title  |  Date       </a:t>
            </a:r>
            <a:fld id="{177842BD-5C13-F640-91D6-10A494791A7D}" type="slidenum">
              <a:rPr lang="en-US"/>
              <a:pPr>
                <a:defRPr/>
              </a:pPr>
              <a:t>‹#›</a:t>
            </a:fld>
            <a:endParaRPr lang="en-US"/>
          </a:p>
          <a:p>
            <a:pPr>
              <a:defRPr/>
            </a:pPr>
            <a:endParaRPr lang="en-US"/>
          </a:p>
        </p:txBody>
      </p:sp>
    </p:spTree>
    <p:extLst>
      <p:ext uri="{BB962C8B-B14F-4D97-AF65-F5344CB8AC3E}">
        <p14:creationId xmlns:p14="http://schemas.microsoft.com/office/powerpoint/2010/main" val="988816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A">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546100" y="2497138"/>
            <a:ext cx="8039100" cy="1143000"/>
          </a:xfrm>
          <a:prstGeom prst="rect">
            <a:avLst/>
          </a:prstGeom>
        </p:spPr>
        <p:txBody>
          <a:bodyPr vert="horz" lIns="91440" tIns="45720" rIns="91440" bIns="45720" rtlCol="0" anchor="ctr">
            <a:noAutofit/>
          </a:bodyPr>
          <a:lstStyle/>
          <a:p>
            <a:r>
              <a:rPr lang="en-US" dirty="0" smtClean="0"/>
              <a:t>Title</a:t>
            </a:r>
            <a:br>
              <a:rPr lang="en-US" dirty="0" smtClean="0"/>
            </a:br>
            <a:r>
              <a:rPr lang="en-US" dirty="0" smtClean="0"/>
              <a:t>Title 2</a:t>
            </a:r>
            <a:br>
              <a:rPr lang="en-US" dirty="0" smtClean="0"/>
            </a:br>
            <a:endParaRPr lang="en-US" dirty="0" smtClean="0"/>
          </a:p>
        </p:txBody>
      </p:sp>
      <p:sp>
        <p:nvSpPr>
          <p:cNvPr id="3" name="Text Placeholder 2"/>
          <p:cNvSpPr>
            <a:spLocks noGrp="1"/>
          </p:cNvSpPr>
          <p:nvPr>
            <p:ph type="body" sz="quarter" idx="10" hasCustomPrompt="1"/>
          </p:nvPr>
        </p:nvSpPr>
        <p:spPr>
          <a:xfrm>
            <a:off x="546100" y="3752850"/>
            <a:ext cx="8221663" cy="1065213"/>
          </a:xfrm>
        </p:spPr>
        <p:txBody>
          <a:bodyPr/>
          <a:lstStyle/>
          <a:p>
            <a:pPr lvl="0"/>
            <a:r>
              <a:rPr lang="en-US" dirty="0" smtClean="0"/>
              <a:t>Name, Position Title  |  Date</a:t>
            </a:r>
            <a:endParaRPr lang="en-US" dirty="0"/>
          </a:p>
        </p:txBody>
      </p:sp>
    </p:spTree>
    <p:extLst>
      <p:ext uri="{BB962C8B-B14F-4D97-AF65-F5344CB8AC3E}">
        <p14:creationId xmlns:p14="http://schemas.microsoft.com/office/powerpoint/2010/main" val="432529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Content Slide Title-Text">
    <p:spTree>
      <p:nvGrpSpPr>
        <p:cNvPr id="1" name=""/>
        <p:cNvGrpSpPr/>
        <p:nvPr/>
      </p:nvGrpSpPr>
      <p:grpSpPr>
        <a:xfrm>
          <a:off x="0" y="0"/>
          <a:ext cx="0" cy="0"/>
          <a:chOff x="0" y="0"/>
          <a:chExt cx="0" cy="0"/>
        </a:xfrm>
      </p:grpSpPr>
      <p:sp>
        <p:nvSpPr>
          <p:cNvPr id="8" name="Title 1"/>
          <p:cNvSpPr>
            <a:spLocks noGrp="1"/>
          </p:cNvSpPr>
          <p:nvPr>
            <p:ph type="ctrTitle" hasCustomPrompt="1"/>
          </p:nvPr>
        </p:nvSpPr>
        <p:spPr>
          <a:xfrm>
            <a:off x="460375" y="570991"/>
            <a:ext cx="7772400" cy="1017981"/>
          </a:xfrm>
          <a:prstGeom prst="rect">
            <a:avLst/>
          </a:prstGeom>
        </p:spPr>
        <p:txBody>
          <a:bodyPr>
            <a:normAutofit/>
          </a:bodyPr>
          <a:lstStyle>
            <a:lvl1pPr algn="l">
              <a:defRPr sz="3600" b="1" i="0">
                <a:solidFill>
                  <a:srgbClr val="004178"/>
                </a:solidFill>
                <a:latin typeface="Arial"/>
                <a:cs typeface="Arial"/>
              </a:defRPr>
            </a:lvl1pPr>
          </a:lstStyle>
          <a:p>
            <a:r>
              <a:rPr lang="en-US" dirty="0" smtClean="0"/>
              <a:t>Click to add slide title</a:t>
            </a:r>
            <a:endParaRPr lang="en-US" dirty="0"/>
          </a:p>
        </p:txBody>
      </p:sp>
      <p:sp>
        <p:nvSpPr>
          <p:cNvPr id="9" name="Subtitle 2"/>
          <p:cNvSpPr>
            <a:spLocks noGrp="1"/>
          </p:cNvSpPr>
          <p:nvPr>
            <p:ph type="subTitle" idx="1" hasCustomPrompt="1"/>
          </p:nvPr>
        </p:nvSpPr>
        <p:spPr>
          <a:xfrm>
            <a:off x="485415" y="1895499"/>
            <a:ext cx="7761815" cy="4118804"/>
          </a:xfrm>
          <a:prstGeom prst="rect">
            <a:avLst/>
          </a:prstGeom>
        </p:spPr>
        <p:txBody>
          <a:bodyPr/>
          <a:lstStyle>
            <a:lvl1pPr marL="0" indent="0" algn="l">
              <a:buNone/>
              <a:defRPr b="0" i="0">
                <a:solidFill>
                  <a:srgbClr val="004178"/>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add text</a:t>
            </a:r>
            <a:endParaRPr lang="en-US" dirty="0"/>
          </a:p>
        </p:txBody>
      </p:sp>
      <p:cxnSp>
        <p:nvCxnSpPr>
          <p:cNvPr id="10" name="Straight Connector 9"/>
          <p:cNvCxnSpPr/>
          <p:nvPr userDrawn="1"/>
        </p:nvCxnSpPr>
        <p:spPr>
          <a:xfrm>
            <a:off x="573088" y="1692669"/>
            <a:ext cx="7654925" cy="0"/>
          </a:xfrm>
          <a:prstGeom prst="line">
            <a:avLst/>
          </a:prstGeom>
          <a:ln w="50800" cmpd="dbl"/>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470684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and Content Layout A">
    <p:spTree>
      <p:nvGrpSpPr>
        <p:cNvPr id="1" name=""/>
        <p:cNvGrpSpPr/>
        <p:nvPr/>
      </p:nvGrpSpPr>
      <p:grpSpPr>
        <a:xfrm>
          <a:off x="0" y="0"/>
          <a:ext cx="0" cy="0"/>
          <a:chOff x="0" y="0"/>
          <a:chExt cx="0" cy="0"/>
        </a:xfrm>
      </p:grpSpPr>
      <p:sp>
        <p:nvSpPr>
          <p:cNvPr id="3" name="Text Placeholder 2"/>
          <p:cNvSpPr>
            <a:spLocks noGrp="1"/>
          </p:cNvSpPr>
          <p:nvPr>
            <p:ph idx="1"/>
          </p:nvPr>
        </p:nvSpPr>
        <p:spPr>
          <a:xfrm>
            <a:off x="449263" y="1646114"/>
            <a:ext cx="8039100" cy="3579849"/>
          </a:xfrm>
          <a:prstGeom prst="rect">
            <a:avLst/>
          </a:prstGeom>
        </p:spPr>
        <p:txBody>
          <a:bodyPr rtlCol="0">
            <a:normAutofit/>
          </a:bodyPr>
          <a:lstStyle>
            <a:lvl2pPr marL="228600" indent="-228600">
              <a:defRPr sz="2400">
                <a:latin typeface="Arial"/>
                <a:cs typeface="Arial"/>
              </a:defRPr>
            </a:lvl2pPr>
          </a:lstStyle>
          <a:p>
            <a:pPr lvl="0"/>
            <a:r>
              <a:rPr lang="en-US" smtClean="0"/>
              <a:t>Click to edit Master text styles</a:t>
            </a:r>
          </a:p>
        </p:txBody>
      </p:sp>
      <p:sp>
        <p:nvSpPr>
          <p:cNvPr id="5" name="Title 1"/>
          <p:cNvSpPr>
            <a:spLocks noGrp="1"/>
          </p:cNvSpPr>
          <p:nvPr>
            <p:ph type="title"/>
          </p:nvPr>
        </p:nvSpPr>
        <p:spPr>
          <a:xfrm>
            <a:off x="449263" y="736600"/>
            <a:ext cx="8039100" cy="641350"/>
          </a:xfrm>
        </p:spPr>
        <p:txBody>
          <a:bodyPr/>
          <a:lstStyle/>
          <a:p>
            <a:r>
              <a:rPr lang="en-US" smtClean="0"/>
              <a:t>Click to edit Master title style</a:t>
            </a:r>
            <a:endParaRPr lang="en-US" dirty="0"/>
          </a:p>
        </p:txBody>
      </p:sp>
      <p:sp>
        <p:nvSpPr>
          <p:cNvPr id="4" name="Footer Placeholder 3"/>
          <p:cNvSpPr>
            <a:spLocks noGrp="1"/>
          </p:cNvSpPr>
          <p:nvPr>
            <p:ph type="ftr" sz="quarter" idx="10"/>
          </p:nvPr>
        </p:nvSpPr>
        <p:spPr/>
        <p:txBody>
          <a:bodyPr/>
          <a:lstStyle>
            <a:lvl1pPr algn="ctr">
              <a:defRPr smtClean="0"/>
            </a:lvl1pPr>
          </a:lstStyle>
          <a:p>
            <a:pPr algn="l">
              <a:defRPr/>
            </a:pPr>
            <a:r>
              <a:rPr lang="en-US" dirty="0"/>
              <a:t>Title  |  Name, Position Title  |  Date     </a:t>
            </a:r>
          </a:p>
          <a:p>
            <a:pPr>
              <a:defRPr/>
            </a:pPr>
            <a:endParaRPr lang="en-US" dirty="0"/>
          </a:p>
        </p:txBody>
      </p:sp>
      <p:sp>
        <p:nvSpPr>
          <p:cNvPr id="6" name="Slide Number Placeholder 5"/>
          <p:cNvSpPr>
            <a:spLocks noGrp="1"/>
          </p:cNvSpPr>
          <p:nvPr>
            <p:ph type="sldNum" sz="quarter" idx="11"/>
          </p:nvPr>
        </p:nvSpPr>
        <p:spPr/>
        <p:txBody>
          <a:bodyPr/>
          <a:lstStyle>
            <a:lvl1pPr>
              <a:defRPr/>
            </a:lvl1pPr>
          </a:lstStyle>
          <a:p>
            <a:fld id="{FCD77F8D-BCE2-4DEF-A10E-9452B17B910D}" type="slidenum">
              <a:rPr lang="en-US" altLang="en-US"/>
              <a:pPr/>
              <a:t>‹#›</a:t>
            </a:fld>
            <a:endParaRPr lang="en-US" altLang="en-US" dirty="0"/>
          </a:p>
        </p:txBody>
      </p:sp>
    </p:spTree>
    <p:extLst>
      <p:ext uri="{BB962C8B-B14F-4D97-AF65-F5344CB8AC3E}">
        <p14:creationId xmlns:p14="http://schemas.microsoft.com/office/powerpoint/2010/main" val="1171435544"/>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and Content 2 Column Layout">
    <p:spTree>
      <p:nvGrpSpPr>
        <p:cNvPr id="1" name=""/>
        <p:cNvGrpSpPr/>
        <p:nvPr/>
      </p:nvGrpSpPr>
      <p:grpSpPr>
        <a:xfrm>
          <a:off x="0" y="0"/>
          <a:ext cx="0" cy="0"/>
          <a:chOff x="0" y="0"/>
          <a:chExt cx="0" cy="0"/>
        </a:xfrm>
      </p:grpSpPr>
      <p:sp>
        <p:nvSpPr>
          <p:cNvPr id="5" name="Text Placeholder 2"/>
          <p:cNvSpPr>
            <a:spLocks noGrp="1"/>
          </p:cNvSpPr>
          <p:nvPr>
            <p:ph idx="1"/>
          </p:nvPr>
        </p:nvSpPr>
        <p:spPr>
          <a:xfrm>
            <a:off x="449263" y="1646114"/>
            <a:ext cx="3859666" cy="3579849"/>
          </a:xfrm>
          <a:prstGeom prst="rect">
            <a:avLst/>
          </a:prstGeom>
        </p:spPr>
        <p:txBody>
          <a:bodyPr rtlCol="0">
            <a:normAutofit/>
          </a:bodyPr>
          <a:lstStyle>
            <a:lvl2pPr marL="228600" indent="-228600">
              <a:defRPr sz="2400">
                <a:latin typeface="Arial"/>
                <a:cs typeface="Arial"/>
              </a:defRPr>
            </a:lvl2pPr>
          </a:lstStyle>
          <a:p>
            <a:pPr lvl="0"/>
            <a:r>
              <a:rPr lang="en-US" smtClean="0"/>
              <a:t>Click to edit Master text styles</a:t>
            </a:r>
          </a:p>
        </p:txBody>
      </p:sp>
      <p:sp>
        <p:nvSpPr>
          <p:cNvPr id="6" name="Title 1"/>
          <p:cNvSpPr>
            <a:spLocks noGrp="1"/>
          </p:cNvSpPr>
          <p:nvPr>
            <p:ph type="title"/>
          </p:nvPr>
        </p:nvSpPr>
        <p:spPr>
          <a:xfrm>
            <a:off x="449263" y="736600"/>
            <a:ext cx="8039100" cy="641350"/>
          </a:xfrm>
        </p:spPr>
        <p:txBody>
          <a:bodyPr/>
          <a:lstStyle/>
          <a:p>
            <a:r>
              <a:rPr lang="en-US" smtClean="0"/>
              <a:t>Click to edit Master title style</a:t>
            </a:r>
            <a:endParaRPr lang="en-US" dirty="0"/>
          </a:p>
        </p:txBody>
      </p:sp>
      <p:sp>
        <p:nvSpPr>
          <p:cNvPr id="9" name="Text Placeholder 2"/>
          <p:cNvSpPr>
            <a:spLocks noGrp="1"/>
          </p:cNvSpPr>
          <p:nvPr>
            <p:ph idx="10"/>
          </p:nvPr>
        </p:nvSpPr>
        <p:spPr>
          <a:xfrm>
            <a:off x="4628697" y="1646114"/>
            <a:ext cx="3859666" cy="3579849"/>
          </a:xfrm>
          <a:prstGeom prst="rect">
            <a:avLst/>
          </a:prstGeom>
        </p:spPr>
        <p:txBody>
          <a:bodyPr rtlCol="0">
            <a:normAutofit/>
          </a:bodyPr>
          <a:lstStyle>
            <a:lvl2pPr marL="228600" indent="-228600">
              <a:defRPr sz="2400">
                <a:latin typeface="Arial"/>
                <a:cs typeface="Arial"/>
              </a:defRPr>
            </a:lvl2pPr>
          </a:lstStyle>
          <a:p>
            <a:pPr lvl="0"/>
            <a:r>
              <a:rPr lang="en-US" smtClean="0"/>
              <a:t>Click to edit Master text styles</a:t>
            </a:r>
          </a:p>
        </p:txBody>
      </p:sp>
      <p:sp>
        <p:nvSpPr>
          <p:cNvPr id="7" name="Footer Placeholder 1"/>
          <p:cNvSpPr>
            <a:spLocks noGrp="1"/>
          </p:cNvSpPr>
          <p:nvPr>
            <p:ph type="ftr" sz="quarter" idx="11"/>
          </p:nvPr>
        </p:nvSpPr>
        <p:spPr/>
        <p:txBody>
          <a:bodyPr/>
          <a:lstStyle>
            <a:lvl1pPr algn="ctr">
              <a:defRPr smtClean="0"/>
            </a:lvl1pPr>
          </a:lstStyle>
          <a:p>
            <a:pPr algn="l">
              <a:defRPr/>
            </a:pPr>
            <a:r>
              <a:rPr lang="en-US" dirty="0"/>
              <a:t>Title  |  Name, Position Title  |  Date   </a:t>
            </a:r>
          </a:p>
          <a:p>
            <a:pPr>
              <a:defRPr/>
            </a:pPr>
            <a:endParaRPr lang="en-US" dirty="0"/>
          </a:p>
        </p:txBody>
      </p:sp>
      <p:sp>
        <p:nvSpPr>
          <p:cNvPr id="8" name="Slide Number Placeholder 2"/>
          <p:cNvSpPr>
            <a:spLocks noGrp="1"/>
          </p:cNvSpPr>
          <p:nvPr>
            <p:ph type="sldNum" sz="quarter" idx="12"/>
          </p:nvPr>
        </p:nvSpPr>
        <p:spPr/>
        <p:txBody>
          <a:bodyPr/>
          <a:lstStyle>
            <a:lvl1pPr>
              <a:defRPr/>
            </a:lvl1pPr>
          </a:lstStyle>
          <a:p>
            <a:fld id="{7BE6BEC1-6C80-4843-84D8-EF9FABDC7B1C}" type="slidenum">
              <a:rPr lang="en-US" altLang="en-US"/>
              <a:pPr/>
              <a:t>‹#›</a:t>
            </a:fld>
            <a:endParaRPr lang="en-US" altLang="en-US" dirty="0"/>
          </a:p>
        </p:txBody>
      </p:sp>
    </p:spTree>
    <p:extLst>
      <p:ext uri="{BB962C8B-B14F-4D97-AF65-F5344CB8AC3E}">
        <p14:creationId xmlns:p14="http://schemas.microsoft.com/office/powerpoint/2010/main" val="38795108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Section Header Layout">
    <p:spTree>
      <p:nvGrpSpPr>
        <p:cNvPr id="1" name=""/>
        <p:cNvGrpSpPr/>
        <p:nvPr/>
      </p:nvGrpSpPr>
      <p:grpSpPr>
        <a:xfrm>
          <a:off x="0" y="0"/>
          <a:ext cx="0" cy="0"/>
          <a:chOff x="0" y="0"/>
          <a:chExt cx="0" cy="0"/>
        </a:xfrm>
      </p:grpSpPr>
      <p:pic>
        <p:nvPicPr>
          <p:cNvPr id="4" name="Picture 7" descr="coverfinal-01.tif"/>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6838" y="-261938"/>
            <a:ext cx="9536113" cy="7132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itle 1"/>
          <p:cNvSpPr>
            <a:spLocks noGrp="1"/>
          </p:cNvSpPr>
          <p:nvPr>
            <p:ph type="ctrTitle"/>
          </p:nvPr>
        </p:nvSpPr>
        <p:spPr>
          <a:xfrm>
            <a:off x="853173" y="928285"/>
            <a:ext cx="7772400" cy="516948"/>
          </a:xfrm>
        </p:spPr>
        <p:txBody>
          <a:bodyPr>
            <a:normAutofit/>
          </a:bodyPr>
          <a:lstStyle>
            <a:lvl1pPr algn="r">
              <a:defRPr sz="3800" b="0" cap="all" baseline="0">
                <a:solidFill>
                  <a:srgbClr val="FFFFFF"/>
                </a:solidFill>
                <a:latin typeface="Arial"/>
                <a:cs typeface="Arial"/>
              </a:defRPr>
            </a:lvl1pPr>
          </a:lstStyle>
          <a:p>
            <a:r>
              <a:rPr lang="en-US" smtClean="0"/>
              <a:t>Click to edit Master title style</a:t>
            </a:r>
            <a:endParaRPr lang="en-US" dirty="0"/>
          </a:p>
        </p:txBody>
      </p:sp>
      <p:sp>
        <p:nvSpPr>
          <p:cNvPr id="6" name="Subtitle 2"/>
          <p:cNvSpPr>
            <a:spLocks noGrp="1"/>
          </p:cNvSpPr>
          <p:nvPr>
            <p:ph type="subTitle" idx="1"/>
          </p:nvPr>
        </p:nvSpPr>
        <p:spPr>
          <a:xfrm>
            <a:off x="2224773" y="1505281"/>
            <a:ext cx="6400800" cy="443587"/>
          </a:xfrm>
        </p:spPr>
        <p:txBody>
          <a:bodyPr>
            <a:normAutofit/>
          </a:bodyPr>
          <a:lstStyle>
            <a:lvl1pPr marL="0" indent="0" algn="r">
              <a:buNone/>
              <a:defRPr sz="2400" cap="all">
                <a:solidFill>
                  <a:schemeClr val="tx1">
                    <a:tint val="75000"/>
                  </a:schemeClr>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9400352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Content Slide Text B">
    <p:spTree>
      <p:nvGrpSpPr>
        <p:cNvPr id="1" name=""/>
        <p:cNvGrpSpPr/>
        <p:nvPr/>
      </p:nvGrpSpPr>
      <p:grpSpPr>
        <a:xfrm>
          <a:off x="0" y="0"/>
          <a:ext cx="0" cy="0"/>
          <a:chOff x="0" y="0"/>
          <a:chExt cx="0" cy="0"/>
        </a:xfrm>
      </p:grpSpPr>
      <p:pic>
        <p:nvPicPr>
          <p:cNvPr id="4" name="Picture 2" descr="logoplain-03.tif"/>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86675" y="10953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p:cNvCxnSpPr/>
          <p:nvPr userDrawn="1"/>
        </p:nvCxnSpPr>
        <p:spPr>
          <a:xfrm>
            <a:off x="346075" y="6353175"/>
            <a:ext cx="8489950" cy="0"/>
          </a:xfrm>
          <a:prstGeom prst="line">
            <a:avLst/>
          </a:prstGeom>
          <a:ln w="6350" cmpd="sng">
            <a:solidFill>
              <a:schemeClr val="bg1">
                <a:lumMod val="50000"/>
              </a:schemeClr>
            </a:solidFill>
          </a:ln>
          <a:effectLst/>
        </p:spPr>
        <p:style>
          <a:lnRef idx="1">
            <a:schemeClr val="dk1"/>
          </a:lnRef>
          <a:fillRef idx="0">
            <a:schemeClr val="dk1"/>
          </a:fillRef>
          <a:effectRef idx="0">
            <a:schemeClr val="dk1"/>
          </a:effectRef>
          <a:fontRef idx="minor">
            <a:schemeClr val="tx1"/>
          </a:fontRef>
        </p:style>
      </p:cxnSp>
      <p:sp>
        <p:nvSpPr>
          <p:cNvPr id="7" name="Title 1"/>
          <p:cNvSpPr>
            <a:spLocks noGrp="1"/>
          </p:cNvSpPr>
          <p:nvPr>
            <p:ph type="title"/>
          </p:nvPr>
        </p:nvSpPr>
        <p:spPr>
          <a:xfrm>
            <a:off x="449263" y="1074078"/>
            <a:ext cx="8039100" cy="641350"/>
          </a:xfrm>
        </p:spPr>
        <p:txBody>
          <a:bodyPr/>
          <a:lstStyle/>
          <a:p>
            <a:r>
              <a:rPr lang="en-US" smtClean="0"/>
              <a:t>Click to edit Master title style</a:t>
            </a:r>
            <a:endParaRPr lang="en-US" dirty="0"/>
          </a:p>
        </p:txBody>
      </p:sp>
      <p:sp>
        <p:nvSpPr>
          <p:cNvPr id="9" name="Text Placeholder 2"/>
          <p:cNvSpPr>
            <a:spLocks noGrp="1"/>
          </p:cNvSpPr>
          <p:nvPr>
            <p:ph idx="1"/>
          </p:nvPr>
        </p:nvSpPr>
        <p:spPr bwMode="auto">
          <a:xfrm>
            <a:off x="449263" y="1983716"/>
            <a:ext cx="8039100" cy="3579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lvl2pPr marL="457200" indent="-457200">
              <a:buFont typeface="Wingdings" charset="2"/>
              <a:buChar char="§"/>
              <a:defRPr sz="2400" b="0"/>
            </a:lvl2pPr>
          </a:lstStyle>
          <a:p>
            <a:pPr lvl="0"/>
            <a:r>
              <a:rPr lang="en-US" noProof="0" smtClean="0"/>
              <a:t>Click to edit Master text styles</a:t>
            </a:r>
          </a:p>
        </p:txBody>
      </p:sp>
      <p:sp>
        <p:nvSpPr>
          <p:cNvPr id="6" name="Footer Placeholder 1"/>
          <p:cNvSpPr>
            <a:spLocks noGrp="1"/>
          </p:cNvSpPr>
          <p:nvPr>
            <p:ph type="ftr" sz="quarter" idx="10"/>
          </p:nvPr>
        </p:nvSpPr>
        <p:spPr>
          <a:xfrm>
            <a:off x="354013" y="6465888"/>
            <a:ext cx="2225675" cy="365125"/>
          </a:xfrm>
        </p:spPr>
        <p:txBody>
          <a:bodyPr/>
          <a:lstStyle>
            <a:lvl1pPr algn="ctr">
              <a:defRPr dirty="0" smtClean="0">
                <a:solidFill>
                  <a:schemeClr val="bg1">
                    <a:lumMod val="50000"/>
                  </a:schemeClr>
                </a:solidFill>
              </a:defRPr>
            </a:lvl1pPr>
          </a:lstStyle>
          <a:p>
            <a:pPr algn="l">
              <a:defRPr/>
            </a:pPr>
            <a:r>
              <a:rPr lang="en-US">
                <a:solidFill>
                  <a:prstClr val="white">
                    <a:lumMod val="50000"/>
                  </a:prstClr>
                </a:solidFill>
              </a:rPr>
              <a:t>Title  |  Name, Position Title  |  Date     </a:t>
            </a:r>
          </a:p>
          <a:p>
            <a:pPr>
              <a:defRPr/>
            </a:pPr>
            <a:endParaRPr lang="en-US">
              <a:solidFill>
                <a:prstClr val="white">
                  <a:lumMod val="50000"/>
                </a:prstClr>
              </a:solidFill>
            </a:endParaRPr>
          </a:p>
        </p:txBody>
      </p:sp>
      <p:sp>
        <p:nvSpPr>
          <p:cNvPr id="8" name="Slide Number Placeholder 2"/>
          <p:cNvSpPr>
            <a:spLocks noGrp="1"/>
          </p:cNvSpPr>
          <p:nvPr>
            <p:ph type="sldNum" sz="quarter" idx="11"/>
          </p:nvPr>
        </p:nvSpPr>
        <p:spPr>
          <a:xfrm>
            <a:off x="6702425" y="6465888"/>
            <a:ext cx="2133600" cy="365125"/>
          </a:xfrm>
        </p:spPr>
        <p:txBody>
          <a:bodyPr/>
          <a:lstStyle>
            <a:lvl1pPr>
              <a:defRPr>
                <a:solidFill>
                  <a:srgbClr val="7F7F7F"/>
                </a:solidFill>
              </a:defRPr>
            </a:lvl1pPr>
          </a:lstStyle>
          <a:p>
            <a:fld id="{6A4B19A9-79AC-44A8-B774-53CFB0574B6A}" type="slidenum">
              <a:rPr lang="en-US" altLang="en-US"/>
              <a:pPr/>
              <a:t>‹#›</a:t>
            </a:fld>
            <a:endParaRPr lang="en-US" altLang="en-US" dirty="0"/>
          </a:p>
        </p:txBody>
      </p:sp>
    </p:spTree>
    <p:extLst>
      <p:ext uri="{BB962C8B-B14F-4D97-AF65-F5344CB8AC3E}">
        <p14:creationId xmlns:p14="http://schemas.microsoft.com/office/powerpoint/2010/main" val="2432852427"/>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Content Slide Text NO LINE">
    <p:spTree>
      <p:nvGrpSpPr>
        <p:cNvPr id="1" name=""/>
        <p:cNvGrpSpPr/>
        <p:nvPr/>
      </p:nvGrpSpPr>
      <p:grpSpPr>
        <a:xfrm>
          <a:off x="0" y="0"/>
          <a:ext cx="0" cy="0"/>
          <a:chOff x="0" y="0"/>
          <a:chExt cx="0" cy="0"/>
        </a:xfrm>
      </p:grpSpPr>
      <p:pic>
        <p:nvPicPr>
          <p:cNvPr id="4" name="Picture 2" descr="logoplain-03.tif"/>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86675" y="10953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a:spLocks noGrp="1"/>
          </p:cNvSpPr>
          <p:nvPr>
            <p:ph type="title"/>
          </p:nvPr>
        </p:nvSpPr>
        <p:spPr>
          <a:xfrm>
            <a:off x="449263" y="1074078"/>
            <a:ext cx="8039100" cy="641350"/>
          </a:xfrm>
        </p:spPr>
        <p:txBody>
          <a:bodyPr/>
          <a:lstStyle/>
          <a:p>
            <a:r>
              <a:rPr lang="en-US" smtClean="0"/>
              <a:t>Click to edit Master title style</a:t>
            </a:r>
            <a:endParaRPr lang="en-US" dirty="0"/>
          </a:p>
        </p:txBody>
      </p:sp>
      <p:sp>
        <p:nvSpPr>
          <p:cNvPr id="9" name="Text Placeholder 2"/>
          <p:cNvSpPr>
            <a:spLocks noGrp="1"/>
          </p:cNvSpPr>
          <p:nvPr>
            <p:ph idx="1"/>
          </p:nvPr>
        </p:nvSpPr>
        <p:spPr bwMode="auto">
          <a:xfrm>
            <a:off x="449263" y="1983716"/>
            <a:ext cx="8039100" cy="3579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lvl2pPr marL="457200" indent="-457200">
              <a:buFont typeface="Wingdings" charset="2"/>
              <a:buChar char="§"/>
              <a:defRPr sz="2400" b="0"/>
            </a:lvl2pPr>
          </a:lstStyle>
          <a:p>
            <a:pPr lvl="0"/>
            <a:r>
              <a:rPr lang="en-US" noProof="0" smtClean="0"/>
              <a:t>Click to edit Master text styles</a:t>
            </a:r>
          </a:p>
        </p:txBody>
      </p:sp>
      <p:sp>
        <p:nvSpPr>
          <p:cNvPr id="8" name="Slide Number Placeholder 2"/>
          <p:cNvSpPr>
            <a:spLocks noGrp="1"/>
          </p:cNvSpPr>
          <p:nvPr>
            <p:ph type="sldNum" sz="quarter" idx="11"/>
          </p:nvPr>
        </p:nvSpPr>
        <p:spPr>
          <a:xfrm>
            <a:off x="6702425" y="6465888"/>
            <a:ext cx="2133600" cy="365125"/>
          </a:xfrm>
        </p:spPr>
        <p:txBody>
          <a:bodyPr/>
          <a:lstStyle>
            <a:lvl1pPr>
              <a:defRPr>
                <a:solidFill>
                  <a:srgbClr val="7F7F7F"/>
                </a:solidFill>
              </a:defRPr>
            </a:lvl1pPr>
          </a:lstStyle>
          <a:p>
            <a:fld id="{6A4B19A9-79AC-44A8-B774-53CFB0574B6A}" type="slidenum">
              <a:rPr lang="en-US" altLang="en-US"/>
              <a:pPr/>
              <a:t>‹#›</a:t>
            </a:fld>
            <a:endParaRPr lang="en-US" altLang="en-US" dirty="0"/>
          </a:p>
        </p:txBody>
      </p:sp>
    </p:spTree>
    <p:extLst>
      <p:ext uri="{BB962C8B-B14F-4D97-AF65-F5344CB8AC3E}">
        <p14:creationId xmlns:p14="http://schemas.microsoft.com/office/powerpoint/2010/main" val="316874903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7.xml"/><Relationship Id="rId7" Type="http://schemas.openxmlformats.org/officeDocument/2006/relationships/theme" Target="../theme/theme4.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5" Type="http://schemas.openxmlformats.org/officeDocument/2006/relationships/slideLayout" Target="../slideLayouts/slideLayout9.xml"/><Relationship Id="rId4"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6" descr="signaturelogoSQ.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497763" y="455613"/>
            <a:ext cx="1227137" cy="1227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8" name="Straight Connector 17"/>
          <p:cNvCxnSpPr/>
          <p:nvPr/>
        </p:nvCxnSpPr>
        <p:spPr>
          <a:xfrm flipV="1">
            <a:off x="704850" y="6351588"/>
            <a:ext cx="8020050" cy="3810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sp>
        <p:nvSpPr>
          <p:cNvPr id="2052" name="Title Placeholder 1"/>
          <p:cNvSpPr>
            <a:spLocks noGrp="1"/>
          </p:cNvSpPr>
          <p:nvPr>
            <p:ph type="title"/>
          </p:nvPr>
        </p:nvSpPr>
        <p:spPr bwMode="auto">
          <a:xfrm>
            <a:off x="704850" y="1195388"/>
            <a:ext cx="814705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c="http://schemas.openxmlformats.org/markup-compatibility/2006" xmlns:mv="urn:schemas-microsoft-com:mac:vml"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3" name="Text Placeholder 2"/>
          <p:cNvSpPr>
            <a:spLocks noGrp="1"/>
          </p:cNvSpPr>
          <p:nvPr>
            <p:ph type="body" idx="1"/>
          </p:nvPr>
        </p:nvSpPr>
        <p:spPr bwMode="auto">
          <a:xfrm>
            <a:off x="704850" y="1903413"/>
            <a:ext cx="8229600" cy="185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c="http://schemas.openxmlformats.org/markup-compatibility/2006" xmlns:mv="urn:schemas-microsoft-com:mac:vml"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Bullet</a:t>
            </a:r>
          </a:p>
        </p:txBody>
      </p:sp>
      <p:sp>
        <p:nvSpPr>
          <p:cNvPr id="4" name="Footer Placeholder 3"/>
          <p:cNvSpPr>
            <a:spLocks noGrp="1"/>
          </p:cNvSpPr>
          <p:nvPr>
            <p:ph type="ftr" sz="quarter" idx="3"/>
          </p:nvPr>
        </p:nvSpPr>
        <p:spPr>
          <a:xfrm>
            <a:off x="5829300" y="6350000"/>
            <a:ext cx="2895600" cy="365125"/>
          </a:xfrm>
          <a:prstGeom prst="rect">
            <a:avLst/>
          </a:prstGeom>
        </p:spPr>
        <p:txBody>
          <a:bodyPr vert="horz" lIns="91440" tIns="45720" rIns="91440" bIns="45720" rtlCol="0" anchor="ctr"/>
          <a:lstStyle>
            <a:lvl1pPr algn="ctr" fontAlgn="auto">
              <a:spcBef>
                <a:spcPts val="0"/>
              </a:spcBef>
              <a:spcAft>
                <a:spcPts val="0"/>
              </a:spcAft>
              <a:defRPr sz="1200" dirty="0" smtClean="0">
                <a:solidFill>
                  <a:schemeClr val="tx1">
                    <a:tint val="75000"/>
                  </a:schemeClr>
                </a:solidFill>
                <a:latin typeface="+mn-lt"/>
                <a:ea typeface="+mn-ea"/>
                <a:cs typeface="+mn-cs"/>
              </a:defRPr>
            </a:lvl1pPr>
          </a:lstStyle>
          <a:p>
            <a:pPr>
              <a:defRPr/>
            </a:pPr>
            <a:r>
              <a:rPr lang="en-US"/>
              <a:t>Title  |  Name, Position Title  |  Date       </a:t>
            </a:r>
            <a:fld id="{991A67FE-21E2-BA4B-95F0-61DAAE58B1B4}" type="slidenum">
              <a:rPr lang="en-US"/>
              <a:pPr>
                <a:defRPr/>
              </a:pPr>
              <a:t>‹#›</a:t>
            </a:fld>
            <a:endParaRPr lang="en-US"/>
          </a:p>
          <a:p>
            <a:pPr>
              <a:defRPr/>
            </a:pPr>
            <a:endParaRPr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Lst>
  <p:txStyles>
    <p:titleStyle>
      <a:lvl1pPr algn="l" defTabSz="457200" rtl="0" fontAlgn="base">
        <a:spcBef>
          <a:spcPct val="0"/>
        </a:spcBef>
        <a:spcAft>
          <a:spcPct val="0"/>
        </a:spcAft>
        <a:defRPr sz="2400" b="1" kern="1200">
          <a:solidFill>
            <a:schemeClr val="tx1"/>
          </a:solidFill>
          <a:latin typeface="Times"/>
          <a:ea typeface="ＭＳ Ｐゴシック" charset="0"/>
          <a:cs typeface="Times"/>
        </a:defRPr>
      </a:lvl1pPr>
      <a:lvl2pPr algn="l" defTabSz="457200" rtl="0" fontAlgn="base">
        <a:spcBef>
          <a:spcPct val="0"/>
        </a:spcBef>
        <a:spcAft>
          <a:spcPct val="0"/>
        </a:spcAft>
        <a:defRPr sz="2400" b="1">
          <a:solidFill>
            <a:schemeClr val="tx1"/>
          </a:solidFill>
          <a:latin typeface="Times" charset="0"/>
          <a:ea typeface="ＭＳ Ｐゴシック" charset="0"/>
        </a:defRPr>
      </a:lvl2pPr>
      <a:lvl3pPr algn="l" defTabSz="457200" rtl="0" fontAlgn="base">
        <a:spcBef>
          <a:spcPct val="0"/>
        </a:spcBef>
        <a:spcAft>
          <a:spcPct val="0"/>
        </a:spcAft>
        <a:defRPr sz="2400" b="1">
          <a:solidFill>
            <a:schemeClr val="tx1"/>
          </a:solidFill>
          <a:latin typeface="Times" charset="0"/>
          <a:ea typeface="ＭＳ Ｐゴシック" charset="0"/>
        </a:defRPr>
      </a:lvl3pPr>
      <a:lvl4pPr algn="l" defTabSz="457200" rtl="0" fontAlgn="base">
        <a:spcBef>
          <a:spcPct val="0"/>
        </a:spcBef>
        <a:spcAft>
          <a:spcPct val="0"/>
        </a:spcAft>
        <a:defRPr sz="2400" b="1">
          <a:solidFill>
            <a:schemeClr val="tx1"/>
          </a:solidFill>
          <a:latin typeface="Times" charset="0"/>
          <a:ea typeface="ＭＳ Ｐゴシック" charset="0"/>
        </a:defRPr>
      </a:lvl4pPr>
      <a:lvl5pPr algn="l" defTabSz="457200" rtl="0" fontAlgn="base">
        <a:spcBef>
          <a:spcPct val="0"/>
        </a:spcBef>
        <a:spcAft>
          <a:spcPct val="0"/>
        </a:spcAft>
        <a:defRPr sz="2400" b="1">
          <a:solidFill>
            <a:schemeClr val="tx1"/>
          </a:solidFill>
          <a:latin typeface="Times" charset="0"/>
          <a:ea typeface="ＭＳ Ｐゴシック" charset="0"/>
        </a:defRPr>
      </a:lvl5pPr>
      <a:lvl6pPr marL="457200" algn="l" defTabSz="457200" rtl="0" fontAlgn="base">
        <a:spcBef>
          <a:spcPct val="0"/>
        </a:spcBef>
        <a:spcAft>
          <a:spcPct val="0"/>
        </a:spcAft>
        <a:defRPr sz="2400" b="1">
          <a:solidFill>
            <a:schemeClr val="tx1"/>
          </a:solidFill>
          <a:latin typeface="Times" charset="0"/>
          <a:ea typeface="ＭＳ Ｐゴシック" charset="0"/>
        </a:defRPr>
      </a:lvl6pPr>
      <a:lvl7pPr marL="914400" algn="l" defTabSz="457200" rtl="0" fontAlgn="base">
        <a:spcBef>
          <a:spcPct val="0"/>
        </a:spcBef>
        <a:spcAft>
          <a:spcPct val="0"/>
        </a:spcAft>
        <a:defRPr sz="2400" b="1">
          <a:solidFill>
            <a:schemeClr val="tx1"/>
          </a:solidFill>
          <a:latin typeface="Times" charset="0"/>
          <a:ea typeface="ＭＳ Ｐゴシック" charset="0"/>
        </a:defRPr>
      </a:lvl7pPr>
      <a:lvl8pPr marL="1371600" algn="l" defTabSz="457200" rtl="0" fontAlgn="base">
        <a:spcBef>
          <a:spcPct val="0"/>
        </a:spcBef>
        <a:spcAft>
          <a:spcPct val="0"/>
        </a:spcAft>
        <a:defRPr sz="2400" b="1">
          <a:solidFill>
            <a:schemeClr val="tx1"/>
          </a:solidFill>
          <a:latin typeface="Times" charset="0"/>
          <a:ea typeface="ＭＳ Ｐゴシック" charset="0"/>
        </a:defRPr>
      </a:lvl8pPr>
      <a:lvl9pPr marL="1828800" algn="l" defTabSz="457200" rtl="0" fontAlgn="base">
        <a:spcBef>
          <a:spcPct val="0"/>
        </a:spcBef>
        <a:spcAft>
          <a:spcPct val="0"/>
        </a:spcAft>
        <a:defRPr sz="2400" b="1">
          <a:solidFill>
            <a:schemeClr val="tx1"/>
          </a:solidFill>
          <a:latin typeface="Times" charset="0"/>
          <a:ea typeface="ＭＳ Ｐゴシック" charset="0"/>
        </a:defRPr>
      </a:lvl9pPr>
    </p:titleStyle>
    <p:bodyStyle>
      <a:lvl1pPr algn="l" defTabSz="457200" rtl="0" fontAlgn="base">
        <a:spcBef>
          <a:spcPct val="20000"/>
        </a:spcBef>
        <a:spcAft>
          <a:spcPct val="0"/>
        </a:spcAft>
        <a:buFont typeface="Arial" charset="0"/>
        <a:defRPr sz="2000" kern="1200">
          <a:solidFill>
            <a:schemeClr val="tx1"/>
          </a:solidFill>
          <a:latin typeface="Arial"/>
          <a:ea typeface="ＭＳ Ｐゴシック" charset="0"/>
          <a:cs typeface="Arial"/>
        </a:defRPr>
      </a:lvl1pPr>
      <a:lvl2pPr marL="914400" indent="-457200" algn="l" defTabSz="457200" rtl="0" fontAlgn="base">
        <a:spcBef>
          <a:spcPts val="1500"/>
        </a:spcBef>
        <a:spcAft>
          <a:spcPct val="0"/>
        </a:spcAft>
        <a:buFont typeface="Wingdings" charset="0"/>
        <a:buChar char="§"/>
        <a:defRPr kern="1200">
          <a:solidFill>
            <a:schemeClr val="tx1"/>
          </a:solidFill>
          <a:latin typeface="Arial"/>
          <a:ea typeface="ＭＳ Ｐゴシック" charset="0"/>
          <a:cs typeface="Arial"/>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15" descr="signaturelogoSQ.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497763" y="455613"/>
            <a:ext cx="1227137" cy="1227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Placeholder 1"/>
          <p:cNvSpPr>
            <a:spLocks noGrp="1"/>
          </p:cNvSpPr>
          <p:nvPr>
            <p:ph type="title"/>
          </p:nvPr>
        </p:nvSpPr>
        <p:spPr>
          <a:xfrm>
            <a:off x="546100" y="2497138"/>
            <a:ext cx="8039100" cy="1143000"/>
          </a:xfrm>
          <a:prstGeom prst="rect">
            <a:avLst/>
          </a:prstGeom>
        </p:spPr>
        <p:txBody>
          <a:bodyPr vert="horz" lIns="91440" tIns="45720" rIns="91440" bIns="45720" rtlCol="0" anchor="ctr">
            <a:noAutofit/>
          </a:bodyPr>
          <a:lstStyle/>
          <a:p>
            <a:r>
              <a:rPr lang="en-US" dirty="0" smtClean="0"/>
              <a:t>Title</a:t>
            </a:r>
            <a:br>
              <a:rPr lang="en-US" dirty="0" smtClean="0"/>
            </a:br>
            <a:r>
              <a:rPr lang="en-US" dirty="0" smtClean="0"/>
              <a:t>Title 2</a:t>
            </a:r>
            <a:br>
              <a:rPr lang="en-US" dirty="0" smtClean="0"/>
            </a:br>
            <a:endParaRPr lang="en-US" dirty="0" smtClean="0"/>
          </a:p>
        </p:txBody>
      </p:sp>
      <p:sp>
        <p:nvSpPr>
          <p:cNvPr id="1028" name="Text Placeholder 3"/>
          <p:cNvSpPr>
            <a:spLocks noGrp="1"/>
          </p:cNvSpPr>
          <p:nvPr>
            <p:ph type="body" idx="1"/>
          </p:nvPr>
        </p:nvSpPr>
        <p:spPr bwMode="auto">
          <a:xfrm>
            <a:off x="636588" y="3789363"/>
            <a:ext cx="7899400"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xmlns:mv="urn:schemas-microsoft-com:mac:vml" xmlns:mc="http://schemas.openxmlformats.org/markup-compatibility/2006" val="1"/>
            </a:ext>
          </a:extLst>
        </p:spPr>
        <p:txBody>
          <a:bodyPr vert="horz" wrap="square" lIns="91440" tIns="45720" rIns="91440" bIns="45720" numCol="1" anchor="t" anchorCtr="0" compatLnSpc="1">
            <a:prstTxWarp prst="textNoShape">
              <a:avLst/>
            </a:prstTxWarp>
          </a:bodyPr>
          <a:lstStyle/>
          <a:p>
            <a:pPr lvl="0"/>
            <a:r>
              <a:rPr lang="en-US" dirty="0"/>
              <a:t>Name, Position Title  |  Date</a:t>
            </a:r>
          </a:p>
          <a:p>
            <a:pPr lvl="0"/>
            <a:endParaRPr lang="en-US" dirty="0"/>
          </a:p>
        </p:txBody>
      </p:sp>
    </p:spTree>
    <p:extLst>
      <p:ext uri="{BB962C8B-B14F-4D97-AF65-F5344CB8AC3E}">
        <p14:creationId xmlns:p14="http://schemas.microsoft.com/office/powerpoint/2010/main" val="3258027243"/>
      </p:ext>
    </p:extLst>
  </p:cSld>
  <p:clrMap bg1="lt1" tx1="dk1" bg2="lt2" tx2="dk2" accent1="accent1" accent2="accent2" accent3="accent3" accent4="accent4" accent5="accent5" accent6="accent6" hlink="hlink" folHlink="folHlink"/>
  <p:sldLayoutIdLst>
    <p:sldLayoutId id="2147483694" r:id="rId1"/>
    <p:sldLayoutId id="2147483695" r:id="rId2"/>
  </p:sldLayoutIdLst>
  <p:txStyles>
    <p:titleStyle>
      <a:lvl1pPr algn="ctr" defTabSz="457200" rtl="0" fontAlgn="base">
        <a:spcBef>
          <a:spcPct val="0"/>
        </a:spcBef>
        <a:spcAft>
          <a:spcPct val="0"/>
        </a:spcAft>
        <a:defRPr sz="2800" b="1" i="0" kern="1200">
          <a:solidFill>
            <a:schemeClr val="tx1"/>
          </a:solidFill>
          <a:latin typeface="Times"/>
          <a:ea typeface="ＭＳ Ｐゴシック" charset="0"/>
          <a:cs typeface="ＭＳ Ｐゴシック" charset="0"/>
        </a:defRPr>
      </a:lvl1pPr>
      <a:lvl2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2pPr>
      <a:lvl3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3pPr>
      <a:lvl4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4pPr>
      <a:lvl5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5pPr>
      <a:lvl6pPr marL="4572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9pPr>
    </p:titleStyle>
    <p:bodyStyle>
      <a:lvl1pPr algn="ctr" defTabSz="457200" rtl="0" fontAlgn="base">
        <a:spcBef>
          <a:spcPct val="20000"/>
        </a:spcBef>
        <a:spcAft>
          <a:spcPct val="0"/>
        </a:spcAft>
        <a:buFont typeface="Arial" charset="0"/>
        <a:defRPr sz="2000" kern="1200">
          <a:solidFill>
            <a:schemeClr val="tx1"/>
          </a:solidFill>
          <a:latin typeface="Arial"/>
          <a:ea typeface="ＭＳ Ｐゴシック" charset="0"/>
          <a:cs typeface="ＭＳ Ｐゴシック" charset="0"/>
        </a:defRPr>
      </a:lvl1pPr>
      <a:lvl2pPr marL="742950" indent="-285750" algn="l" defTabSz="457200" rtl="0" fontAlgn="base">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6" descr="signaturelogoSQ.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098473" y="166053"/>
            <a:ext cx="915987"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4018510"/>
      </p:ext>
    </p:extLst>
  </p:cSld>
  <p:clrMap bg1="lt1" tx1="dk1" bg2="lt2" tx2="dk2" accent1="accent1" accent2="accent2" accent3="accent3" accent4="accent4" accent5="accent5" accent6="accent6" hlink="hlink" folHlink="folHlink"/>
  <p:hf hdr="0" ftr="0" dt="0"/>
  <p:txStyles>
    <p:titleStyle>
      <a:lvl1pPr algn="l" defTabSz="457200" rtl="0" fontAlgn="base">
        <a:spcBef>
          <a:spcPct val="0"/>
        </a:spcBef>
        <a:spcAft>
          <a:spcPct val="0"/>
        </a:spcAft>
        <a:defRPr sz="3200" b="0" kern="1200">
          <a:solidFill>
            <a:schemeClr val="tx1"/>
          </a:solidFill>
          <a:latin typeface="Arial" panose="020B0604020202020204" pitchFamily="34" charset="0"/>
          <a:ea typeface="ＭＳ Ｐゴシック" charset="0"/>
          <a:cs typeface="Arial" panose="020B0604020202020204" pitchFamily="34" charset="0"/>
        </a:defRPr>
      </a:lvl1pPr>
      <a:lvl2pPr algn="l" defTabSz="457200" rtl="0" fontAlgn="base">
        <a:spcBef>
          <a:spcPct val="0"/>
        </a:spcBef>
        <a:spcAft>
          <a:spcPct val="0"/>
        </a:spcAft>
        <a:defRPr sz="2400" b="1">
          <a:solidFill>
            <a:schemeClr val="tx1"/>
          </a:solidFill>
          <a:latin typeface="Times" charset="0"/>
          <a:ea typeface="ＭＳ Ｐゴシック" charset="0"/>
        </a:defRPr>
      </a:lvl2pPr>
      <a:lvl3pPr algn="l" defTabSz="457200" rtl="0" fontAlgn="base">
        <a:spcBef>
          <a:spcPct val="0"/>
        </a:spcBef>
        <a:spcAft>
          <a:spcPct val="0"/>
        </a:spcAft>
        <a:defRPr sz="2400" b="1">
          <a:solidFill>
            <a:schemeClr val="tx1"/>
          </a:solidFill>
          <a:latin typeface="Times" charset="0"/>
          <a:ea typeface="ＭＳ Ｐゴシック" charset="0"/>
        </a:defRPr>
      </a:lvl3pPr>
      <a:lvl4pPr algn="l" defTabSz="457200" rtl="0" fontAlgn="base">
        <a:spcBef>
          <a:spcPct val="0"/>
        </a:spcBef>
        <a:spcAft>
          <a:spcPct val="0"/>
        </a:spcAft>
        <a:defRPr sz="2400" b="1">
          <a:solidFill>
            <a:schemeClr val="tx1"/>
          </a:solidFill>
          <a:latin typeface="Times" charset="0"/>
          <a:ea typeface="ＭＳ Ｐゴシック" charset="0"/>
        </a:defRPr>
      </a:lvl4pPr>
      <a:lvl5pPr algn="l" defTabSz="457200" rtl="0" fontAlgn="base">
        <a:spcBef>
          <a:spcPct val="0"/>
        </a:spcBef>
        <a:spcAft>
          <a:spcPct val="0"/>
        </a:spcAft>
        <a:defRPr sz="2400" b="1">
          <a:solidFill>
            <a:schemeClr val="tx1"/>
          </a:solidFill>
          <a:latin typeface="Times" charset="0"/>
          <a:ea typeface="ＭＳ Ｐゴシック" charset="0"/>
        </a:defRPr>
      </a:lvl5pPr>
      <a:lvl6pPr marL="457200" algn="l" defTabSz="457200" rtl="0" fontAlgn="base">
        <a:spcBef>
          <a:spcPct val="0"/>
        </a:spcBef>
        <a:spcAft>
          <a:spcPct val="0"/>
        </a:spcAft>
        <a:defRPr sz="2400" b="1">
          <a:solidFill>
            <a:schemeClr val="tx1"/>
          </a:solidFill>
          <a:latin typeface="Times" charset="0"/>
          <a:ea typeface="ＭＳ Ｐゴシック" charset="0"/>
        </a:defRPr>
      </a:lvl6pPr>
      <a:lvl7pPr marL="914400" algn="l" defTabSz="457200" rtl="0" fontAlgn="base">
        <a:spcBef>
          <a:spcPct val="0"/>
        </a:spcBef>
        <a:spcAft>
          <a:spcPct val="0"/>
        </a:spcAft>
        <a:defRPr sz="2400" b="1">
          <a:solidFill>
            <a:schemeClr val="tx1"/>
          </a:solidFill>
          <a:latin typeface="Times" charset="0"/>
          <a:ea typeface="ＭＳ Ｐゴシック" charset="0"/>
        </a:defRPr>
      </a:lvl7pPr>
      <a:lvl8pPr marL="1371600" algn="l" defTabSz="457200" rtl="0" fontAlgn="base">
        <a:spcBef>
          <a:spcPct val="0"/>
        </a:spcBef>
        <a:spcAft>
          <a:spcPct val="0"/>
        </a:spcAft>
        <a:defRPr sz="2400" b="1">
          <a:solidFill>
            <a:schemeClr val="tx1"/>
          </a:solidFill>
          <a:latin typeface="Times" charset="0"/>
          <a:ea typeface="ＭＳ Ｐゴシック" charset="0"/>
        </a:defRPr>
      </a:lvl8pPr>
      <a:lvl9pPr marL="1828800" algn="l" defTabSz="457200" rtl="0" fontAlgn="base">
        <a:spcBef>
          <a:spcPct val="0"/>
        </a:spcBef>
        <a:spcAft>
          <a:spcPct val="0"/>
        </a:spcAft>
        <a:defRPr sz="2400" b="1">
          <a:solidFill>
            <a:schemeClr val="tx1"/>
          </a:solidFill>
          <a:latin typeface="Times" charset="0"/>
          <a:ea typeface="ＭＳ Ｐゴシック" charset="0"/>
        </a:defRPr>
      </a:lvl9pPr>
    </p:titleStyle>
    <p:bodyStyle>
      <a:lvl1pPr algn="l" defTabSz="457200" rtl="0" fontAlgn="base">
        <a:spcBef>
          <a:spcPct val="20000"/>
        </a:spcBef>
        <a:spcAft>
          <a:spcPct val="0"/>
        </a:spcAft>
        <a:buFont typeface="Arial" charset="0"/>
        <a:defRPr sz="2000" kern="1200">
          <a:solidFill>
            <a:schemeClr val="tx1"/>
          </a:solidFill>
          <a:latin typeface="Arial"/>
          <a:ea typeface="ＭＳ Ｐゴシック" charset="0"/>
          <a:cs typeface="Arial"/>
        </a:defRPr>
      </a:lvl1pPr>
      <a:lvl2pPr marL="914400" indent="-457200" algn="l" defTabSz="457200" rtl="0" fontAlgn="base">
        <a:spcBef>
          <a:spcPts val="1500"/>
        </a:spcBef>
        <a:spcAft>
          <a:spcPct val="0"/>
        </a:spcAft>
        <a:buFont typeface="Wingdings" charset="0"/>
        <a:buChar char="§"/>
        <a:defRPr kern="1200">
          <a:solidFill>
            <a:schemeClr val="tx1"/>
          </a:solidFill>
          <a:latin typeface="Arial"/>
          <a:ea typeface="ＭＳ Ｐゴシック" charset="0"/>
          <a:cs typeface="Arial"/>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8" descr="bottomborderfinal-04.tif"/>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69850" y="6045200"/>
            <a:ext cx="92202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le Placeholder 1"/>
          <p:cNvSpPr>
            <a:spLocks noGrp="1"/>
          </p:cNvSpPr>
          <p:nvPr>
            <p:ph type="title"/>
          </p:nvPr>
        </p:nvSpPr>
        <p:spPr bwMode="auto">
          <a:xfrm>
            <a:off x="519113" y="736600"/>
            <a:ext cx="80391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
            </a:r>
            <a:br>
              <a:rPr lang="en-US" altLang="en-US" smtClean="0"/>
            </a:br>
            <a:r>
              <a:rPr lang="en-US" altLang="en-US" smtClean="0"/>
              <a:t/>
            </a:r>
            <a:br>
              <a:rPr lang="en-US" altLang="en-US" smtClean="0"/>
            </a:br>
            <a:r>
              <a:rPr lang="en-US" altLang="en-US" smtClean="0"/>
              <a:t>Click to Edit Master Title Slide</a:t>
            </a:r>
            <a:br>
              <a:rPr lang="en-US" altLang="en-US" smtClean="0"/>
            </a:br>
            <a:r>
              <a:rPr lang="en-US" altLang="en-US" smtClean="0"/>
              <a:t/>
            </a:r>
            <a:br>
              <a:rPr lang="en-US" altLang="en-US" smtClean="0"/>
            </a:br>
            <a:endParaRPr lang="en-US" altLang="en-US" smtClean="0"/>
          </a:p>
        </p:txBody>
      </p:sp>
      <p:sp>
        <p:nvSpPr>
          <p:cNvPr id="7" name="Footer Placeholder 3"/>
          <p:cNvSpPr>
            <a:spLocks noGrp="1"/>
          </p:cNvSpPr>
          <p:nvPr>
            <p:ph type="ftr" sz="quarter" idx="3"/>
          </p:nvPr>
        </p:nvSpPr>
        <p:spPr>
          <a:xfrm>
            <a:off x="393700" y="6465888"/>
            <a:ext cx="2225675" cy="365125"/>
          </a:xfrm>
          <a:prstGeom prst="rect">
            <a:avLst/>
          </a:prstGeom>
        </p:spPr>
        <p:txBody>
          <a:bodyPr vert="horz" wrap="square" lIns="91440" tIns="45720" rIns="91440" bIns="45720" numCol="1" anchor="ctr" anchorCtr="0" compatLnSpc="1">
            <a:prstTxWarp prst="textNoShape">
              <a:avLst/>
            </a:prstTxWarp>
          </a:bodyPr>
          <a:lstStyle>
            <a:lvl1pPr algn="l">
              <a:defRPr sz="1000" dirty="0">
                <a:solidFill>
                  <a:srgbClr val="FFFFFF"/>
                </a:solidFill>
                <a:latin typeface="Arial"/>
                <a:ea typeface="ＭＳ Ｐゴシック" charset="0"/>
                <a:cs typeface="Arial"/>
              </a:defRPr>
            </a:lvl1pPr>
          </a:lstStyle>
          <a:p>
            <a:pPr>
              <a:defRPr/>
            </a:pPr>
            <a:r>
              <a:rPr lang="en-US"/>
              <a:t>Title  |  Name, Position Title  |  Date     </a:t>
            </a:r>
          </a:p>
          <a:p>
            <a:pPr algn="ctr">
              <a:defRPr/>
            </a:pPr>
            <a:endParaRPr lang="en-US"/>
          </a:p>
        </p:txBody>
      </p:sp>
      <p:sp>
        <p:nvSpPr>
          <p:cNvPr id="1029" name="Text Placeholder 2"/>
          <p:cNvSpPr>
            <a:spLocks noGrp="1"/>
          </p:cNvSpPr>
          <p:nvPr>
            <p:ph type="body" idx="1"/>
          </p:nvPr>
        </p:nvSpPr>
        <p:spPr bwMode="auto">
          <a:xfrm>
            <a:off x="519113" y="1646238"/>
            <a:ext cx="8039100" cy="3579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1"/>
            <a:r>
              <a:rPr lang="en-US" altLang="en-US" smtClean="0"/>
              <a:t>Click to add text</a:t>
            </a:r>
          </a:p>
        </p:txBody>
      </p:sp>
      <p:sp>
        <p:nvSpPr>
          <p:cNvPr id="8" name="Slide Number Placeholder 5"/>
          <p:cNvSpPr>
            <a:spLocks noGrp="1"/>
          </p:cNvSpPr>
          <p:nvPr>
            <p:ph type="sldNum" sz="quarter" idx="4"/>
          </p:nvPr>
        </p:nvSpPr>
        <p:spPr>
          <a:xfrm>
            <a:off x="6203950" y="6465888"/>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000">
                <a:solidFill>
                  <a:srgbClr val="FFFFFF"/>
                </a:solidFill>
                <a:latin typeface="Arial" pitchFamily="34" charset="0"/>
                <a:cs typeface="Arial" pitchFamily="34" charset="0"/>
              </a:defRPr>
            </a:lvl1pPr>
          </a:lstStyle>
          <a:p>
            <a:fld id="{969A4E1B-3F2C-44F4-9ABA-DF446E663189}" type="slidenum">
              <a:rPr lang="en-US" altLang="en-US">
                <a:ea typeface="ＭＳ Ｐゴシック" charset="-128"/>
              </a:rPr>
              <a:pPr/>
              <a:t>‹#›</a:t>
            </a:fld>
            <a:endParaRPr lang="en-US" altLang="en-US" dirty="0">
              <a:ea typeface="ＭＳ Ｐゴシック" charset="-128"/>
            </a:endParaRPr>
          </a:p>
        </p:txBody>
      </p:sp>
    </p:spTree>
    <p:extLst>
      <p:ext uri="{BB962C8B-B14F-4D97-AF65-F5344CB8AC3E}">
        <p14:creationId xmlns:p14="http://schemas.microsoft.com/office/powerpoint/2010/main" val="3382417128"/>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Lst>
  <p:timing>
    <p:tnLst>
      <p:par>
        <p:cTn id="1" dur="indefinite" restart="never" nodeType="tmRoot"/>
      </p:par>
    </p:tnLst>
  </p:timing>
  <p:txStyles>
    <p:titleStyle>
      <a:lvl1pPr algn="l" defTabSz="457200" rtl="0" eaLnBrk="1" fontAlgn="base" hangingPunct="1">
        <a:spcBef>
          <a:spcPct val="0"/>
        </a:spcBef>
        <a:spcAft>
          <a:spcPct val="0"/>
        </a:spcAft>
        <a:defRPr sz="2800" b="1" kern="1200">
          <a:solidFill>
            <a:schemeClr val="tx1"/>
          </a:solidFill>
          <a:latin typeface="Arial"/>
          <a:ea typeface="ＭＳ Ｐゴシック" charset="0"/>
          <a:cs typeface="Arial"/>
        </a:defRPr>
      </a:lvl1pPr>
      <a:lvl2pPr algn="l" defTabSz="457200" rtl="0" eaLnBrk="1" fontAlgn="base" hangingPunct="1">
        <a:spcBef>
          <a:spcPct val="0"/>
        </a:spcBef>
        <a:spcAft>
          <a:spcPct val="0"/>
        </a:spcAft>
        <a:defRPr sz="2800" b="1">
          <a:solidFill>
            <a:schemeClr val="tx1"/>
          </a:solidFill>
          <a:latin typeface="Arial" charset="0"/>
          <a:ea typeface="ＭＳ Ｐゴシック" charset="0"/>
          <a:cs typeface="Arial" charset="0"/>
        </a:defRPr>
      </a:lvl2pPr>
      <a:lvl3pPr algn="l" defTabSz="457200" rtl="0" eaLnBrk="1" fontAlgn="base" hangingPunct="1">
        <a:spcBef>
          <a:spcPct val="0"/>
        </a:spcBef>
        <a:spcAft>
          <a:spcPct val="0"/>
        </a:spcAft>
        <a:defRPr sz="2800" b="1">
          <a:solidFill>
            <a:schemeClr val="tx1"/>
          </a:solidFill>
          <a:latin typeface="Arial" charset="0"/>
          <a:ea typeface="ＭＳ Ｐゴシック" charset="0"/>
          <a:cs typeface="Arial" charset="0"/>
        </a:defRPr>
      </a:lvl3pPr>
      <a:lvl4pPr algn="l" defTabSz="457200" rtl="0" eaLnBrk="1" fontAlgn="base" hangingPunct="1">
        <a:spcBef>
          <a:spcPct val="0"/>
        </a:spcBef>
        <a:spcAft>
          <a:spcPct val="0"/>
        </a:spcAft>
        <a:defRPr sz="2800" b="1">
          <a:solidFill>
            <a:schemeClr val="tx1"/>
          </a:solidFill>
          <a:latin typeface="Arial" charset="0"/>
          <a:ea typeface="ＭＳ Ｐゴシック" charset="0"/>
          <a:cs typeface="Arial" charset="0"/>
        </a:defRPr>
      </a:lvl4pPr>
      <a:lvl5pPr algn="l" defTabSz="457200" rtl="0" eaLnBrk="1" fontAlgn="base" hangingPunct="1">
        <a:spcBef>
          <a:spcPct val="0"/>
        </a:spcBef>
        <a:spcAft>
          <a:spcPct val="0"/>
        </a:spcAft>
        <a:defRPr sz="2800" b="1">
          <a:solidFill>
            <a:schemeClr val="tx1"/>
          </a:solidFill>
          <a:latin typeface="Arial" charset="0"/>
          <a:ea typeface="ＭＳ Ｐゴシック" charset="0"/>
          <a:cs typeface="Arial" charset="0"/>
        </a:defRPr>
      </a:lvl5pPr>
      <a:lvl6pPr marL="4572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9pPr>
    </p:titleStyle>
    <p:bodyStyle>
      <a:lvl1pPr marL="342900" indent="-342900" algn="ctr" defTabSz="457200" rtl="0" eaLnBrk="1" fontAlgn="base" hangingPunct="1">
        <a:spcBef>
          <a:spcPct val="20000"/>
        </a:spcBef>
        <a:spcAft>
          <a:spcPct val="0"/>
        </a:spcAft>
        <a:buFont typeface="Arial" pitchFamily="34" charset="0"/>
        <a:defRPr sz="2000" kern="1200">
          <a:solidFill>
            <a:schemeClr val="tx1"/>
          </a:solidFill>
          <a:latin typeface="Arial"/>
          <a:ea typeface="ＭＳ Ｐゴシック" charset="0"/>
          <a:cs typeface="ＭＳ Ｐゴシック" charset="0"/>
        </a:defRPr>
      </a:lvl1pPr>
      <a:lvl2pPr marL="742950" indent="-285750" algn="l" defTabSz="457200" rtl="0" eaLnBrk="1" fontAlgn="base" hangingPunct="1">
        <a:spcBef>
          <a:spcPct val="20000"/>
        </a:spcBef>
        <a:spcAft>
          <a:spcPct val="0"/>
        </a:spcAft>
        <a:buFont typeface="Wingdings" pitchFamily="2" charset="2"/>
        <a:defRPr sz="2400" kern="1200">
          <a:solidFill>
            <a:schemeClr val="tx1"/>
          </a:solidFill>
          <a:latin typeface="Arial"/>
          <a:ea typeface="ＭＳ Ｐゴシック" charset="0"/>
          <a:cs typeface="Arial"/>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Arial" charset="0"/>
          <a:cs typeface="Arial" charset="0"/>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Arial" charset="0"/>
          <a:cs typeface="Arial" charset="0"/>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Arial" charset="0"/>
          <a:cs typeface="Arial"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hyperlink" Target="mailto:apcd.data@state.ma.us" TargetMode="External"/><Relationship Id="rId2" Type="http://schemas.openxmlformats.org/officeDocument/2006/relationships/notesSlide" Target="../notesSlides/notesSlide15.xml"/><Relationship Id="rId1" Type="http://schemas.openxmlformats.org/officeDocument/2006/relationships/slideLayout" Target="../slideLayouts/slideLayout4.xml"/><Relationship Id="rId4" Type="http://schemas.openxmlformats.org/officeDocument/2006/relationships/hyperlink" Target="mailto:casemix.data@state.ma.us" TargetMode="Externa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hyperlink" Target="http://www.chiamass.gov/application-documents/" TargetMode="External"/><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hyperlink" Target="http://www.chiamass.gov/ma-apcd/" TargetMode="External"/><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hyperlink" Target="http://www.chiamass.gov/application-documents" TargetMode="External"/><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hyperlink" Target="http://www.chiamass.gov/assets/Uploads/data-apps/Data-Managment-Plan-for-Non-Government-Entities.docx" TargetMode="External"/><Relationship Id="rId2" Type="http://schemas.openxmlformats.org/officeDocument/2006/relationships/notesSlide" Target="../notesSlides/notesSlide9.xml"/><Relationship Id="rId1" Type="http://schemas.openxmlformats.org/officeDocument/2006/relationships/slideLayout" Target="../slideLayouts/slideLayout4.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Title 1"/>
          <p:cNvSpPr>
            <a:spLocks noGrp="1"/>
          </p:cNvSpPr>
          <p:nvPr>
            <p:ph type="ctrTitle"/>
          </p:nvPr>
        </p:nvSpPr>
        <p:spPr bwMode="auto">
          <a:xfrm>
            <a:off x="685800" y="2130425"/>
            <a:ext cx="7772400" cy="1470025"/>
          </a:xfrm>
          <a:extLst>
            <a:ext uri="{FAA26D3D-D897-4be2-8F04-BA451C77F1D7}">
              <ma14:placeholderFlag xmlns:ma14="http://schemas.microsoft.com/office/mac/drawingml/2011/main" xmlns="" xmlns:mv="urn:schemas-microsoft-com:mac:vml" xmlns:mc="http://schemas.openxmlformats.org/markup-compatibility/2006" val="1"/>
            </a:ext>
          </a:extLst>
        </p:spPr>
        <p:txBody>
          <a:bodyPr wrap="square" numCol="1" anchorCtr="0" compatLnSpc="1">
            <a:prstTxWarp prst="textNoShape">
              <a:avLst/>
            </a:prstTxWarp>
          </a:bodyPr>
          <a:lstStyle/>
          <a:p>
            <a:r>
              <a:rPr lang="en-US" sz="4000" dirty="0" smtClean="0">
                <a:solidFill>
                  <a:schemeClr val="tx2"/>
                </a:solidFill>
                <a:latin typeface="Arial" panose="020B0604020202020204" pitchFamily="34" charset="0"/>
                <a:cs typeface="Arial" panose="020B0604020202020204" pitchFamily="34" charset="0"/>
              </a:rPr>
              <a:t>MA Center for Health Information &amp; Analysis</a:t>
            </a:r>
            <a:br>
              <a:rPr lang="en-US" sz="4000" dirty="0" smtClean="0">
                <a:solidFill>
                  <a:schemeClr val="tx2"/>
                </a:solidFill>
                <a:latin typeface="Arial" panose="020B0604020202020204" pitchFamily="34" charset="0"/>
                <a:cs typeface="Arial" panose="020B0604020202020204" pitchFamily="34" charset="0"/>
              </a:rPr>
            </a:br>
            <a:r>
              <a:rPr lang="en-US" sz="4000" dirty="0" smtClean="0">
                <a:solidFill>
                  <a:schemeClr val="tx2"/>
                </a:solidFill>
                <a:latin typeface="Arial" panose="020B0604020202020204" pitchFamily="34" charset="0"/>
                <a:cs typeface="Arial" panose="020B0604020202020204" pitchFamily="34" charset="0"/>
              </a:rPr>
              <a:t/>
            </a:r>
            <a:br>
              <a:rPr lang="en-US" sz="4000" dirty="0" smtClean="0">
                <a:solidFill>
                  <a:schemeClr val="tx2"/>
                </a:solidFill>
                <a:latin typeface="Arial" panose="020B0604020202020204" pitchFamily="34" charset="0"/>
                <a:cs typeface="Arial" panose="020B0604020202020204" pitchFamily="34" charset="0"/>
              </a:rPr>
            </a:br>
            <a:r>
              <a:rPr lang="en-US" sz="3200" u="sng" dirty="0" smtClean="0">
                <a:solidFill>
                  <a:schemeClr val="tx2"/>
                </a:solidFill>
                <a:latin typeface="Arial" panose="020B0604020202020204" pitchFamily="34" charset="0"/>
                <a:cs typeface="Arial" panose="020B0604020202020204" pitchFamily="34" charset="0"/>
              </a:rPr>
              <a:t>MA APCD User Workgroup</a:t>
            </a:r>
            <a:endParaRPr lang="en-US" sz="3200" u="sng" dirty="0">
              <a:solidFill>
                <a:schemeClr val="tx2"/>
              </a:solidFill>
              <a:latin typeface="Arial" panose="020B0604020202020204" pitchFamily="34" charset="0"/>
              <a:cs typeface="Arial" panose="020B0604020202020204" pitchFamily="34" charset="0"/>
            </a:endParaRPr>
          </a:p>
        </p:txBody>
      </p:sp>
      <p:sp>
        <p:nvSpPr>
          <p:cNvPr id="4098" name="Subtitle 2"/>
          <p:cNvSpPr>
            <a:spLocks noGrp="1"/>
          </p:cNvSpPr>
          <p:nvPr>
            <p:ph type="subTitle" idx="4294967295"/>
          </p:nvPr>
        </p:nvSpPr>
        <p:spPr>
          <a:xfrm>
            <a:off x="1371600" y="3886200"/>
            <a:ext cx="6400800" cy="1752600"/>
          </a:xfrm>
        </p:spPr>
        <p:txBody>
          <a:bodyPr/>
          <a:lstStyle/>
          <a:p>
            <a:endParaRPr lang="en-US" sz="2400" dirty="0" smtClean="0">
              <a:latin typeface="Arial" panose="020B0604020202020204" pitchFamily="34" charset="0"/>
              <a:cs typeface="Arial" panose="020B0604020202020204" pitchFamily="34" charset="0"/>
            </a:endParaRPr>
          </a:p>
          <a:p>
            <a:endParaRPr lang="en-US" sz="2400" dirty="0" smtClean="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June</a:t>
            </a:r>
            <a:r>
              <a:rPr lang="en-US" sz="2400" dirty="0" smtClean="0">
                <a:latin typeface="Arial" panose="020B0604020202020204" pitchFamily="34" charset="0"/>
                <a:cs typeface="Arial" panose="020B0604020202020204" pitchFamily="34" charset="0"/>
              </a:rPr>
              <a:t> 28, </a:t>
            </a:r>
            <a:r>
              <a:rPr lang="en-US" sz="2400" dirty="0" smtClean="0">
                <a:latin typeface="Arial" panose="020B0604020202020204" pitchFamily="34" charset="0"/>
                <a:cs typeface="Arial" panose="020B0604020202020204" pitchFamily="34" charset="0"/>
              </a:rPr>
              <a:t>2016</a:t>
            </a: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537917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200" dirty="0" smtClean="0">
                <a:latin typeface="Arial" panose="020B0604020202020204" pitchFamily="34" charset="0"/>
                <a:cs typeface="Arial" panose="020B0604020202020204" pitchFamily="34" charset="0"/>
              </a:rPr>
              <a:t>	QUESTIONS?</a:t>
            </a:r>
            <a:endParaRPr lang="en-US"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915008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46100" y="2497137"/>
            <a:ext cx="8039100" cy="1878217"/>
          </a:xfrm>
        </p:spPr>
        <p:txBody>
          <a:bodyPr/>
          <a:lstStyle/>
          <a:p>
            <a:r>
              <a:rPr lang="en-US" sz="3200" dirty="0" smtClean="0">
                <a:latin typeface="Arial" panose="020B0604020202020204" pitchFamily="34" charset="0"/>
                <a:cs typeface="Arial" panose="020B0604020202020204" pitchFamily="34" charset="0"/>
              </a:rPr>
              <a:t>Questions Submitted by APCD Users</a:t>
            </a:r>
            <a:br>
              <a:rPr lang="en-US" sz="3200" dirty="0" smtClean="0">
                <a:latin typeface="Arial" panose="020B0604020202020204" pitchFamily="34" charset="0"/>
                <a:cs typeface="Arial" panose="020B0604020202020204" pitchFamily="34" charset="0"/>
              </a:rPr>
            </a:br>
            <a:r>
              <a:rPr lang="en-US" sz="3200" dirty="0" smtClean="0">
                <a:latin typeface="Arial" panose="020B0604020202020204" pitchFamily="34" charset="0"/>
                <a:cs typeface="Arial" panose="020B0604020202020204" pitchFamily="34" charset="0"/>
              </a:rPr>
              <a:t>(and answered by CHIA)</a:t>
            </a:r>
            <a:endParaRPr lang="en-US"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021701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49263" y="1630198"/>
            <a:ext cx="8039100" cy="4360698"/>
          </a:xfrm>
        </p:spPr>
        <p:txBody>
          <a:bodyPr>
            <a:normAutofit/>
          </a:bodyPr>
          <a:lstStyle/>
          <a:p>
            <a:pPr marL="0" indent="0" algn="l"/>
            <a:endParaRPr lang="en-US" sz="1600" dirty="0">
              <a:latin typeface="+mn-lt"/>
            </a:endParaRPr>
          </a:p>
          <a:p>
            <a:pPr marL="0" indent="0" algn="l"/>
            <a:r>
              <a:rPr lang="en-US" sz="1800" b="1" u="sng" dirty="0" smtClean="0">
                <a:latin typeface="Arial" panose="020B0604020202020204" pitchFamily="34" charset="0"/>
                <a:cs typeface="Arial" panose="020B0604020202020204" pitchFamily="34" charset="0"/>
              </a:rPr>
              <a:t>Answer</a:t>
            </a:r>
            <a:r>
              <a:rPr lang="en-US" sz="1800" b="1" dirty="0" smtClean="0">
                <a:latin typeface="Arial" panose="020B0604020202020204" pitchFamily="34" charset="0"/>
                <a:cs typeface="Arial" panose="020B0604020202020204" pitchFamily="34" charset="0"/>
              </a:rPr>
              <a:t>: Yes, HCPCS procedure code modifiers combining </a:t>
            </a:r>
            <a:r>
              <a:rPr lang="en-US" sz="1800" b="1" dirty="0">
                <a:latin typeface="Arial" panose="020B0604020202020204" pitchFamily="34" charset="0"/>
                <a:cs typeface="Arial" panose="020B0604020202020204" pitchFamily="34" charset="0"/>
              </a:rPr>
              <a:t>two alpha </a:t>
            </a:r>
            <a:r>
              <a:rPr lang="en-US" sz="1800" b="1" dirty="0" smtClean="0">
                <a:latin typeface="Arial" panose="020B0604020202020204" pitchFamily="34" charset="0"/>
                <a:cs typeface="Arial" panose="020B0604020202020204" pitchFamily="34" charset="0"/>
              </a:rPr>
              <a:t>characters indicate </a:t>
            </a:r>
            <a:r>
              <a:rPr lang="en-US" sz="1800" b="1" dirty="0">
                <a:latin typeface="Arial" panose="020B0604020202020204" pitchFamily="34" charset="0"/>
                <a:cs typeface="Arial" panose="020B0604020202020204" pitchFamily="34" charset="0"/>
              </a:rPr>
              <a:t>the origin and destination for each ambulance trip. </a:t>
            </a:r>
            <a:endParaRPr lang="en-US" sz="1800" b="1" dirty="0" smtClean="0">
              <a:latin typeface="Arial" panose="020B0604020202020204" pitchFamily="34" charset="0"/>
              <a:cs typeface="Arial" panose="020B0604020202020204" pitchFamily="34" charset="0"/>
            </a:endParaRPr>
          </a:p>
          <a:p>
            <a:pPr marL="914400" lvl="2" indent="0">
              <a:spcBef>
                <a:spcPts val="0"/>
              </a:spcBef>
              <a:buNone/>
            </a:pPr>
            <a:endParaRPr lang="en-US" sz="1600" b="1" dirty="0">
              <a:latin typeface="Arial" panose="020B0604020202020204" pitchFamily="34" charset="0"/>
              <a:cs typeface="Arial" panose="020B0604020202020204" pitchFamily="34" charset="0"/>
            </a:endParaRPr>
          </a:p>
          <a:p>
            <a:pPr marL="914400" lvl="2" indent="0">
              <a:spcBef>
                <a:spcPts val="0"/>
              </a:spcBef>
              <a:buNone/>
            </a:pPr>
            <a:r>
              <a:rPr lang="en-US" sz="1400" dirty="0" smtClean="0">
                <a:latin typeface="Arial" panose="020B0604020202020204" pitchFamily="34" charset="0"/>
                <a:cs typeface="Arial" panose="020B0604020202020204" pitchFamily="34" charset="0"/>
              </a:rPr>
              <a:t>The </a:t>
            </a:r>
            <a:r>
              <a:rPr lang="en-US" sz="1400" dirty="0">
                <a:latin typeface="Arial" panose="020B0604020202020204" pitchFamily="34" charset="0"/>
                <a:cs typeface="Arial" panose="020B0604020202020204" pitchFamily="34" charset="0"/>
              </a:rPr>
              <a:t>first position alpha code equals </a:t>
            </a:r>
            <a:r>
              <a:rPr lang="en-US" sz="1400" dirty="0" smtClean="0">
                <a:latin typeface="Arial" panose="020B0604020202020204" pitchFamily="34" charset="0"/>
                <a:cs typeface="Arial" panose="020B0604020202020204" pitchFamily="34" charset="0"/>
              </a:rPr>
              <a:t>origin and the second </a:t>
            </a:r>
            <a:r>
              <a:rPr lang="en-US" sz="1400" dirty="0">
                <a:latin typeface="Arial" panose="020B0604020202020204" pitchFamily="34" charset="0"/>
                <a:cs typeface="Arial" panose="020B0604020202020204" pitchFamily="34" charset="0"/>
              </a:rPr>
              <a:t>position alpha code equals </a:t>
            </a:r>
            <a:r>
              <a:rPr lang="en-US" sz="1400" dirty="0" smtClean="0">
                <a:latin typeface="Arial" panose="020B0604020202020204" pitchFamily="34" charset="0"/>
                <a:cs typeface="Arial" panose="020B0604020202020204" pitchFamily="34" charset="0"/>
              </a:rPr>
              <a:t>destination</a:t>
            </a:r>
          </a:p>
          <a:p>
            <a:pPr marL="914400" lvl="2" indent="0">
              <a:spcBef>
                <a:spcPts val="0"/>
              </a:spcBef>
              <a:buNone/>
            </a:pPr>
            <a:endParaRPr lang="en-US" sz="1400" dirty="0">
              <a:latin typeface="Arial" panose="020B0604020202020204" pitchFamily="34" charset="0"/>
              <a:cs typeface="Arial" panose="020B0604020202020204" pitchFamily="34" charset="0"/>
            </a:endParaRPr>
          </a:p>
          <a:p>
            <a:pPr lvl="3">
              <a:spcBef>
                <a:spcPts val="0"/>
              </a:spcBef>
            </a:pPr>
            <a:r>
              <a:rPr lang="en-US" sz="1100" dirty="0" smtClean="0">
                <a:latin typeface="Arial" panose="020B0604020202020204" pitchFamily="34" charset="0"/>
                <a:cs typeface="Arial" panose="020B0604020202020204" pitchFamily="34" charset="0"/>
              </a:rPr>
              <a:t>D	Diagnostic </a:t>
            </a:r>
            <a:r>
              <a:rPr lang="en-US" sz="1100" dirty="0">
                <a:latin typeface="Arial" panose="020B0604020202020204" pitchFamily="34" charset="0"/>
                <a:cs typeface="Arial" panose="020B0604020202020204" pitchFamily="34" charset="0"/>
              </a:rPr>
              <a:t>or therapeutic site</a:t>
            </a:r>
          </a:p>
          <a:p>
            <a:pPr lvl="3">
              <a:spcBef>
                <a:spcPts val="0"/>
              </a:spcBef>
            </a:pPr>
            <a:r>
              <a:rPr lang="en-US" sz="1100" dirty="0">
                <a:latin typeface="Arial" panose="020B0604020202020204" pitchFamily="34" charset="0"/>
                <a:cs typeface="Arial" panose="020B0604020202020204" pitchFamily="34" charset="0"/>
              </a:rPr>
              <a:t>E </a:t>
            </a:r>
            <a:r>
              <a:rPr lang="en-US" sz="1100" dirty="0" smtClean="0">
                <a:latin typeface="Arial" panose="020B0604020202020204" pitchFamily="34" charset="0"/>
                <a:cs typeface="Arial" panose="020B0604020202020204" pitchFamily="34" charset="0"/>
              </a:rPr>
              <a:t>	Residential </a:t>
            </a:r>
            <a:r>
              <a:rPr lang="en-US" sz="1100" dirty="0">
                <a:latin typeface="Arial" panose="020B0604020202020204" pitchFamily="34" charset="0"/>
                <a:cs typeface="Arial" panose="020B0604020202020204" pitchFamily="34" charset="0"/>
              </a:rPr>
              <a:t>facility site (nursing home, prisons, etc.)</a:t>
            </a:r>
          </a:p>
          <a:p>
            <a:pPr lvl="3">
              <a:spcBef>
                <a:spcPts val="0"/>
              </a:spcBef>
            </a:pPr>
            <a:r>
              <a:rPr lang="en-US" sz="1100" dirty="0">
                <a:latin typeface="Arial" panose="020B0604020202020204" pitchFamily="34" charset="0"/>
                <a:cs typeface="Arial" panose="020B0604020202020204" pitchFamily="34" charset="0"/>
              </a:rPr>
              <a:t>G </a:t>
            </a:r>
            <a:r>
              <a:rPr lang="en-US" sz="1100" dirty="0" smtClean="0">
                <a:latin typeface="Arial" panose="020B0604020202020204" pitchFamily="34" charset="0"/>
                <a:cs typeface="Arial" panose="020B0604020202020204" pitchFamily="34" charset="0"/>
              </a:rPr>
              <a:t>	Hospital </a:t>
            </a:r>
            <a:r>
              <a:rPr lang="en-US" sz="1100" dirty="0">
                <a:latin typeface="Arial" panose="020B0604020202020204" pitchFamily="34" charset="0"/>
                <a:cs typeface="Arial" panose="020B0604020202020204" pitchFamily="34" charset="0"/>
              </a:rPr>
              <a:t>dialysis site</a:t>
            </a:r>
          </a:p>
          <a:p>
            <a:pPr lvl="3">
              <a:spcBef>
                <a:spcPts val="0"/>
              </a:spcBef>
            </a:pPr>
            <a:r>
              <a:rPr lang="en-US" sz="1100" dirty="0">
                <a:latin typeface="Arial" panose="020B0604020202020204" pitchFamily="34" charset="0"/>
                <a:cs typeface="Arial" panose="020B0604020202020204" pitchFamily="34" charset="0"/>
              </a:rPr>
              <a:t>H </a:t>
            </a:r>
            <a:r>
              <a:rPr lang="en-US" sz="1100" dirty="0" smtClean="0">
                <a:latin typeface="Arial" panose="020B0604020202020204" pitchFamily="34" charset="0"/>
                <a:cs typeface="Arial" panose="020B0604020202020204" pitchFamily="34" charset="0"/>
              </a:rPr>
              <a:t>	Hospital</a:t>
            </a:r>
            <a:endParaRPr lang="en-US" sz="1100" dirty="0">
              <a:latin typeface="Arial" panose="020B0604020202020204" pitchFamily="34" charset="0"/>
              <a:cs typeface="Arial" panose="020B0604020202020204" pitchFamily="34" charset="0"/>
            </a:endParaRPr>
          </a:p>
          <a:p>
            <a:pPr lvl="3">
              <a:spcBef>
                <a:spcPts val="0"/>
              </a:spcBef>
            </a:pPr>
            <a:r>
              <a:rPr lang="en-US" sz="1100" dirty="0">
                <a:latin typeface="Arial" panose="020B0604020202020204" pitchFamily="34" charset="0"/>
                <a:cs typeface="Arial" panose="020B0604020202020204" pitchFamily="34" charset="0"/>
              </a:rPr>
              <a:t>I </a:t>
            </a:r>
            <a:r>
              <a:rPr lang="en-US" sz="1100" dirty="0" smtClean="0">
                <a:latin typeface="Arial" panose="020B0604020202020204" pitchFamily="34" charset="0"/>
                <a:cs typeface="Arial" panose="020B0604020202020204" pitchFamily="34" charset="0"/>
              </a:rPr>
              <a:t>	Interfacility </a:t>
            </a:r>
            <a:r>
              <a:rPr lang="en-US" sz="1100" dirty="0">
                <a:latin typeface="Arial" panose="020B0604020202020204" pitchFamily="34" charset="0"/>
                <a:cs typeface="Arial" panose="020B0604020202020204" pitchFamily="34" charset="0"/>
              </a:rPr>
              <a:t>transfer sites </a:t>
            </a:r>
            <a:r>
              <a:rPr lang="en-US" sz="1100" dirty="0" smtClean="0">
                <a:latin typeface="Arial" panose="020B0604020202020204" pitchFamily="34" charset="0"/>
                <a:cs typeface="Arial" panose="020B0604020202020204" pitchFamily="34" charset="0"/>
              </a:rPr>
              <a:t>(helipads</a:t>
            </a:r>
            <a:r>
              <a:rPr lang="en-US" sz="1100" dirty="0">
                <a:latin typeface="Arial" panose="020B0604020202020204" pitchFamily="34" charset="0"/>
                <a:cs typeface="Arial" panose="020B0604020202020204" pitchFamily="34" charset="0"/>
              </a:rPr>
              <a:t>, airports, </a:t>
            </a:r>
            <a:r>
              <a:rPr lang="en-US" sz="1100" dirty="0" smtClean="0">
                <a:latin typeface="Arial" panose="020B0604020202020204" pitchFamily="34" charset="0"/>
                <a:cs typeface="Arial" panose="020B0604020202020204" pitchFamily="34" charset="0"/>
              </a:rPr>
              <a:t>etc.)</a:t>
            </a:r>
            <a:endParaRPr lang="en-US" sz="1100" dirty="0">
              <a:latin typeface="Arial" panose="020B0604020202020204" pitchFamily="34" charset="0"/>
              <a:cs typeface="Arial" panose="020B0604020202020204" pitchFamily="34" charset="0"/>
            </a:endParaRPr>
          </a:p>
          <a:p>
            <a:pPr lvl="3">
              <a:spcBef>
                <a:spcPts val="0"/>
              </a:spcBef>
            </a:pPr>
            <a:r>
              <a:rPr lang="en-US" sz="1100" dirty="0">
                <a:latin typeface="Arial" panose="020B0604020202020204" pitchFamily="34" charset="0"/>
                <a:cs typeface="Arial" panose="020B0604020202020204" pitchFamily="34" charset="0"/>
              </a:rPr>
              <a:t>J </a:t>
            </a:r>
            <a:r>
              <a:rPr lang="en-US" sz="1100" dirty="0" smtClean="0">
                <a:latin typeface="Arial" panose="020B0604020202020204" pitchFamily="34" charset="0"/>
                <a:cs typeface="Arial" panose="020B0604020202020204" pitchFamily="34" charset="0"/>
              </a:rPr>
              <a:t>	Non-hospital-based </a:t>
            </a:r>
            <a:r>
              <a:rPr lang="en-US" sz="1100" dirty="0">
                <a:latin typeface="Arial" panose="020B0604020202020204" pitchFamily="34" charset="0"/>
                <a:cs typeface="Arial" panose="020B0604020202020204" pitchFamily="34" charset="0"/>
              </a:rPr>
              <a:t>dialysis site</a:t>
            </a:r>
          </a:p>
          <a:p>
            <a:pPr lvl="3">
              <a:spcBef>
                <a:spcPts val="0"/>
              </a:spcBef>
            </a:pPr>
            <a:r>
              <a:rPr lang="en-US" sz="1100" dirty="0">
                <a:latin typeface="Arial" panose="020B0604020202020204" pitchFamily="34" charset="0"/>
                <a:cs typeface="Arial" panose="020B0604020202020204" pitchFamily="34" charset="0"/>
              </a:rPr>
              <a:t>N </a:t>
            </a:r>
            <a:r>
              <a:rPr lang="en-US" sz="1100" dirty="0" smtClean="0">
                <a:latin typeface="Arial" panose="020B0604020202020204" pitchFamily="34" charset="0"/>
                <a:cs typeface="Arial" panose="020B0604020202020204" pitchFamily="34" charset="0"/>
              </a:rPr>
              <a:t>	Skilled </a:t>
            </a:r>
            <a:r>
              <a:rPr lang="en-US" sz="1100" dirty="0">
                <a:latin typeface="Arial" panose="020B0604020202020204" pitchFamily="34" charset="0"/>
                <a:cs typeface="Arial" panose="020B0604020202020204" pitchFamily="34" charset="0"/>
              </a:rPr>
              <a:t>Nursing Facility</a:t>
            </a:r>
          </a:p>
          <a:p>
            <a:pPr lvl="3">
              <a:spcBef>
                <a:spcPts val="0"/>
              </a:spcBef>
            </a:pPr>
            <a:r>
              <a:rPr lang="en-US" sz="1100" dirty="0">
                <a:latin typeface="Arial" panose="020B0604020202020204" pitchFamily="34" charset="0"/>
                <a:cs typeface="Arial" panose="020B0604020202020204" pitchFamily="34" charset="0"/>
              </a:rPr>
              <a:t>P </a:t>
            </a:r>
            <a:r>
              <a:rPr lang="en-US" sz="1100" dirty="0" smtClean="0">
                <a:latin typeface="Arial" panose="020B0604020202020204" pitchFamily="34" charset="0"/>
                <a:cs typeface="Arial" panose="020B0604020202020204" pitchFamily="34" charset="0"/>
              </a:rPr>
              <a:t>	Physician's </a:t>
            </a:r>
            <a:r>
              <a:rPr lang="en-US" sz="1100" dirty="0">
                <a:latin typeface="Arial" panose="020B0604020202020204" pitchFamily="34" charset="0"/>
                <a:cs typeface="Arial" panose="020B0604020202020204" pitchFamily="34" charset="0"/>
              </a:rPr>
              <a:t>Office (includes HMO non-hospital facility, clinic, etc.)</a:t>
            </a:r>
          </a:p>
          <a:p>
            <a:pPr lvl="3">
              <a:spcBef>
                <a:spcPts val="0"/>
              </a:spcBef>
            </a:pPr>
            <a:r>
              <a:rPr lang="en-US" sz="1100" dirty="0">
                <a:latin typeface="Arial" panose="020B0604020202020204" pitchFamily="34" charset="0"/>
                <a:cs typeface="Arial" panose="020B0604020202020204" pitchFamily="34" charset="0"/>
              </a:rPr>
              <a:t>R </a:t>
            </a:r>
            <a:r>
              <a:rPr lang="en-US" sz="1100" dirty="0" smtClean="0">
                <a:latin typeface="Arial" panose="020B0604020202020204" pitchFamily="34" charset="0"/>
                <a:cs typeface="Arial" panose="020B0604020202020204" pitchFamily="34" charset="0"/>
              </a:rPr>
              <a:t>	Home </a:t>
            </a:r>
            <a:r>
              <a:rPr lang="en-US" sz="1100" dirty="0">
                <a:latin typeface="Arial" panose="020B0604020202020204" pitchFamily="34" charset="0"/>
                <a:cs typeface="Arial" panose="020B0604020202020204" pitchFamily="34" charset="0"/>
              </a:rPr>
              <a:t>Residence</a:t>
            </a:r>
          </a:p>
          <a:p>
            <a:pPr lvl="3">
              <a:spcBef>
                <a:spcPts val="0"/>
              </a:spcBef>
            </a:pPr>
            <a:r>
              <a:rPr lang="en-US" sz="1100" dirty="0">
                <a:latin typeface="Arial" panose="020B0604020202020204" pitchFamily="34" charset="0"/>
                <a:cs typeface="Arial" panose="020B0604020202020204" pitchFamily="34" charset="0"/>
              </a:rPr>
              <a:t>S </a:t>
            </a:r>
            <a:r>
              <a:rPr lang="en-US" sz="1100" dirty="0" smtClean="0">
                <a:latin typeface="Arial" panose="020B0604020202020204" pitchFamily="34" charset="0"/>
                <a:cs typeface="Arial" panose="020B0604020202020204" pitchFamily="34" charset="0"/>
              </a:rPr>
              <a:t>	Accident </a:t>
            </a:r>
            <a:r>
              <a:rPr lang="en-US" sz="1100" dirty="0">
                <a:latin typeface="Arial" panose="020B0604020202020204" pitchFamily="34" charset="0"/>
                <a:cs typeface="Arial" panose="020B0604020202020204" pitchFamily="34" charset="0"/>
              </a:rPr>
              <a:t>or Acute Event Scene</a:t>
            </a:r>
          </a:p>
          <a:p>
            <a:pPr lvl="3">
              <a:spcBef>
                <a:spcPts val="0"/>
              </a:spcBef>
            </a:pPr>
            <a:r>
              <a:rPr lang="en-US" sz="1100" dirty="0">
                <a:latin typeface="Arial" panose="020B0604020202020204" pitchFamily="34" charset="0"/>
                <a:cs typeface="Arial" panose="020B0604020202020204" pitchFamily="34" charset="0"/>
              </a:rPr>
              <a:t>X </a:t>
            </a:r>
            <a:r>
              <a:rPr lang="en-US" sz="1100" dirty="0" smtClean="0">
                <a:latin typeface="Arial" panose="020B0604020202020204" pitchFamily="34" charset="0"/>
                <a:cs typeface="Arial" panose="020B0604020202020204" pitchFamily="34" charset="0"/>
              </a:rPr>
              <a:t>	Intermediate </a:t>
            </a:r>
            <a:r>
              <a:rPr lang="en-US" sz="1100" dirty="0">
                <a:latin typeface="Arial" panose="020B0604020202020204" pitchFamily="34" charset="0"/>
                <a:cs typeface="Arial" panose="020B0604020202020204" pitchFamily="34" charset="0"/>
              </a:rPr>
              <a:t>stop </a:t>
            </a:r>
            <a:r>
              <a:rPr lang="en-US" sz="1100" dirty="0" smtClean="0">
                <a:latin typeface="Arial" panose="020B0604020202020204" pitchFamily="34" charset="0"/>
                <a:cs typeface="Arial" panose="020B0604020202020204" pitchFamily="34" charset="0"/>
              </a:rPr>
              <a:t>in route </a:t>
            </a:r>
            <a:r>
              <a:rPr lang="en-US" sz="1100" dirty="0">
                <a:latin typeface="Arial" panose="020B0604020202020204" pitchFamily="34" charset="0"/>
                <a:cs typeface="Arial" panose="020B0604020202020204" pitchFamily="34" charset="0"/>
              </a:rPr>
              <a:t>to hospital</a:t>
            </a:r>
          </a:p>
          <a:p>
            <a:pPr marL="914400" lvl="2" indent="0">
              <a:spcBef>
                <a:spcPts val="0"/>
              </a:spcBef>
              <a:buNone/>
            </a:pPr>
            <a:endParaRPr lang="en-US" sz="1400" dirty="0">
              <a:latin typeface="Arial" panose="020B0604020202020204" pitchFamily="34" charset="0"/>
              <a:cs typeface="Arial" panose="020B0604020202020204" pitchFamily="34" charset="0"/>
            </a:endParaRPr>
          </a:p>
          <a:p>
            <a:pPr marL="914400" lvl="2" indent="0">
              <a:spcBef>
                <a:spcPts val="0"/>
              </a:spcBef>
              <a:buNone/>
            </a:pPr>
            <a:r>
              <a:rPr lang="en-US" sz="1400" dirty="0" smtClean="0">
                <a:latin typeface="Arial" panose="020B0604020202020204" pitchFamily="34" charset="0"/>
                <a:cs typeface="Arial" panose="020B0604020202020204" pitchFamily="34" charset="0"/>
              </a:rPr>
              <a:t>For further information see CMS </a:t>
            </a:r>
            <a:r>
              <a:rPr lang="en-US" sz="1400" dirty="0">
                <a:latin typeface="Arial" panose="020B0604020202020204" pitchFamily="34" charset="0"/>
                <a:cs typeface="Arial" panose="020B0604020202020204" pitchFamily="34" charset="0"/>
              </a:rPr>
              <a:t>billing guideline for Modifiers Specific to Ambulance</a:t>
            </a:r>
            <a:endParaRPr lang="en-US" sz="1400" dirty="0" smtClean="0">
              <a:latin typeface="Arial" panose="020B0604020202020204" pitchFamily="34" charset="0"/>
              <a:cs typeface="Arial" panose="020B0604020202020204" pitchFamily="34" charset="0"/>
            </a:endParaRPr>
          </a:p>
        </p:txBody>
      </p:sp>
      <p:sp>
        <p:nvSpPr>
          <p:cNvPr id="3" name="Title 2"/>
          <p:cNvSpPr>
            <a:spLocks noGrp="1"/>
          </p:cNvSpPr>
          <p:nvPr>
            <p:ph type="title"/>
          </p:nvPr>
        </p:nvSpPr>
        <p:spPr>
          <a:xfrm>
            <a:off x="449263" y="736600"/>
            <a:ext cx="5741329" cy="641350"/>
          </a:xfrm>
        </p:spPr>
        <p:txBody>
          <a:bodyPr/>
          <a:lstStyle/>
          <a:p>
            <a:pPr algn="ctr"/>
            <a:r>
              <a:rPr lang="en-US" sz="1600" u="sng" dirty="0" smtClean="0"/>
              <a:t>Question</a:t>
            </a:r>
            <a:r>
              <a:rPr lang="en-US" sz="1600" dirty="0" smtClean="0"/>
              <a:t>: Is it possible to identify the type of origin and destination for ambulance claims in </a:t>
            </a:r>
            <a:r>
              <a:rPr lang="en-US" sz="1600" dirty="0" smtClean="0"/>
              <a:t>APCD Release 4.0? </a:t>
            </a:r>
            <a:r>
              <a:rPr lang="en-US" sz="1600" dirty="0" smtClean="0"/>
              <a:t>We want to limit our analysis to home-to-hospital </a:t>
            </a:r>
            <a:r>
              <a:rPr lang="en-US" sz="1600" dirty="0"/>
              <a:t>ambulance </a:t>
            </a:r>
            <a:r>
              <a:rPr lang="en-US" sz="1600" dirty="0" smtClean="0"/>
              <a:t>trips.</a:t>
            </a:r>
            <a:endParaRPr lang="en-US" sz="1600" dirty="0"/>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79779" y="573119"/>
            <a:ext cx="2108584" cy="1351975"/>
          </a:xfrm>
          <a:prstGeom prst="rect">
            <a:avLst/>
          </a:prstGeom>
        </p:spPr>
      </p:pic>
      <p:sp>
        <p:nvSpPr>
          <p:cNvPr id="5" name="TextBox 4"/>
          <p:cNvSpPr txBox="1"/>
          <p:nvPr/>
        </p:nvSpPr>
        <p:spPr>
          <a:xfrm>
            <a:off x="186813" y="5732206"/>
            <a:ext cx="1995948" cy="307777"/>
          </a:xfrm>
          <a:prstGeom prst="rect">
            <a:avLst/>
          </a:prstGeom>
          <a:noFill/>
        </p:spPr>
        <p:txBody>
          <a:bodyPr wrap="square" rtlCol="0">
            <a:spAutoFit/>
          </a:bodyPr>
          <a:lstStyle/>
          <a:p>
            <a:r>
              <a:rPr lang="en-US" sz="1400" dirty="0" smtClean="0"/>
              <a:t>[APCD Release 4.0]</a:t>
            </a:r>
            <a:endParaRPr lang="en-US" sz="1400" dirty="0"/>
          </a:p>
        </p:txBody>
      </p:sp>
    </p:spTree>
    <p:extLst>
      <p:ext uri="{BB962C8B-B14F-4D97-AF65-F5344CB8AC3E}">
        <p14:creationId xmlns:p14="http://schemas.microsoft.com/office/powerpoint/2010/main" val="2034318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80794" y="732931"/>
            <a:ext cx="7937992" cy="641350"/>
          </a:xfrm>
        </p:spPr>
        <p:txBody>
          <a:bodyPr/>
          <a:lstStyle/>
          <a:p>
            <a:pPr algn="ctr"/>
            <a:r>
              <a:rPr lang="en-US" sz="2400" u="sng" dirty="0"/>
              <a:t>Question</a:t>
            </a:r>
            <a:r>
              <a:rPr lang="en-US" sz="2400" dirty="0" smtClean="0"/>
              <a:t>: How reliable is the information on inpatient deaths in </a:t>
            </a:r>
            <a:r>
              <a:rPr lang="en-US" sz="2400" dirty="0" smtClean="0"/>
              <a:t>the APCD </a:t>
            </a:r>
            <a:r>
              <a:rPr lang="en-US" sz="2400" dirty="0" smtClean="0"/>
              <a:t>discharge </a:t>
            </a:r>
            <a:r>
              <a:rPr lang="en-US" sz="2400" dirty="0"/>
              <a:t>s</a:t>
            </a:r>
            <a:r>
              <a:rPr lang="en-US" sz="2400" dirty="0" smtClean="0"/>
              <a:t>tatus (MC023) </a:t>
            </a:r>
            <a:r>
              <a:rPr lang="en-US" sz="2400" dirty="0" smtClean="0"/>
              <a:t>field in APCD Release 4.0?</a:t>
            </a:r>
            <a:endParaRPr lang="en-US" sz="2400" dirty="0"/>
          </a:p>
        </p:txBody>
      </p:sp>
      <p:graphicFrame>
        <p:nvGraphicFramePr>
          <p:cNvPr id="5" name="Table 4"/>
          <p:cNvGraphicFramePr>
            <a:graphicFrameLocks noGrp="1"/>
          </p:cNvGraphicFramePr>
          <p:nvPr>
            <p:extLst>
              <p:ext uri="{D42A27DB-BD31-4B8C-83A1-F6EECF244321}">
                <p14:modId xmlns:p14="http://schemas.microsoft.com/office/powerpoint/2010/main" val="2825437652"/>
              </p:ext>
            </p:extLst>
          </p:nvPr>
        </p:nvGraphicFramePr>
        <p:xfrm>
          <a:off x="388884" y="3457796"/>
          <a:ext cx="7583542" cy="1909815"/>
        </p:xfrm>
        <a:graphic>
          <a:graphicData uri="http://schemas.openxmlformats.org/drawingml/2006/table">
            <a:tbl>
              <a:tblPr firstRow="1" firstCol="1" bandRow="1">
                <a:tableStyleId>{5C22544A-7EE6-4342-B048-85BDC9FD1C3A}</a:tableStyleId>
              </a:tblPr>
              <a:tblGrid>
                <a:gridCol w="673158"/>
                <a:gridCol w="2448413"/>
                <a:gridCol w="2764221"/>
                <a:gridCol w="1697750"/>
              </a:tblGrid>
              <a:tr h="446947">
                <a:tc>
                  <a:txBody>
                    <a:bodyPr/>
                    <a:lstStyle/>
                    <a:p>
                      <a:pPr marL="0" marR="0" algn="ctr">
                        <a:spcBef>
                          <a:spcPts val="0"/>
                        </a:spcBef>
                        <a:spcAft>
                          <a:spcPts val="0"/>
                        </a:spcAft>
                      </a:pPr>
                      <a:r>
                        <a:rPr lang="en-US" sz="1400" dirty="0">
                          <a:effectLst/>
                          <a:latin typeface="Arial" panose="020B0604020202020204" pitchFamily="34" charset="0"/>
                          <a:cs typeface="Arial" panose="020B0604020202020204" pitchFamily="34" charset="0"/>
                        </a:rPr>
                        <a:t>Year</a:t>
                      </a:r>
                      <a:endParaRPr lang="en-US" sz="1400" dirty="0">
                        <a:effectLst/>
                        <a:latin typeface="Arial" panose="020B0604020202020204" pitchFamily="34" charset="0"/>
                        <a:ea typeface="Calibri"/>
                        <a:cs typeface="Arial" panose="020B0604020202020204" pitchFamily="34" charset="0"/>
                      </a:endParaRPr>
                    </a:p>
                  </a:txBody>
                  <a:tcPr marL="68580" marR="68580" marT="0" marB="0" anchor="b"/>
                </a:tc>
                <a:tc>
                  <a:txBody>
                    <a:bodyPr/>
                    <a:lstStyle/>
                    <a:p>
                      <a:pPr marL="0" marR="0" algn="ctr">
                        <a:spcBef>
                          <a:spcPts val="0"/>
                        </a:spcBef>
                        <a:spcAft>
                          <a:spcPts val="0"/>
                        </a:spcAft>
                      </a:pPr>
                      <a:r>
                        <a:rPr lang="en-US" sz="1400" dirty="0">
                          <a:effectLst/>
                          <a:latin typeface="Arial" panose="020B0604020202020204" pitchFamily="34" charset="0"/>
                          <a:cs typeface="Arial" panose="020B0604020202020204" pitchFamily="34" charset="0"/>
                        </a:rPr>
                        <a:t>APCD MC File </a:t>
                      </a:r>
                    </a:p>
                    <a:p>
                      <a:pPr marL="0" marR="0" algn="ctr">
                        <a:spcBef>
                          <a:spcPts val="0"/>
                        </a:spcBef>
                        <a:spcAft>
                          <a:spcPts val="0"/>
                        </a:spcAft>
                      </a:pPr>
                      <a:r>
                        <a:rPr lang="en-US" sz="1400" dirty="0" smtClean="0">
                          <a:effectLst/>
                          <a:latin typeface="Arial" panose="020B0604020202020204" pitchFamily="34" charset="0"/>
                          <a:cs typeface="Arial" panose="020B0604020202020204" pitchFamily="34" charset="0"/>
                        </a:rPr>
                        <a:t>Inpatient</a:t>
                      </a:r>
                      <a:r>
                        <a:rPr lang="en-US" sz="1400" baseline="0" dirty="0" smtClean="0">
                          <a:effectLst/>
                          <a:latin typeface="Arial" panose="020B0604020202020204" pitchFamily="34" charset="0"/>
                          <a:cs typeface="Arial" panose="020B0604020202020204" pitchFamily="34" charset="0"/>
                        </a:rPr>
                        <a:t> </a:t>
                      </a:r>
                      <a:r>
                        <a:rPr lang="en-US" sz="1400" dirty="0" smtClean="0">
                          <a:effectLst/>
                          <a:latin typeface="Arial" panose="020B0604020202020204" pitchFamily="34" charset="0"/>
                          <a:cs typeface="Arial" panose="020B0604020202020204" pitchFamily="34" charset="0"/>
                        </a:rPr>
                        <a:t>Deaths </a:t>
                      </a:r>
                      <a:r>
                        <a:rPr lang="en-US" sz="1400" dirty="0">
                          <a:effectLst/>
                          <a:latin typeface="Arial" panose="020B0604020202020204" pitchFamily="34" charset="0"/>
                          <a:cs typeface="Arial" panose="020B0604020202020204" pitchFamily="34" charset="0"/>
                        </a:rPr>
                        <a:t>for All MEIDs</a:t>
                      </a:r>
                      <a:endParaRPr lang="en-US" sz="1400" dirty="0">
                        <a:effectLst/>
                        <a:latin typeface="Arial" panose="020B0604020202020204" pitchFamily="34" charset="0"/>
                        <a:ea typeface="Calibri"/>
                        <a:cs typeface="Arial" panose="020B0604020202020204" pitchFamily="34" charset="0"/>
                      </a:endParaRPr>
                    </a:p>
                  </a:txBody>
                  <a:tcPr marL="68580" marR="68580" marT="0" marB="0" anchor="b"/>
                </a:tc>
                <a:tc>
                  <a:txBody>
                    <a:bodyPr/>
                    <a:lstStyle/>
                    <a:p>
                      <a:pPr marL="0" marR="0" algn="ctr">
                        <a:spcBef>
                          <a:spcPts val="0"/>
                        </a:spcBef>
                        <a:spcAft>
                          <a:spcPts val="0"/>
                        </a:spcAft>
                      </a:pPr>
                      <a:r>
                        <a:rPr lang="en-US" sz="1400" dirty="0">
                          <a:effectLst/>
                          <a:latin typeface="Arial" panose="020B0604020202020204" pitchFamily="34" charset="0"/>
                          <a:cs typeface="Arial" panose="020B0604020202020204" pitchFamily="34" charset="0"/>
                        </a:rPr>
                        <a:t>APCD MC File </a:t>
                      </a:r>
                      <a:r>
                        <a:rPr lang="en-US" sz="1400" dirty="0" smtClean="0">
                          <a:effectLst/>
                          <a:latin typeface="Arial" panose="020B0604020202020204" pitchFamily="34" charset="0"/>
                          <a:cs typeface="Arial" panose="020B0604020202020204" pitchFamily="34" charset="0"/>
                        </a:rPr>
                        <a:t>Inpatient </a:t>
                      </a:r>
                      <a:r>
                        <a:rPr lang="en-US" sz="1400" dirty="0">
                          <a:effectLst/>
                          <a:latin typeface="Arial" panose="020B0604020202020204" pitchFamily="34" charset="0"/>
                          <a:cs typeface="Arial" panose="020B0604020202020204" pitchFamily="34" charset="0"/>
                        </a:rPr>
                        <a:t>Deaths for Massachusetts Resident MEIDs</a:t>
                      </a:r>
                      <a:endParaRPr lang="en-US" sz="1400" dirty="0">
                        <a:effectLst/>
                        <a:latin typeface="Arial" panose="020B0604020202020204" pitchFamily="34" charset="0"/>
                        <a:ea typeface="Calibri"/>
                        <a:cs typeface="Arial" panose="020B0604020202020204" pitchFamily="34" charset="0"/>
                      </a:endParaRPr>
                    </a:p>
                  </a:txBody>
                  <a:tcPr marL="68580" marR="68580" marT="0" marB="0" anchor="b"/>
                </a:tc>
                <a:tc>
                  <a:txBody>
                    <a:bodyPr/>
                    <a:lstStyle/>
                    <a:p>
                      <a:pPr marL="0" marR="0" algn="ctr">
                        <a:spcBef>
                          <a:spcPts val="0"/>
                        </a:spcBef>
                        <a:spcAft>
                          <a:spcPts val="0"/>
                        </a:spcAft>
                      </a:pPr>
                      <a:r>
                        <a:rPr lang="en-US" sz="1400" dirty="0">
                          <a:effectLst/>
                          <a:latin typeface="Arial" panose="020B0604020202020204" pitchFamily="34" charset="0"/>
                          <a:cs typeface="Arial" panose="020B0604020202020204" pitchFamily="34" charset="0"/>
                        </a:rPr>
                        <a:t>MDPH </a:t>
                      </a:r>
                    </a:p>
                    <a:p>
                      <a:pPr marL="0" marR="0" algn="ctr">
                        <a:spcBef>
                          <a:spcPts val="0"/>
                        </a:spcBef>
                        <a:spcAft>
                          <a:spcPts val="0"/>
                        </a:spcAft>
                      </a:pPr>
                      <a:r>
                        <a:rPr lang="en-US" sz="1400" dirty="0" smtClean="0">
                          <a:effectLst/>
                          <a:latin typeface="Arial" panose="020B0604020202020204" pitchFamily="34" charset="0"/>
                          <a:cs typeface="Arial" panose="020B0604020202020204" pitchFamily="34" charset="0"/>
                        </a:rPr>
                        <a:t>Inpatient</a:t>
                      </a:r>
                      <a:r>
                        <a:rPr lang="en-US" sz="1400" baseline="0" dirty="0" smtClean="0">
                          <a:effectLst/>
                          <a:latin typeface="Arial" panose="020B0604020202020204" pitchFamily="34" charset="0"/>
                          <a:cs typeface="Arial" panose="020B0604020202020204" pitchFamily="34" charset="0"/>
                        </a:rPr>
                        <a:t> </a:t>
                      </a:r>
                      <a:r>
                        <a:rPr lang="en-US" sz="1400" dirty="0" smtClean="0">
                          <a:effectLst/>
                          <a:latin typeface="Arial" panose="020B0604020202020204" pitchFamily="34" charset="0"/>
                          <a:cs typeface="Arial" panose="020B0604020202020204" pitchFamily="34" charset="0"/>
                        </a:rPr>
                        <a:t> </a:t>
                      </a:r>
                      <a:r>
                        <a:rPr lang="en-US" sz="1400" dirty="0">
                          <a:effectLst/>
                          <a:latin typeface="Arial" panose="020B0604020202020204" pitchFamily="34" charset="0"/>
                          <a:cs typeface="Arial" panose="020B0604020202020204" pitchFamily="34" charset="0"/>
                        </a:rPr>
                        <a:t>Deaths </a:t>
                      </a:r>
                      <a:endParaRPr lang="en-US" sz="1400" dirty="0">
                        <a:effectLst/>
                        <a:latin typeface="Arial" panose="020B0604020202020204" pitchFamily="34" charset="0"/>
                        <a:ea typeface="Calibri"/>
                        <a:cs typeface="Arial" panose="020B0604020202020204" pitchFamily="34" charset="0"/>
                      </a:endParaRPr>
                    </a:p>
                  </a:txBody>
                  <a:tcPr marL="68580" marR="68580" marT="0" marB="0" anchor="b"/>
                </a:tc>
              </a:tr>
              <a:tr h="253947">
                <a:tc>
                  <a:txBody>
                    <a:bodyPr/>
                    <a:lstStyle/>
                    <a:p>
                      <a:pPr marL="0" marR="0" algn="ctr">
                        <a:spcBef>
                          <a:spcPts val="0"/>
                        </a:spcBef>
                        <a:spcAft>
                          <a:spcPts val="0"/>
                        </a:spcAft>
                      </a:pPr>
                      <a:r>
                        <a:rPr lang="en-US" sz="1400">
                          <a:effectLst/>
                          <a:latin typeface="Arial" panose="020B0604020202020204" pitchFamily="34" charset="0"/>
                          <a:cs typeface="Arial" panose="020B0604020202020204" pitchFamily="34" charset="0"/>
                        </a:rPr>
                        <a:t>2010</a:t>
                      </a:r>
                      <a:endParaRPr lang="en-US" sz="1400">
                        <a:effectLst/>
                        <a:latin typeface="Arial" panose="020B0604020202020204" pitchFamily="34" charset="0"/>
                        <a:ea typeface="Calibri"/>
                        <a:cs typeface="Arial" panose="020B0604020202020204" pitchFamily="34" charset="0"/>
                      </a:endParaRPr>
                    </a:p>
                  </a:txBody>
                  <a:tcPr marL="68580" marR="68580" marT="0" marB="0" anchor="b"/>
                </a:tc>
                <a:tc>
                  <a:txBody>
                    <a:bodyPr/>
                    <a:lstStyle/>
                    <a:p>
                      <a:pPr marL="0" marR="0" algn="ctr">
                        <a:spcBef>
                          <a:spcPts val="0"/>
                        </a:spcBef>
                        <a:spcAft>
                          <a:spcPts val="0"/>
                        </a:spcAft>
                      </a:pPr>
                      <a:r>
                        <a:rPr lang="en-US" sz="1400">
                          <a:effectLst/>
                          <a:latin typeface="Arial" panose="020B0604020202020204" pitchFamily="34" charset="0"/>
                          <a:cs typeface="Arial" panose="020B0604020202020204" pitchFamily="34" charset="0"/>
                        </a:rPr>
                        <a:t>15,595</a:t>
                      </a:r>
                      <a:endParaRPr lang="en-US" sz="1400">
                        <a:effectLst/>
                        <a:latin typeface="Arial" panose="020B0604020202020204" pitchFamily="34" charset="0"/>
                        <a:ea typeface="Calibri"/>
                        <a:cs typeface="Arial" panose="020B0604020202020204" pitchFamily="34" charset="0"/>
                      </a:endParaRPr>
                    </a:p>
                  </a:txBody>
                  <a:tcPr marL="68580" marR="68580" marT="0" marB="0" anchor="b"/>
                </a:tc>
                <a:tc>
                  <a:txBody>
                    <a:bodyPr/>
                    <a:lstStyle/>
                    <a:p>
                      <a:pPr marL="0" marR="0" algn="ctr">
                        <a:spcBef>
                          <a:spcPts val="0"/>
                        </a:spcBef>
                        <a:spcAft>
                          <a:spcPts val="0"/>
                        </a:spcAft>
                      </a:pPr>
                      <a:r>
                        <a:rPr lang="en-US" sz="1400">
                          <a:effectLst/>
                          <a:latin typeface="Arial" panose="020B0604020202020204" pitchFamily="34" charset="0"/>
                          <a:cs typeface="Arial" panose="020B0604020202020204" pitchFamily="34" charset="0"/>
                        </a:rPr>
                        <a:t>14,766</a:t>
                      </a:r>
                      <a:endParaRPr lang="en-US" sz="1400">
                        <a:effectLst/>
                        <a:latin typeface="Arial" panose="020B0604020202020204" pitchFamily="34" charset="0"/>
                        <a:ea typeface="Calibri"/>
                        <a:cs typeface="Arial" panose="020B0604020202020204" pitchFamily="34" charset="0"/>
                      </a:endParaRPr>
                    </a:p>
                  </a:txBody>
                  <a:tcPr marL="68580" marR="68580" marT="0" marB="0" anchor="b"/>
                </a:tc>
                <a:tc>
                  <a:txBody>
                    <a:bodyPr/>
                    <a:lstStyle/>
                    <a:p>
                      <a:pPr marL="0" marR="0" algn="ctr">
                        <a:spcBef>
                          <a:spcPts val="0"/>
                        </a:spcBef>
                        <a:spcAft>
                          <a:spcPts val="0"/>
                        </a:spcAft>
                      </a:pPr>
                      <a:r>
                        <a:rPr lang="en-US" sz="1400">
                          <a:effectLst/>
                          <a:latin typeface="Arial" panose="020B0604020202020204" pitchFamily="34" charset="0"/>
                          <a:cs typeface="Arial" panose="020B0604020202020204" pitchFamily="34" charset="0"/>
                        </a:rPr>
                        <a:t>20,736</a:t>
                      </a:r>
                      <a:endParaRPr lang="en-US" sz="1400">
                        <a:effectLst/>
                        <a:latin typeface="Arial" panose="020B0604020202020204" pitchFamily="34" charset="0"/>
                        <a:ea typeface="Calibri"/>
                        <a:cs typeface="Arial" panose="020B0604020202020204" pitchFamily="34" charset="0"/>
                      </a:endParaRPr>
                    </a:p>
                  </a:txBody>
                  <a:tcPr marL="68580" marR="68580" marT="0" marB="0" anchor="b"/>
                </a:tc>
              </a:tr>
              <a:tr h="253947">
                <a:tc>
                  <a:txBody>
                    <a:bodyPr/>
                    <a:lstStyle/>
                    <a:p>
                      <a:pPr marL="0" marR="0" algn="ctr">
                        <a:spcBef>
                          <a:spcPts val="0"/>
                        </a:spcBef>
                        <a:spcAft>
                          <a:spcPts val="0"/>
                        </a:spcAft>
                      </a:pPr>
                      <a:r>
                        <a:rPr lang="en-US" sz="1400">
                          <a:effectLst/>
                          <a:latin typeface="Arial" panose="020B0604020202020204" pitchFamily="34" charset="0"/>
                          <a:cs typeface="Arial" panose="020B0604020202020204" pitchFamily="34" charset="0"/>
                        </a:rPr>
                        <a:t>2011</a:t>
                      </a:r>
                      <a:endParaRPr lang="en-US" sz="1400">
                        <a:effectLst/>
                        <a:latin typeface="Arial" panose="020B0604020202020204" pitchFamily="34" charset="0"/>
                        <a:ea typeface="Calibri"/>
                        <a:cs typeface="Arial" panose="020B0604020202020204" pitchFamily="34" charset="0"/>
                      </a:endParaRPr>
                    </a:p>
                  </a:txBody>
                  <a:tcPr marL="68580" marR="68580" marT="0" marB="0" anchor="b"/>
                </a:tc>
                <a:tc>
                  <a:txBody>
                    <a:bodyPr/>
                    <a:lstStyle/>
                    <a:p>
                      <a:pPr marL="0" marR="0" algn="ctr">
                        <a:spcBef>
                          <a:spcPts val="0"/>
                        </a:spcBef>
                        <a:spcAft>
                          <a:spcPts val="0"/>
                        </a:spcAft>
                      </a:pPr>
                      <a:r>
                        <a:rPr lang="en-US" sz="1400" dirty="0">
                          <a:effectLst/>
                          <a:latin typeface="Arial" panose="020B0604020202020204" pitchFamily="34" charset="0"/>
                          <a:cs typeface="Arial" panose="020B0604020202020204" pitchFamily="34" charset="0"/>
                        </a:rPr>
                        <a:t>15,680</a:t>
                      </a:r>
                      <a:endParaRPr lang="en-US" sz="1400" dirty="0">
                        <a:effectLst/>
                        <a:latin typeface="Arial" panose="020B0604020202020204" pitchFamily="34" charset="0"/>
                        <a:ea typeface="Calibri"/>
                        <a:cs typeface="Arial" panose="020B0604020202020204" pitchFamily="34" charset="0"/>
                      </a:endParaRPr>
                    </a:p>
                  </a:txBody>
                  <a:tcPr marL="68580" marR="68580" marT="0" marB="0" anchor="b"/>
                </a:tc>
                <a:tc>
                  <a:txBody>
                    <a:bodyPr/>
                    <a:lstStyle/>
                    <a:p>
                      <a:pPr marL="0" marR="0" algn="ctr">
                        <a:spcBef>
                          <a:spcPts val="0"/>
                        </a:spcBef>
                        <a:spcAft>
                          <a:spcPts val="0"/>
                        </a:spcAft>
                      </a:pPr>
                      <a:r>
                        <a:rPr lang="en-US" sz="1400" dirty="0">
                          <a:effectLst/>
                          <a:latin typeface="Arial" panose="020B0604020202020204" pitchFamily="34" charset="0"/>
                          <a:cs typeface="Arial" panose="020B0604020202020204" pitchFamily="34" charset="0"/>
                        </a:rPr>
                        <a:t>14,873</a:t>
                      </a:r>
                      <a:endParaRPr lang="en-US" sz="1400" dirty="0">
                        <a:effectLst/>
                        <a:latin typeface="Arial" panose="020B0604020202020204" pitchFamily="34" charset="0"/>
                        <a:ea typeface="Calibri"/>
                        <a:cs typeface="Arial" panose="020B0604020202020204" pitchFamily="34" charset="0"/>
                      </a:endParaRPr>
                    </a:p>
                  </a:txBody>
                  <a:tcPr marL="68580" marR="68580" marT="0" marB="0" anchor="b"/>
                </a:tc>
                <a:tc>
                  <a:txBody>
                    <a:bodyPr/>
                    <a:lstStyle/>
                    <a:p>
                      <a:pPr marL="0" marR="0" algn="ctr">
                        <a:spcBef>
                          <a:spcPts val="0"/>
                        </a:spcBef>
                        <a:spcAft>
                          <a:spcPts val="0"/>
                        </a:spcAft>
                      </a:pPr>
                      <a:r>
                        <a:rPr lang="en-US" sz="1400">
                          <a:effectLst/>
                          <a:latin typeface="Arial" panose="020B0604020202020204" pitchFamily="34" charset="0"/>
                          <a:cs typeface="Arial" panose="020B0604020202020204" pitchFamily="34" charset="0"/>
                        </a:rPr>
                        <a:t>20,582</a:t>
                      </a:r>
                      <a:endParaRPr lang="en-US" sz="1400">
                        <a:effectLst/>
                        <a:latin typeface="Arial" panose="020B0604020202020204" pitchFamily="34" charset="0"/>
                        <a:ea typeface="Calibri"/>
                        <a:cs typeface="Arial" panose="020B0604020202020204" pitchFamily="34" charset="0"/>
                      </a:endParaRPr>
                    </a:p>
                  </a:txBody>
                  <a:tcPr marL="68580" marR="68580" marT="0" marB="0" anchor="b"/>
                </a:tc>
              </a:tr>
              <a:tr h="253947">
                <a:tc>
                  <a:txBody>
                    <a:bodyPr/>
                    <a:lstStyle/>
                    <a:p>
                      <a:pPr marL="0" marR="0" algn="ctr">
                        <a:spcBef>
                          <a:spcPts val="0"/>
                        </a:spcBef>
                        <a:spcAft>
                          <a:spcPts val="0"/>
                        </a:spcAft>
                      </a:pPr>
                      <a:r>
                        <a:rPr lang="en-US" sz="1400">
                          <a:effectLst/>
                          <a:latin typeface="Arial" panose="020B0604020202020204" pitchFamily="34" charset="0"/>
                          <a:cs typeface="Arial" panose="020B0604020202020204" pitchFamily="34" charset="0"/>
                        </a:rPr>
                        <a:t>2012</a:t>
                      </a:r>
                      <a:endParaRPr lang="en-US" sz="1400">
                        <a:effectLst/>
                        <a:latin typeface="Arial" panose="020B0604020202020204" pitchFamily="34" charset="0"/>
                        <a:ea typeface="Calibri"/>
                        <a:cs typeface="Arial" panose="020B0604020202020204" pitchFamily="34" charset="0"/>
                      </a:endParaRPr>
                    </a:p>
                  </a:txBody>
                  <a:tcPr marL="68580" marR="68580" marT="0" marB="0" anchor="b"/>
                </a:tc>
                <a:tc>
                  <a:txBody>
                    <a:bodyPr/>
                    <a:lstStyle/>
                    <a:p>
                      <a:pPr marL="0" marR="0" algn="ctr">
                        <a:spcBef>
                          <a:spcPts val="0"/>
                        </a:spcBef>
                        <a:spcAft>
                          <a:spcPts val="0"/>
                        </a:spcAft>
                      </a:pPr>
                      <a:r>
                        <a:rPr lang="en-US" sz="1400">
                          <a:effectLst/>
                          <a:latin typeface="Arial" panose="020B0604020202020204" pitchFamily="34" charset="0"/>
                          <a:cs typeface="Arial" panose="020B0604020202020204" pitchFamily="34" charset="0"/>
                        </a:rPr>
                        <a:t>15,356</a:t>
                      </a:r>
                      <a:endParaRPr lang="en-US" sz="1400">
                        <a:effectLst/>
                        <a:latin typeface="Arial" panose="020B0604020202020204" pitchFamily="34" charset="0"/>
                        <a:ea typeface="Calibri"/>
                        <a:cs typeface="Arial" panose="020B0604020202020204" pitchFamily="34" charset="0"/>
                      </a:endParaRPr>
                    </a:p>
                  </a:txBody>
                  <a:tcPr marL="68580" marR="68580" marT="0" marB="0" anchor="b"/>
                </a:tc>
                <a:tc>
                  <a:txBody>
                    <a:bodyPr/>
                    <a:lstStyle/>
                    <a:p>
                      <a:pPr marL="0" marR="0" algn="ctr">
                        <a:spcBef>
                          <a:spcPts val="0"/>
                        </a:spcBef>
                        <a:spcAft>
                          <a:spcPts val="0"/>
                        </a:spcAft>
                      </a:pPr>
                      <a:r>
                        <a:rPr lang="en-US" sz="1400" dirty="0">
                          <a:effectLst/>
                          <a:latin typeface="Arial" panose="020B0604020202020204" pitchFamily="34" charset="0"/>
                          <a:cs typeface="Arial" panose="020B0604020202020204" pitchFamily="34" charset="0"/>
                        </a:rPr>
                        <a:t>14,535</a:t>
                      </a:r>
                      <a:endParaRPr lang="en-US" sz="1400" dirty="0">
                        <a:effectLst/>
                        <a:latin typeface="Arial" panose="020B0604020202020204" pitchFamily="34" charset="0"/>
                        <a:ea typeface="Calibri"/>
                        <a:cs typeface="Arial" panose="020B0604020202020204" pitchFamily="34" charset="0"/>
                      </a:endParaRPr>
                    </a:p>
                  </a:txBody>
                  <a:tcPr marL="68580" marR="68580" marT="0" marB="0" anchor="b"/>
                </a:tc>
                <a:tc>
                  <a:txBody>
                    <a:bodyPr/>
                    <a:lstStyle/>
                    <a:p>
                      <a:pPr marL="0" marR="0" algn="ctr">
                        <a:spcBef>
                          <a:spcPts val="0"/>
                        </a:spcBef>
                        <a:spcAft>
                          <a:spcPts val="0"/>
                        </a:spcAft>
                      </a:pPr>
                      <a:r>
                        <a:rPr lang="en-US" sz="1400">
                          <a:effectLst/>
                          <a:latin typeface="Arial" panose="020B0604020202020204" pitchFamily="34" charset="0"/>
                          <a:cs typeface="Arial" panose="020B0604020202020204" pitchFamily="34" charset="0"/>
                        </a:rPr>
                        <a:t>19,951</a:t>
                      </a:r>
                      <a:endParaRPr lang="en-US" sz="1400">
                        <a:effectLst/>
                        <a:latin typeface="Arial" panose="020B0604020202020204" pitchFamily="34" charset="0"/>
                        <a:ea typeface="Calibri"/>
                        <a:cs typeface="Arial" panose="020B0604020202020204" pitchFamily="34" charset="0"/>
                      </a:endParaRPr>
                    </a:p>
                  </a:txBody>
                  <a:tcPr marL="68580" marR="68580" marT="0" marB="0" anchor="b"/>
                </a:tc>
              </a:tr>
              <a:tr h="253947">
                <a:tc>
                  <a:txBody>
                    <a:bodyPr/>
                    <a:lstStyle/>
                    <a:p>
                      <a:pPr marL="0" marR="0" algn="ctr">
                        <a:spcBef>
                          <a:spcPts val="0"/>
                        </a:spcBef>
                        <a:spcAft>
                          <a:spcPts val="0"/>
                        </a:spcAft>
                      </a:pPr>
                      <a:r>
                        <a:rPr lang="en-US" sz="1400">
                          <a:effectLst/>
                          <a:latin typeface="Arial" panose="020B0604020202020204" pitchFamily="34" charset="0"/>
                          <a:cs typeface="Arial" panose="020B0604020202020204" pitchFamily="34" charset="0"/>
                        </a:rPr>
                        <a:t>2013</a:t>
                      </a:r>
                      <a:endParaRPr lang="en-US" sz="1400">
                        <a:effectLst/>
                        <a:latin typeface="Arial" panose="020B0604020202020204" pitchFamily="34" charset="0"/>
                        <a:ea typeface="Calibri"/>
                        <a:cs typeface="Arial" panose="020B0604020202020204" pitchFamily="34" charset="0"/>
                      </a:endParaRPr>
                    </a:p>
                  </a:txBody>
                  <a:tcPr marL="68580" marR="68580" marT="0" marB="0" anchor="b"/>
                </a:tc>
                <a:tc>
                  <a:txBody>
                    <a:bodyPr/>
                    <a:lstStyle/>
                    <a:p>
                      <a:pPr marL="0" marR="0" algn="ctr">
                        <a:spcBef>
                          <a:spcPts val="0"/>
                        </a:spcBef>
                        <a:spcAft>
                          <a:spcPts val="0"/>
                        </a:spcAft>
                      </a:pPr>
                      <a:r>
                        <a:rPr lang="en-US" sz="1400" dirty="0">
                          <a:effectLst/>
                          <a:latin typeface="Arial" panose="020B0604020202020204" pitchFamily="34" charset="0"/>
                          <a:cs typeface="Arial" panose="020B0604020202020204" pitchFamily="34" charset="0"/>
                        </a:rPr>
                        <a:t>14,501</a:t>
                      </a:r>
                      <a:endParaRPr lang="en-US" sz="1400" dirty="0">
                        <a:effectLst/>
                        <a:latin typeface="Arial" panose="020B0604020202020204" pitchFamily="34" charset="0"/>
                        <a:ea typeface="Calibri"/>
                        <a:cs typeface="Arial" panose="020B0604020202020204" pitchFamily="34" charset="0"/>
                      </a:endParaRPr>
                    </a:p>
                  </a:txBody>
                  <a:tcPr marL="68580" marR="68580" marT="0" marB="0" anchor="b"/>
                </a:tc>
                <a:tc>
                  <a:txBody>
                    <a:bodyPr/>
                    <a:lstStyle/>
                    <a:p>
                      <a:pPr marL="0" marR="0" algn="ctr">
                        <a:spcBef>
                          <a:spcPts val="0"/>
                        </a:spcBef>
                        <a:spcAft>
                          <a:spcPts val="0"/>
                        </a:spcAft>
                      </a:pPr>
                      <a:r>
                        <a:rPr lang="en-US" sz="1400">
                          <a:effectLst/>
                          <a:latin typeface="Arial" panose="020B0604020202020204" pitchFamily="34" charset="0"/>
                          <a:cs typeface="Arial" panose="020B0604020202020204" pitchFamily="34" charset="0"/>
                        </a:rPr>
                        <a:t>13,447</a:t>
                      </a:r>
                      <a:endParaRPr lang="en-US" sz="1400">
                        <a:effectLst/>
                        <a:latin typeface="Arial" panose="020B0604020202020204" pitchFamily="34" charset="0"/>
                        <a:ea typeface="Calibri"/>
                        <a:cs typeface="Arial" panose="020B0604020202020204" pitchFamily="34" charset="0"/>
                      </a:endParaRPr>
                    </a:p>
                  </a:txBody>
                  <a:tcPr marL="68580" marR="68580" marT="0" marB="0" anchor="b"/>
                </a:tc>
                <a:tc>
                  <a:txBody>
                    <a:bodyPr/>
                    <a:lstStyle/>
                    <a:p>
                      <a:pPr marL="0" marR="0" algn="ctr">
                        <a:spcBef>
                          <a:spcPts val="0"/>
                        </a:spcBef>
                        <a:spcAft>
                          <a:spcPts val="0"/>
                        </a:spcAft>
                      </a:pPr>
                      <a:r>
                        <a:rPr lang="en-US" sz="1400">
                          <a:effectLst/>
                          <a:latin typeface="Arial" panose="020B0604020202020204" pitchFamily="34" charset="0"/>
                          <a:cs typeface="Arial" panose="020B0604020202020204" pitchFamily="34" charset="0"/>
                        </a:rPr>
                        <a:t>20,294</a:t>
                      </a:r>
                      <a:endParaRPr lang="en-US" sz="1400">
                        <a:effectLst/>
                        <a:latin typeface="Arial" panose="020B0604020202020204" pitchFamily="34" charset="0"/>
                        <a:ea typeface="Calibri"/>
                        <a:cs typeface="Arial" panose="020B0604020202020204" pitchFamily="34" charset="0"/>
                      </a:endParaRPr>
                    </a:p>
                  </a:txBody>
                  <a:tcPr marL="68580" marR="68580" marT="0" marB="0" anchor="b"/>
                </a:tc>
              </a:tr>
              <a:tr h="253947">
                <a:tc>
                  <a:txBody>
                    <a:bodyPr/>
                    <a:lstStyle/>
                    <a:p>
                      <a:pPr marL="0" marR="0" algn="ctr">
                        <a:spcBef>
                          <a:spcPts val="0"/>
                        </a:spcBef>
                        <a:spcAft>
                          <a:spcPts val="0"/>
                        </a:spcAft>
                      </a:pPr>
                      <a:r>
                        <a:rPr lang="en-US" sz="1400">
                          <a:effectLst/>
                          <a:latin typeface="Arial" panose="020B0604020202020204" pitchFamily="34" charset="0"/>
                          <a:cs typeface="Arial" panose="020B0604020202020204" pitchFamily="34" charset="0"/>
                        </a:rPr>
                        <a:t>2014</a:t>
                      </a:r>
                      <a:endParaRPr lang="en-US" sz="1400">
                        <a:effectLst/>
                        <a:latin typeface="Arial" panose="020B0604020202020204" pitchFamily="34" charset="0"/>
                        <a:ea typeface="Calibri"/>
                        <a:cs typeface="Arial" panose="020B0604020202020204" pitchFamily="34" charset="0"/>
                      </a:endParaRPr>
                    </a:p>
                  </a:txBody>
                  <a:tcPr marL="68580" marR="68580" marT="0" marB="0" anchor="b"/>
                </a:tc>
                <a:tc>
                  <a:txBody>
                    <a:bodyPr/>
                    <a:lstStyle/>
                    <a:p>
                      <a:pPr marL="0" marR="0" algn="ctr">
                        <a:spcBef>
                          <a:spcPts val="0"/>
                        </a:spcBef>
                        <a:spcAft>
                          <a:spcPts val="0"/>
                        </a:spcAft>
                      </a:pPr>
                      <a:r>
                        <a:rPr lang="en-US" sz="1400" dirty="0">
                          <a:effectLst/>
                          <a:latin typeface="Arial" panose="020B0604020202020204" pitchFamily="34" charset="0"/>
                          <a:cs typeface="Arial" panose="020B0604020202020204" pitchFamily="34" charset="0"/>
                        </a:rPr>
                        <a:t>17,124</a:t>
                      </a:r>
                      <a:endParaRPr lang="en-US" sz="1400" dirty="0">
                        <a:effectLst/>
                        <a:latin typeface="Arial" panose="020B0604020202020204" pitchFamily="34" charset="0"/>
                        <a:ea typeface="Calibri"/>
                        <a:cs typeface="Arial" panose="020B0604020202020204" pitchFamily="34" charset="0"/>
                      </a:endParaRPr>
                    </a:p>
                  </a:txBody>
                  <a:tcPr marL="68580" marR="68580" marT="0" marB="0" anchor="b"/>
                </a:tc>
                <a:tc>
                  <a:txBody>
                    <a:bodyPr/>
                    <a:lstStyle/>
                    <a:p>
                      <a:pPr marL="0" marR="0" algn="ctr">
                        <a:spcBef>
                          <a:spcPts val="0"/>
                        </a:spcBef>
                        <a:spcAft>
                          <a:spcPts val="0"/>
                        </a:spcAft>
                      </a:pPr>
                      <a:r>
                        <a:rPr lang="en-US" sz="1400" dirty="0">
                          <a:effectLst/>
                          <a:latin typeface="Arial" panose="020B0604020202020204" pitchFamily="34" charset="0"/>
                          <a:cs typeface="Arial" panose="020B0604020202020204" pitchFamily="34" charset="0"/>
                        </a:rPr>
                        <a:t>16,001</a:t>
                      </a:r>
                      <a:endParaRPr lang="en-US" sz="1400" dirty="0">
                        <a:effectLst/>
                        <a:latin typeface="Arial" panose="020B0604020202020204" pitchFamily="34" charset="0"/>
                        <a:ea typeface="Calibri"/>
                        <a:cs typeface="Arial" panose="020B0604020202020204" pitchFamily="34" charset="0"/>
                      </a:endParaRPr>
                    </a:p>
                  </a:txBody>
                  <a:tcPr marL="68580" marR="68580" marT="0" marB="0" anchor="b"/>
                </a:tc>
                <a:tc>
                  <a:txBody>
                    <a:bodyPr/>
                    <a:lstStyle/>
                    <a:p>
                      <a:pPr marL="0" marR="0" algn="ctr">
                        <a:spcBef>
                          <a:spcPts val="0"/>
                        </a:spcBef>
                        <a:spcAft>
                          <a:spcPts val="0"/>
                        </a:spcAft>
                      </a:pPr>
                      <a:r>
                        <a:rPr lang="en-US" sz="1400" dirty="0">
                          <a:effectLst/>
                          <a:latin typeface="Arial" panose="020B0604020202020204" pitchFamily="34" charset="0"/>
                          <a:cs typeface="Arial" panose="020B0604020202020204" pitchFamily="34" charset="0"/>
                        </a:rPr>
                        <a:t>20,601</a:t>
                      </a:r>
                      <a:endParaRPr lang="en-US" sz="1400" dirty="0">
                        <a:effectLst/>
                        <a:latin typeface="Arial" panose="020B0604020202020204" pitchFamily="34" charset="0"/>
                        <a:ea typeface="Calibri"/>
                        <a:cs typeface="Arial" panose="020B0604020202020204" pitchFamily="34" charset="0"/>
                      </a:endParaRPr>
                    </a:p>
                  </a:txBody>
                  <a:tcPr marL="68580" marR="68580" marT="0" marB="0" anchor="b"/>
                </a:tc>
              </a:tr>
            </a:tbl>
          </a:graphicData>
        </a:graphic>
      </p:graphicFrame>
      <p:sp>
        <p:nvSpPr>
          <p:cNvPr id="6" name="Rectangle 1"/>
          <p:cNvSpPr>
            <a:spLocks noChangeArrowheads="1"/>
          </p:cNvSpPr>
          <p:nvPr/>
        </p:nvSpPr>
        <p:spPr bwMode="auto">
          <a:xfrm>
            <a:off x="388884" y="3048537"/>
            <a:ext cx="7377084"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defTabSz="914400"/>
            <a:r>
              <a:rPr lang="en-US" altLang="en-US" sz="1400" b="1" dirty="0" smtClean="0">
                <a:solidFill>
                  <a:srgbClr val="1F497D"/>
                </a:solidFill>
                <a:latin typeface="Arial" pitchFamily="34" charset="0"/>
                <a:ea typeface="Calibri" pitchFamily="34" charset="0"/>
                <a:cs typeface="Arial" pitchFamily="34" charset="0"/>
              </a:rPr>
              <a:t>Comparison </a:t>
            </a:r>
            <a:r>
              <a:rPr lang="en-US" altLang="en-US" sz="1400" b="1" dirty="0" smtClean="0">
                <a:solidFill>
                  <a:srgbClr val="1F497D"/>
                </a:solidFill>
                <a:latin typeface="Arial" pitchFamily="34" charset="0"/>
                <a:ea typeface="Calibri" pitchFamily="34" charset="0"/>
                <a:cs typeface="Arial" pitchFamily="34" charset="0"/>
              </a:rPr>
              <a:t>of APCD Medical Claims File Inpatient Deaths to MDPH Inpatient Deaths</a:t>
            </a:r>
            <a:endParaRPr lang="en-US" altLang="en-US" sz="1400" b="1" dirty="0" smtClean="0">
              <a:solidFill>
                <a:prstClr val="black"/>
              </a:solidFill>
              <a:latin typeface="Arial" pitchFamily="34" charset="0"/>
              <a:ea typeface="ＭＳ Ｐゴシック" charset="-128"/>
              <a:cs typeface="Arial" pitchFamily="34" charset="0"/>
            </a:endParaRPr>
          </a:p>
        </p:txBody>
      </p:sp>
      <p:sp>
        <p:nvSpPr>
          <p:cNvPr id="7" name="TextBox 6"/>
          <p:cNvSpPr txBox="1"/>
          <p:nvPr/>
        </p:nvSpPr>
        <p:spPr>
          <a:xfrm>
            <a:off x="84084" y="1702676"/>
            <a:ext cx="8923282" cy="1323439"/>
          </a:xfrm>
          <a:prstGeom prst="rect">
            <a:avLst/>
          </a:prstGeom>
          <a:noFill/>
        </p:spPr>
        <p:txBody>
          <a:bodyPr wrap="square" rtlCol="0">
            <a:spAutoFit/>
          </a:bodyPr>
          <a:lstStyle/>
          <a:p>
            <a:r>
              <a:rPr lang="en-US" sz="1600" u="sng" dirty="0" smtClean="0">
                <a:solidFill>
                  <a:prstClr val="black"/>
                </a:solidFill>
                <a:latin typeface="Arial" panose="020B0604020202020204" pitchFamily="34" charset="0"/>
                <a:ea typeface="ＭＳ Ｐゴシック" charset="-128"/>
                <a:cs typeface="Arial" panose="020B0604020202020204" pitchFamily="34" charset="0"/>
              </a:rPr>
              <a:t>Answer</a:t>
            </a:r>
            <a:r>
              <a:rPr lang="en-US" sz="1600" dirty="0" smtClean="0">
                <a:solidFill>
                  <a:prstClr val="black"/>
                </a:solidFill>
                <a:latin typeface="Arial" panose="020B0604020202020204" pitchFamily="34" charset="0"/>
                <a:ea typeface="ＭＳ Ｐゴシック" charset="-128"/>
                <a:cs typeface="Arial" panose="020B0604020202020204" pitchFamily="34" charset="0"/>
              </a:rPr>
              <a:t>: Since the </a:t>
            </a:r>
            <a:r>
              <a:rPr lang="en-US" sz="1600" dirty="0" smtClean="0">
                <a:solidFill>
                  <a:prstClr val="black"/>
                </a:solidFill>
                <a:latin typeface="Arial" panose="020B0604020202020204" pitchFamily="34" charset="0"/>
                <a:ea typeface="ＭＳ Ｐゴシック" charset="-128"/>
                <a:cs typeface="Arial" panose="020B0604020202020204" pitchFamily="34" charset="0"/>
              </a:rPr>
              <a:t>APCD available to Non-Government entities does </a:t>
            </a:r>
            <a:r>
              <a:rPr lang="en-US" sz="1600" dirty="0" smtClean="0">
                <a:solidFill>
                  <a:prstClr val="black"/>
                </a:solidFill>
                <a:latin typeface="Arial" panose="020B0604020202020204" pitchFamily="34" charset="0"/>
                <a:ea typeface="ＭＳ Ｐゴシック" charset="-128"/>
                <a:cs typeface="Arial" panose="020B0604020202020204" pitchFamily="34" charset="0"/>
              </a:rPr>
              <a:t>not include the entire Medicare population (only Medicare dual-</a:t>
            </a:r>
            <a:r>
              <a:rPr lang="en-US" sz="1600" dirty="0" err="1" smtClean="0">
                <a:solidFill>
                  <a:prstClr val="black"/>
                </a:solidFill>
                <a:latin typeface="Arial" panose="020B0604020202020204" pitchFamily="34" charset="0"/>
                <a:ea typeface="ＭＳ Ｐゴシック" charset="-128"/>
                <a:cs typeface="Arial" panose="020B0604020202020204" pitchFamily="34" charset="0"/>
              </a:rPr>
              <a:t>eligibles</a:t>
            </a:r>
            <a:r>
              <a:rPr lang="en-US" sz="1600" dirty="0" smtClean="0">
                <a:solidFill>
                  <a:prstClr val="black"/>
                </a:solidFill>
                <a:latin typeface="Arial" panose="020B0604020202020204" pitchFamily="34" charset="0"/>
                <a:ea typeface="ＭＳ Ｐゴシック" charset="-128"/>
                <a:cs typeface="Arial" panose="020B0604020202020204" pitchFamily="34" charset="0"/>
              </a:rPr>
              <a:t>), as an indicator of reliability, </a:t>
            </a:r>
            <a:r>
              <a:rPr lang="en-US" sz="1600" dirty="0" smtClean="0">
                <a:solidFill>
                  <a:prstClr val="black"/>
                </a:solidFill>
                <a:latin typeface="Arial" panose="020B0604020202020204" pitchFamily="34" charset="0"/>
                <a:ea typeface="ＭＳ Ｐゴシック" charset="-128"/>
                <a:cs typeface="Arial" panose="020B0604020202020204" pitchFamily="34" charset="0"/>
              </a:rPr>
              <a:t>it </a:t>
            </a:r>
            <a:r>
              <a:rPr lang="en-US" sz="1600" dirty="0" smtClean="0">
                <a:solidFill>
                  <a:prstClr val="black"/>
                </a:solidFill>
                <a:latin typeface="Arial" panose="020B0604020202020204" pitchFamily="34" charset="0"/>
                <a:ea typeface="ＭＳ Ｐゴシック" charset="-128"/>
                <a:cs typeface="Arial" panose="020B0604020202020204" pitchFamily="34" charset="0"/>
              </a:rPr>
              <a:t>is expected that APCD </a:t>
            </a:r>
            <a:r>
              <a:rPr lang="en-US" sz="1600" dirty="0" smtClean="0">
                <a:solidFill>
                  <a:prstClr val="black"/>
                </a:solidFill>
                <a:latin typeface="Arial" panose="020B0604020202020204" pitchFamily="34" charset="0"/>
                <a:ea typeface="ＭＳ Ｐゴシック" charset="-128"/>
                <a:cs typeface="Arial" panose="020B0604020202020204" pitchFamily="34" charset="0"/>
              </a:rPr>
              <a:t>inpatient </a:t>
            </a:r>
            <a:r>
              <a:rPr lang="en-US" sz="1600" dirty="0" smtClean="0">
                <a:solidFill>
                  <a:prstClr val="black"/>
                </a:solidFill>
                <a:latin typeface="Arial" panose="020B0604020202020204" pitchFamily="34" charset="0"/>
                <a:ea typeface="ＭＳ Ｐゴシック" charset="-128"/>
                <a:cs typeface="Arial" panose="020B0604020202020204" pitchFamily="34" charset="0"/>
              </a:rPr>
              <a:t>deaths would be lower than the inpatient deaths reported in the State Annual DPH death file. In comparing 5 years of APCD inpatient deaths to 5 years of DPH inpatient deaths, as expected, the APCD did not exceed the DPH</a:t>
            </a:r>
            <a:r>
              <a:rPr lang="en-US" sz="1600" dirty="0" smtClean="0">
                <a:solidFill>
                  <a:prstClr val="black"/>
                </a:solidFill>
                <a:latin typeface="Arial" panose="020B0604020202020204" pitchFamily="34" charset="0"/>
                <a:ea typeface="ＭＳ Ｐゴシック" charset="-128"/>
                <a:cs typeface="Arial" panose="020B0604020202020204" pitchFamily="34" charset="0"/>
              </a:rPr>
              <a:t>.</a:t>
            </a:r>
            <a:endParaRPr lang="en-US" sz="1600" dirty="0">
              <a:solidFill>
                <a:prstClr val="black"/>
              </a:solidFill>
              <a:latin typeface="Arial" panose="020B0604020202020204" pitchFamily="34" charset="0"/>
              <a:ea typeface="ＭＳ Ｐゴシック" charset="-128"/>
              <a:cs typeface="Arial" panose="020B0604020202020204" pitchFamily="34" charset="0"/>
            </a:endParaRPr>
          </a:p>
        </p:txBody>
      </p:sp>
      <p:sp>
        <p:nvSpPr>
          <p:cNvPr id="8" name="TextBox 7"/>
          <p:cNvSpPr txBox="1"/>
          <p:nvPr/>
        </p:nvSpPr>
        <p:spPr>
          <a:xfrm>
            <a:off x="186813" y="5732206"/>
            <a:ext cx="1995948" cy="307777"/>
          </a:xfrm>
          <a:prstGeom prst="rect">
            <a:avLst/>
          </a:prstGeom>
          <a:noFill/>
        </p:spPr>
        <p:txBody>
          <a:bodyPr wrap="square" rtlCol="0">
            <a:spAutoFit/>
          </a:bodyPr>
          <a:lstStyle/>
          <a:p>
            <a:r>
              <a:rPr lang="en-US" sz="1400" dirty="0" smtClean="0"/>
              <a:t>[APCD Release 4.0]</a:t>
            </a:r>
            <a:endParaRPr lang="en-US" sz="1400" dirty="0"/>
          </a:p>
        </p:txBody>
      </p:sp>
    </p:spTree>
    <p:extLst>
      <p:ext uri="{BB962C8B-B14F-4D97-AF65-F5344CB8AC3E}">
        <p14:creationId xmlns:p14="http://schemas.microsoft.com/office/powerpoint/2010/main" val="17322868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sz="2400" u="sng" dirty="0" smtClean="0"/>
              <a:t>Question</a:t>
            </a:r>
            <a:r>
              <a:rPr lang="en-US" sz="2400" dirty="0" smtClean="0"/>
              <a:t>: In analyzing Insurance Product Type (ME003) in the Member Eligibility </a:t>
            </a:r>
            <a:r>
              <a:rPr lang="en-US" sz="2400" dirty="0" smtClean="0"/>
              <a:t>file in APCD Release 4.0, </a:t>
            </a:r>
            <a:r>
              <a:rPr lang="en-US" sz="2400" dirty="0" smtClean="0"/>
              <a:t>for a single </a:t>
            </a:r>
            <a:r>
              <a:rPr lang="en-US" sz="2400" dirty="0" smtClean="0"/>
              <a:t>year, </a:t>
            </a:r>
            <a:r>
              <a:rPr lang="en-US" sz="2400" dirty="0" smtClean="0"/>
              <a:t>would most of the MEIDs have one product?</a:t>
            </a:r>
            <a:endParaRPr lang="en-US" sz="2400" dirty="0"/>
          </a:p>
        </p:txBody>
      </p:sp>
      <p:graphicFrame>
        <p:nvGraphicFramePr>
          <p:cNvPr id="5" name="Table 4"/>
          <p:cNvGraphicFramePr>
            <a:graphicFrameLocks noGrp="1"/>
          </p:cNvGraphicFramePr>
          <p:nvPr>
            <p:extLst>
              <p:ext uri="{D42A27DB-BD31-4B8C-83A1-F6EECF244321}">
                <p14:modId xmlns:p14="http://schemas.microsoft.com/office/powerpoint/2010/main" val="215454259"/>
              </p:ext>
            </p:extLst>
          </p:nvPr>
        </p:nvGraphicFramePr>
        <p:xfrm>
          <a:off x="1545021" y="2702729"/>
          <a:ext cx="5264095" cy="3027346"/>
        </p:xfrm>
        <a:graphic>
          <a:graphicData uri="http://schemas.openxmlformats.org/drawingml/2006/table">
            <a:tbl>
              <a:tblPr firstRow="1" firstCol="1" bandRow="1">
                <a:tableStyleId>{5C22544A-7EE6-4342-B048-85BDC9FD1C3A}</a:tableStyleId>
              </a:tblPr>
              <a:tblGrid>
                <a:gridCol w="1473228"/>
                <a:gridCol w="2163351"/>
                <a:gridCol w="1627516"/>
              </a:tblGrid>
              <a:tr h="588946">
                <a:tc>
                  <a:txBody>
                    <a:bodyPr/>
                    <a:lstStyle/>
                    <a:p>
                      <a:pPr marL="0" marR="0" algn="ctr">
                        <a:spcBef>
                          <a:spcPts val="0"/>
                        </a:spcBef>
                        <a:spcAft>
                          <a:spcPts val="0"/>
                        </a:spcAft>
                      </a:pPr>
                      <a:r>
                        <a:rPr lang="en-US" sz="1600" dirty="0" smtClean="0">
                          <a:effectLst/>
                          <a:latin typeface="Arial" panose="020B0604020202020204" pitchFamily="34" charset="0"/>
                          <a:cs typeface="Arial" panose="020B0604020202020204" pitchFamily="34" charset="0"/>
                        </a:rPr>
                        <a:t>Number </a:t>
                      </a:r>
                      <a:r>
                        <a:rPr lang="en-US" sz="1600" dirty="0">
                          <a:effectLst/>
                          <a:latin typeface="Arial" panose="020B0604020202020204" pitchFamily="34" charset="0"/>
                          <a:cs typeface="Arial" panose="020B0604020202020204" pitchFamily="34" charset="0"/>
                        </a:rPr>
                        <a:t>of Products</a:t>
                      </a:r>
                      <a:endParaRPr lang="en-US" sz="1600" dirty="0">
                        <a:effectLst/>
                        <a:latin typeface="Arial" panose="020B0604020202020204" pitchFamily="34" charset="0"/>
                        <a:ea typeface="Calibri"/>
                        <a:cs typeface="Arial" panose="020B0604020202020204" pitchFamily="34" charset="0"/>
                      </a:endParaRPr>
                    </a:p>
                  </a:txBody>
                  <a:tcPr marL="68580" marR="68580" marT="0" marB="0"/>
                </a:tc>
                <a:tc>
                  <a:txBody>
                    <a:bodyPr/>
                    <a:lstStyle/>
                    <a:p>
                      <a:pPr marL="0" marR="0" algn="ctr">
                        <a:spcBef>
                          <a:spcPts val="0"/>
                        </a:spcBef>
                        <a:spcAft>
                          <a:spcPts val="0"/>
                        </a:spcAft>
                      </a:pPr>
                      <a:r>
                        <a:rPr lang="en-US" sz="1600" dirty="0" smtClean="0">
                          <a:effectLst/>
                          <a:latin typeface="Arial" panose="020B0604020202020204" pitchFamily="34" charset="0"/>
                          <a:cs typeface="Arial" panose="020B0604020202020204" pitchFamily="34" charset="0"/>
                        </a:rPr>
                        <a:t>Number </a:t>
                      </a:r>
                      <a:r>
                        <a:rPr lang="en-US" sz="1600" dirty="0">
                          <a:effectLst/>
                          <a:latin typeface="Arial" panose="020B0604020202020204" pitchFamily="34" charset="0"/>
                          <a:cs typeface="Arial" panose="020B0604020202020204" pitchFamily="34" charset="0"/>
                        </a:rPr>
                        <a:t>of </a:t>
                      </a:r>
                      <a:r>
                        <a:rPr lang="en-US" sz="1600" dirty="0" smtClean="0">
                          <a:effectLst/>
                          <a:latin typeface="Arial" panose="020B0604020202020204" pitchFamily="34" charset="0"/>
                          <a:cs typeface="Arial" panose="020B0604020202020204" pitchFamily="34" charset="0"/>
                        </a:rPr>
                        <a:t>Distinct MEIDs</a:t>
                      </a:r>
                      <a:endParaRPr lang="en-US" sz="1600" dirty="0">
                        <a:effectLst/>
                        <a:latin typeface="Arial" panose="020B0604020202020204" pitchFamily="34" charset="0"/>
                        <a:ea typeface="Calibri"/>
                        <a:cs typeface="Arial" panose="020B0604020202020204" pitchFamily="34" charset="0"/>
                      </a:endParaRPr>
                    </a:p>
                  </a:txBody>
                  <a:tcPr marL="68580" marR="68580" marT="0" marB="0"/>
                </a:tc>
                <a:tc>
                  <a:txBody>
                    <a:bodyPr/>
                    <a:lstStyle/>
                    <a:p>
                      <a:pPr marL="0" marR="0" algn="ctr">
                        <a:spcBef>
                          <a:spcPts val="0"/>
                        </a:spcBef>
                        <a:spcAft>
                          <a:spcPts val="0"/>
                        </a:spcAft>
                      </a:pPr>
                      <a:endParaRPr lang="en-US" sz="1600" dirty="0" smtClean="0">
                        <a:effectLst/>
                        <a:latin typeface="Arial" panose="020B0604020202020204" pitchFamily="34" charset="0"/>
                        <a:cs typeface="Arial" panose="020B0604020202020204" pitchFamily="34" charset="0"/>
                      </a:endParaRPr>
                    </a:p>
                    <a:p>
                      <a:pPr marL="0" marR="0" algn="ctr">
                        <a:spcBef>
                          <a:spcPts val="0"/>
                        </a:spcBef>
                        <a:spcAft>
                          <a:spcPts val="0"/>
                        </a:spcAft>
                      </a:pPr>
                      <a:r>
                        <a:rPr lang="en-US" sz="1600" dirty="0" smtClean="0">
                          <a:effectLst/>
                          <a:latin typeface="Arial" panose="020B0604020202020204" pitchFamily="34" charset="0"/>
                          <a:cs typeface="Arial" panose="020B0604020202020204" pitchFamily="34" charset="0"/>
                        </a:rPr>
                        <a:t>Distribution</a:t>
                      </a:r>
                      <a:endParaRPr lang="en-US" sz="1600" dirty="0">
                        <a:effectLst/>
                        <a:latin typeface="Arial" panose="020B0604020202020204" pitchFamily="34" charset="0"/>
                        <a:ea typeface="Calibri"/>
                        <a:cs typeface="Arial" panose="020B0604020202020204" pitchFamily="34" charset="0"/>
                      </a:endParaRPr>
                    </a:p>
                  </a:txBody>
                  <a:tcPr marL="68580" marR="68580" marT="0" marB="0"/>
                </a:tc>
              </a:tr>
              <a:tr h="175895">
                <a:tc>
                  <a:txBody>
                    <a:bodyPr/>
                    <a:lstStyle/>
                    <a:p>
                      <a:pPr marL="0" marR="0" algn="ctr">
                        <a:spcBef>
                          <a:spcPts val="0"/>
                        </a:spcBef>
                        <a:spcAft>
                          <a:spcPts val="0"/>
                        </a:spcAft>
                      </a:pPr>
                      <a:r>
                        <a:rPr lang="en-US" sz="1600" dirty="0">
                          <a:effectLst/>
                          <a:latin typeface="Arial" panose="020B0604020202020204" pitchFamily="34" charset="0"/>
                          <a:cs typeface="Arial" panose="020B0604020202020204" pitchFamily="34" charset="0"/>
                        </a:rPr>
                        <a:t>1</a:t>
                      </a:r>
                      <a:endParaRPr lang="en-US" sz="1600" dirty="0">
                        <a:effectLst/>
                        <a:latin typeface="Arial" panose="020B0604020202020204" pitchFamily="34" charset="0"/>
                        <a:ea typeface="Calibri"/>
                        <a:cs typeface="Arial" panose="020B0604020202020204" pitchFamily="34" charset="0"/>
                      </a:endParaRPr>
                    </a:p>
                  </a:txBody>
                  <a:tcPr marL="68580" marR="68580" marT="0" marB="0"/>
                </a:tc>
                <a:tc>
                  <a:txBody>
                    <a:bodyPr/>
                    <a:lstStyle/>
                    <a:p>
                      <a:pPr marL="0" marR="0" algn="ctr">
                        <a:spcBef>
                          <a:spcPts val="0"/>
                        </a:spcBef>
                        <a:spcAft>
                          <a:spcPts val="0"/>
                        </a:spcAft>
                      </a:pPr>
                      <a:r>
                        <a:rPr lang="en-US" sz="1600">
                          <a:effectLst/>
                          <a:latin typeface="Arial" panose="020B0604020202020204" pitchFamily="34" charset="0"/>
                          <a:cs typeface="Arial" panose="020B0604020202020204" pitchFamily="34" charset="0"/>
                        </a:rPr>
                        <a:t>     2,227,876 </a:t>
                      </a:r>
                      <a:endParaRPr lang="en-US" sz="1600">
                        <a:effectLst/>
                        <a:latin typeface="Arial" panose="020B0604020202020204" pitchFamily="34" charset="0"/>
                        <a:ea typeface="Calibri"/>
                        <a:cs typeface="Arial" panose="020B0604020202020204" pitchFamily="34" charset="0"/>
                      </a:endParaRPr>
                    </a:p>
                  </a:txBody>
                  <a:tcPr marL="68580" marR="68580" marT="0" marB="0"/>
                </a:tc>
                <a:tc>
                  <a:txBody>
                    <a:bodyPr/>
                    <a:lstStyle/>
                    <a:p>
                      <a:pPr marL="0" marR="0" algn="ctr">
                        <a:spcBef>
                          <a:spcPts val="0"/>
                        </a:spcBef>
                        <a:spcAft>
                          <a:spcPts val="0"/>
                        </a:spcAft>
                      </a:pPr>
                      <a:r>
                        <a:rPr lang="en-US" sz="1600">
                          <a:effectLst/>
                          <a:latin typeface="Arial" panose="020B0604020202020204" pitchFamily="34" charset="0"/>
                          <a:cs typeface="Arial" panose="020B0604020202020204" pitchFamily="34" charset="0"/>
                        </a:rPr>
                        <a:t>29.829%</a:t>
                      </a:r>
                      <a:endParaRPr lang="en-US" sz="1600">
                        <a:effectLst/>
                        <a:latin typeface="Arial" panose="020B0604020202020204" pitchFamily="34" charset="0"/>
                        <a:ea typeface="Calibri"/>
                        <a:cs typeface="Arial" panose="020B0604020202020204" pitchFamily="34" charset="0"/>
                      </a:endParaRPr>
                    </a:p>
                  </a:txBody>
                  <a:tcPr marL="68580" marR="68580" marT="0" marB="0" anchor="b"/>
                </a:tc>
              </a:tr>
              <a:tr h="200025">
                <a:tc>
                  <a:txBody>
                    <a:bodyPr/>
                    <a:lstStyle/>
                    <a:p>
                      <a:pPr marL="0" marR="0" algn="ctr">
                        <a:spcBef>
                          <a:spcPts val="0"/>
                        </a:spcBef>
                        <a:spcAft>
                          <a:spcPts val="0"/>
                        </a:spcAft>
                      </a:pPr>
                      <a:r>
                        <a:rPr lang="en-US" sz="1600">
                          <a:effectLst/>
                          <a:latin typeface="Arial" panose="020B0604020202020204" pitchFamily="34" charset="0"/>
                          <a:cs typeface="Arial" panose="020B0604020202020204" pitchFamily="34" charset="0"/>
                        </a:rPr>
                        <a:t>2</a:t>
                      </a:r>
                      <a:endParaRPr lang="en-US" sz="1600">
                        <a:effectLst/>
                        <a:latin typeface="Arial" panose="020B0604020202020204" pitchFamily="34" charset="0"/>
                        <a:ea typeface="Calibri"/>
                        <a:cs typeface="Arial" panose="020B0604020202020204" pitchFamily="34" charset="0"/>
                      </a:endParaRPr>
                    </a:p>
                  </a:txBody>
                  <a:tcPr marL="68580" marR="68580" marT="0" marB="0"/>
                </a:tc>
                <a:tc>
                  <a:txBody>
                    <a:bodyPr/>
                    <a:lstStyle/>
                    <a:p>
                      <a:pPr marL="0" marR="0" algn="ctr">
                        <a:spcBef>
                          <a:spcPts val="0"/>
                        </a:spcBef>
                        <a:spcAft>
                          <a:spcPts val="0"/>
                        </a:spcAft>
                      </a:pPr>
                      <a:r>
                        <a:rPr lang="en-US" sz="1600" dirty="0">
                          <a:effectLst/>
                          <a:latin typeface="Arial" panose="020B0604020202020204" pitchFamily="34" charset="0"/>
                          <a:cs typeface="Arial" panose="020B0604020202020204" pitchFamily="34" charset="0"/>
                        </a:rPr>
                        <a:t>      2,858,763 </a:t>
                      </a:r>
                      <a:endParaRPr lang="en-US" sz="1600" dirty="0">
                        <a:effectLst/>
                        <a:latin typeface="Arial" panose="020B0604020202020204" pitchFamily="34" charset="0"/>
                        <a:ea typeface="Calibri"/>
                        <a:cs typeface="Arial" panose="020B0604020202020204" pitchFamily="34" charset="0"/>
                      </a:endParaRPr>
                    </a:p>
                  </a:txBody>
                  <a:tcPr marL="68580" marR="68580" marT="0" marB="0"/>
                </a:tc>
                <a:tc>
                  <a:txBody>
                    <a:bodyPr/>
                    <a:lstStyle/>
                    <a:p>
                      <a:pPr marL="0" marR="0" algn="ctr">
                        <a:spcBef>
                          <a:spcPts val="0"/>
                        </a:spcBef>
                        <a:spcAft>
                          <a:spcPts val="0"/>
                        </a:spcAft>
                      </a:pPr>
                      <a:r>
                        <a:rPr lang="en-US" sz="1600">
                          <a:effectLst/>
                          <a:latin typeface="Arial" panose="020B0604020202020204" pitchFamily="34" charset="0"/>
                          <a:cs typeface="Arial" panose="020B0604020202020204" pitchFamily="34" charset="0"/>
                        </a:rPr>
                        <a:t>38.276%</a:t>
                      </a:r>
                      <a:endParaRPr lang="en-US" sz="1600">
                        <a:effectLst/>
                        <a:latin typeface="Arial" panose="020B0604020202020204" pitchFamily="34" charset="0"/>
                        <a:ea typeface="Calibri"/>
                        <a:cs typeface="Arial" panose="020B0604020202020204" pitchFamily="34" charset="0"/>
                      </a:endParaRPr>
                    </a:p>
                  </a:txBody>
                  <a:tcPr marL="68580" marR="68580" marT="0" marB="0" anchor="b"/>
                </a:tc>
              </a:tr>
              <a:tr h="200025">
                <a:tc>
                  <a:txBody>
                    <a:bodyPr/>
                    <a:lstStyle/>
                    <a:p>
                      <a:pPr marL="0" marR="0" algn="ctr">
                        <a:spcBef>
                          <a:spcPts val="0"/>
                        </a:spcBef>
                        <a:spcAft>
                          <a:spcPts val="0"/>
                        </a:spcAft>
                      </a:pPr>
                      <a:r>
                        <a:rPr lang="en-US" sz="1600">
                          <a:effectLst/>
                          <a:latin typeface="Arial" panose="020B0604020202020204" pitchFamily="34" charset="0"/>
                          <a:cs typeface="Arial" panose="020B0604020202020204" pitchFamily="34" charset="0"/>
                        </a:rPr>
                        <a:t>3</a:t>
                      </a:r>
                      <a:endParaRPr lang="en-US" sz="1600">
                        <a:effectLst/>
                        <a:latin typeface="Arial" panose="020B0604020202020204" pitchFamily="34" charset="0"/>
                        <a:ea typeface="Calibri"/>
                        <a:cs typeface="Arial" panose="020B0604020202020204" pitchFamily="34" charset="0"/>
                      </a:endParaRPr>
                    </a:p>
                  </a:txBody>
                  <a:tcPr marL="68580" marR="68580" marT="0" marB="0"/>
                </a:tc>
                <a:tc>
                  <a:txBody>
                    <a:bodyPr/>
                    <a:lstStyle/>
                    <a:p>
                      <a:pPr marL="0" marR="0" algn="ctr">
                        <a:spcBef>
                          <a:spcPts val="0"/>
                        </a:spcBef>
                        <a:spcAft>
                          <a:spcPts val="0"/>
                        </a:spcAft>
                      </a:pPr>
                      <a:r>
                        <a:rPr lang="en-US" sz="1600" dirty="0">
                          <a:effectLst/>
                          <a:latin typeface="Arial" panose="020B0604020202020204" pitchFamily="34" charset="0"/>
                          <a:cs typeface="Arial" panose="020B0604020202020204" pitchFamily="34" charset="0"/>
                        </a:rPr>
                        <a:t>      1,374,610 </a:t>
                      </a:r>
                      <a:endParaRPr lang="en-US" sz="1600" dirty="0">
                        <a:effectLst/>
                        <a:latin typeface="Arial" panose="020B0604020202020204" pitchFamily="34" charset="0"/>
                        <a:ea typeface="Calibri"/>
                        <a:cs typeface="Arial" panose="020B0604020202020204" pitchFamily="34" charset="0"/>
                      </a:endParaRPr>
                    </a:p>
                  </a:txBody>
                  <a:tcPr marL="68580" marR="68580" marT="0" marB="0"/>
                </a:tc>
                <a:tc>
                  <a:txBody>
                    <a:bodyPr/>
                    <a:lstStyle/>
                    <a:p>
                      <a:pPr marL="0" marR="0" algn="ctr">
                        <a:spcBef>
                          <a:spcPts val="0"/>
                        </a:spcBef>
                        <a:spcAft>
                          <a:spcPts val="0"/>
                        </a:spcAft>
                      </a:pPr>
                      <a:r>
                        <a:rPr lang="en-US" sz="1600">
                          <a:effectLst/>
                          <a:latin typeface="Arial" panose="020B0604020202020204" pitchFamily="34" charset="0"/>
                          <a:cs typeface="Arial" panose="020B0604020202020204" pitchFamily="34" charset="0"/>
                        </a:rPr>
                        <a:t>18.405%</a:t>
                      </a:r>
                      <a:endParaRPr lang="en-US" sz="1600">
                        <a:effectLst/>
                        <a:latin typeface="Arial" panose="020B0604020202020204" pitchFamily="34" charset="0"/>
                        <a:ea typeface="Calibri"/>
                        <a:cs typeface="Arial" panose="020B0604020202020204" pitchFamily="34" charset="0"/>
                      </a:endParaRPr>
                    </a:p>
                  </a:txBody>
                  <a:tcPr marL="68580" marR="68580" marT="0" marB="0" anchor="b"/>
                </a:tc>
              </a:tr>
              <a:tr h="200025">
                <a:tc>
                  <a:txBody>
                    <a:bodyPr/>
                    <a:lstStyle/>
                    <a:p>
                      <a:pPr marL="0" marR="0" algn="ctr">
                        <a:spcBef>
                          <a:spcPts val="0"/>
                        </a:spcBef>
                        <a:spcAft>
                          <a:spcPts val="0"/>
                        </a:spcAft>
                      </a:pPr>
                      <a:r>
                        <a:rPr lang="en-US" sz="1600">
                          <a:effectLst/>
                          <a:latin typeface="Arial" panose="020B0604020202020204" pitchFamily="34" charset="0"/>
                          <a:cs typeface="Arial" panose="020B0604020202020204" pitchFamily="34" charset="0"/>
                        </a:rPr>
                        <a:t>4</a:t>
                      </a:r>
                      <a:endParaRPr lang="en-US" sz="1600">
                        <a:effectLst/>
                        <a:latin typeface="Arial" panose="020B0604020202020204" pitchFamily="34" charset="0"/>
                        <a:ea typeface="Calibri"/>
                        <a:cs typeface="Arial" panose="020B0604020202020204" pitchFamily="34" charset="0"/>
                      </a:endParaRPr>
                    </a:p>
                  </a:txBody>
                  <a:tcPr marL="68580" marR="68580" marT="0" marB="0"/>
                </a:tc>
                <a:tc>
                  <a:txBody>
                    <a:bodyPr/>
                    <a:lstStyle/>
                    <a:p>
                      <a:pPr marL="0" marR="0" algn="ctr">
                        <a:spcBef>
                          <a:spcPts val="0"/>
                        </a:spcBef>
                        <a:spcAft>
                          <a:spcPts val="0"/>
                        </a:spcAft>
                      </a:pPr>
                      <a:r>
                        <a:rPr lang="en-US" sz="1600">
                          <a:effectLst/>
                          <a:latin typeface="Arial" panose="020B0604020202020204" pitchFamily="34" charset="0"/>
                          <a:cs typeface="Arial" panose="020B0604020202020204" pitchFamily="34" charset="0"/>
                        </a:rPr>
                        <a:t>         675,722 </a:t>
                      </a:r>
                      <a:endParaRPr lang="en-US" sz="1600">
                        <a:effectLst/>
                        <a:latin typeface="Arial" panose="020B0604020202020204" pitchFamily="34" charset="0"/>
                        <a:ea typeface="Calibri"/>
                        <a:cs typeface="Arial" panose="020B0604020202020204" pitchFamily="34" charset="0"/>
                      </a:endParaRPr>
                    </a:p>
                  </a:txBody>
                  <a:tcPr marL="68580" marR="68580" marT="0" marB="0"/>
                </a:tc>
                <a:tc>
                  <a:txBody>
                    <a:bodyPr/>
                    <a:lstStyle/>
                    <a:p>
                      <a:pPr marL="0" marR="0" algn="ctr">
                        <a:spcBef>
                          <a:spcPts val="0"/>
                        </a:spcBef>
                        <a:spcAft>
                          <a:spcPts val="0"/>
                        </a:spcAft>
                      </a:pPr>
                      <a:r>
                        <a:rPr lang="en-US" sz="1600">
                          <a:effectLst/>
                          <a:latin typeface="Arial" panose="020B0604020202020204" pitchFamily="34" charset="0"/>
                          <a:cs typeface="Arial" panose="020B0604020202020204" pitchFamily="34" charset="0"/>
                        </a:rPr>
                        <a:t>9.047%</a:t>
                      </a:r>
                      <a:endParaRPr lang="en-US" sz="1600">
                        <a:effectLst/>
                        <a:latin typeface="Arial" panose="020B0604020202020204" pitchFamily="34" charset="0"/>
                        <a:ea typeface="Calibri"/>
                        <a:cs typeface="Arial" panose="020B0604020202020204" pitchFamily="34" charset="0"/>
                      </a:endParaRPr>
                    </a:p>
                  </a:txBody>
                  <a:tcPr marL="68580" marR="68580" marT="0" marB="0" anchor="b"/>
                </a:tc>
              </a:tr>
              <a:tr h="200025">
                <a:tc>
                  <a:txBody>
                    <a:bodyPr/>
                    <a:lstStyle/>
                    <a:p>
                      <a:pPr marL="0" marR="0" algn="ctr">
                        <a:spcBef>
                          <a:spcPts val="0"/>
                        </a:spcBef>
                        <a:spcAft>
                          <a:spcPts val="0"/>
                        </a:spcAft>
                      </a:pPr>
                      <a:r>
                        <a:rPr lang="en-US" sz="1600">
                          <a:effectLst/>
                          <a:latin typeface="Arial" panose="020B0604020202020204" pitchFamily="34" charset="0"/>
                          <a:cs typeface="Arial" panose="020B0604020202020204" pitchFamily="34" charset="0"/>
                        </a:rPr>
                        <a:t>5</a:t>
                      </a:r>
                      <a:endParaRPr lang="en-US" sz="1600">
                        <a:effectLst/>
                        <a:latin typeface="Arial" panose="020B0604020202020204" pitchFamily="34" charset="0"/>
                        <a:ea typeface="Calibri"/>
                        <a:cs typeface="Arial" panose="020B0604020202020204" pitchFamily="34" charset="0"/>
                      </a:endParaRPr>
                    </a:p>
                  </a:txBody>
                  <a:tcPr marL="68580" marR="68580" marT="0" marB="0"/>
                </a:tc>
                <a:tc>
                  <a:txBody>
                    <a:bodyPr/>
                    <a:lstStyle/>
                    <a:p>
                      <a:pPr marL="0" marR="0" algn="ctr">
                        <a:spcBef>
                          <a:spcPts val="0"/>
                        </a:spcBef>
                        <a:spcAft>
                          <a:spcPts val="0"/>
                        </a:spcAft>
                      </a:pPr>
                      <a:r>
                        <a:rPr lang="en-US" sz="1600">
                          <a:effectLst/>
                          <a:latin typeface="Arial" panose="020B0604020202020204" pitchFamily="34" charset="0"/>
                          <a:cs typeface="Arial" panose="020B0604020202020204" pitchFamily="34" charset="0"/>
                        </a:rPr>
                        <a:t>        242,754 </a:t>
                      </a:r>
                      <a:endParaRPr lang="en-US" sz="1600">
                        <a:effectLst/>
                        <a:latin typeface="Arial" panose="020B0604020202020204" pitchFamily="34" charset="0"/>
                        <a:ea typeface="Calibri"/>
                        <a:cs typeface="Arial" panose="020B0604020202020204" pitchFamily="34" charset="0"/>
                      </a:endParaRPr>
                    </a:p>
                  </a:txBody>
                  <a:tcPr marL="68580" marR="68580" marT="0" marB="0"/>
                </a:tc>
                <a:tc>
                  <a:txBody>
                    <a:bodyPr/>
                    <a:lstStyle/>
                    <a:p>
                      <a:pPr marL="0" marR="0" algn="ctr">
                        <a:spcBef>
                          <a:spcPts val="0"/>
                        </a:spcBef>
                        <a:spcAft>
                          <a:spcPts val="0"/>
                        </a:spcAft>
                      </a:pPr>
                      <a:r>
                        <a:rPr lang="en-US" sz="1600">
                          <a:effectLst/>
                          <a:latin typeface="Arial" panose="020B0604020202020204" pitchFamily="34" charset="0"/>
                          <a:cs typeface="Arial" panose="020B0604020202020204" pitchFamily="34" charset="0"/>
                        </a:rPr>
                        <a:t>3.250%</a:t>
                      </a:r>
                      <a:endParaRPr lang="en-US" sz="1600">
                        <a:effectLst/>
                        <a:latin typeface="Arial" panose="020B0604020202020204" pitchFamily="34" charset="0"/>
                        <a:ea typeface="Calibri"/>
                        <a:cs typeface="Arial" panose="020B0604020202020204" pitchFamily="34" charset="0"/>
                      </a:endParaRPr>
                    </a:p>
                  </a:txBody>
                  <a:tcPr marL="68580" marR="68580" marT="0" marB="0" anchor="b"/>
                </a:tc>
              </a:tr>
              <a:tr h="200025">
                <a:tc>
                  <a:txBody>
                    <a:bodyPr/>
                    <a:lstStyle/>
                    <a:p>
                      <a:pPr marL="0" marR="0" algn="ctr">
                        <a:spcBef>
                          <a:spcPts val="0"/>
                        </a:spcBef>
                        <a:spcAft>
                          <a:spcPts val="0"/>
                        </a:spcAft>
                      </a:pPr>
                      <a:r>
                        <a:rPr lang="en-US" sz="1600">
                          <a:effectLst/>
                          <a:latin typeface="Arial" panose="020B0604020202020204" pitchFamily="34" charset="0"/>
                          <a:cs typeface="Arial" panose="020B0604020202020204" pitchFamily="34" charset="0"/>
                        </a:rPr>
                        <a:t>6</a:t>
                      </a:r>
                      <a:endParaRPr lang="en-US" sz="1600">
                        <a:effectLst/>
                        <a:latin typeface="Arial" panose="020B0604020202020204" pitchFamily="34" charset="0"/>
                        <a:ea typeface="Calibri"/>
                        <a:cs typeface="Arial" panose="020B0604020202020204" pitchFamily="34" charset="0"/>
                      </a:endParaRPr>
                    </a:p>
                  </a:txBody>
                  <a:tcPr marL="68580" marR="68580" marT="0" marB="0"/>
                </a:tc>
                <a:tc>
                  <a:txBody>
                    <a:bodyPr/>
                    <a:lstStyle/>
                    <a:p>
                      <a:pPr marL="0" marR="0" algn="ctr">
                        <a:spcBef>
                          <a:spcPts val="0"/>
                        </a:spcBef>
                        <a:spcAft>
                          <a:spcPts val="0"/>
                        </a:spcAft>
                      </a:pPr>
                      <a:r>
                        <a:rPr lang="en-US" sz="1600">
                          <a:effectLst/>
                          <a:latin typeface="Arial" panose="020B0604020202020204" pitchFamily="34" charset="0"/>
                          <a:cs typeface="Arial" panose="020B0604020202020204" pitchFamily="34" charset="0"/>
                        </a:rPr>
                        <a:t>           69,737 </a:t>
                      </a:r>
                      <a:endParaRPr lang="en-US" sz="1600">
                        <a:effectLst/>
                        <a:latin typeface="Arial" panose="020B0604020202020204" pitchFamily="34" charset="0"/>
                        <a:ea typeface="Calibri"/>
                        <a:cs typeface="Arial" panose="020B0604020202020204" pitchFamily="34" charset="0"/>
                      </a:endParaRPr>
                    </a:p>
                  </a:txBody>
                  <a:tcPr marL="68580" marR="68580" marT="0" marB="0"/>
                </a:tc>
                <a:tc>
                  <a:txBody>
                    <a:bodyPr/>
                    <a:lstStyle/>
                    <a:p>
                      <a:pPr marL="0" marR="0" algn="ctr">
                        <a:spcBef>
                          <a:spcPts val="0"/>
                        </a:spcBef>
                        <a:spcAft>
                          <a:spcPts val="0"/>
                        </a:spcAft>
                      </a:pPr>
                      <a:r>
                        <a:rPr lang="en-US" sz="1600" dirty="0">
                          <a:effectLst/>
                          <a:latin typeface="Arial" panose="020B0604020202020204" pitchFamily="34" charset="0"/>
                          <a:cs typeface="Arial" panose="020B0604020202020204" pitchFamily="34" charset="0"/>
                        </a:rPr>
                        <a:t>0.934%</a:t>
                      </a:r>
                      <a:endParaRPr lang="en-US" sz="1600" dirty="0">
                        <a:effectLst/>
                        <a:latin typeface="Arial" panose="020B0604020202020204" pitchFamily="34" charset="0"/>
                        <a:ea typeface="Calibri"/>
                        <a:cs typeface="Arial" panose="020B0604020202020204" pitchFamily="34" charset="0"/>
                      </a:endParaRPr>
                    </a:p>
                  </a:txBody>
                  <a:tcPr marL="68580" marR="68580" marT="0" marB="0" anchor="b"/>
                </a:tc>
              </a:tr>
              <a:tr h="200025">
                <a:tc>
                  <a:txBody>
                    <a:bodyPr/>
                    <a:lstStyle/>
                    <a:p>
                      <a:pPr marL="0" marR="0" algn="ctr">
                        <a:spcBef>
                          <a:spcPts val="0"/>
                        </a:spcBef>
                        <a:spcAft>
                          <a:spcPts val="0"/>
                        </a:spcAft>
                      </a:pPr>
                      <a:r>
                        <a:rPr lang="en-US" sz="1600">
                          <a:effectLst/>
                          <a:latin typeface="Arial" panose="020B0604020202020204" pitchFamily="34" charset="0"/>
                          <a:cs typeface="Arial" panose="020B0604020202020204" pitchFamily="34" charset="0"/>
                        </a:rPr>
                        <a:t>7</a:t>
                      </a:r>
                      <a:endParaRPr lang="en-US" sz="1600">
                        <a:effectLst/>
                        <a:latin typeface="Arial" panose="020B0604020202020204" pitchFamily="34" charset="0"/>
                        <a:ea typeface="Calibri"/>
                        <a:cs typeface="Arial" panose="020B0604020202020204" pitchFamily="34" charset="0"/>
                      </a:endParaRPr>
                    </a:p>
                  </a:txBody>
                  <a:tcPr marL="68580" marR="68580" marT="0" marB="0"/>
                </a:tc>
                <a:tc>
                  <a:txBody>
                    <a:bodyPr/>
                    <a:lstStyle/>
                    <a:p>
                      <a:pPr marL="0" marR="0" algn="ctr">
                        <a:spcBef>
                          <a:spcPts val="0"/>
                        </a:spcBef>
                        <a:spcAft>
                          <a:spcPts val="0"/>
                        </a:spcAft>
                      </a:pPr>
                      <a:r>
                        <a:rPr lang="en-US" sz="1600">
                          <a:effectLst/>
                          <a:latin typeface="Arial" panose="020B0604020202020204" pitchFamily="34" charset="0"/>
                          <a:cs typeface="Arial" panose="020B0604020202020204" pitchFamily="34" charset="0"/>
                        </a:rPr>
                        <a:t>           16,135 </a:t>
                      </a:r>
                      <a:endParaRPr lang="en-US" sz="1600">
                        <a:effectLst/>
                        <a:latin typeface="Arial" panose="020B0604020202020204" pitchFamily="34" charset="0"/>
                        <a:ea typeface="Calibri"/>
                        <a:cs typeface="Arial" panose="020B0604020202020204" pitchFamily="34" charset="0"/>
                      </a:endParaRPr>
                    </a:p>
                  </a:txBody>
                  <a:tcPr marL="68580" marR="68580" marT="0" marB="0"/>
                </a:tc>
                <a:tc>
                  <a:txBody>
                    <a:bodyPr/>
                    <a:lstStyle/>
                    <a:p>
                      <a:pPr marL="0" marR="0" algn="ctr">
                        <a:spcBef>
                          <a:spcPts val="0"/>
                        </a:spcBef>
                        <a:spcAft>
                          <a:spcPts val="0"/>
                        </a:spcAft>
                      </a:pPr>
                      <a:r>
                        <a:rPr lang="en-US" sz="1600" dirty="0">
                          <a:effectLst/>
                          <a:latin typeface="Arial" panose="020B0604020202020204" pitchFamily="34" charset="0"/>
                          <a:cs typeface="Arial" panose="020B0604020202020204" pitchFamily="34" charset="0"/>
                        </a:rPr>
                        <a:t>0.216%</a:t>
                      </a:r>
                      <a:endParaRPr lang="en-US" sz="1600" dirty="0">
                        <a:effectLst/>
                        <a:latin typeface="Arial" panose="020B0604020202020204" pitchFamily="34" charset="0"/>
                        <a:ea typeface="Calibri"/>
                        <a:cs typeface="Arial" panose="020B0604020202020204" pitchFamily="34" charset="0"/>
                      </a:endParaRPr>
                    </a:p>
                  </a:txBody>
                  <a:tcPr marL="68580" marR="68580" marT="0" marB="0" anchor="b"/>
                </a:tc>
              </a:tr>
              <a:tr h="200025">
                <a:tc>
                  <a:txBody>
                    <a:bodyPr/>
                    <a:lstStyle/>
                    <a:p>
                      <a:pPr marL="0" marR="0" algn="ctr">
                        <a:spcBef>
                          <a:spcPts val="0"/>
                        </a:spcBef>
                        <a:spcAft>
                          <a:spcPts val="0"/>
                        </a:spcAft>
                      </a:pPr>
                      <a:r>
                        <a:rPr lang="en-US" sz="1600">
                          <a:effectLst/>
                          <a:latin typeface="Arial" panose="020B0604020202020204" pitchFamily="34" charset="0"/>
                          <a:cs typeface="Arial" panose="020B0604020202020204" pitchFamily="34" charset="0"/>
                        </a:rPr>
                        <a:t>8</a:t>
                      </a:r>
                      <a:endParaRPr lang="en-US" sz="1600">
                        <a:effectLst/>
                        <a:latin typeface="Arial" panose="020B0604020202020204" pitchFamily="34" charset="0"/>
                        <a:ea typeface="Calibri"/>
                        <a:cs typeface="Arial" panose="020B0604020202020204" pitchFamily="34" charset="0"/>
                      </a:endParaRPr>
                    </a:p>
                  </a:txBody>
                  <a:tcPr marL="68580" marR="68580" marT="0" marB="0"/>
                </a:tc>
                <a:tc>
                  <a:txBody>
                    <a:bodyPr/>
                    <a:lstStyle/>
                    <a:p>
                      <a:pPr marL="0" marR="0" algn="ctr">
                        <a:spcBef>
                          <a:spcPts val="0"/>
                        </a:spcBef>
                        <a:spcAft>
                          <a:spcPts val="0"/>
                        </a:spcAft>
                      </a:pPr>
                      <a:r>
                        <a:rPr lang="en-US" sz="1600">
                          <a:effectLst/>
                          <a:latin typeface="Arial" panose="020B0604020202020204" pitchFamily="34" charset="0"/>
                          <a:cs typeface="Arial" panose="020B0604020202020204" pitchFamily="34" charset="0"/>
                        </a:rPr>
                        <a:t>           2,857 </a:t>
                      </a:r>
                      <a:endParaRPr lang="en-US" sz="1600">
                        <a:effectLst/>
                        <a:latin typeface="Arial" panose="020B0604020202020204" pitchFamily="34" charset="0"/>
                        <a:ea typeface="Calibri"/>
                        <a:cs typeface="Arial" panose="020B0604020202020204" pitchFamily="34" charset="0"/>
                      </a:endParaRPr>
                    </a:p>
                  </a:txBody>
                  <a:tcPr marL="68580" marR="68580" marT="0" marB="0"/>
                </a:tc>
                <a:tc>
                  <a:txBody>
                    <a:bodyPr/>
                    <a:lstStyle/>
                    <a:p>
                      <a:pPr marL="0" marR="0" algn="ctr">
                        <a:spcBef>
                          <a:spcPts val="0"/>
                        </a:spcBef>
                        <a:spcAft>
                          <a:spcPts val="0"/>
                        </a:spcAft>
                      </a:pPr>
                      <a:r>
                        <a:rPr lang="en-US" sz="1600" dirty="0">
                          <a:effectLst/>
                          <a:latin typeface="Arial" panose="020B0604020202020204" pitchFamily="34" charset="0"/>
                          <a:cs typeface="Arial" panose="020B0604020202020204" pitchFamily="34" charset="0"/>
                        </a:rPr>
                        <a:t>0.038%</a:t>
                      </a:r>
                      <a:endParaRPr lang="en-US" sz="1600" dirty="0">
                        <a:effectLst/>
                        <a:latin typeface="Arial" panose="020B0604020202020204" pitchFamily="34" charset="0"/>
                        <a:ea typeface="Calibri"/>
                        <a:cs typeface="Arial" panose="020B0604020202020204" pitchFamily="34" charset="0"/>
                      </a:endParaRPr>
                    </a:p>
                  </a:txBody>
                  <a:tcPr marL="68580" marR="68580" marT="0" marB="0" anchor="b"/>
                </a:tc>
              </a:tr>
              <a:tr h="200025">
                <a:tc>
                  <a:txBody>
                    <a:bodyPr/>
                    <a:lstStyle/>
                    <a:p>
                      <a:pPr marL="0" marR="0" algn="ctr">
                        <a:spcBef>
                          <a:spcPts val="0"/>
                        </a:spcBef>
                        <a:spcAft>
                          <a:spcPts val="0"/>
                        </a:spcAft>
                      </a:pPr>
                      <a:r>
                        <a:rPr lang="en-US" sz="1600">
                          <a:effectLst/>
                          <a:latin typeface="Arial" panose="020B0604020202020204" pitchFamily="34" charset="0"/>
                          <a:cs typeface="Arial" panose="020B0604020202020204" pitchFamily="34" charset="0"/>
                        </a:rPr>
                        <a:t>9</a:t>
                      </a:r>
                      <a:endParaRPr lang="en-US" sz="1600">
                        <a:effectLst/>
                        <a:latin typeface="Arial" panose="020B0604020202020204" pitchFamily="34" charset="0"/>
                        <a:ea typeface="Calibri"/>
                        <a:cs typeface="Arial" panose="020B0604020202020204" pitchFamily="34" charset="0"/>
                      </a:endParaRPr>
                    </a:p>
                  </a:txBody>
                  <a:tcPr marL="68580" marR="68580" marT="0" marB="0"/>
                </a:tc>
                <a:tc>
                  <a:txBody>
                    <a:bodyPr/>
                    <a:lstStyle/>
                    <a:p>
                      <a:pPr marL="0" marR="0" algn="ctr">
                        <a:spcBef>
                          <a:spcPts val="0"/>
                        </a:spcBef>
                        <a:spcAft>
                          <a:spcPts val="0"/>
                        </a:spcAft>
                      </a:pPr>
                      <a:r>
                        <a:rPr lang="en-US" sz="1600">
                          <a:effectLst/>
                          <a:latin typeface="Arial" panose="020B0604020202020204" pitchFamily="34" charset="0"/>
                          <a:cs typeface="Arial" panose="020B0604020202020204" pitchFamily="34" charset="0"/>
                        </a:rPr>
                        <a:t>              372 </a:t>
                      </a:r>
                      <a:endParaRPr lang="en-US" sz="1600">
                        <a:effectLst/>
                        <a:latin typeface="Arial" panose="020B0604020202020204" pitchFamily="34" charset="0"/>
                        <a:ea typeface="Calibri"/>
                        <a:cs typeface="Arial" panose="020B0604020202020204" pitchFamily="34" charset="0"/>
                      </a:endParaRPr>
                    </a:p>
                  </a:txBody>
                  <a:tcPr marL="68580" marR="68580" marT="0" marB="0"/>
                </a:tc>
                <a:tc>
                  <a:txBody>
                    <a:bodyPr/>
                    <a:lstStyle/>
                    <a:p>
                      <a:pPr marL="0" marR="0" algn="ctr">
                        <a:spcBef>
                          <a:spcPts val="0"/>
                        </a:spcBef>
                        <a:spcAft>
                          <a:spcPts val="0"/>
                        </a:spcAft>
                      </a:pPr>
                      <a:r>
                        <a:rPr lang="en-US" sz="1600" dirty="0">
                          <a:effectLst/>
                          <a:latin typeface="Arial" panose="020B0604020202020204" pitchFamily="34" charset="0"/>
                          <a:cs typeface="Arial" panose="020B0604020202020204" pitchFamily="34" charset="0"/>
                        </a:rPr>
                        <a:t>0.005%</a:t>
                      </a:r>
                      <a:endParaRPr lang="en-US" sz="1600" dirty="0">
                        <a:effectLst/>
                        <a:latin typeface="Arial" panose="020B0604020202020204" pitchFamily="34" charset="0"/>
                        <a:ea typeface="Calibri"/>
                        <a:cs typeface="Arial" panose="020B0604020202020204" pitchFamily="34" charset="0"/>
                      </a:endParaRPr>
                    </a:p>
                  </a:txBody>
                  <a:tcPr marL="68580" marR="68580" marT="0" marB="0" anchor="b"/>
                </a:tc>
              </a:tr>
              <a:tr h="200025">
                <a:tc>
                  <a:txBody>
                    <a:bodyPr/>
                    <a:lstStyle/>
                    <a:p>
                      <a:pPr marL="0" marR="0" algn="ctr">
                        <a:spcBef>
                          <a:spcPts val="0"/>
                        </a:spcBef>
                        <a:spcAft>
                          <a:spcPts val="0"/>
                        </a:spcAft>
                      </a:pPr>
                      <a:r>
                        <a:rPr lang="en-US" sz="1600">
                          <a:effectLst/>
                          <a:latin typeface="Arial" panose="020B0604020202020204" pitchFamily="34" charset="0"/>
                          <a:cs typeface="Arial" panose="020B0604020202020204" pitchFamily="34" charset="0"/>
                        </a:rPr>
                        <a:t>10</a:t>
                      </a:r>
                      <a:endParaRPr lang="en-US" sz="1600">
                        <a:effectLst/>
                        <a:latin typeface="Arial" panose="020B0604020202020204" pitchFamily="34" charset="0"/>
                        <a:ea typeface="Calibri"/>
                        <a:cs typeface="Arial" panose="020B0604020202020204" pitchFamily="34" charset="0"/>
                      </a:endParaRPr>
                    </a:p>
                  </a:txBody>
                  <a:tcPr marL="68580" marR="68580" marT="0" marB="0"/>
                </a:tc>
                <a:tc>
                  <a:txBody>
                    <a:bodyPr/>
                    <a:lstStyle/>
                    <a:p>
                      <a:pPr marL="0" marR="0" algn="ctr">
                        <a:spcBef>
                          <a:spcPts val="0"/>
                        </a:spcBef>
                        <a:spcAft>
                          <a:spcPts val="0"/>
                        </a:spcAft>
                      </a:pPr>
                      <a:r>
                        <a:rPr lang="en-US" sz="1600">
                          <a:effectLst/>
                          <a:latin typeface="Arial" panose="020B0604020202020204" pitchFamily="34" charset="0"/>
                          <a:cs typeface="Arial" panose="020B0604020202020204" pitchFamily="34" charset="0"/>
                        </a:rPr>
                        <a:t>                44 </a:t>
                      </a:r>
                      <a:endParaRPr lang="en-US" sz="1600">
                        <a:effectLst/>
                        <a:latin typeface="Arial" panose="020B0604020202020204" pitchFamily="34" charset="0"/>
                        <a:ea typeface="Calibri"/>
                        <a:cs typeface="Arial" panose="020B0604020202020204" pitchFamily="34" charset="0"/>
                      </a:endParaRPr>
                    </a:p>
                  </a:txBody>
                  <a:tcPr marL="68580" marR="68580" marT="0" marB="0"/>
                </a:tc>
                <a:tc>
                  <a:txBody>
                    <a:bodyPr/>
                    <a:lstStyle/>
                    <a:p>
                      <a:pPr marL="0" marR="0" algn="ctr">
                        <a:spcBef>
                          <a:spcPts val="0"/>
                        </a:spcBef>
                        <a:spcAft>
                          <a:spcPts val="0"/>
                        </a:spcAft>
                      </a:pPr>
                      <a:r>
                        <a:rPr lang="en-US" sz="1600" dirty="0">
                          <a:effectLst/>
                          <a:latin typeface="Arial" panose="020B0604020202020204" pitchFamily="34" charset="0"/>
                          <a:cs typeface="Arial" panose="020B0604020202020204" pitchFamily="34" charset="0"/>
                        </a:rPr>
                        <a:t>0.001%</a:t>
                      </a:r>
                      <a:endParaRPr lang="en-US" sz="1600" dirty="0">
                        <a:effectLst/>
                        <a:latin typeface="Arial" panose="020B0604020202020204" pitchFamily="34" charset="0"/>
                        <a:ea typeface="Calibri"/>
                        <a:cs typeface="Arial" panose="020B0604020202020204" pitchFamily="34" charset="0"/>
                      </a:endParaRPr>
                    </a:p>
                  </a:txBody>
                  <a:tcPr marL="68580" marR="68580" marT="0" marB="0" anchor="b"/>
                </a:tc>
              </a:tr>
            </a:tbl>
          </a:graphicData>
        </a:graphic>
      </p:graphicFrame>
      <p:sp>
        <p:nvSpPr>
          <p:cNvPr id="6" name="Rectangle 1"/>
          <p:cNvSpPr>
            <a:spLocks noChangeArrowheads="1"/>
          </p:cNvSpPr>
          <p:nvPr/>
        </p:nvSpPr>
        <p:spPr bwMode="auto">
          <a:xfrm>
            <a:off x="367862" y="1846944"/>
            <a:ext cx="8481848"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defTabSz="914400"/>
            <a:r>
              <a:rPr lang="en-US" altLang="en-US" sz="1400" b="1" u="sng" dirty="0" smtClean="0">
                <a:solidFill>
                  <a:prstClr val="black"/>
                </a:solidFill>
                <a:latin typeface="Arial" pitchFamily="34" charset="0"/>
                <a:ea typeface="Calibri" pitchFamily="34" charset="0"/>
                <a:cs typeface="Arial" pitchFamily="34" charset="0"/>
              </a:rPr>
              <a:t>Answer</a:t>
            </a:r>
            <a:r>
              <a:rPr lang="en-US" altLang="en-US" sz="1400" dirty="0" smtClean="0">
                <a:solidFill>
                  <a:prstClr val="black"/>
                </a:solidFill>
                <a:latin typeface="Arial" pitchFamily="34" charset="0"/>
                <a:ea typeface="Calibri" pitchFamily="34" charset="0"/>
                <a:cs typeface="Arial" pitchFamily="34" charset="0"/>
              </a:rPr>
              <a:t>: In looking at the Member Eligibility file for distribution of multiple products Massachusetts </a:t>
            </a:r>
          </a:p>
          <a:p>
            <a:pPr defTabSz="914400"/>
            <a:r>
              <a:rPr lang="en-US" altLang="en-US" sz="1400" dirty="0" smtClean="0">
                <a:solidFill>
                  <a:prstClr val="black"/>
                </a:solidFill>
                <a:latin typeface="Arial" pitchFamily="34" charset="0"/>
                <a:ea typeface="Calibri" pitchFamily="34" charset="0"/>
                <a:cs typeface="Arial" pitchFamily="34" charset="0"/>
              </a:rPr>
              <a:t>residents within a single year (2014</a:t>
            </a:r>
            <a:r>
              <a:rPr lang="en-US" altLang="en-US" sz="1400" dirty="0" smtClean="0">
                <a:solidFill>
                  <a:prstClr val="black"/>
                </a:solidFill>
                <a:latin typeface="Arial" pitchFamily="34" charset="0"/>
                <a:ea typeface="Calibri" pitchFamily="34" charset="0"/>
                <a:cs typeface="Arial" pitchFamily="34" charset="0"/>
              </a:rPr>
              <a:t>), </a:t>
            </a:r>
            <a:r>
              <a:rPr lang="en-US" altLang="en-US" sz="1400" dirty="0" smtClean="0">
                <a:solidFill>
                  <a:prstClr val="black"/>
                </a:solidFill>
                <a:latin typeface="Arial" pitchFamily="34" charset="0"/>
                <a:ea typeface="Calibri" pitchFamily="34" charset="0"/>
                <a:cs typeface="Arial" pitchFamily="34" charset="0"/>
              </a:rPr>
              <a:t>for the 16.5 million Massachusetts resident MEID records, there were 7.4 </a:t>
            </a:r>
            <a:r>
              <a:rPr lang="en-US" altLang="en-US" sz="1400" dirty="0" smtClean="0">
                <a:solidFill>
                  <a:prstClr val="black"/>
                </a:solidFill>
                <a:latin typeface="Arial" pitchFamily="34" charset="0"/>
                <a:ea typeface="Calibri" pitchFamily="34" charset="0"/>
                <a:cs typeface="Arial" pitchFamily="34" charset="0"/>
              </a:rPr>
              <a:t>million </a:t>
            </a:r>
            <a:r>
              <a:rPr lang="en-US" altLang="en-US" sz="1400" dirty="0" smtClean="0">
                <a:solidFill>
                  <a:prstClr val="black"/>
                </a:solidFill>
                <a:latin typeface="Arial" pitchFamily="34" charset="0"/>
                <a:ea typeface="Calibri" pitchFamily="34" charset="0"/>
                <a:cs typeface="Arial" pitchFamily="34" charset="0"/>
              </a:rPr>
              <a:t>distinct MEIDs with the following distribution of multiple products within a single </a:t>
            </a:r>
            <a:r>
              <a:rPr lang="en-US" altLang="en-US" sz="1400" dirty="0" smtClean="0">
                <a:solidFill>
                  <a:prstClr val="black"/>
                </a:solidFill>
                <a:latin typeface="Arial" pitchFamily="34" charset="0"/>
                <a:ea typeface="Calibri" pitchFamily="34" charset="0"/>
                <a:cs typeface="Arial" pitchFamily="34" charset="0"/>
              </a:rPr>
              <a:t>year:</a:t>
            </a:r>
            <a:endParaRPr lang="en-US" altLang="en-US" sz="1400" dirty="0" smtClean="0">
              <a:solidFill>
                <a:prstClr val="black"/>
              </a:solidFill>
              <a:latin typeface="Arial" pitchFamily="34" charset="0"/>
              <a:ea typeface="ＭＳ Ｐゴシック" charset="-128"/>
              <a:cs typeface="Arial" pitchFamily="34" charset="0"/>
            </a:endParaRPr>
          </a:p>
          <a:p>
            <a:pPr defTabSz="914400" eaLnBrk="0" hangingPunct="0"/>
            <a:endParaRPr lang="en-US" altLang="en-US" sz="1400" dirty="0" smtClean="0">
              <a:solidFill>
                <a:prstClr val="black"/>
              </a:solidFill>
              <a:latin typeface="Arial" pitchFamily="34" charset="0"/>
              <a:ea typeface="ＭＳ Ｐゴシック" charset="-128"/>
              <a:cs typeface="Arial" pitchFamily="34" charset="0"/>
            </a:endParaRPr>
          </a:p>
        </p:txBody>
      </p:sp>
      <p:sp>
        <p:nvSpPr>
          <p:cNvPr id="7" name="TextBox 6"/>
          <p:cNvSpPr txBox="1"/>
          <p:nvPr/>
        </p:nvSpPr>
        <p:spPr>
          <a:xfrm>
            <a:off x="186813" y="5732206"/>
            <a:ext cx="1995948" cy="307777"/>
          </a:xfrm>
          <a:prstGeom prst="rect">
            <a:avLst/>
          </a:prstGeom>
          <a:noFill/>
        </p:spPr>
        <p:txBody>
          <a:bodyPr wrap="square" rtlCol="0">
            <a:spAutoFit/>
          </a:bodyPr>
          <a:lstStyle/>
          <a:p>
            <a:r>
              <a:rPr lang="en-US" sz="1400" dirty="0" smtClean="0"/>
              <a:t>[APCD Release 4.0]</a:t>
            </a:r>
            <a:endParaRPr lang="en-US" sz="1400" dirty="0"/>
          </a:p>
        </p:txBody>
      </p:sp>
    </p:spTree>
    <p:extLst>
      <p:ext uri="{BB962C8B-B14F-4D97-AF65-F5344CB8AC3E}">
        <p14:creationId xmlns:p14="http://schemas.microsoft.com/office/powerpoint/2010/main" val="39203097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Questions?</a:t>
            </a:r>
            <a:endParaRPr lang="en-US" dirty="0"/>
          </a:p>
        </p:txBody>
      </p:sp>
      <p:sp>
        <p:nvSpPr>
          <p:cNvPr id="3" name="Subtitle 2"/>
          <p:cNvSpPr>
            <a:spLocks noGrp="1"/>
          </p:cNvSpPr>
          <p:nvPr>
            <p:ph type="subTitle" idx="1"/>
          </p:nvPr>
        </p:nvSpPr>
        <p:spPr/>
        <p:txBody>
          <a:bodyPr/>
          <a:lstStyle/>
          <a:p>
            <a:pPr marL="457200" lvl="0" indent="-457200" fontAlgn="auto">
              <a:spcAft>
                <a:spcPts val="0"/>
              </a:spcAft>
              <a:buFont typeface="Arial"/>
              <a:buChar char="•"/>
            </a:pPr>
            <a:r>
              <a:rPr lang="en-US" sz="3200" dirty="0" smtClean="0">
                <a:latin typeface="+mn-lt"/>
              </a:rPr>
              <a:t>Questions </a:t>
            </a:r>
            <a:r>
              <a:rPr lang="en-US" sz="3200" dirty="0">
                <a:latin typeface="+mn-lt"/>
              </a:rPr>
              <a:t>related to APCD </a:t>
            </a:r>
            <a:r>
              <a:rPr lang="en-US" sz="3200" dirty="0" smtClean="0">
                <a:latin typeface="+mn-lt"/>
              </a:rPr>
              <a:t>: </a:t>
            </a:r>
            <a:r>
              <a:rPr lang="en-US" sz="3200" dirty="0">
                <a:latin typeface="+mn-lt"/>
              </a:rPr>
              <a:t>(</a:t>
            </a:r>
            <a:r>
              <a:rPr lang="en-US" sz="3200" dirty="0">
                <a:latin typeface="+mn-lt"/>
                <a:hlinkClick r:id="rId3"/>
              </a:rPr>
              <a:t>apcd.data@state.ma.us</a:t>
            </a:r>
            <a:r>
              <a:rPr lang="en-US" sz="3200" dirty="0">
                <a:latin typeface="+mn-lt"/>
              </a:rPr>
              <a:t>)</a:t>
            </a:r>
          </a:p>
          <a:p>
            <a:pPr marL="457200" lvl="0" indent="-457200" fontAlgn="auto">
              <a:spcAft>
                <a:spcPts val="0"/>
              </a:spcAft>
              <a:buFont typeface="Arial"/>
              <a:buChar char="•"/>
            </a:pPr>
            <a:r>
              <a:rPr lang="en-US" sz="3200" dirty="0">
                <a:latin typeface="+mn-lt"/>
              </a:rPr>
              <a:t>Questions related to </a:t>
            </a:r>
            <a:r>
              <a:rPr lang="en-US" sz="3200" dirty="0" smtClean="0">
                <a:latin typeface="+mn-lt"/>
              </a:rPr>
              <a:t>Case Mix</a:t>
            </a:r>
            <a:r>
              <a:rPr lang="en-US" sz="3200" dirty="0">
                <a:latin typeface="+mn-lt"/>
              </a:rPr>
              <a:t>: (</a:t>
            </a:r>
            <a:r>
              <a:rPr lang="en-US" sz="3200" dirty="0">
                <a:latin typeface="+mn-lt"/>
                <a:hlinkClick r:id="rId4"/>
              </a:rPr>
              <a:t>casemix.data@state.ma.us</a:t>
            </a:r>
            <a:r>
              <a:rPr lang="en-US" sz="3200" dirty="0" smtClean="0">
                <a:latin typeface="+mn-lt"/>
              </a:rPr>
              <a:t>)</a:t>
            </a:r>
            <a:br>
              <a:rPr lang="en-US" sz="3200" dirty="0" smtClean="0">
                <a:latin typeface="+mn-lt"/>
              </a:rPr>
            </a:br>
            <a:endParaRPr lang="en-US" sz="3200" dirty="0" smtClean="0">
              <a:latin typeface="+mn-lt"/>
            </a:endParaRPr>
          </a:p>
          <a:p>
            <a:pPr lvl="0" fontAlgn="auto">
              <a:spcAft>
                <a:spcPts val="0"/>
              </a:spcAft>
            </a:pPr>
            <a:r>
              <a:rPr lang="en-US" sz="3200" u="sng" dirty="0" smtClean="0">
                <a:latin typeface="+mn-lt"/>
              </a:rPr>
              <a:t>REMINDER</a:t>
            </a:r>
            <a:r>
              <a:rPr lang="en-US" sz="3200" dirty="0" smtClean="0">
                <a:latin typeface="+mn-lt"/>
              </a:rPr>
              <a:t>: Please include your </a:t>
            </a:r>
            <a:r>
              <a:rPr lang="en-US" sz="3200" b="1" dirty="0" smtClean="0">
                <a:latin typeface="+mn-lt"/>
              </a:rPr>
              <a:t>IRBNet ID#</a:t>
            </a:r>
            <a:r>
              <a:rPr lang="en-US" sz="3200" dirty="0" smtClean="0">
                <a:latin typeface="+mn-lt"/>
              </a:rPr>
              <a:t>, if you currently have a project using CHIA data</a:t>
            </a:r>
            <a:endParaRPr lang="en-US" sz="3200" dirty="0">
              <a:latin typeface="+mn-lt"/>
            </a:endParaRPr>
          </a:p>
          <a:p>
            <a:endParaRPr lang="en-US" dirty="0"/>
          </a:p>
        </p:txBody>
      </p:sp>
    </p:spTree>
    <p:extLst>
      <p:ext uri="{BB962C8B-B14F-4D97-AF65-F5344CB8AC3E}">
        <p14:creationId xmlns:p14="http://schemas.microsoft.com/office/powerpoint/2010/main" val="94154241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Call for Topics and Presenters</a:t>
            </a:r>
            <a:endParaRPr lang="en-US" dirty="0"/>
          </a:p>
        </p:txBody>
      </p:sp>
      <p:sp>
        <p:nvSpPr>
          <p:cNvPr id="3" name="Subtitle 2"/>
          <p:cNvSpPr>
            <a:spLocks noGrp="1"/>
          </p:cNvSpPr>
          <p:nvPr>
            <p:ph type="subTitle" idx="1"/>
          </p:nvPr>
        </p:nvSpPr>
        <p:spPr/>
        <p:txBody>
          <a:bodyPr/>
          <a:lstStyle/>
          <a:p>
            <a:pPr lvl="0"/>
            <a:r>
              <a:rPr lang="en-US" sz="2400" dirty="0"/>
              <a:t>If </a:t>
            </a:r>
            <a:r>
              <a:rPr lang="en-US" sz="2400" dirty="0" smtClean="0"/>
              <a:t>there is a </a:t>
            </a:r>
            <a:r>
              <a:rPr lang="en-US" sz="2400" b="1" dirty="0" smtClean="0"/>
              <a:t>TOPIC</a:t>
            </a:r>
            <a:r>
              <a:rPr lang="en-US" sz="2400" dirty="0" smtClean="0"/>
              <a:t> that you would like to see discussed at an MA </a:t>
            </a:r>
            <a:r>
              <a:rPr lang="en-US" sz="2400" dirty="0"/>
              <a:t>APCD or Case Mix </a:t>
            </a:r>
            <a:r>
              <a:rPr lang="en-US" sz="2400" dirty="0" smtClean="0"/>
              <a:t>workgroup, contact </a:t>
            </a:r>
            <a:r>
              <a:rPr lang="en-US" sz="2400" dirty="0"/>
              <a:t>Adam Tapply [adam.tapply@state.ma.us</a:t>
            </a:r>
            <a:r>
              <a:rPr lang="en-US" sz="2400" dirty="0" smtClean="0"/>
              <a:t>]</a:t>
            </a:r>
          </a:p>
          <a:p>
            <a:pPr lvl="0"/>
            <a:endParaRPr lang="en-US" sz="2400" dirty="0"/>
          </a:p>
          <a:p>
            <a:pPr lvl="0"/>
            <a:r>
              <a:rPr lang="en-US" sz="2400" dirty="0"/>
              <a:t>If you are interested in </a:t>
            </a:r>
            <a:r>
              <a:rPr lang="en-US" sz="2400" b="1" dirty="0"/>
              <a:t>PRESENTING</a:t>
            </a:r>
            <a:r>
              <a:rPr lang="en-US" sz="2400" dirty="0"/>
              <a:t> at an MA APCD or Case Mix </a:t>
            </a:r>
            <a:r>
              <a:rPr lang="en-US" sz="2400" dirty="0" smtClean="0"/>
              <a:t>workgroup, contact </a:t>
            </a:r>
            <a:r>
              <a:rPr lang="en-US" sz="2400" dirty="0"/>
              <a:t>Adam Tapply [adam.tapply@state.ma.us]</a:t>
            </a:r>
          </a:p>
          <a:p>
            <a:pPr lvl="1" algn="l"/>
            <a:r>
              <a:rPr lang="en-US" sz="2000" dirty="0" smtClean="0">
                <a:solidFill>
                  <a:srgbClr val="00436E"/>
                </a:solidFill>
                <a:latin typeface="Arial" panose="020B0604020202020204" pitchFamily="34" charset="0"/>
                <a:cs typeface="Arial" panose="020B0604020202020204" pitchFamily="34" charset="0"/>
              </a:rPr>
              <a:t>You can present </a:t>
            </a:r>
            <a:r>
              <a:rPr lang="en-US" sz="2000" dirty="0">
                <a:solidFill>
                  <a:srgbClr val="00436E"/>
                </a:solidFill>
                <a:latin typeface="Arial" panose="020B0604020202020204" pitchFamily="34" charset="0"/>
                <a:cs typeface="Arial" panose="020B0604020202020204" pitchFamily="34" charset="0"/>
              </a:rPr>
              <a:t>remotely from your own office, or in-person at CHIA.</a:t>
            </a:r>
          </a:p>
          <a:p>
            <a:pPr lvl="0"/>
            <a:endParaRPr lang="en-US" sz="2400" dirty="0" smtClean="0">
              <a:latin typeface="Arial" panose="020B0604020202020204" pitchFamily="34" charset="0"/>
              <a:cs typeface="Arial" panose="020B0604020202020204" pitchFamily="34" charset="0"/>
            </a:endParaRPr>
          </a:p>
          <a:p>
            <a:pPr lvl="0"/>
            <a:endParaRPr lang="en-US" sz="2400" dirty="0"/>
          </a:p>
          <a:p>
            <a:endParaRPr lang="en-US" dirty="0"/>
          </a:p>
        </p:txBody>
      </p:sp>
    </p:spTree>
    <p:extLst>
      <p:ext uri="{BB962C8B-B14F-4D97-AF65-F5344CB8AC3E}">
        <p14:creationId xmlns:p14="http://schemas.microsoft.com/office/powerpoint/2010/main" val="28759563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rmAutofit/>
          </a:bodyPr>
          <a:lstStyle/>
          <a:p>
            <a:r>
              <a:rPr lang="en-US" dirty="0" smtClean="0"/>
              <a:t>Agenda</a:t>
            </a:r>
            <a:endParaRPr lang="en-US" dirty="0"/>
          </a:p>
        </p:txBody>
      </p:sp>
      <p:sp>
        <p:nvSpPr>
          <p:cNvPr id="6" name="Subtitle 5"/>
          <p:cNvSpPr>
            <a:spLocks noGrp="1"/>
          </p:cNvSpPr>
          <p:nvPr>
            <p:ph type="subTitle" idx="1"/>
          </p:nvPr>
        </p:nvSpPr>
        <p:spPr/>
        <p:txBody>
          <a:bodyPr/>
          <a:lstStyle/>
          <a:p>
            <a:pPr marL="571500" lvl="0" indent="-571500">
              <a:buFont typeface="Wingdings" panose="05000000000000000000" pitchFamily="2" charset="2"/>
              <a:buChar char="§"/>
            </a:pPr>
            <a:r>
              <a:rPr lang="en-US" sz="2400" dirty="0" smtClean="0">
                <a:latin typeface="Arial" panose="020B0604020202020204" pitchFamily="34" charset="0"/>
                <a:cs typeface="Arial" panose="020B0604020202020204" pitchFamily="34" charset="0"/>
              </a:rPr>
              <a:t>Announcements</a:t>
            </a:r>
            <a:endParaRPr lang="en-US" sz="2400" dirty="0" smtClean="0">
              <a:latin typeface="Arial" panose="020B0604020202020204" pitchFamily="34" charset="0"/>
              <a:cs typeface="Arial" panose="020B0604020202020204" pitchFamily="34" charset="0"/>
            </a:endParaRPr>
          </a:p>
          <a:p>
            <a:pPr marL="571500" lvl="0" indent="-571500">
              <a:buFont typeface="Wingdings" panose="05000000000000000000" pitchFamily="2" charset="2"/>
              <a:buChar char="§"/>
            </a:pPr>
            <a:r>
              <a:rPr lang="en-US" sz="2400" u="sng" dirty="0" smtClean="0">
                <a:latin typeface="Arial" panose="020B0604020202020204" pitchFamily="34" charset="0"/>
                <a:cs typeface="Arial" panose="020B0604020202020204" pitchFamily="34" charset="0"/>
              </a:rPr>
              <a:t>APCD Release 5.0</a:t>
            </a:r>
            <a:r>
              <a:rPr lang="en-US" sz="2400" dirty="0" smtClean="0">
                <a:latin typeface="Arial" panose="020B0604020202020204" pitchFamily="34" charset="0"/>
                <a:cs typeface="Arial" panose="020B0604020202020204" pitchFamily="34" charset="0"/>
              </a:rPr>
              <a:t>: </a:t>
            </a:r>
          </a:p>
          <a:p>
            <a:pPr marL="1028700" lvl="1" indent="-571500" algn="l">
              <a:buFont typeface="Courier New" panose="02070309020205020404" pitchFamily="49" charset="0"/>
              <a:buChar char="o"/>
            </a:pPr>
            <a:r>
              <a:rPr lang="en-US" sz="2000" dirty="0">
                <a:solidFill>
                  <a:schemeClr val="tx2"/>
                </a:solidFill>
                <a:latin typeface="Arial" panose="020B0604020202020204" pitchFamily="34" charset="0"/>
                <a:cs typeface="Arial" panose="020B0604020202020204" pitchFamily="34" charset="0"/>
              </a:rPr>
              <a:t>Important Dates</a:t>
            </a:r>
          </a:p>
          <a:p>
            <a:pPr marL="1028700" lvl="1" indent="-571500" algn="l">
              <a:buFont typeface="Courier New" panose="02070309020205020404" pitchFamily="49" charset="0"/>
              <a:buChar char="o"/>
            </a:pPr>
            <a:r>
              <a:rPr lang="en-US" sz="2000" dirty="0" smtClean="0">
                <a:solidFill>
                  <a:schemeClr val="tx2"/>
                </a:solidFill>
                <a:latin typeface="Arial" panose="020B0604020202020204" pitchFamily="34" charset="0"/>
                <a:cs typeface="Arial" panose="020B0604020202020204" pitchFamily="34" charset="0"/>
              </a:rPr>
              <a:t>Highlights of the Release</a:t>
            </a:r>
          </a:p>
          <a:p>
            <a:pPr marL="1028700" lvl="1" indent="-571500" algn="l">
              <a:buFont typeface="Courier New" panose="02070309020205020404" pitchFamily="49" charset="0"/>
              <a:buChar char="o"/>
            </a:pPr>
            <a:r>
              <a:rPr lang="en-US" sz="2000" dirty="0" smtClean="0">
                <a:solidFill>
                  <a:schemeClr val="tx2"/>
                </a:solidFill>
                <a:latin typeface="Arial" panose="020B0604020202020204" pitchFamily="34" charset="0"/>
                <a:cs typeface="Arial" panose="020B0604020202020204" pitchFamily="34" charset="0"/>
              </a:rPr>
              <a:t>Revised Application Forms</a:t>
            </a:r>
          </a:p>
          <a:p>
            <a:pPr marL="571500" lvl="0" indent="-571500">
              <a:buFont typeface="Wingdings" panose="05000000000000000000" pitchFamily="2" charset="2"/>
              <a:buChar char="§"/>
            </a:pPr>
            <a:r>
              <a:rPr lang="en-US" sz="2400" dirty="0" smtClean="0">
                <a:latin typeface="Arial" panose="020B0604020202020204" pitchFamily="34" charset="0"/>
                <a:cs typeface="Arial" panose="020B0604020202020204" pitchFamily="34" charset="0"/>
              </a:rPr>
              <a:t>Questions Submitted by Users</a:t>
            </a:r>
          </a:p>
          <a:p>
            <a:pPr marL="571500" lvl="0" indent="-571500">
              <a:buFont typeface="Wingdings" panose="05000000000000000000" pitchFamily="2" charset="2"/>
              <a:buChar char="§"/>
            </a:pPr>
            <a:r>
              <a:rPr lang="en-US" sz="2400" dirty="0" smtClean="0">
                <a:latin typeface="Arial" panose="020B0604020202020204" pitchFamily="34" charset="0"/>
                <a:cs typeface="Arial" panose="020B0604020202020204" pitchFamily="34" charset="0"/>
              </a:rPr>
              <a:t>Q&amp;A</a:t>
            </a:r>
            <a:endParaRPr lang="en-US" sz="2400" dirty="0" smtClean="0">
              <a:latin typeface="Arial" panose="020B0604020202020204" pitchFamily="34" charset="0"/>
              <a:cs typeface="Arial" panose="020B0604020202020204" pitchFamily="34" charset="0"/>
            </a:endParaRPr>
          </a:p>
          <a:p>
            <a:pPr lvl="0"/>
            <a:endParaRPr lang="en-US" sz="2800" dirty="0" smtClean="0">
              <a:latin typeface="Calibri"/>
            </a:endParaRPr>
          </a:p>
          <a:p>
            <a:pPr marL="571500" lvl="0" indent="-571500">
              <a:buFont typeface="+mj-lt"/>
              <a:buAutoNum type="romanUcPeriod"/>
            </a:pPr>
            <a:endParaRPr lang="en-US" sz="2800" dirty="0" smtClean="0">
              <a:latin typeface="Calibri"/>
            </a:endParaRPr>
          </a:p>
          <a:p>
            <a:endParaRPr lang="en-US" sz="2000" dirty="0"/>
          </a:p>
        </p:txBody>
      </p:sp>
    </p:spTree>
    <p:extLst>
      <p:ext uri="{BB962C8B-B14F-4D97-AF65-F5344CB8AC3E}">
        <p14:creationId xmlns:p14="http://schemas.microsoft.com/office/powerpoint/2010/main" val="7565448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Announcement</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dirty="0" smtClean="0"/>
              <a:t>New CHIA Executive Director – Ray Campbell</a:t>
            </a:r>
            <a:endParaRPr lang="en-US" dirty="0" smtClean="0"/>
          </a:p>
          <a:p>
            <a:pPr marL="914400" lvl="1" indent="-457200" algn="l">
              <a:buFont typeface="Courier New" panose="02070309020205020404" pitchFamily="49" charset="0"/>
              <a:buChar char="o"/>
            </a:pPr>
            <a:r>
              <a:rPr lang="en-US" sz="1800" dirty="0" smtClean="0">
                <a:solidFill>
                  <a:schemeClr val="tx2"/>
                </a:solidFill>
                <a:latin typeface="Arial" panose="020B0604020202020204" pitchFamily="34" charset="0"/>
                <a:cs typeface="Arial" panose="020B0604020202020204" pitchFamily="34" charset="0"/>
              </a:rPr>
              <a:t>Commissioner (Acting E.D.) at the GIC and former CEO of MA Health Data Consortium</a:t>
            </a:r>
          </a:p>
          <a:p>
            <a:pPr marL="914400" lvl="1" indent="-457200" algn="l">
              <a:buFont typeface="Courier New" panose="02070309020205020404" pitchFamily="49" charset="0"/>
              <a:buChar char="o"/>
            </a:pPr>
            <a:r>
              <a:rPr lang="en-US" sz="1800" dirty="0" smtClean="0">
                <a:solidFill>
                  <a:schemeClr val="tx2"/>
                </a:solidFill>
                <a:latin typeface="Arial" panose="020B0604020202020204" pitchFamily="34" charset="0"/>
                <a:cs typeface="Arial" panose="020B0604020202020204" pitchFamily="34" charset="0"/>
              </a:rPr>
              <a:t>Will be starting August 1st</a:t>
            </a:r>
            <a:endParaRPr lang="en-US" sz="1800" dirty="0" smtClean="0">
              <a:solidFill>
                <a:schemeClr val="tx2"/>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dirty="0" smtClean="0">
                <a:solidFill>
                  <a:schemeClr val="tx2"/>
                </a:solidFill>
                <a:latin typeface="Arial" panose="020B0604020202020204" pitchFamily="34" charset="0"/>
                <a:cs typeface="Arial" panose="020B0604020202020204" pitchFamily="34" charset="0"/>
              </a:rPr>
              <a:t>Steve McCabe, CHIA’s current Deputy Executive Director of Health Analytics and Finance will be the Interim Executive Director</a:t>
            </a:r>
            <a:endParaRPr lang="en-US" dirty="0" smtClean="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072829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Case Mix FY15 Release</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dirty="0" smtClean="0"/>
              <a:t>We are accepting applications for FY15 Case Mix data NOW</a:t>
            </a:r>
          </a:p>
          <a:p>
            <a:pPr marL="342900" indent="-342900">
              <a:buFont typeface="Arial" panose="020B0604020202020204" pitchFamily="34" charset="0"/>
              <a:buChar char="•"/>
            </a:pPr>
            <a:r>
              <a:rPr lang="en-US" dirty="0" smtClean="0">
                <a:latin typeface="Arial" panose="020B0604020202020204" pitchFamily="34" charset="0"/>
                <a:cs typeface="Arial" panose="020B0604020202020204" pitchFamily="34" charset="0"/>
              </a:rPr>
              <a:t>Inpatient Data is scheduled to be ready for release on 6/30</a:t>
            </a:r>
          </a:p>
          <a:p>
            <a:pPr marL="800100" lvl="1" indent="-342900" algn="l">
              <a:buFont typeface="Wingdings" panose="05000000000000000000" pitchFamily="2" charset="2"/>
              <a:buChar char="§"/>
            </a:pPr>
            <a:r>
              <a:rPr lang="en-US" sz="2000" dirty="0" smtClean="0">
                <a:solidFill>
                  <a:schemeClr val="tx2"/>
                </a:solidFill>
                <a:latin typeface="Arial" panose="020B0604020202020204" pitchFamily="34" charset="0"/>
                <a:cs typeface="Arial" panose="020B0604020202020204" pitchFamily="34" charset="0"/>
              </a:rPr>
              <a:t>Emergency Department ready </a:t>
            </a:r>
            <a:r>
              <a:rPr lang="en-US" sz="2000" dirty="0" smtClean="0">
                <a:solidFill>
                  <a:schemeClr val="tx2"/>
                </a:solidFill>
                <a:latin typeface="Arial" panose="020B0604020202020204" pitchFamily="34" charset="0"/>
                <a:cs typeface="Arial" panose="020B0604020202020204" pitchFamily="34" charset="0"/>
              </a:rPr>
              <a:t>in August</a:t>
            </a:r>
          </a:p>
          <a:p>
            <a:pPr marL="800100" lvl="1" indent="-342900" algn="l">
              <a:buFont typeface="Wingdings" panose="05000000000000000000" pitchFamily="2" charset="2"/>
              <a:buChar char="§"/>
            </a:pPr>
            <a:r>
              <a:rPr lang="en-US" sz="2000" smtClean="0">
                <a:solidFill>
                  <a:schemeClr val="tx2"/>
                </a:solidFill>
                <a:latin typeface="Arial" panose="020B0604020202020204" pitchFamily="34" charset="0"/>
                <a:cs typeface="Arial" panose="020B0604020202020204" pitchFamily="34" charset="0"/>
              </a:rPr>
              <a:t>Outpatient Observation</a:t>
            </a:r>
            <a:r>
              <a:rPr lang="en-US" sz="2000" smtClean="0">
                <a:solidFill>
                  <a:schemeClr val="tx2"/>
                </a:solidFill>
                <a:latin typeface="Arial" panose="020B0604020202020204" pitchFamily="34" charset="0"/>
                <a:cs typeface="Arial" panose="020B0604020202020204" pitchFamily="34" charset="0"/>
              </a:rPr>
              <a:t> </a:t>
            </a:r>
            <a:r>
              <a:rPr lang="en-US" sz="2000" dirty="0" smtClean="0">
                <a:solidFill>
                  <a:schemeClr val="tx2"/>
                </a:solidFill>
                <a:latin typeface="Arial" panose="020B0604020202020204" pitchFamily="34" charset="0"/>
                <a:cs typeface="Arial" panose="020B0604020202020204" pitchFamily="34" charset="0"/>
              </a:rPr>
              <a:t>ready in September</a:t>
            </a:r>
          </a:p>
          <a:p>
            <a:pPr marL="342900" indent="-342900">
              <a:buFont typeface="Arial" panose="020B0604020202020204" pitchFamily="34" charset="0"/>
              <a:buChar char="•"/>
            </a:pPr>
            <a:r>
              <a:rPr lang="en-US" dirty="0" smtClean="0">
                <a:solidFill>
                  <a:schemeClr val="tx2"/>
                </a:solidFill>
                <a:latin typeface="Arial" panose="020B0604020202020204" pitchFamily="34" charset="0"/>
                <a:cs typeface="Arial" panose="020B0604020202020204" pitchFamily="34" charset="0"/>
              </a:rPr>
              <a:t>Apply for all files now and we will fulfill them as they become available.</a:t>
            </a:r>
          </a:p>
          <a:p>
            <a:pPr marL="342900" indent="-342900">
              <a:buFont typeface="Arial" panose="020B0604020202020204" pitchFamily="34" charset="0"/>
              <a:buChar char="•"/>
            </a:pPr>
            <a:r>
              <a:rPr lang="en-US" dirty="0" smtClean="0">
                <a:solidFill>
                  <a:schemeClr val="tx2"/>
                </a:solidFill>
                <a:latin typeface="Arial" panose="020B0604020202020204" pitchFamily="34" charset="0"/>
                <a:cs typeface="Arial" panose="020B0604020202020204" pitchFamily="34" charset="0"/>
              </a:rPr>
              <a:t>FY15 Case Mix data in LDS format</a:t>
            </a:r>
          </a:p>
          <a:p>
            <a:pPr marL="342900" indent="-342900">
              <a:buFont typeface="Arial" panose="020B0604020202020204" pitchFamily="34" charset="0"/>
              <a:buChar char="•"/>
            </a:pPr>
            <a:r>
              <a:rPr lang="en-US" dirty="0" smtClean="0">
                <a:solidFill>
                  <a:schemeClr val="tx2"/>
                </a:solidFill>
                <a:latin typeface="Arial" panose="020B0604020202020204" pitchFamily="34" charset="0"/>
                <a:cs typeface="Arial" panose="020B0604020202020204" pitchFamily="34" charset="0"/>
              </a:rPr>
              <a:t>FY04-FY14 available in old “Levels” format (can request on the same application form</a:t>
            </a:r>
            <a:r>
              <a:rPr lang="en-US" dirty="0" smtClean="0">
                <a:solidFill>
                  <a:schemeClr val="tx2"/>
                </a:solidFill>
                <a:latin typeface="Arial" panose="020B0604020202020204" pitchFamily="34" charset="0"/>
                <a:cs typeface="Arial" panose="020B0604020202020204" pitchFamily="34" charset="0"/>
              </a:rPr>
              <a:t>)</a:t>
            </a:r>
            <a:endParaRPr lang="en-US" dirty="0" smtClean="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59297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MA APCD Release 5.0</a:t>
            </a:r>
            <a:endParaRPr lang="en-US" dirty="0"/>
          </a:p>
        </p:txBody>
      </p:sp>
      <p:sp>
        <p:nvSpPr>
          <p:cNvPr id="3" name="Subtitle 2"/>
          <p:cNvSpPr>
            <a:spLocks noGrp="1"/>
          </p:cNvSpPr>
          <p:nvPr>
            <p:ph type="subTitle" idx="1"/>
          </p:nvPr>
        </p:nvSpPr>
        <p:spPr/>
        <p:txBody>
          <a:bodyPr/>
          <a:lstStyle/>
          <a:p>
            <a:r>
              <a:rPr lang="en-US" sz="2400" u="sng" dirty="0" smtClean="0">
                <a:solidFill>
                  <a:schemeClr val="tx2"/>
                </a:solidFill>
                <a:latin typeface="Arial" panose="020B0604020202020204" pitchFamily="34" charset="0"/>
                <a:cs typeface="Arial" panose="020B0604020202020204" pitchFamily="34" charset="0"/>
              </a:rPr>
              <a:t>Timeline</a:t>
            </a:r>
            <a:r>
              <a:rPr lang="en-US" sz="2400" dirty="0" smtClean="0">
                <a:solidFill>
                  <a:schemeClr val="tx2"/>
                </a:solidFill>
                <a:latin typeface="Arial" panose="020B0604020202020204" pitchFamily="34" charset="0"/>
                <a:cs typeface="Arial" panose="020B0604020202020204" pitchFamily="34" charset="0"/>
              </a:rPr>
              <a:t>:  </a:t>
            </a:r>
          </a:p>
          <a:p>
            <a:pPr marL="342900" indent="-342900">
              <a:buFont typeface="Arial" panose="020B0604020202020204" pitchFamily="34" charset="0"/>
              <a:buChar char="•"/>
            </a:pPr>
            <a:r>
              <a:rPr lang="en-US" sz="2400" dirty="0" smtClean="0">
                <a:solidFill>
                  <a:schemeClr val="tx2"/>
                </a:solidFill>
                <a:latin typeface="Arial" panose="020B0604020202020204" pitchFamily="34" charset="0"/>
                <a:cs typeface="Arial" panose="020B0604020202020204" pitchFamily="34" charset="0"/>
              </a:rPr>
              <a:t>Apply for data NOW – application forms </a:t>
            </a:r>
            <a:r>
              <a:rPr lang="en-US" sz="2400" dirty="0">
                <a:solidFill>
                  <a:schemeClr val="tx2"/>
                </a:solidFill>
                <a:latin typeface="Arial" panose="020B0604020202020204" pitchFamily="34" charset="0"/>
                <a:cs typeface="Arial" panose="020B0604020202020204" pitchFamily="34" charset="0"/>
              </a:rPr>
              <a:t>are posted on the APCD website: </a:t>
            </a:r>
            <a:r>
              <a:rPr lang="en-US" sz="2400" dirty="0">
                <a:solidFill>
                  <a:schemeClr val="tx2"/>
                </a:solidFill>
                <a:latin typeface="Arial" panose="020B0604020202020204" pitchFamily="34" charset="0"/>
                <a:cs typeface="Arial" panose="020B0604020202020204" pitchFamily="34" charset="0"/>
                <a:hlinkClick r:id="rId3"/>
              </a:rPr>
              <a:t>http://</a:t>
            </a:r>
            <a:r>
              <a:rPr lang="en-US" sz="2400" dirty="0" smtClean="0">
                <a:solidFill>
                  <a:schemeClr val="tx2"/>
                </a:solidFill>
                <a:latin typeface="Arial" panose="020B0604020202020204" pitchFamily="34" charset="0"/>
                <a:cs typeface="Arial" panose="020B0604020202020204" pitchFamily="34" charset="0"/>
                <a:hlinkClick r:id="rId3"/>
              </a:rPr>
              <a:t>www.chiamass.gov/application-documents\</a:t>
            </a:r>
            <a:endParaRPr lang="en-US" sz="2400" dirty="0">
              <a:solidFill>
                <a:schemeClr val="tx2"/>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400" dirty="0" smtClean="0">
                <a:solidFill>
                  <a:schemeClr val="tx2"/>
                </a:solidFill>
                <a:latin typeface="Arial" panose="020B0604020202020204" pitchFamily="34" charset="0"/>
                <a:cs typeface="Arial" panose="020B0604020202020204" pitchFamily="34" charset="0"/>
              </a:rPr>
              <a:t>Data should be ready to go out the door by July 31</a:t>
            </a:r>
            <a:r>
              <a:rPr lang="en-US" sz="2400" baseline="30000" dirty="0" smtClean="0">
                <a:solidFill>
                  <a:schemeClr val="tx2"/>
                </a:solidFill>
                <a:latin typeface="Arial" panose="020B0604020202020204" pitchFamily="34" charset="0"/>
                <a:cs typeface="Arial" panose="020B0604020202020204" pitchFamily="34" charset="0"/>
              </a:rPr>
              <a:t>st</a:t>
            </a:r>
            <a:endParaRPr lang="en-US" sz="2400" dirty="0" smtClean="0">
              <a:solidFill>
                <a:schemeClr val="tx2"/>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400" dirty="0" smtClean="0">
                <a:solidFill>
                  <a:schemeClr val="tx2"/>
                </a:solidFill>
                <a:latin typeface="Arial" panose="020B0604020202020204" pitchFamily="34" charset="0"/>
                <a:cs typeface="Arial" panose="020B0604020202020204" pitchFamily="34" charset="0"/>
              </a:rPr>
              <a:t>Release documentation (release notes, full data specifications, etc.) will be posted over the next couple of weeks)</a:t>
            </a:r>
          </a:p>
          <a:p>
            <a:pPr marL="342900" indent="-342900">
              <a:buFont typeface="Arial" panose="020B0604020202020204" pitchFamily="34" charset="0"/>
              <a:buChar char="•"/>
            </a:pPr>
            <a:r>
              <a:rPr lang="en-US" sz="2400" dirty="0" smtClean="0">
                <a:solidFill>
                  <a:schemeClr val="tx2"/>
                </a:solidFill>
                <a:latin typeface="Arial" panose="020B0604020202020204" pitchFamily="34" charset="0"/>
                <a:cs typeface="Arial" panose="020B0604020202020204" pitchFamily="34" charset="0"/>
              </a:rPr>
              <a:t>No change in fees or fee waiver provisions with this release</a:t>
            </a:r>
          </a:p>
        </p:txBody>
      </p:sp>
    </p:spTree>
    <p:extLst>
      <p:ext uri="{BB962C8B-B14F-4D97-AF65-F5344CB8AC3E}">
        <p14:creationId xmlns:p14="http://schemas.microsoft.com/office/powerpoint/2010/main" val="26141814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MA APCD Release 5.0</a:t>
            </a:r>
            <a:endParaRPr lang="en-US" dirty="0"/>
          </a:p>
        </p:txBody>
      </p:sp>
      <p:sp>
        <p:nvSpPr>
          <p:cNvPr id="3" name="Subtitle 2"/>
          <p:cNvSpPr>
            <a:spLocks noGrp="1"/>
          </p:cNvSpPr>
          <p:nvPr>
            <p:ph type="subTitle" idx="1"/>
          </p:nvPr>
        </p:nvSpPr>
        <p:spPr/>
        <p:txBody>
          <a:bodyPr/>
          <a:lstStyle/>
          <a:p>
            <a:r>
              <a:rPr lang="en-US" u="sng" dirty="0" smtClean="0"/>
              <a:t>Highlights of Release 5.0 Include:</a:t>
            </a:r>
          </a:p>
          <a:p>
            <a:pPr marL="342900" indent="-342900">
              <a:buFont typeface="Arial" panose="020B0604020202020204" pitchFamily="34" charset="0"/>
              <a:buChar char="•"/>
            </a:pPr>
            <a:r>
              <a:rPr lang="en-US" dirty="0"/>
              <a:t>Data is available for dates of service from January 1, 2011 to December 31, 2015 as paid through March 31, </a:t>
            </a:r>
            <a:r>
              <a:rPr lang="en-US" dirty="0" smtClean="0"/>
              <a:t>2016. </a:t>
            </a:r>
            <a:endParaRPr lang="en-US" dirty="0"/>
          </a:p>
          <a:p>
            <a:pPr marL="800100" lvl="1" indent="-342900" algn="l">
              <a:buFont typeface="Wingdings" panose="05000000000000000000" pitchFamily="2" charset="2"/>
              <a:buChar char="§"/>
            </a:pPr>
            <a:r>
              <a:rPr lang="en-US" sz="1600" dirty="0" smtClean="0">
                <a:solidFill>
                  <a:schemeClr val="tx2"/>
                </a:solidFill>
                <a:latin typeface="Tw Cen MT"/>
                <a:ea typeface="Tw Cen MT"/>
                <a:cs typeface="Times New Roman"/>
              </a:rPr>
              <a:t>Data submitted </a:t>
            </a:r>
            <a:r>
              <a:rPr lang="en-US" sz="1600" dirty="0">
                <a:solidFill>
                  <a:schemeClr val="tx2"/>
                </a:solidFill>
                <a:latin typeface="Tw Cen MT"/>
                <a:ea typeface="Tw Cen MT"/>
                <a:cs typeface="Times New Roman"/>
              </a:rPr>
              <a:t>to CHIA after March 2016 is not included in the </a:t>
            </a:r>
            <a:r>
              <a:rPr lang="en-US" sz="1600" dirty="0" smtClean="0">
                <a:solidFill>
                  <a:schemeClr val="tx2"/>
                </a:solidFill>
                <a:latin typeface="Tw Cen MT"/>
                <a:ea typeface="Tw Cen MT"/>
                <a:cs typeface="Times New Roman"/>
              </a:rPr>
              <a:t>files</a:t>
            </a:r>
          </a:p>
          <a:p>
            <a:pPr marL="342900" indent="-342900">
              <a:buFont typeface="Arial" panose="020B0604020202020204" pitchFamily="34" charset="0"/>
              <a:buChar char="•"/>
            </a:pPr>
            <a:r>
              <a:rPr lang="en-US" dirty="0"/>
              <a:t>C</a:t>
            </a:r>
            <a:r>
              <a:rPr lang="en-US" dirty="0" smtClean="0"/>
              <a:t>omprehensive </a:t>
            </a:r>
            <a:r>
              <a:rPr lang="en-US" dirty="0"/>
              <a:t>and recently updated data, including resubmissions from several large </a:t>
            </a:r>
            <a:r>
              <a:rPr lang="en-US" dirty="0" smtClean="0"/>
              <a:t>carriers</a:t>
            </a:r>
          </a:p>
          <a:p>
            <a:pPr marL="342900" indent="-342900">
              <a:buFont typeface="Arial" panose="020B0604020202020204" pitchFamily="34" charset="0"/>
              <a:buChar char="•"/>
            </a:pPr>
            <a:r>
              <a:rPr lang="en-US" dirty="0" smtClean="0">
                <a:solidFill>
                  <a:schemeClr val="tx2"/>
                </a:solidFill>
                <a:latin typeface="Tw Cen MT"/>
                <a:ea typeface="Tw Cen MT"/>
                <a:cs typeface="Times New Roman"/>
              </a:rPr>
              <a:t>Versioning for additional carriers </a:t>
            </a:r>
            <a:r>
              <a:rPr lang="en-US" dirty="0">
                <a:solidFill>
                  <a:schemeClr val="tx2"/>
                </a:solidFill>
                <a:latin typeface="Tw Cen MT"/>
                <a:ea typeface="Tw Cen MT"/>
                <a:cs typeface="Times New Roman"/>
              </a:rPr>
              <a:t>beyond those </a:t>
            </a:r>
            <a:r>
              <a:rPr lang="en-US" dirty="0" smtClean="0">
                <a:solidFill>
                  <a:schemeClr val="tx2"/>
                </a:solidFill>
                <a:latin typeface="Tw Cen MT"/>
                <a:ea typeface="Tw Cen MT"/>
                <a:cs typeface="Times New Roman"/>
              </a:rPr>
              <a:t>carriers </a:t>
            </a:r>
            <a:r>
              <a:rPr lang="en-US" dirty="0">
                <a:solidFill>
                  <a:schemeClr val="tx2"/>
                </a:solidFill>
                <a:latin typeface="Tw Cen MT"/>
                <a:ea typeface="Tw Cen MT"/>
                <a:cs typeface="Times New Roman"/>
              </a:rPr>
              <a:t>from </a:t>
            </a:r>
            <a:r>
              <a:rPr lang="en-US" dirty="0" smtClean="0">
                <a:solidFill>
                  <a:schemeClr val="tx2"/>
                </a:solidFill>
                <a:latin typeface="Tw Cen MT"/>
                <a:ea typeface="Tw Cen MT"/>
                <a:cs typeface="Times New Roman"/>
              </a:rPr>
              <a:t>APCD Release </a:t>
            </a:r>
            <a:r>
              <a:rPr lang="en-US" dirty="0">
                <a:solidFill>
                  <a:schemeClr val="tx2"/>
                </a:solidFill>
                <a:latin typeface="Tw Cen MT"/>
                <a:ea typeface="Tw Cen MT"/>
                <a:cs typeface="Times New Roman"/>
              </a:rPr>
              <a:t>4.0 (Blue Cross Blue Shield of Massachusetts, Tufts Health Plan, Harvard </a:t>
            </a:r>
            <a:r>
              <a:rPr lang="en-US" dirty="0" smtClean="0">
                <a:solidFill>
                  <a:schemeClr val="tx2"/>
                </a:solidFill>
                <a:latin typeface="Tw Cen MT"/>
                <a:ea typeface="Tw Cen MT"/>
                <a:cs typeface="Times New Roman"/>
              </a:rPr>
              <a:t>Pilgrim, and </a:t>
            </a:r>
            <a:r>
              <a:rPr lang="en-US" dirty="0">
                <a:solidFill>
                  <a:schemeClr val="tx2"/>
                </a:solidFill>
                <a:latin typeface="Tw Cen MT"/>
                <a:ea typeface="Tw Cen MT"/>
                <a:cs typeface="Times New Roman"/>
              </a:rPr>
              <a:t>MassHealth</a:t>
            </a:r>
            <a:r>
              <a:rPr lang="en-US" dirty="0" smtClean="0">
                <a:solidFill>
                  <a:schemeClr val="tx2"/>
                </a:solidFill>
                <a:latin typeface="Tw Cen MT"/>
                <a:ea typeface="Tw Cen MT"/>
                <a:cs typeface="Times New Roman"/>
              </a:rPr>
              <a:t>)</a:t>
            </a:r>
            <a:endParaRPr lang="en-US" u="sng" dirty="0" smtClean="0">
              <a:solidFill>
                <a:schemeClr val="tx2"/>
              </a:solidFill>
            </a:endParaRPr>
          </a:p>
          <a:p>
            <a:pPr marL="800100" lvl="1" indent="-342900" algn="l">
              <a:buFont typeface="Wingdings" panose="05000000000000000000" pitchFamily="2" charset="2"/>
              <a:buChar char="§"/>
            </a:pPr>
            <a:r>
              <a:rPr lang="en-US" sz="1600" dirty="0">
                <a:solidFill>
                  <a:schemeClr val="tx2"/>
                </a:solidFill>
                <a:latin typeface="Tw Cen MT"/>
                <a:ea typeface="Tw Cen MT"/>
                <a:cs typeface="Times New Roman"/>
              </a:rPr>
              <a:t>A </a:t>
            </a:r>
            <a:r>
              <a:rPr lang="en-US" sz="1600" dirty="0" smtClean="0">
                <a:solidFill>
                  <a:schemeClr val="tx2"/>
                </a:solidFill>
                <a:latin typeface="Tw Cen MT"/>
                <a:ea typeface="Tw Cen MT"/>
                <a:cs typeface="Times New Roman"/>
              </a:rPr>
              <a:t>full list </a:t>
            </a:r>
            <a:r>
              <a:rPr lang="en-US" sz="1600" dirty="0">
                <a:solidFill>
                  <a:schemeClr val="tx2"/>
                </a:solidFill>
                <a:latin typeface="Tw Cen MT"/>
                <a:ea typeface="Tw Cen MT"/>
                <a:cs typeface="Times New Roman"/>
              </a:rPr>
              <a:t>of Carriers versioned will be available closer to release implementation</a:t>
            </a:r>
            <a:endParaRPr lang="en-US" dirty="0" smtClean="0">
              <a:solidFill>
                <a:schemeClr val="tx2"/>
              </a:solidFill>
              <a:latin typeface="Tw Cen MT"/>
              <a:ea typeface="Tw Cen MT"/>
              <a:cs typeface="Times New Roman"/>
            </a:endParaRPr>
          </a:p>
        </p:txBody>
      </p:sp>
    </p:spTree>
    <p:extLst>
      <p:ext uri="{BB962C8B-B14F-4D97-AF65-F5344CB8AC3E}">
        <p14:creationId xmlns:p14="http://schemas.microsoft.com/office/powerpoint/2010/main" val="25933443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MA APCD Release 5.0</a:t>
            </a:r>
            <a:endParaRPr lang="en-US" dirty="0"/>
          </a:p>
        </p:txBody>
      </p:sp>
      <p:sp>
        <p:nvSpPr>
          <p:cNvPr id="3" name="Subtitle 2"/>
          <p:cNvSpPr>
            <a:spLocks noGrp="1"/>
          </p:cNvSpPr>
          <p:nvPr>
            <p:ph type="subTitle" idx="1"/>
          </p:nvPr>
        </p:nvSpPr>
        <p:spPr/>
        <p:txBody>
          <a:bodyPr/>
          <a:lstStyle/>
          <a:p>
            <a:r>
              <a:rPr lang="en-US" u="sng" dirty="0" smtClean="0"/>
              <a:t>Additional Highlights of Release 5.0:</a:t>
            </a:r>
          </a:p>
          <a:p>
            <a:pPr marL="342900" indent="-342900">
              <a:buFont typeface="Arial" panose="020B0604020202020204" pitchFamily="34" charset="0"/>
              <a:buChar char="•"/>
            </a:pPr>
            <a:r>
              <a:rPr lang="en-US" dirty="0">
                <a:latin typeface="Tw Cen MT"/>
                <a:ea typeface="Tw Cen MT"/>
                <a:cs typeface="Times New Roman"/>
              </a:rPr>
              <a:t>Government </a:t>
            </a:r>
            <a:r>
              <a:rPr lang="en-US" dirty="0" smtClean="0">
                <a:latin typeface="Tw Cen MT"/>
                <a:ea typeface="Tw Cen MT"/>
                <a:cs typeface="Times New Roman"/>
              </a:rPr>
              <a:t>users may </a:t>
            </a:r>
            <a:r>
              <a:rPr lang="en-US" dirty="0">
                <a:latin typeface="Tw Cen MT"/>
                <a:ea typeface="Tw Cen MT"/>
                <a:cs typeface="Times New Roman"/>
              </a:rPr>
              <a:t>request both Level 2 and Level 3 elements, including MassHealth Enhanced Eligibility </a:t>
            </a:r>
            <a:r>
              <a:rPr lang="en-US" dirty="0" smtClean="0">
                <a:latin typeface="Tw Cen MT"/>
                <a:ea typeface="Tw Cen MT"/>
                <a:cs typeface="Times New Roman"/>
              </a:rPr>
              <a:t>file and Benefit Plan file data</a:t>
            </a:r>
          </a:p>
          <a:p>
            <a:pPr marL="342900" indent="-342900">
              <a:buFont typeface="Arial" panose="020B0604020202020204" pitchFamily="34" charset="0"/>
              <a:buChar char="•"/>
            </a:pPr>
            <a:r>
              <a:rPr lang="en-US" dirty="0">
                <a:latin typeface="Tw Cen MT"/>
                <a:ea typeface="Tw Cen MT"/>
                <a:cs typeface="Times New Roman"/>
              </a:rPr>
              <a:t>Non-Government users may request groups of Level 2 data elements, as curated by CHIA into Limited Data </a:t>
            </a:r>
            <a:r>
              <a:rPr lang="en-US" dirty="0" smtClean="0">
                <a:latin typeface="Tw Cen MT"/>
                <a:ea typeface="Tw Cen MT"/>
                <a:cs typeface="Times New Roman"/>
              </a:rPr>
              <a:t>Sets (same as Release 4.0).</a:t>
            </a:r>
          </a:p>
          <a:p>
            <a:pPr marL="342900" indent="-342900">
              <a:buFont typeface="Arial" panose="020B0604020202020204" pitchFamily="34" charset="0"/>
              <a:buChar char="•"/>
            </a:pPr>
            <a:r>
              <a:rPr lang="en-US" dirty="0">
                <a:latin typeface="Tw Cen MT"/>
                <a:ea typeface="Tw Cen MT"/>
                <a:cs typeface="Times New Roman"/>
              </a:rPr>
              <a:t>Some data elements have been derived by CHIA from submission data elements or have been added to the database to aid in versioning and identifying claims (e.g. Unique Record IDs and status flags). </a:t>
            </a:r>
            <a:endParaRPr lang="en-US" dirty="0" smtClean="0">
              <a:latin typeface="Tw Cen MT"/>
              <a:ea typeface="Tw Cen MT"/>
              <a:cs typeface="Times New Roman"/>
            </a:endParaRPr>
          </a:p>
          <a:p>
            <a:pPr marL="800100" lvl="1" indent="-342900" algn="l">
              <a:buFont typeface="Arial" panose="020B0604020202020204" pitchFamily="34" charset="0"/>
              <a:buChar char="•"/>
            </a:pPr>
            <a:r>
              <a:rPr lang="en-US" sz="1600" dirty="0" smtClean="0">
                <a:solidFill>
                  <a:schemeClr val="tx2"/>
                </a:solidFill>
                <a:latin typeface="Tw Cen MT"/>
                <a:ea typeface="Tw Cen MT"/>
                <a:cs typeface="Times New Roman"/>
              </a:rPr>
              <a:t>More </a:t>
            </a:r>
            <a:r>
              <a:rPr lang="en-US" sz="1600" dirty="0">
                <a:solidFill>
                  <a:schemeClr val="tx2"/>
                </a:solidFill>
                <a:latin typeface="Tw Cen MT"/>
                <a:ea typeface="Tw Cen MT"/>
                <a:cs typeface="Times New Roman"/>
              </a:rPr>
              <a:t>information will be available in the MA APCD Data Elements Reference Guide closer to the release </a:t>
            </a:r>
            <a:r>
              <a:rPr lang="en-US" sz="1600" dirty="0" smtClean="0">
                <a:solidFill>
                  <a:schemeClr val="tx2"/>
                </a:solidFill>
                <a:latin typeface="Tw Cen MT"/>
                <a:ea typeface="Tw Cen MT"/>
                <a:cs typeface="Times New Roman"/>
              </a:rPr>
              <a:t>date (will be posted with release documentation on the </a:t>
            </a:r>
            <a:r>
              <a:rPr lang="en-US" sz="1600" dirty="0" smtClean="0">
                <a:latin typeface="Tw Cen MT"/>
                <a:ea typeface="Tw Cen MT"/>
                <a:cs typeface="Times New Roman"/>
                <a:hlinkClick r:id="rId3"/>
              </a:rPr>
              <a:t>APCD website </a:t>
            </a:r>
            <a:endParaRPr lang="en-US" sz="1600" dirty="0" smtClean="0">
              <a:solidFill>
                <a:schemeClr val="tx2"/>
              </a:solidFill>
              <a:latin typeface="Tw Cen MT"/>
              <a:ea typeface="Tw Cen MT"/>
              <a:cs typeface="Times New Roman"/>
            </a:endParaRPr>
          </a:p>
        </p:txBody>
      </p:sp>
    </p:spTree>
    <p:extLst>
      <p:ext uri="{BB962C8B-B14F-4D97-AF65-F5344CB8AC3E}">
        <p14:creationId xmlns:p14="http://schemas.microsoft.com/office/powerpoint/2010/main" val="7350685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Revised Application Forms</a:t>
            </a:r>
            <a:endParaRPr lang="en-US" dirty="0"/>
          </a:p>
        </p:txBody>
      </p:sp>
      <p:sp>
        <p:nvSpPr>
          <p:cNvPr id="3" name="Subtitle 2"/>
          <p:cNvSpPr>
            <a:spLocks noGrp="1"/>
          </p:cNvSpPr>
          <p:nvPr>
            <p:ph type="subTitle" idx="1"/>
          </p:nvPr>
        </p:nvSpPr>
        <p:spPr/>
        <p:txBody>
          <a:bodyPr/>
          <a:lstStyle/>
          <a:p>
            <a:r>
              <a:rPr lang="en-US" dirty="0" smtClean="0"/>
              <a:t>Posted here</a:t>
            </a:r>
            <a:r>
              <a:rPr lang="en-US" dirty="0"/>
              <a:t>: </a:t>
            </a:r>
            <a:r>
              <a:rPr lang="en-US" dirty="0">
                <a:hlinkClick r:id="rId3"/>
              </a:rPr>
              <a:t>http://</a:t>
            </a:r>
            <a:r>
              <a:rPr lang="en-US" dirty="0" smtClean="0">
                <a:hlinkClick r:id="rId3"/>
              </a:rPr>
              <a:t>www.chiamass.gov/application-documents</a:t>
            </a:r>
            <a:r>
              <a:rPr lang="en-US" dirty="0" smtClean="0"/>
              <a:t> </a:t>
            </a:r>
          </a:p>
          <a:p>
            <a:endParaRPr lang="en-US" dirty="0"/>
          </a:p>
        </p:txBody>
      </p:sp>
      <p:pic>
        <p:nvPicPr>
          <p:cNvPr id="11266"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l="7063" t="9038" r="6455" b="4062"/>
          <a:stretch/>
        </p:blipFill>
        <p:spPr bwMode="auto">
          <a:xfrm>
            <a:off x="855406" y="2479268"/>
            <a:ext cx="7099874" cy="40129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946716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Revised Data Management Plan</a:t>
            </a:r>
            <a:endParaRPr lang="en-US" dirty="0"/>
          </a:p>
        </p:txBody>
      </p:sp>
      <p:sp>
        <p:nvSpPr>
          <p:cNvPr id="3" name="Subtitle 2"/>
          <p:cNvSpPr>
            <a:spLocks noGrp="1"/>
          </p:cNvSpPr>
          <p:nvPr>
            <p:ph type="subTitle" idx="1"/>
          </p:nvPr>
        </p:nvSpPr>
        <p:spPr/>
        <p:txBody>
          <a:bodyPr/>
          <a:lstStyle/>
          <a:p>
            <a:r>
              <a:rPr lang="en-US" dirty="0"/>
              <a:t>Posted here: </a:t>
            </a:r>
            <a:r>
              <a:rPr lang="en-US" dirty="0">
                <a:hlinkClick r:id="rId3"/>
              </a:rPr>
              <a:t>http://</a:t>
            </a:r>
            <a:r>
              <a:rPr lang="en-US" dirty="0" smtClean="0">
                <a:hlinkClick r:id="rId3"/>
              </a:rPr>
              <a:t>www.chiamass.gov/assets/Uploads/data-apps/Data-Managment-Plan-for-Non-Government-Entities.docx</a:t>
            </a:r>
            <a:endParaRPr lang="en-US" dirty="0" smtClean="0"/>
          </a:p>
          <a:p>
            <a:endParaRPr lang="en-US" dirty="0"/>
          </a:p>
        </p:txBody>
      </p:sp>
      <p:pic>
        <p:nvPicPr>
          <p:cNvPr id="2050"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l="25780" t="12316" r="26461" b="2774"/>
          <a:stretch/>
        </p:blipFill>
        <p:spPr bwMode="auto">
          <a:xfrm>
            <a:off x="2934931" y="2709681"/>
            <a:ext cx="3800166" cy="380016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18864567"/>
      </p:ext>
    </p:extLst>
  </p:cSld>
  <p:clrMapOvr>
    <a:masterClrMapping/>
  </p:clrMapOvr>
</p:sld>
</file>

<file path=ppt/theme/theme1.xml><?xml version="1.0" encoding="utf-8"?>
<a:theme xmlns:a="http://schemas.openxmlformats.org/drawingml/2006/main" name="content option 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HIT January 2014">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content option 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FINALPowerPointTEMPLATE 5_28">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HIT January 2014.potx</Template>
  <TotalTime>16874</TotalTime>
  <Words>933</Words>
  <Application>Microsoft Office PowerPoint</Application>
  <PresentationFormat>On-screen Show (4:3)</PresentationFormat>
  <Paragraphs>165</Paragraphs>
  <Slides>16</Slides>
  <Notes>16</Notes>
  <HiddenSlides>0</HiddenSlides>
  <MMClips>0</MMClips>
  <ScaleCrop>false</ScaleCrop>
  <HeadingPairs>
    <vt:vector size="4" baseType="variant">
      <vt:variant>
        <vt:lpstr>Theme</vt:lpstr>
      </vt:variant>
      <vt:variant>
        <vt:i4>4</vt:i4>
      </vt:variant>
      <vt:variant>
        <vt:lpstr>Slide Titles</vt:lpstr>
      </vt:variant>
      <vt:variant>
        <vt:i4>16</vt:i4>
      </vt:variant>
    </vt:vector>
  </HeadingPairs>
  <TitlesOfParts>
    <vt:vector size="20" baseType="lpstr">
      <vt:lpstr>content option A</vt:lpstr>
      <vt:lpstr>HIT January 2014</vt:lpstr>
      <vt:lpstr>1_content option A</vt:lpstr>
      <vt:lpstr>FINALPowerPointTEMPLATE 5_28</vt:lpstr>
      <vt:lpstr>MA Center for Health Information &amp; Analysis  MA APCD User Workgroup</vt:lpstr>
      <vt:lpstr>Agenda</vt:lpstr>
      <vt:lpstr>Announcement</vt:lpstr>
      <vt:lpstr>Case Mix FY15 Release</vt:lpstr>
      <vt:lpstr>MA APCD Release 5.0</vt:lpstr>
      <vt:lpstr>MA APCD Release 5.0</vt:lpstr>
      <vt:lpstr>MA APCD Release 5.0</vt:lpstr>
      <vt:lpstr>Revised Application Forms</vt:lpstr>
      <vt:lpstr>Revised Data Management Plan</vt:lpstr>
      <vt:lpstr> QUESTIONS?</vt:lpstr>
      <vt:lpstr>Questions Submitted by APCD Users (and answered by CHIA)</vt:lpstr>
      <vt:lpstr>Question: Is it possible to identify the type of origin and destination for ambulance claims in APCD Release 4.0? We want to limit our analysis to home-to-hospital ambulance trips.</vt:lpstr>
      <vt:lpstr>Question: How reliable is the information on inpatient deaths in the APCD discharge status (MC023) field in APCD Release 4.0?</vt:lpstr>
      <vt:lpstr>Question: In analyzing Insurance Product Type (ME003) in the Member Eligibility file in APCD Release 4.0, for a single year, would most of the MEIDs have one product?</vt:lpstr>
      <vt:lpstr>Questions?</vt:lpstr>
      <vt:lpstr>Call for Topics and Presenters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HIT Team Meeting</dc:title>
  <dc:creator>Bob Kramer</dc:creator>
  <cp:lastModifiedBy>Tapply, Adam</cp:lastModifiedBy>
  <cp:revision>402</cp:revision>
  <cp:lastPrinted>2016-06-28T18:51:57Z</cp:lastPrinted>
  <dcterms:created xsi:type="dcterms:W3CDTF">2014-04-22T00:14:56Z</dcterms:created>
  <dcterms:modified xsi:type="dcterms:W3CDTF">2016-06-28T19:33:48Z</dcterms:modified>
</cp:coreProperties>
</file>