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7" r:id="rId6"/>
    <p:sldId id="261" r:id="rId7"/>
    <p:sldId id="264" r:id="rId8"/>
    <p:sldId id="265" r:id="rId9"/>
    <p:sldId id="266" r:id="rId10"/>
    <p:sldId id="267" r:id="rId11"/>
    <p:sldId id="269" r:id="rId12"/>
    <p:sldId id="271" r:id="rId13"/>
    <p:sldId id="268" r:id="rId14"/>
    <p:sldId id="274" r:id="rId15"/>
    <p:sldId id="272" r:id="rId16"/>
    <p:sldId id="280" r:id="rId17"/>
    <p:sldId id="281" r:id="rId18"/>
    <p:sldId id="260" r:id="rId19"/>
    <p:sldId id="277" r:id="rId20"/>
    <p:sldId id="283" r:id="rId21"/>
    <p:sldId id="285" r:id="rId22"/>
    <p:sldId id="287" r:id="rId23"/>
    <p:sldId id="284" r:id="rId24"/>
    <p:sldId id="282" r:id="rId25"/>
    <p:sldId id="276"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D6ABDC-15E1-47F2-46DF-368CBA4FF7A8}" name="Deborah Gray" initials="DG" userId="S::Deborah.Gray@chiamass.gov::0ecee90e-8459-4c7d-ba54-fe9c523587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1"/>
    <p:restoredTop sz="96240"/>
  </p:normalViewPr>
  <p:slideViewPr>
    <p:cSldViewPr snapToGrid="0">
      <p:cViewPr varScale="1">
        <p:scale>
          <a:sx n="63" d="100"/>
          <a:sy n="63" d="100"/>
        </p:scale>
        <p:origin x="8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BF273-6613-4B98-AD43-35689AD7F566}"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CE025-6D7B-4D96-8F14-316C9FAB0551}" type="slidenum">
              <a:rPr lang="en-US" smtClean="0"/>
              <a:t>‹#›</a:t>
            </a:fld>
            <a:endParaRPr lang="en-US"/>
          </a:p>
        </p:txBody>
      </p:sp>
    </p:spTree>
    <p:extLst>
      <p:ext uri="{BB962C8B-B14F-4D97-AF65-F5344CB8AC3E}">
        <p14:creationId xmlns:p14="http://schemas.microsoft.com/office/powerpoint/2010/main" val="370400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CE025-6D7B-4D96-8F14-316C9FAB0551}" type="slidenum">
              <a:rPr lang="en-US" smtClean="0"/>
              <a:t>1</a:t>
            </a:fld>
            <a:endParaRPr lang="en-US"/>
          </a:p>
        </p:txBody>
      </p:sp>
    </p:spTree>
    <p:extLst>
      <p:ext uri="{BB962C8B-B14F-4D97-AF65-F5344CB8AC3E}">
        <p14:creationId xmlns:p14="http://schemas.microsoft.com/office/powerpoint/2010/main" val="362030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CE025-6D7B-4D96-8F14-316C9FAB0551}" type="slidenum">
              <a:rPr lang="en-US" smtClean="0"/>
              <a:t>7</a:t>
            </a:fld>
            <a:endParaRPr lang="en-US"/>
          </a:p>
        </p:txBody>
      </p:sp>
    </p:spTree>
    <p:extLst>
      <p:ext uri="{BB962C8B-B14F-4D97-AF65-F5344CB8AC3E}">
        <p14:creationId xmlns:p14="http://schemas.microsoft.com/office/powerpoint/2010/main" val="13728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CE025-6D7B-4D96-8F14-316C9FAB0551}" type="slidenum">
              <a:rPr lang="en-US" smtClean="0"/>
              <a:t>8</a:t>
            </a:fld>
            <a:endParaRPr lang="en-US"/>
          </a:p>
        </p:txBody>
      </p:sp>
    </p:spTree>
    <p:extLst>
      <p:ext uri="{BB962C8B-B14F-4D97-AF65-F5344CB8AC3E}">
        <p14:creationId xmlns:p14="http://schemas.microsoft.com/office/powerpoint/2010/main" val="352382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9CDB-980D-860A-9FF8-00BF92EAB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EEDD75-78E9-943D-A717-01EFD21C4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E133A-17F3-B924-CE11-815084F08F09}"/>
              </a:ext>
            </a:extLst>
          </p:cNvPr>
          <p:cNvSpPr>
            <a:spLocks noGrp="1"/>
          </p:cNvSpPr>
          <p:nvPr>
            <p:ph type="dt" sz="half" idx="10"/>
          </p:nvPr>
        </p:nvSpPr>
        <p:spPr/>
        <p:txBody>
          <a:bodyPr/>
          <a:lstStyle/>
          <a:p>
            <a:fld id="{AB13C699-E6DE-A340-9D72-F7BB39535468}" type="datetimeFigureOut">
              <a:rPr lang="en-US" smtClean="0"/>
              <a:t>7/24/2024</a:t>
            </a:fld>
            <a:endParaRPr lang="en-US"/>
          </a:p>
        </p:txBody>
      </p:sp>
      <p:sp>
        <p:nvSpPr>
          <p:cNvPr id="5" name="Footer Placeholder 4">
            <a:extLst>
              <a:ext uri="{FF2B5EF4-FFF2-40B4-BE49-F238E27FC236}">
                <a16:creationId xmlns:a16="http://schemas.microsoft.com/office/drawing/2014/main" id="{4CBD2704-9B88-C11A-E3D4-E12F08766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6B41D-F9FE-A129-4CE0-6A97EFD89BB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23559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5EF7-CEB1-0C66-D0B2-6945909E13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4A197-C319-C571-AEAC-A3EFD1BC1B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E141-FDE3-E0A4-0CE2-833EB73E2E82}"/>
              </a:ext>
            </a:extLst>
          </p:cNvPr>
          <p:cNvSpPr>
            <a:spLocks noGrp="1"/>
          </p:cNvSpPr>
          <p:nvPr>
            <p:ph type="dt" sz="half" idx="10"/>
          </p:nvPr>
        </p:nvSpPr>
        <p:spPr/>
        <p:txBody>
          <a:bodyPr/>
          <a:lstStyle/>
          <a:p>
            <a:fld id="{AB13C699-E6DE-A340-9D72-F7BB39535468}" type="datetimeFigureOut">
              <a:rPr lang="en-US" smtClean="0"/>
              <a:t>7/24/2024</a:t>
            </a:fld>
            <a:endParaRPr lang="en-US"/>
          </a:p>
        </p:txBody>
      </p:sp>
      <p:sp>
        <p:nvSpPr>
          <p:cNvPr id="5" name="Footer Placeholder 4">
            <a:extLst>
              <a:ext uri="{FF2B5EF4-FFF2-40B4-BE49-F238E27FC236}">
                <a16:creationId xmlns:a16="http://schemas.microsoft.com/office/drawing/2014/main" id="{3708F122-5330-E540-554D-8D80437BB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7918-3BC3-8CCC-7934-4FA013E156F9}"/>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5467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22F65-DA02-E016-E0A3-31E1F58F9A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7979-F6AA-6995-FBFA-A080EB39BE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9A4D4-2EDF-7A7B-4C1C-82D6F5E17B77}"/>
              </a:ext>
            </a:extLst>
          </p:cNvPr>
          <p:cNvSpPr>
            <a:spLocks noGrp="1"/>
          </p:cNvSpPr>
          <p:nvPr>
            <p:ph type="dt" sz="half" idx="10"/>
          </p:nvPr>
        </p:nvSpPr>
        <p:spPr/>
        <p:txBody>
          <a:bodyPr/>
          <a:lstStyle/>
          <a:p>
            <a:fld id="{AB13C699-E6DE-A340-9D72-F7BB39535468}" type="datetimeFigureOut">
              <a:rPr lang="en-US" smtClean="0"/>
              <a:t>7/24/2024</a:t>
            </a:fld>
            <a:endParaRPr lang="en-US"/>
          </a:p>
        </p:txBody>
      </p:sp>
      <p:sp>
        <p:nvSpPr>
          <p:cNvPr id="5" name="Footer Placeholder 4">
            <a:extLst>
              <a:ext uri="{FF2B5EF4-FFF2-40B4-BE49-F238E27FC236}">
                <a16:creationId xmlns:a16="http://schemas.microsoft.com/office/drawing/2014/main" id="{BE1A6B3D-9E2C-09E6-41B5-5984BF30B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7ADE-F3CB-F8B3-EAC2-BED7A3F9212B}"/>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2143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A8FA-4268-9A4D-5B3A-C539BC184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B8E00-B68D-6186-E28D-F504B4B41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6C96-F319-6FAC-C485-53C4295D1FCB}"/>
              </a:ext>
            </a:extLst>
          </p:cNvPr>
          <p:cNvSpPr>
            <a:spLocks noGrp="1"/>
          </p:cNvSpPr>
          <p:nvPr>
            <p:ph type="dt" sz="half" idx="10"/>
          </p:nvPr>
        </p:nvSpPr>
        <p:spPr/>
        <p:txBody>
          <a:bodyPr/>
          <a:lstStyle/>
          <a:p>
            <a:fld id="{AB13C699-E6DE-A340-9D72-F7BB39535468}" type="datetimeFigureOut">
              <a:rPr lang="en-US" smtClean="0"/>
              <a:t>7/24/2024</a:t>
            </a:fld>
            <a:endParaRPr lang="en-US"/>
          </a:p>
        </p:txBody>
      </p:sp>
      <p:sp>
        <p:nvSpPr>
          <p:cNvPr id="5" name="Footer Placeholder 4">
            <a:extLst>
              <a:ext uri="{FF2B5EF4-FFF2-40B4-BE49-F238E27FC236}">
                <a16:creationId xmlns:a16="http://schemas.microsoft.com/office/drawing/2014/main" id="{42E019A0-047A-A951-C0CE-49FE5376B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7D56D-3827-F4A1-BC60-1C03A6A7F24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9883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D369-CE07-C3AC-AAFE-D506E047D6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0353EF-3892-C865-9342-3E0EBFBCB8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CBF51-7BC0-5BB6-AA88-E961360EA249}"/>
              </a:ext>
            </a:extLst>
          </p:cNvPr>
          <p:cNvSpPr>
            <a:spLocks noGrp="1"/>
          </p:cNvSpPr>
          <p:nvPr>
            <p:ph type="dt" sz="half" idx="10"/>
          </p:nvPr>
        </p:nvSpPr>
        <p:spPr/>
        <p:txBody>
          <a:bodyPr/>
          <a:lstStyle/>
          <a:p>
            <a:fld id="{AB13C699-E6DE-A340-9D72-F7BB39535468}" type="datetimeFigureOut">
              <a:rPr lang="en-US" smtClean="0"/>
              <a:t>7/24/2024</a:t>
            </a:fld>
            <a:endParaRPr lang="en-US"/>
          </a:p>
        </p:txBody>
      </p:sp>
      <p:sp>
        <p:nvSpPr>
          <p:cNvPr id="5" name="Footer Placeholder 4">
            <a:extLst>
              <a:ext uri="{FF2B5EF4-FFF2-40B4-BE49-F238E27FC236}">
                <a16:creationId xmlns:a16="http://schemas.microsoft.com/office/drawing/2014/main" id="{3B44E788-33F3-BCC8-8DD7-4B50B0EDA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6E126-81D5-4A2B-D056-3ABB0FA5683F}"/>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82072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B82E-AC5F-621F-A492-6053A4EA7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5224C-2301-652B-B331-20E8756762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6DF1-450C-D8F4-88B6-7FF93F1FFF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8A1C4-D999-64A0-C579-A77B53D5245C}"/>
              </a:ext>
            </a:extLst>
          </p:cNvPr>
          <p:cNvSpPr>
            <a:spLocks noGrp="1"/>
          </p:cNvSpPr>
          <p:nvPr>
            <p:ph type="dt" sz="half" idx="10"/>
          </p:nvPr>
        </p:nvSpPr>
        <p:spPr/>
        <p:txBody>
          <a:bodyPr/>
          <a:lstStyle/>
          <a:p>
            <a:fld id="{AB13C699-E6DE-A340-9D72-F7BB39535468}" type="datetimeFigureOut">
              <a:rPr lang="en-US" smtClean="0"/>
              <a:t>7/24/2024</a:t>
            </a:fld>
            <a:endParaRPr lang="en-US"/>
          </a:p>
        </p:txBody>
      </p:sp>
      <p:sp>
        <p:nvSpPr>
          <p:cNvPr id="6" name="Footer Placeholder 5">
            <a:extLst>
              <a:ext uri="{FF2B5EF4-FFF2-40B4-BE49-F238E27FC236}">
                <a16:creationId xmlns:a16="http://schemas.microsoft.com/office/drawing/2014/main" id="{DBAE471C-86DF-1563-EEF4-9EA3CB663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19950-3354-121A-4D61-1F434CDC153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2041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6630-832F-6AA0-3F93-F800CBDFA8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0A48A-47E6-B8CA-C073-C0724576D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BBD8E-7D09-1DCE-710F-166C0EDD01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6DE05-18A5-6AE7-7716-9A1688CDE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C41E5-9F4C-84A9-5D03-CD7D8233BA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4BD51-D4A6-825A-453A-61CAE2592FD6}"/>
              </a:ext>
            </a:extLst>
          </p:cNvPr>
          <p:cNvSpPr>
            <a:spLocks noGrp="1"/>
          </p:cNvSpPr>
          <p:nvPr>
            <p:ph type="dt" sz="half" idx="10"/>
          </p:nvPr>
        </p:nvSpPr>
        <p:spPr/>
        <p:txBody>
          <a:bodyPr/>
          <a:lstStyle/>
          <a:p>
            <a:fld id="{AB13C699-E6DE-A340-9D72-F7BB39535468}" type="datetimeFigureOut">
              <a:rPr lang="en-US" smtClean="0"/>
              <a:t>7/24/2024</a:t>
            </a:fld>
            <a:endParaRPr lang="en-US"/>
          </a:p>
        </p:txBody>
      </p:sp>
      <p:sp>
        <p:nvSpPr>
          <p:cNvPr id="8" name="Footer Placeholder 7">
            <a:extLst>
              <a:ext uri="{FF2B5EF4-FFF2-40B4-BE49-F238E27FC236}">
                <a16:creationId xmlns:a16="http://schemas.microsoft.com/office/drawing/2014/main" id="{715F989D-C9EB-4B5F-F6CC-ED7F37BE0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FA12C5-9BAB-3565-3E84-4DE91901F7AC}"/>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8419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3C9C-2D59-E25C-F484-17257EAC5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1B542-5554-3D86-C5CB-6125989A18B2}"/>
              </a:ext>
            </a:extLst>
          </p:cNvPr>
          <p:cNvSpPr>
            <a:spLocks noGrp="1"/>
          </p:cNvSpPr>
          <p:nvPr>
            <p:ph type="dt" sz="half" idx="10"/>
          </p:nvPr>
        </p:nvSpPr>
        <p:spPr/>
        <p:txBody>
          <a:bodyPr/>
          <a:lstStyle/>
          <a:p>
            <a:fld id="{AB13C699-E6DE-A340-9D72-F7BB39535468}" type="datetimeFigureOut">
              <a:rPr lang="en-US" smtClean="0"/>
              <a:t>7/24/2024</a:t>
            </a:fld>
            <a:endParaRPr lang="en-US"/>
          </a:p>
        </p:txBody>
      </p:sp>
      <p:sp>
        <p:nvSpPr>
          <p:cNvPr id="4" name="Footer Placeholder 3">
            <a:extLst>
              <a:ext uri="{FF2B5EF4-FFF2-40B4-BE49-F238E27FC236}">
                <a16:creationId xmlns:a16="http://schemas.microsoft.com/office/drawing/2014/main" id="{E41EAD66-A8B5-B2B3-5954-6A9F90D5F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9A426-5916-E4B6-DEAF-F7D6D02B4C43}"/>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49120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85909-B0FE-7945-3E51-8DB3BA107580}"/>
              </a:ext>
            </a:extLst>
          </p:cNvPr>
          <p:cNvSpPr>
            <a:spLocks noGrp="1"/>
          </p:cNvSpPr>
          <p:nvPr>
            <p:ph type="dt" sz="half" idx="10"/>
          </p:nvPr>
        </p:nvSpPr>
        <p:spPr/>
        <p:txBody>
          <a:bodyPr/>
          <a:lstStyle/>
          <a:p>
            <a:fld id="{AB13C699-E6DE-A340-9D72-F7BB39535468}" type="datetimeFigureOut">
              <a:rPr lang="en-US" smtClean="0"/>
              <a:t>7/24/2024</a:t>
            </a:fld>
            <a:endParaRPr lang="en-US"/>
          </a:p>
        </p:txBody>
      </p:sp>
      <p:sp>
        <p:nvSpPr>
          <p:cNvPr id="3" name="Footer Placeholder 2">
            <a:extLst>
              <a:ext uri="{FF2B5EF4-FFF2-40B4-BE49-F238E27FC236}">
                <a16:creationId xmlns:a16="http://schemas.microsoft.com/office/drawing/2014/main" id="{53D78A1B-833B-5A5B-CAA6-8352FA26D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2FA04-1474-7C1D-F2B0-D881BF3D7F1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419877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334-E7C8-8A6D-FC77-E8ABAACAE3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E2D68B-EA21-A441-BC82-3805804F9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6DC13-7CD9-8227-2258-025E5870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11E45-016C-01D4-4F97-ABCABF5FFB84}"/>
              </a:ext>
            </a:extLst>
          </p:cNvPr>
          <p:cNvSpPr>
            <a:spLocks noGrp="1"/>
          </p:cNvSpPr>
          <p:nvPr>
            <p:ph type="dt" sz="half" idx="10"/>
          </p:nvPr>
        </p:nvSpPr>
        <p:spPr/>
        <p:txBody>
          <a:bodyPr/>
          <a:lstStyle/>
          <a:p>
            <a:fld id="{AB13C699-E6DE-A340-9D72-F7BB39535468}" type="datetimeFigureOut">
              <a:rPr lang="en-US" smtClean="0"/>
              <a:t>7/24/2024</a:t>
            </a:fld>
            <a:endParaRPr lang="en-US"/>
          </a:p>
        </p:txBody>
      </p:sp>
      <p:sp>
        <p:nvSpPr>
          <p:cNvPr id="6" name="Footer Placeholder 5">
            <a:extLst>
              <a:ext uri="{FF2B5EF4-FFF2-40B4-BE49-F238E27FC236}">
                <a16:creationId xmlns:a16="http://schemas.microsoft.com/office/drawing/2014/main" id="{8E921F39-D1A9-3BC6-F417-50C9F4B6E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3B30-CDDD-266C-4583-D055A0D01A6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1595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D993-8C3A-5012-D6A4-01DC4CA32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8B84F4-4B95-D9BD-0E35-D8D9FDE56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5969C5-99D3-5798-37A0-779F03C0E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FD72E-FEAC-3C19-036C-157764F53306}"/>
              </a:ext>
            </a:extLst>
          </p:cNvPr>
          <p:cNvSpPr>
            <a:spLocks noGrp="1"/>
          </p:cNvSpPr>
          <p:nvPr>
            <p:ph type="dt" sz="half" idx="10"/>
          </p:nvPr>
        </p:nvSpPr>
        <p:spPr/>
        <p:txBody>
          <a:bodyPr/>
          <a:lstStyle/>
          <a:p>
            <a:fld id="{AB13C699-E6DE-A340-9D72-F7BB39535468}" type="datetimeFigureOut">
              <a:rPr lang="en-US" smtClean="0"/>
              <a:t>7/24/2024</a:t>
            </a:fld>
            <a:endParaRPr lang="en-US"/>
          </a:p>
        </p:txBody>
      </p:sp>
      <p:sp>
        <p:nvSpPr>
          <p:cNvPr id="6" name="Footer Placeholder 5">
            <a:extLst>
              <a:ext uri="{FF2B5EF4-FFF2-40B4-BE49-F238E27FC236}">
                <a16:creationId xmlns:a16="http://schemas.microsoft.com/office/drawing/2014/main" id="{B7268180-DB4B-6154-6B3B-23E405948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D2202-CBBC-3DE1-FB3A-600875E46CD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85383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E71A9-57A5-71B8-FC5E-7EC589095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80E1E-61FA-8995-84E8-86867DD12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DA625-745D-0AE0-F50E-5A3B01C78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C699-E6DE-A340-9D72-F7BB39535468}" type="datetimeFigureOut">
              <a:rPr lang="en-US" smtClean="0"/>
              <a:t>7/24/2024</a:t>
            </a:fld>
            <a:endParaRPr lang="en-US"/>
          </a:p>
        </p:txBody>
      </p:sp>
      <p:sp>
        <p:nvSpPr>
          <p:cNvPr id="5" name="Footer Placeholder 4">
            <a:extLst>
              <a:ext uri="{FF2B5EF4-FFF2-40B4-BE49-F238E27FC236}">
                <a16:creationId xmlns:a16="http://schemas.microsoft.com/office/drawing/2014/main" id="{05C0FD83-85A1-E22A-37C4-D61FEF8AE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9D11D-1BDF-3531-9939-AA6D2C62E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DCCC9-53D2-6244-BBB6-77A96A4145E6}" type="slidenum">
              <a:rPr lang="en-US" smtClean="0"/>
              <a:t>‹#›</a:t>
            </a:fld>
            <a:endParaRPr lang="en-US"/>
          </a:p>
        </p:txBody>
      </p:sp>
    </p:spTree>
    <p:extLst>
      <p:ext uri="{BB962C8B-B14F-4D97-AF65-F5344CB8AC3E}">
        <p14:creationId xmlns:p14="http://schemas.microsoft.com/office/powerpoint/2010/main" val="52877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7"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chiamass.gov/apcd-application-received-and-commenting/" TargetMode="External"/><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hiamass.gov/assets/docs/r/hdd/FY23-Case-Mix-Hospital-Inpatient-Discharge-Documentation.pdf"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chiamass.gov/non-government-agency-case-mix-requests" TargetMode="External"/><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hyperlink" Target="https://www.cms.gov/medicare/coding-billing/icd-10-cod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hiamass.gov/ma-apcd-and-case-mix-user-workgroup-information/"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www.irbnet.org/release/home.html" TargetMode="External"/><Relationship Id="rId5" Type="http://schemas.openxmlformats.org/officeDocument/2006/relationships/image" Target="../media/image22.emf"/><Relationship Id="rId4" Type="http://schemas.openxmlformats.org/officeDocument/2006/relationships/hyperlink" Target="mailto:casemix.data@state.ma.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s://www.chiamass.gov/case-mix-data-documentation-archive/" TargetMode="External"/><Relationship Id="rId5" Type="http://schemas.openxmlformats.org/officeDocument/2006/relationships/image" Target="../media/image5.png"/><Relationship Id="rId4" Type="http://schemas.openxmlformats.org/officeDocument/2006/relationships/hyperlink" Target="https://www.chiamass.gov/case-mix-dat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chiamass.gov/ma-apc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ecorative: Orange sidebar">
            <a:extLst>
              <a:ext uri="{FF2B5EF4-FFF2-40B4-BE49-F238E27FC236}">
                <a16:creationId xmlns:a16="http://schemas.microsoft.com/office/drawing/2014/main" id="{270FA1EA-23C5-DEFC-891A-2D791C8F9BBA}"/>
              </a:ext>
              <a:ext uri="{C183D7F6-B498-43B3-948B-1728B52AA6E4}">
                <adec:decorative xmlns:adec="http://schemas.microsoft.com/office/drawing/2017/decorative" val="1"/>
              </a:ext>
            </a:extLst>
          </p:cNvPr>
          <p:cNvSpPr/>
          <p:nvPr/>
        </p:nvSpPr>
        <p:spPr>
          <a:xfrm>
            <a:off x="-4847" y="-1936"/>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resentation Title">
            <a:extLst>
              <a:ext uri="{FF2B5EF4-FFF2-40B4-BE49-F238E27FC236}">
                <a16:creationId xmlns:a16="http://schemas.microsoft.com/office/drawing/2014/main" id="{9C25D8BB-7720-19D3-D34F-DEF8D0F7A5D6}"/>
              </a:ext>
            </a:extLst>
          </p:cNvPr>
          <p:cNvSpPr txBox="1">
            <a:spLocks/>
          </p:cNvSpPr>
          <p:nvPr/>
        </p:nvSpPr>
        <p:spPr>
          <a:xfrm>
            <a:off x="986657" y="1537878"/>
            <a:ext cx="1062696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CHIA Data User Workgroup</a:t>
            </a:r>
          </a:p>
        </p:txBody>
      </p:sp>
      <p:sp>
        <p:nvSpPr>
          <p:cNvPr id="7" name="Name &amp; Date">
            <a:extLst>
              <a:ext uri="{FF2B5EF4-FFF2-40B4-BE49-F238E27FC236}">
                <a16:creationId xmlns:a16="http://schemas.microsoft.com/office/drawing/2014/main" id="{9AD3CCE8-62E5-16B4-5226-2F2BB0581B3E}"/>
              </a:ext>
            </a:extLst>
          </p:cNvPr>
          <p:cNvSpPr txBox="1"/>
          <p:nvPr/>
        </p:nvSpPr>
        <p:spPr>
          <a:xfrm>
            <a:off x="986657" y="3061610"/>
            <a:ext cx="8397487" cy="1785104"/>
          </a:xfrm>
          <a:prstGeom prst="rect">
            <a:avLst/>
          </a:prstGeom>
          <a:noFill/>
        </p:spPr>
        <p:txBody>
          <a:bodyPr wrap="square" rtlCol="0">
            <a:spAutoFit/>
          </a:bodyPr>
          <a:lstStyle/>
          <a:p>
            <a:pPr>
              <a:spcBef>
                <a:spcPts val="1200"/>
              </a:spcBef>
            </a:pPr>
            <a:r>
              <a:rPr lang="en-US" sz="2000" dirty="0">
                <a:solidFill>
                  <a:schemeClr val="bg1"/>
                </a:solidFill>
                <a:latin typeface="Arial" panose="020B0604020202020204" pitchFamily="34" charset="0"/>
                <a:cs typeface="Arial" panose="020B0604020202020204" pitchFamily="34" charset="0"/>
              </a:rPr>
              <a:t>Donald Kirkwood, Manager of Data Release and Procurement</a:t>
            </a:r>
          </a:p>
          <a:p>
            <a:pPr>
              <a:spcBef>
                <a:spcPts val="1200"/>
              </a:spcBef>
            </a:pPr>
            <a:r>
              <a:rPr lang="en-US" sz="2000" dirty="0">
                <a:solidFill>
                  <a:schemeClr val="bg1"/>
                </a:solidFill>
                <a:latin typeface="Arial" panose="020B0604020202020204" pitchFamily="34" charset="0"/>
                <a:cs typeface="Arial" panose="020B0604020202020204" pitchFamily="34" charset="0"/>
              </a:rPr>
              <a:t>Anne Medinus, Senior Research Account Specialist</a:t>
            </a:r>
          </a:p>
          <a:p>
            <a:pPr>
              <a:spcBef>
                <a:spcPts val="1200"/>
              </a:spcBef>
            </a:pPr>
            <a:r>
              <a:rPr lang="en-US" sz="2000" dirty="0">
                <a:solidFill>
                  <a:schemeClr val="bg1"/>
                </a:solidFill>
                <a:latin typeface="Arial" panose="020B0604020202020204" pitchFamily="34" charset="0"/>
                <a:cs typeface="Arial" panose="020B0604020202020204" pitchFamily="34" charset="0"/>
              </a:rPr>
              <a:t>Sylvia Hobbs, Associate Director of Data Strategy and User Support</a:t>
            </a:r>
          </a:p>
          <a:p>
            <a:pPr>
              <a:spcBef>
                <a:spcPts val="1200"/>
              </a:spcBef>
            </a:pPr>
            <a:r>
              <a:rPr lang="en-US" sz="2000" dirty="0">
                <a:solidFill>
                  <a:schemeClr val="bg1"/>
                </a:solidFill>
                <a:latin typeface="Arial" panose="020B0604020202020204" pitchFamily="34" charset="0"/>
                <a:cs typeface="Arial" panose="020B0604020202020204" pitchFamily="34" charset="0"/>
              </a:rPr>
              <a:t>July 23, 2024</a:t>
            </a:r>
          </a:p>
        </p:txBody>
      </p:sp>
      <p:sp>
        <p:nvSpPr>
          <p:cNvPr id="8" name="Footer">
            <a:extLst>
              <a:ext uri="{FF2B5EF4-FFF2-40B4-BE49-F238E27FC236}">
                <a16:creationId xmlns:a16="http://schemas.microsoft.com/office/drawing/2014/main" id="{A6C39D8E-0FBD-FD09-78BD-4A82D2F583BA}"/>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July 23, 2024</a:t>
            </a:r>
          </a:p>
        </p:txBody>
      </p:sp>
      <p:cxnSp>
        <p:nvCxnSpPr>
          <p:cNvPr id="9" name="Decorative: horizontal rule">
            <a:extLst>
              <a:ext uri="{FF2B5EF4-FFF2-40B4-BE49-F238E27FC236}">
                <a16:creationId xmlns:a16="http://schemas.microsoft.com/office/drawing/2014/main" id="{4C4E9E53-94D2-B624-B91B-20D01E3A9A6F}"/>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CHIA Logo" descr="CHIA logo">
            <a:extLst>
              <a:ext uri="{FF2B5EF4-FFF2-40B4-BE49-F238E27FC236}">
                <a16:creationId xmlns:a16="http://schemas.microsoft.com/office/drawing/2014/main" id="{2A76CA9A-1E03-E86F-4C83-4BDE0187B549}"/>
              </a:ext>
            </a:extLst>
          </p:cNvPr>
          <p:cNvPicPr>
            <a:picLocks noChangeAspect="1"/>
          </p:cNvPicPr>
          <p:nvPr/>
        </p:nvPicPr>
        <p:blipFill>
          <a:blip r:embed="rId3"/>
          <a:stretch>
            <a:fillRect/>
          </a:stretch>
        </p:blipFill>
        <p:spPr>
          <a:xfrm>
            <a:off x="11145130" y="6299971"/>
            <a:ext cx="475741" cy="475741"/>
          </a:xfrm>
          <a:prstGeom prst="rect">
            <a:avLst/>
          </a:prstGeom>
        </p:spPr>
      </p:pic>
    </p:spTree>
    <p:extLst>
      <p:ext uri="{BB962C8B-B14F-4D97-AF65-F5344CB8AC3E}">
        <p14:creationId xmlns:p14="http://schemas.microsoft.com/office/powerpoint/2010/main" val="388888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10</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41486" y="179875"/>
            <a:ext cx="11679393"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3400" b="1" dirty="0">
                <a:solidFill>
                  <a:schemeClr val="tx2"/>
                </a:solidFill>
                <a:latin typeface="Arial" panose="020B0604020202020204" pitchFamily="34" charset="0"/>
                <a:ea typeface="+mn-ea"/>
                <a:cs typeface="Arial" panose="020B0604020202020204" pitchFamily="34" charset="0"/>
              </a:rPr>
              <a:t>Check the Status of Release Website </a:t>
            </a:r>
            <a:r>
              <a:rPr lang="en-US" sz="2800" b="1" dirty="0">
                <a:solidFill>
                  <a:schemeClr val="tx2"/>
                </a:solidFill>
                <a:latin typeface="Arial" panose="020B0604020202020204" pitchFamily="34" charset="0"/>
                <a:ea typeface="+mn-ea"/>
                <a:cs typeface="Arial" panose="020B0604020202020204" pitchFamily="34" charset="0"/>
              </a:rPr>
              <a:t>(Updated 7/18/2024)</a:t>
            </a:r>
          </a:p>
        </p:txBody>
      </p: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441486" y="846106"/>
            <a:ext cx="11445714" cy="738664"/>
          </a:xfrm>
          <a:prstGeom prst="rect">
            <a:avLst/>
          </a:prstGeom>
          <a:noFill/>
        </p:spPr>
        <p:txBody>
          <a:bodyPr wrap="square" rtlCol="0">
            <a:spAutoFit/>
          </a:bodyPr>
          <a:lstStyle/>
          <a:p>
            <a:pPr lvl="1">
              <a:buClr>
                <a:schemeClr val="accent1"/>
              </a:buClr>
            </a:pPr>
            <a:r>
              <a:rPr lang="en-US" sz="1400" dirty="0">
                <a:cs typeface="Arial"/>
              </a:rPr>
              <a:t>You can visit the CHIA website </a:t>
            </a:r>
            <a:r>
              <a:rPr lang="en-US" sz="1400" dirty="0">
                <a:hlinkClick r:id="rId3"/>
              </a:rPr>
              <a:t>http://www.chiamass.gov/status-of-data-requests/</a:t>
            </a:r>
            <a:r>
              <a:rPr lang="en-US" sz="1400" dirty="0"/>
              <a:t> to check the status of data extracts and releases. The status website has drop down menus, as shown below, which allow you to narrow your search by request number, applicant type, and extract type.</a:t>
            </a:r>
            <a:endParaRPr lang="en-US" sz="1400" dirty="0">
              <a:solidFill>
                <a:schemeClr val="accent6"/>
              </a:solidFill>
              <a:cs typeface="Arial"/>
            </a:endParaRPr>
          </a:p>
          <a:p>
            <a:pPr marL="742950" lvl="1" indent="-285750">
              <a:buClr>
                <a:schemeClr val="accent1"/>
              </a:buClr>
              <a:buFont typeface="Wingdings" charset="2"/>
              <a:buChar char="§"/>
            </a:pPr>
            <a:endParaRPr lang="en-US" sz="1400" dirty="0">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F0FD7475-B589-4EC1-2153-930CD03700D6}"/>
              </a:ext>
            </a:extLst>
          </p:cNvPr>
          <p:cNvGrpSpPr/>
          <p:nvPr/>
        </p:nvGrpSpPr>
        <p:grpSpPr>
          <a:xfrm>
            <a:off x="1016299" y="1494636"/>
            <a:ext cx="10936214" cy="4704126"/>
            <a:chOff x="1016299" y="1494636"/>
            <a:chExt cx="10936214" cy="4704126"/>
          </a:xfrm>
        </p:grpSpPr>
        <p:pic>
          <p:nvPicPr>
            <p:cNvPr id="6" name="Picture 5">
              <a:extLst>
                <a:ext uri="{FF2B5EF4-FFF2-40B4-BE49-F238E27FC236}">
                  <a16:creationId xmlns:a16="http://schemas.microsoft.com/office/drawing/2014/main" id="{1FE374F2-4B3C-0D49-E422-008E6E101C36}"/>
                </a:ext>
              </a:extLst>
            </p:cNvPr>
            <p:cNvPicPr>
              <a:picLocks noChangeAspect="1"/>
            </p:cNvPicPr>
            <p:nvPr/>
          </p:nvPicPr>
          <p:blipFill rotWithShape="1">
            <a:blip r:embed="rId4"/>
            <a:srcRect l="12836" t="24263" r="22141" b="11338"/>
            <a:stretch/>
          </p:blipFill>
          <p:spPr>
            <a:xfrm>
              <a:off x="1963133" y="1818640"/>
              <a:ext cx="7927648" cy="4333583"/>
            </a:xfrm>
            <a:prstGeom prst="rect">
              <a:avLst/>
            </a:prstGeom>
          </p:spPr>
        </p:pic>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BAC8AC2-7ADD-C900-0E6A-4D6967C39F59}"/>
                </a:ext>
              </a:extLst>
            </p:cNvPr>
            <p:cNvGrpSpPr/>
            <p:nvPr/>
          </p:nvGrpSpPr>
          <p:grpSpPr>
            <a:xfrm>
              <a:off x="5013752" y="1754933"/>
              <a:ext cx="2407923" cy="1157042"/>
              <a:chOff x="5013752" y="1754933"/>
              <a:chExt cx="2407923" cy="1157042"/>
            </a:xfrm>
          </p:grpSpPr>
          <p:pic>
            <p:nvPicPr>
              <p:cNvPr id="11" name="Picture 10">
                <a:extLst>
                  <a:ext uri="{FF2B5EF4-FFF2-40B4-BE49-F238E27FC236}">
                    <a16:creationId xmlns:a16="http://schemas.microsoft.com/office/drawing/2014/main" id="{910C0E68-42E7-8EF7-BBA2-B6DF596748FE}"/>
                  </a:ext>
                </a:extLst>
              </p:cNvPr>
              <p:cNvPicPr>
                <a:picLocks noChangeAspect="1"/>
              </p:cNvPicPr>
              <p:nvPr/>
            </p:nvPicPr>
            <p:blipFill rotWithShape="1">
              <a:blip r:embed="rId5"/>
              <a:srcRect l="58219" t="43214" r="16892" b="46043"/>
              <a:stretch/>
            </p:blipFill>
            <p:spPr>
              <a:xfrm>
                <a:off x="5013752" y="1754933"/>
                <a:ext cx="2275843" cy="552606"/>
              </a:xfrm>
              <a:prstGeom prst="rect">
                <a:avLst/>
              </a:prstGeom>
              <a:ln w="31750">
                <a:solidFill>
                  <a:schemeClr val="accent6">
                    <a:lumMod val="50000"/>
                  </a:schemeClr>
                </a:solidFill>
              </a:ln>
            </p:spPr>
          </p:pic>
          <p:cxnSp>
            <p:nvCxnSpPr>
              <p:cNvPr id="13" name="Straight Arrow Connector 12">
                <a:extLst>
                  <a:ext uri="{FF2B5EF4-FFF2-40B4-BE49-F238E27FC236}">
                    <a16:creationId xmlns:a16="http://schemas.microsoft.com/office/drawing/2014/main" id="{1968F745-30E4-D03F-7CFF-66B75824D2B6}"/>
                  </a:ext>
                </a:extLst>
              </p:cNvPr>
              <p:cNvCxnSpPr/>
              <p:nvPr/>
            </p:nvCxnSpPr>
            <p:spPr>
              <a:xfrm>
                <a:off x="6704983" y="2327564"/>
                <a:ext cx="716692" cy="58441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CB917E3-73CA-5EDC-F151-6552A73F87AE}"/>
                </a:ext>
              </a:extLst>
            </p:cNvPr>
            <p:cNvGrpSpPr/>
            <p:nvPr/>
          </p:nvGrpSpPr>
          <p:grpSpPr>
            <a:xfrm>
              <a:off x="9475868" y="1494636"/>
              <a:ext cx="1425336" cy="985158"/>
              <a:chOff x="9475868" y="1494636"/>
              <a:chExt cx="1425336" cy="985158"/>
            </a:xfrm>
          </p:grpSpPr>
          <p:pic>
            <p:nvPicPr>
              <p:cNvPr id="14" name="Picture 13">
                <a:extLst>
                  <a:ext uri="{FF2B5EF4-FFF2-40B4-BE49-F238E27FC236}">
                    <a16:creationId xmlns:a16="http://schemas.microsoft.com/office/drawing/2014/main" id="{181E10F3-993E-E3DA-8609-FA037D116A0A}"/>
                  </a:ext>
                </a:extLst>
              </p:cNvPr>
              <p:cNvPicPr>
                <a:picLocks noChangeAspect="1"/>
              </p:cNvPicPr>
              <p:nvPr/>
            </p:nvPicPr>
            <p:blipFill rotWithShape="1">
              <a:blip r:embed="rId6"/>
              <a:srcRect l="80411" t="32004" r="6438" b="57489"/>
              <a:stretch/>
            </p:blipFill>
            <p:spPr>
              <a:xfrm>
                <a:off x="9475868" y="1494636"/>
                <a:ext cx="1425336" cy="640565"/>
              </a:xfrm>
              <a:prstGeom prst="rect">
                <a:avLst/>
              </a:prstGeom>
            </p:spPr>
          </p:pic>
          <p:cxnSp>
            <p:nvCxnSpPr>
              <p:cNvPr id="16" name="Straight Arrow Connector 15">
                <a:extLst>
                  <a:ext uri="{FF2B5EF4-FFF2-40B4-BE49-F238E27FC236}">
                    <a16:creationId xmlns:a16="http://schemas.microsoft.com/office/drawing/2014/main" id="{4EB00EB9-1F9C-74C9-AE20-9BC85B099017}"/>
                  </a:ext>
                </a:extLst>
              </p:cNvPr>
              <p:cNvCxnSpPr/>
              <p:nvPr/>
            </p:nvCxnSpPr>
            <p:spPr>
              <a:xfrm flipH="1">
                <a:off x="9567130" y="2096255"/>
                <a:ext cx="259492" cy="38353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607BE11-F224-C99D-6A89-75B6FF282842}"/>
                </a:ext>
              </a:extLst>
            </p:cNvPr>
            <p:cNvGrpSpPr/>
            <p:nvPr/>
          </p:nvGrpSpPr>
          <p:grpSpPr>
            <a:xfrm>
              <a:off x="9553443" y="3429000"/>
              <a:ext cx="2399070" cy="1344412"/>
              <a:chOff x="9553443" y="3429000"/>
              <a:chExt cx="2399070" cy="1344412"/>
            </a:xfrm>
          </p:grpSpPr>
          <p:pic>
            <p:nvPicPr>
              <p:cNvPr id="17" name="Picture 16">
                <a:extLst>
                  <a:ext uri="{FF2B5EF4-FFF2-40B4-BE49-F238E27FC236}">
                    <a16:creationId xmlns:a16="http://schemas.microsoft.com/office/drawing/2014/main" id="{0CE3FF18-431A-4422-46AE-35B1DFE0D393}"/>
                  </a:ext>
                </a:extLst>
              </p:cNvPr>
              <p:cNvPicPr>
                <a:picLocks noChangeAspect="1"/>
              </p:cNvPicPr>
              <p:nvPr/>
            </p:nvPicPr>
            <p:blipFill rotWithShape="1">
              <a:blip r:embed="rId7"/>
              <a:srcRect l="58219" t="50602" r="16804" b="33379"/>
              <a:stretch/>
            </p:blipFill>
            <p:spPr>
              <a:xfrm>
                <a:off x="9668659" y="3949504"/>
                <a:ext cx="2283854" cy="823908"/>
              </a:xfrm>
              <a:prstGeom prst="rect">
                <a:avLst/>
              </a:prstGeom>
              <a:ln w="31750">
                <a:solidFill>
                  <a:schemeClr val="accent6">
                    <a:lumMod val="50000"/>
                  </a:schemeClr>
                </a:solidFill>
              </a:ln>
            </p:spPr>
          </p:pic>
          <p:cxnSp>
            <p:nvCxnSpPr>
              <p:cNvPr id="19" name="Straight Arrow Connector 18">
                <a:extLst>
                  <a:ext uri="{FF2B5EF4-FFF2-40B4-BE49-F238E27FC236}">
                    <a16:creationId xmlns:a16="http://schemas.microsoft.com/office/drawing/2014/main" id="{815D8897-A05C-0BA1-4971-BA1112D40273}"/>
                  </a:ext>
                </a:extLst>
              </p:cNvPr>
              <p:cNvCxnSpPr/>
              <p:nvPr/>
            </p:nvCxnSpPr>
            <p:spPr>
              <a:xfrm flipH="1" flipV="1">
                <a:off x="9553443" y="3429000"/>
                <a:ext cx="230432" cy="45658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4627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11</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43813" y="170544"/>
            <a:ext cx="1135535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Data Applications Received and Commenting</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75F6E151-CE22-CED0-258F-1A85F114A862}"/>
              </a:ext>
            </a:extLst>
          </p:cNvPr>
          <p:cNvSpPr txBox="1"/>
          <p:nvPr/>
        </p:nvSpPr>
        <p:spPr>
          <a:xfrm>
            <a:off x="737118" y="909649"/>
            <a:ext cx="11336694" cy="646331"/>
          </a:xfrm>
          <a:prstGeom prst="rect">
            <a:avLst/>
          </a:prstGeom>
          <a:noFill/>
        </p:spPr>
        <p:txBody>
          <a:bodyPr wrap="square">
            <a:spAutoFit/>
          </a:bodyPr>
          <a:lstStyle/>
          <a:p>
            <a:pPr lvl="1">
              <a:buClr>
                <a:schemeClr val="accent1"/>
              </a:buClr>
            </a:pPr>
            <a:r>
              <a:rPr lang="en-US" sz="1800" dirty="0">
                <a:cs typeface="Arial"/>
              </a:rPr>
              <a:t>You can visit the CHIA website </a:t>
            </a:r>
            <a:r>
              <a:rPr lang="en-US" sz="1800" dirty="0">
                <a:cs typeface="Arial"/>
                <a:hlinkClick r:id="rId3"/>
              </a:rPr>
              <a:t>https://www.chiamass.gov/apcd-application-received-and-commenting/</a:t>
            </a:r>
            <a:r>
              <a:rPr lang="en-US" sz="1800" dirty="0">
                <a:cs typeface="Arial"/>
              </a:rPr>
              <a:t> </a:t>
            </a:r>
          </a:p>
          <a:p>
            <a:pPr lvl="1">
              <a:buClr>
                <a:schemeClr val="accent1"/>
              </a:buClr>
            </a:pPr>
            <a:r>
              <a:rPr lang="en-US" sz="1800" dirty="0"/>
              <a:t>to check non-government applications received, </a:t>
            </a:r>
            <a:r>
              <a:rPr lang="en-US" dirty="0"/>
              <a:t>awaiting public comments, and approved.</a:t>
            </a:r>
            <a:endParaRPr lang="en-US" sz="1800" dirty="0">
              <a:solidFill>
                <a:schemeClr val="accent6"/>
              </a:solidFill>
              <a:cs typeface="Arial"/>
            </a:endParaRPr>
          </a:p>
        </p:txBody>
      </p:sp>
      <p:pic>
        <p:nvPicPr>
          <p:cNvPr id="13" name="Picture 12">
            <a:extLst>
              <a:ext uri="{FF2B5EF4-FFF2-40B4-BE49-F238E27FC236}">
                <a16:creationId xmlns:a16="http://schemas.microsoft.com/office/drawing/2014/main" id="{AD4383C3-4A31-79FD-1E21-11CE2CAAC758}"/>
              </a:ext>
            </a:extLst>
          </p:cNvPr>
          <p:cNvPicPr>
            <a:picLocks noChangeAspect="1"/>
          </p:cNvPicPr>
          <p:nvPr/>
        </p:nvPicPr>
        <p:blipFill rotWithShape="1">
          <a:blip r:embed="rId4"/>
          <a:srcRect l="17928" t="36716" r="17826" b="6095"/>
          <a:stretch/>
        </p:blipFill>
        <p:spPr>
          <a:xfrm>
            <a:off x="1566042" y="1595389"/>
            <a:ext cx="9028386" cy="4520669"/>
          </a:xfrm>
          <a:prstGeom prst="rect">
            <a:avLst/>
          </a:prstGeom>
          <a:ln w="22225">
            <a:solidFill>
              <a:schemeClr val="accent1"/>
            </a:solidFill>
          </a:ln>
        </p:spPr>
      </p:pic>
    </p:spTree>
    <p:extLst>
      <p:ext uri="{BB962C8B-B14F-4D97-AF65-F5344CB8AC3E}">
        <p14:creationId xmlns:p14="http://schemas.microsoft.com/office/powerpoint/2010/main" val="240488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12</a:t>
            </a:fld>
            <a:endParaRPr lang="en-US" dirty="0">
              <a:solidFill>
                <a:schemeClr val="bg1"/>
              </a:solidFill>
            </a:endParaRPr>
          </a:p>
        </p:txBody>
      </p: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July 23, 2024</a:t>
            </a: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525518" y="1710598"/>
            <a:ext cx="11214538"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Data User Support Questions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53468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7/23/2024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6" name="TextBox 5">
            <a:extLst>
              <a:ext uri="{FF2B5EF4-FFF2-40B4-BE49-F238E27FC236}">
                <a16:creationId xmlns:a16="http://schemas.microsoft.com/office/drawing/2014/main" id="{9BF6BFFC-E27B-B843-AA66-C890DA324C1E}"/>
              </a:ext>
            </a:extLst>
          </p:cNvPr>
          <p:cNvSpPr txBox="1"/>
          <p:nvPr/>
        </p:nvSpPr>
        <p:spPr>
          <a:xfrm>
            <a:off x="1085963" y="224102"/>
            <a:ext cx="10557304" cy="1477328"/>
          </a:xfrm>
          <a:prstGeom prst="rect">
            <a:avLst/>
          </a:prstGeom>
          <a:noFill/>
        </p:spPr>
        <p:txBody>
          <a:bodyPr wrap="square">
            <a:spAutoFit/>
          </a:bodyPr>
          <a:lstStyle/>
          <a:p>
            <a:pPr>
              <a:defRPr/>
            </a:pPr>
            <a:r>
              <a:rPr lang="en-US" sz="2400" b="1" dirty="0">
                <a:solidFill>
                  <a:schemeClr val="tx2"/>
                </a:solidFill>
                <a:latin typeface="Arial" panose="020B0604020202020204" pitchFamily="34" charset="0"/>
                <a:ea typeface="+mn-ea"/>
                <a:cs typeface="Arial" panose="020B0604020202020204" pitchFamily="34" charset="0"/>
              </a:rPr>
              <a:t>Question: </a:t>
            </a:r>
            <a:r>
              <a:rPr lang="en-US" sz="2400" b="1" dirty="0">
                <a:solidFill>
                  <a:schemeClr val="tx2"/>
                </a:solidFill>
                <a:effectLst/>
                <a:latin typeface="Arial" panose="020B0604020202020204" pitchFamily="34" charset="0"/>
                <a:ea typeface="Aptos" panose="020B0004020202020204" pitchFamily="34" charset="0"/>
                <a:cs typeface="Arial" panose="020B0604020202020204" pitchFamily="34" charset="0"/>
              </a:rPr>
              <a:t>Does </a:t>
            </a:r>
            <a:r>
              <a:rPr lang="en-US" sz="2400" b="1" dirty="0">
                <a:solidFill>
                  <a:schemeClr val="tx2"/>
                </a:solidFill>
                <a:latin typeface="Arial" panose="020B0604020202020204" pitchFamily="34" charset="0"/>
                <a:ea typeface="Aptos" panose="020B0004020202020204" pitchFamily="34" charset="0"/>
                <a:cs typeface="Arial" panose="020B0604020202020204" pitchFamily="34" charset="0"/>
              </a:rPr>
              <a:t>CHIA’s c</a:t>
            </a:r>
            <a:r>
              <a:rPr lang="en-US" sz="2400" b="1" dirty="0">
                <a:solidFill>
                  <a:schemeClr val="tx2"/>
                </a:solidFill>
                <a:effectLst/>
                <a:latin typeface="Arial" panose="020B0604020202020204" pitchFamily="34" charset="0"/>
                <a:ea typeface="Aptos" panose="020B0004020202020204" pitchFamily="34" charset="0"/>
                <a:cs typeface="Arial" panose="020B0604020202020204" pitchFamily="34" charset="0"/>
              </a:rPr>
              <a:t>ase </a:t>
            </a:r>
            <a:r>
              <a:rPr lang="en-US" sz="2400" b="1" dirty="0">
                <a:solidFill>
                  <a:schemeClr val="tx2"/>
                </a:solidFill>
                <a:latin typeface="Arial" panose="020B0604020202020204" pitchFamily="34" charset="0"/>
                <a:ea typeface="Aptos" panose="020B0004020202020204" pitchFamily="34" charset="0"/>
                <a:cs typeface="Arial" panose="020B0604020202020204" pitchFamily="34" charset="0"/>
              </a:rPr>
              <a:t>m</a:t>
            </a:r>
            <a:r>
              <a:rPr lang="en-US" sz="2400" b="1" dirty="0">
                <a:solidFill>
                  <a:schemeClr val="tx2"/>
                </a:solidFill>
                <a:effectLst/>
                <a:latin typeface="Arial" panose="020B0604020202020204" pitchFamily="34" charset="0"/>
                <a:ea typeface="Aptos" panose="020B0004020202020204" pitchFamily="34" charset="0"/>
                <a:cs typeface="Arial" panose="020B0604020202020204" pitchFamily="34" charset="0"/>
              </a:rPr>
              <a:t>ix data or any other dataset contain counts of different diagnosis codes, either ICD-9-CM, ICD-10-CM/PCS or some other category?</a:t>
            </a:r>
          </a:p>
          <a:p>
            <a:pPr>
              <a:lnSpc>
                <a:spcPct val="100000"/>
              </a:lnSpc>
              <a:spcBef>
                <a:spcPts val="0"/>
              </a:spcBef>
              <a:defRPr/>
            </a:pPr>
            <a:endParaRPr lang="en-US" sz="1800" b="1" dirty="0">
              <a:solidFill>
                <a:schemeClr val="tx2"/>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213E6DC1-B96D-2DDC-EB02-95A9A6D13A85}"/>
              </a:ext>
            </a:extLst>
          </p:cNvPr>
          <p:cNvSpPr txBox="1"/>
          <p:nvPr/>
        </p:nvSpPr>
        <p:spPr>
          <a:xfrm>
            <a:off x="1129315" y="1695802"/>
            <a:ext cx="9802350" cy="4493538"/>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Answer</a:t>
            </a:r>
            <a:r>
              <a:rPr lang="en-US" dirty="0">
                <a:latin typeface="Arial" panose="020B0604020202020204" pitchFamily="34" charset="0"/>
                <a:cs typeface="Arial" panose="020B0604020202020204" pitchFamily="34" charset="0"/>
              </a:rPr>
              <a:t>:  Yes, the main discharge table of Hospital Inpatient Discharge Data (HIDD) has the variable “NumberofDiagnosisCodes”, which gives the total number of diagnosis codes per unique discharge (RecordType20ID); likewise, HIDD contains a variable for “NumberofProcedureCodes.” These are are calculated fields created by CHIA only in HIDD.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calculation for the NumberofDiagnosisCodes is the PrimaryDiagnosisCode plus a frequency count of the RecordType20IDs in the Diagnosis Code Table. Therefore, if a discharge has eight records in the Diagnosis Code Table, the NumberofDiagnosisCodes for that discharge in the main discharge table would be nine.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NumberofDiagnosisCodes and NumberofProcedureCodes are core data elements released to both government and non-government data applicants. More information about the core diagnosis code data elements is available at the following website link: </a:t>
            </a:r>
            <a:r>
              <a:rPr lang="en-US" sz="1600" dirty="0">
                <a:latin typeface="Arial" panose="020B0604020202020204" pitchFamily="34" charset="0"/>
                <a:cs typeface="Arial" panose="020B0604020202020204" pitchFamily="34" charset="0"/>
                <a:hlinkClick r:id="rId3"/>
              </a:rPr>
              <a:t>https://www.chiamass.gov/assets/docs/r/hdd/FY23-Case-Mix-Hospital-Inpatient-Discharge-Documentation.pdf</a:t>
            </a:r>
            <a:r>
              <a:rPr lang="en-US" sz="16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27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54658" y="137595"/>
            <a:ext cx="11090302" cy="757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chemeClr val="tx2"/>
                </a:solidFill>
                <a:latin typeface="Arial" panose="020B0604020202020204" pitchFamily="34" charset="0"/>
                <a:ea typeface="+mn-ea"/>
                <a:cs typeface="Arial" panose="020B0604020202020204" pitchFamily="34" charset="0"/>
              </a:rPr>
              <a:t>Question: It is my understanding that it takes 6-9 months to get the data for a non-governmental organization. Is this true?</a:t>
            </a:r>
            <a:endParaRPr lang="en-US" b="1" dirty="0">
              <a:solidFill>
                <a:schemeClr val="tx2"/>
              </a:solidFill>
              <a:latin typeface="Arial" panose="020B0604020202020204" pitchFamily="34" charset="0"/>
              <a:ea typeface="+mn-ea"/>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7/23/2024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6" name="TextBox 5">
            <a:extLst>
              <a:ext uri="{FF2B5EF4-FFF2-40B4-BE49-F238E27FC236}">
                <a16:creationId xmlns:a16="http://schemas.microsoft.com/office/drawing/2014/main" id="{C8F26108-EC5D-63F5-2BFC-303D20B0AA1F}"/>
              </a:ext>
            </a:extLst>
          </p:cNvPr>
          <p:cNvSpPr txBox="1"/>
          <p:nvPr/>
        </p:nvSpPr>
        <p:spPr>
          <a:xfrm>
            <a:off x="604669" y="905582"/>
            <a:ext cx="10982661" cy="5693866"/>
          </a:xfrm>
          <a:prstGeom prst="rect">
            <a:avLst/>
          </a:prstGeom>
          <a:noFill/>
        </p:spPr>
        <p:txBody>
          <a:bodyPr wrap="square">
            <a:spAutoFit/>
          </a:bodyPr>
          <a:lstStyle/>
          <a:p>
            <a:pPr>
              <a:spcBef>
                <a:spcPts val="1200"/>
              </a:spcBef>
            </a:pPr>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That is an overall estimated timeframe. The timeframe can be longer or shorter and vary significantly based on several factors. The timeframe is highly dependent on the </a:t>
            </a:r>
            <a:r>
              <a:rPr lang="en-US" sz="1600" b="1" u="sng" dirty="0">
                <a:latin typeface="Arial" panose="020B0604020202020204" pitchFamily="34" charset="0"/>
                <a:cs typeface="Arial" panose="020B0604020202020204" pitchFamily="34" charset="0"/>
              </a:rPr>
              <a:t>completeness</a:t>
            </a:r>
            <a:r>
              <a:rPr lang="en-US" sz="1600" dirty="0">
                <a:latin typeface="Arial" panose="020B0604020202020204" pitchFamily="34" charset="0"/>
                <a:cs typeface="Arial" panose="020B0604020202020204" pitchFamily="34" charset="0"/>
              </a:rPr>
              <a:t> of the individual’s application, the </a:t>
            </a:r>
            <a:r>
              <a:rPr lang="en-US" sz="1600" b="1" u="sng" dirty="0">
                <a:latin typeface="Arial" panose="020B0604020202020204" pitchFamily="34" charset="0"/>
                <a:cs typeface="Arial" panose="020B0604020202020204" pitchFamily="34" charset="0"/>
              </a:rPr>
              <a:t>complexity of the request</a:t>
            </a:r>
            <a:r>
              <a:rPr lang="en-US" sz="1600" dirty="0">
                <a:latin typeface="Arial" panose="020B0604020202020204" pitchFamily="34" charset="0"/>
                <a:cs typeface="Arial" panose="020B0604020202020204" pitchFamily="34" charset="0"/>
              </a:rPr>
              <a:t>, the current magnitude of </a:t>
            </a:r>
            <a:r>
              <a:rPr lang="en-US" sz="1600" b="1" u="sng" dirty="0">
                <a:latin typeface="Arial" panose="020B0604020202020204" pitchFamily="34" charset="0"/>
                <a:cs typeface="Arial" panose="020B0604020202020204" pitchFamily="34" charset="0"/>
              </a:rPr>
              <a:t>data workload in queue</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for extraction, and other priorities, including </a:t>
            </a:r>
            <a:r>
              <a:rPr lang="en-US" sz="1600" b="1" u="sng" dirty="0">
                <a:latin typeface="Arial" panose="020B0604020202020204" pitchFamily="34" charset="0"/>
                <a:cs typeface="Arial" panose="020B0604020202020204" pitchFamily="34" charset="0"/>
              </a:rPr>
              <a:t>incoming government applications</a:t>
            </a:r>
            <a:r>
              <a:rPr lang="en-US" sz="1600" dirty="0">
                <a:latin typeface="Arial" panose="020B0604020202020204" pitchFamily="34" charset="0"/>
                <a:cs typeface="Arial" panose="020B0604020202020204" pitchFamily="34" charset="0"/>
              </a:rPr>
              <a:t> that take priority over non-government applications. </a:t>
            </a:r>
          </a:p>
          <a:p>
            <a:pPr>
              <a:spcBef>
                <a:spcPts val="1200"/>
              </a:spcBef>
            </a:pPr>
            <a:r>
              <a:rPr lang="en-US" sz="1600" dirty="0">
                <a:latin typeface="Arial"/>
                <a:cs typeface="Arial"/>
              </a:rPr>
              <a:t>As explained on CHIA’s website, the application process involves:</a:t>
            </a:r>
            <a:endParaRPr lang="en-US" sz="400" dirty="0">
              <a:latin typeface="Arial"/>
              <a:cs typeface="Arial"/>
            </a:endParaRPr>
          </a:p>
          <a:p>
            <a:pPr>
              <a:spcBef>
                <a:spcPts val="1200"/>
              </a:spcBef>
            </a:pPr>
            <a:endParaRPr lang="en-US" sz="400" dirty="0">
              <a:latin typeface="Arial"/>
              <a:cs typeface="Arial"/>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Tips to improve the efficiency of your application process include ensuring:</a:t>
            </a:r>
          </a:p>
          <a:p>
            <a:endParaRPr lang="en-US" sz="900"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600" dirty="0">
                <a:latin typeface="Arial"/>
                <a:cs typeface="Arial"/>
              </a:rPr>
              <a:t>Completeness the necessary application forms. This includes a detailed description of the research project, the intended use of the data, and data security measures. Well-prepared and clearly defined applications can move through the process more quickly.</a:t>
            </a:r>
          </a:p>
          <a:p>
            <a:pPr marL="742950" lvl="1" indent="-285750">
              <a:buClr>
                <a:schemeClr val="accent1"/>
              </a:buClr>
              <a:buFont typeface="Wingdings" charset="2"/>
              <a:buChar char="§"/>
            </a:pPr>
            <a:r>
              <a:rPr lang="en-US" sz="1600" dirty="0">
                <a:latin typeface="Arial"/>
                <a:cs typeface="Arial"/>
              </a:rPr>
              <a:t>Payment of application fees, submission of the application through IRBNet along with any required supporting documents (completed and signed application, CVs, and institutional IRB approval).</a:t>
            </a:r>
          </a:p>
          <a:p>
            <a:pPr marL="742950" lvl="1" indent="-285750">
              <a:buClr>
                <a:schemeClr val="accent1"/>
              </a:buClr>
              <a:buFont typeface="Wingdings" charset="2"/>
              <a:buChar char="§"/>
            </a:pPr>
            <a:r>
              <a:rPr lang="en-US" sz="1600" dirty="0">
                <a:latin typeface="Arial"/>
                <a:cs typeface="Arial"/>
              </a:rPr>
              <a:t>Applicants should familiarize themselves with CHIA’s Regulation 957 CMR 5.00, forms and other background information in the following link:</a:t>
            </a:r>
            <a:r>
              <a:rPr lang="en-US" sz="1800" dirty="0">
                <a:latin typeface="Arial"/>
                <a:cs typeface="Arial"/>
              </a:rPr>
              <a:t> </a:t>
            </a:r>
            <a:r>
              <a:rPr lang="en-US" sz="1600" dirty="0">
                <a:latin typeface="Arial"/>
                <a:cs typeface="Arial"/>
                <a:hlinkClick r:id="rId3"/>
              </a:rPr>
              <a:t>https://www.chiamass.gov/non-government-agency-case-mix-requests</a:t>
            </a:r>
            <a:endParaRPr lang="en-US" sz="1600" dirty="0">
              <a:latin typeface="Arial"/>
              <a:cs typeface="Arial"/>
            </a:endParaRPr>
          </a:p>
          <a:p>
            <a:pPr marL="742950" lvl="1" indent="-285750">
              <a:buClr>
                <a:schemeClr val="accent1"/>
              </a:buClr>
              <a:buFont typeface="Wingdings" charset="2"/>
              <a:buChar char="§"/>
            </a:pPr>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9B7F941E-B369-B720-3CCD-DBA8CCDBBE3E}"/>
              </a:ext>
            </a:extLst>
          </p:cNvPr>
          <p:cNvPicPr>
            <a:picLocks noChangeAspect="1"/>
          </p:cNvPicPr>
          <p:nvPr/>
        </p:nvPicPr>
        <p:blipFill rotWithShape="1">
          <a:blip r:embed="rId4"/>
          <a:srcRect l="20515" t="54689" r="21901" b="28126"/>
          <a:stretch/>
        </p:blipFill>
        <p:spPr>
          <a:xfrm>
            <a:off x="1778000" y="2469776"/>
            <a:ext cx="8225640" cy="1380861"/>
          </a:xfrm>
          <a:prstGeom prst="rect">
            <a:avLst/>
          </a:prstGeom>
          <a:ln w="28575">
            <a:solidFill>
              <a:schemeClr val="accent1"/>
            </a:solidFill>
          </a:ln>
        </p:spPr>
      </p:pic>
    </p:spTree>
    <p:extLst>
      <p:ext uri="{BB962C8B-B14F-4D97-AF65-F5344CB8AC3E}">
        <p14:creationId xmlns:p14="http://schemas.microsoft.com/office/powerpoint/2010/main" val="146302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532C6E-236F-4DB2-A3F8-7E6325D185F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396241" y="90635"/>
            <a:ext cx="11795759"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tx2"/>
                </a:solidFill>
                <a:latin typeface="Arial" panose="020B0604020202020204" pitchFamily="34" charset="0"/>
                <a:ea typeface="+mn-ea"/>
                <a:cs typeface="Arial" panose="020B0604020202020204" pitchFamily="34" charset="0"/>
              </a:rPr>
              <a:t>Question: My study involves assessment of provider level behavior. Will the encrypted National Provider ID (NPI) allow the examination of provider level variables such as the type of practice?</a:t>
            </a:r>
          </a:p>
        </p:txBody>
      </p:sp>
      <p:sp>
        <p:nvSpPr>
          <p:cNvPr id="6" name="Subhead &amp; Body Text">
            <a:extLst>
              <a:ext uri="{FF2B5EF4-FFF2-40B4-BE49-F238E27FC236}">
                <a16:creationId xmlns:a16="http://schemas.microsoft.com/office/drawing/2014/main" id="{CC04BBB6-A3F6-4154-9A44-3E92ACB663A7}"/>
              </a:ext>
            </a:extLst>
          </p:cNvPr>
          <p:cNvSpPr txBox="1"/>
          <p:nvPr/>
        </p:nvSpPr>
        <p:spPr>
          <a:xfrm>
            <a:off x="417205" y="1237337"/>
            <a:ext cx="6973828" cy="50167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Answer: </a:t>
            </a:r>
            <a:r>
              <a:rPr lang="en-US" sz="1600" dirty="0">
                <a:latin typeface="Arial" panose="020B0604020202020204" pitchFamily="34" charset="0"/>
                <a:cs typeface="Arial" panose="020B0604020202020204" pitchFamily="34" charset="0"/>
              </a:rPr>
              <a:t>The </a:t>
            </a:r>
            <a:r>
              <a:rPr lang="en-US" sz="1600" b="1" u="sng" dirty="0">
                <a:latin typeface="Arial" panose="020B0604020202020204" pitchFamily="34" charset="0"/>
                <a:cs typeface="Arial" panose="020B0604020202020204" pitchFamily="34" charset="0"/>
              </a:rPr>
              <a:t>encrypted NPI</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can be associated with provider attributes in the MA APCD LDS Provider Table. This includes Provider Taxonomy, CMS Provider Type (Individual Physician or Non-Individual Entity), Provider ID Code (Person, Facility, Professional Group, Retail Site, E-Site, Financial Parent, Transportation, or Other), Provider ZIP Code, and Provider Birth Year. </a:t>
            </a:r>
            <a:r>
              <a:rPr lang="en-US" sz="1600" b="1" dirty="0">
                <a:latin typeface="Arial" panose="020B0604020202020204" pitchFamily="34" charset="0"/>
                <a:cs typeface="Arial" panose="020B0604020202020204" pitchFamily="34" charset="0"/>
              </a:rPr>
              <a:t>See table on right of LDS provider table data elements.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The </a:t>
            </a:r>
            <a:r>
              <a:rPr lang="en-US" sz="1600" b="1" u="sng" dirty="0">
                <a:latin typeface="Arial" panose="020B0604020202020204" pitchFamily="34" charset="0"/>
                <a:cs typeface="Arial" panose="020B0604020202020204" pitchFamily="34" charset="0"/>
              </a:rPr>
              <a:t>decrypted NPI</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is a buy-up available to both government and non-government data applicants. All applicants requesting the decrypted NPI are asked on the MA APCD application to a provide justification for requesting decrypted NPIs and to provide the specifics of their research methodology involving use of the NPI. Researchers have used the decrypted NPI to link to the </a:t>
            </a:r>
            <a:r>
              <a:rPr lang="en-US" sz="1600" b="1" dirty="0">
                <a:latin typeface="Arial" panose="020B0604020202020204" pitchFamily="34" charset="0"/>
                <a:cs typeface="Arial" panose="020B0604020202020204" pitchFamily="34" charset="0"/>
              </a:rPr>
              <a:t>American Medical Association’s Physician’s Masterfile</a:t>
            </a:r>
            <a:r>
              <a:rPr lang="en-US" sz="1600" dirty="0">
                <a:latin typeface="Arial" panose="020B0604020202020204" pitchFamily="34" charset="0"/>
                <a:cs typeface="Arial" panose="020B0604020202020204" pitchFamily="34" charset="0"/>
              </a:rPr>
              <a:t> which contains over 100 data elements for each physician, including demographic information, medical education and training, certification and licensure data, professional activities, and other relevant details about the physician's career and practice. The decrypted NPI has also been used to link to the </a:t>
            </a:r>
            <a:r>
              <a:rPr lang="en-US" sz="1600" b="1" dirty="0">
                <a:latin typeface="Arial" panose="020B0604020202020204" pitchFamily="34" charset="0"/>
                <a:cs typeface="Arial" panose="020B0604020202020204" pitchFamily="34" charset="0"/>
              </a:rPr>
              <a:t>CMS NPI Data Registry</a:t>
            </a:r>
            <a:r>
              <a:rPr lang="en-US" sz="1600" dirty="0">
                <a:latin typeface="Arial" panose="020B0604020202020204" pitchFamily="34" charset="0"/>
                <a:cs typeface="Arial" panose="020B0604020202020204" pitchFamily="34" charset="0"/>
              </a:rPr>
              <a:t> which contains over 20 data elements including the provider's name, practice address,  taxonomy, and other relevant information.</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rgbClr val="636669"/>
                </a:solidFill>
              </a:rPr>
              <a:t>CHIA Data User Workgroup </a:t>
            </a:r>
            <a:r>
              <a:rPr kumimoji="0" lang="en-US" sz="1000" b="0" i="0" u="none" strike="noStrike" kern="1200" cap="none" spc="0" normalizeH="0" baseline="0" noProof="0" dirty="0">
                <a:ln>
                  <a:noFill/>
                </a:ln>
                <a:solidFill>
                  <a:srgbClr val="636669"/>
                </a:solidFill>
                <a:effectLst/>
                <a:uLnTx/>
                <a:uFillTx/>
                <a:latin typeface="Arial" panose="020B0604020202020204" pitchFamily="34" charset="0"/>
                <a:ea typeface="+mn-ea"/>
                <a:cs typeface="Arial" panose="020B0604020202020204" pitchFamily="34" charset="0"/>
              </a:rPr>
              <a:t>|  7/23/2024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cxnSp>
        <p:nvCxnSpPr>
          <p:cNvPr id="12" name="Straight Connector 11">
            <a:extLst>
              <a:ext uri="{FF2B5EF4-FFF2-40B4-BE49-F238E27FC236}">
                <a16:creationId xmlns:a16="http://schemas.microsoft.com/office/drawing/2014/main" id="{7890AC76-E988-C515-E169-B9C3454FFBC9}"/>
              </a:ext>
            </a:extLst>
          </p:cNvPr>
          <p:cNvCxnSpPr>
            <a:cxnSpLocks/>
          </p:cNvCxnSpPr>
          <p:nvPr/>
        </p:nvCxnSpPr>
        <p:spPr>
          <a:xfrm>
            <a:off x="6131521" y="6198762"/>
            <a:ext cx="0" cy="106842"/>
          </a:xfrm>
          <a:prstGeom prst="line">
            <a:avLst/>
          </a:prstGeom>
          <a:ln w="25400">
            <a:solidFill>
              <a:schemeClr val="bg1">
                <a:lumMod val="6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91BEAD3-059A-493D-B483-711CFF18F337}"/>
              </a:ext>
            </a:extLst>
          </p:cNvPr>
          <p:cNvPicPr>
            <a:picLocks noChangeAspect="1"/>
          </p:cNvPicPr>
          <p:nvPr/>
        </p:nvPicPr>
        <p:blipFill rotWithShape="1">
          <a:blip r:embed="rId3"/>
          <a:srcRect l="4809" t="31703" r="68916" b="16741"/>
          <a:stretch/>
        </p:blipFill>
        <p:spPr>
          <a:xfrm>
            <a:off x="7472855" y="1237337"/>
            <a:ext cx="4353292" cy="4804908"/>
          </a:xfrm>
          <a:prstGeom prst="rect">
            <a:avLst/>
          </a:prstGeom>
          <a:ln w="19050">
            <a:solidFill>
              <a:schemeClr val="accent1"/>
            </a:solidFill>
          </a:ln>
        </p:spPr>
      </p:pic>
      <p:sp>
        <p:nvSpPr>
          <p:cNvPr id="14" name="TextBox 13">
            <a:extLst>
              <a:ext uri="{FF2B5EF4-FFF2-40B4-BE49-F238E27FC236}">
                <a16:creationId xmlns:a16="http://schemas.microsoft.com/office/drawing/2014/main" id="{F91C24D2-29EF-EB35-C972-9AD8DB6970E5}"/>
              </a:ext>
            </a:extLst>
          </p:cNvPr>
          <p:cNvSpPr txBox="1"/>
          <p:nvPr/>
        </p:nvSpPr>
        <p:spPr>
          <a:xfrm>
            <a:off x="7391033" y="896594"/>
            <a:ext cx="4562403" cy="384721"/>
          </a:xfrm>
          <a:prstGeom prst="rect">
            <a:avLst/>
          </a:prstGeom>
          <a:noFill/>
        </p:spPr>
        <p:txBody>
          <a:bodyPr wrap="none" rtlCol="0">
            <a:spAutoFit/>
          </a:bodyPr>
          <a:lstStyle/>
          <a:p>
            <a:r>
              <a:rPr lang="en-US" sz="1900" b="1" dirty="0">
                <a:solidFill>
                  <a:schemeClr val="accent1"/>
                </a:solidFill>
              </a:rPr>
              <a:t>Available LDS Provider Table Data Elements</a:t>
            </a:r>
          </a:p>
        </p:txBody>
      </p:sp>
    </p:spTree>
    <p:extLst>
      <p:ext uri="{BB962C8B-B14F-4D97-AF65-F5344CB8AC3E}">
        <p14:creationId xmlns:p14="http://schemas.microsoft.com/office/powerpoint/2010/main" val="398980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308113" y="181231"/>
            <a:ext cx="9860620" cy="12464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2500" b="1" dirty="0">
                <a:solidFill>
                  <a:schemeClr val="tx2"/>
                </a:solidFill>
                <a:latin typeface="Arial" panose="020B0604020202020204" pitchFamily="34" charset="0"/>
                <a:ea typeface="+mn-ea"/>
                <a:cs typeface="Arial" panose="020B0604020202020204" pitchFamily="34" charset="0"/>
              </a:rPr>
              <a:t>Question: Are there differences by year between MA APCD releases in population counts using memberlinkeids or the combined OrgID and CHIA carrier specific unique member IDs?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Rectangle 2">
            <a:extLst>
              <a:ext uri="{FF2B5EF4-FFF2-40B4-BE49-F238E27FC236}">
                <a16:creationId xmlns:a16="http://schemas.microsoft.com/office/drawing/2014/main" id="{C7EFF2E9-8F56-5495-7181-33825B8CF5F9}"/>
              </a:ext>
            </a:extLst>
          </p:cNvPr>
          <p:cNvSpPr>
            <a:spLocks noChangeArrowheads="1"/>
          </p:cNvSpPr>
          <p:nvPr/>
        </p:nvSpPr>
        <p:spPr bwMode="auto">
          <a:xfrm>
            <a:off x="593888" y="15427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ADE5FFB5-574C-5770-7E40-DE4C1AB7EEC1}"/>
              </a:ext>
            </a:extLst>
          </p:cNvPr>
          <p:cNvPicPr>
            <a:picLocks noChangeAspect="1"/>
          </p:cNvPicPr>
          <p:nvPr/>
        </p:nvPicPr>
        <p:blipFill>
          <a:blip r:embed="rId3"/>
          <a:stretch>
            <a:fillRect/>
          </a:stretch>
        </p:blipFill>
        <p:spPr>
          <a:xfrm>
            <a:off x="10718800" y="716883"/>
            <a:ext cx="767423" cy="767423"/>
          </a:xfrm>
          <a:prstGeom prst="rect">
            <a:avLst/>
          </a:prstGeom>
        </p:spPr>
      </p:pic>
      <p:sp>
        <p:nvSpPr>
          <p:cNvPr id="11" name="TextBox 10">
            <a:extLst>
              <a:ext uri="{FF2B5EF4-FFF2-40B4-BE49-F238E27FC236}">
                <a16:creationId xmlns:a16="http://schemas.microsoft.com/office/drawing/2014/main" id="{3C04D157-AB0F-186D-4341-C44809A7B8A2}"/>
              </a:ext>
            </a:extLst>
          </p:cNvPr>
          <p:cNvSpPr txBox="1"/>
          <p:nvPr/>
        </p:nvSpPr>
        <p:spPr>
          <a:xfrm>
            <a:off x="9994643" y="58826"/>
            <a:ext cx="1938416" cy="646331"/>
          </a:xfrm>
          <a:prstGeom prst="rect">
            <a:avLst/>
          </a:prstGeom>
          <a:noFill/>
        </p:spPr>
        <p:txBody>
          <a:bodyPr wrap="none" rtlCol="0">
            <a:spAutoFit/>
          </a:bodyPr>
          <a:lstStyle/>
          <a:p>
            <a:pPr algn="ctr"/>
            <a:r>
              <a:rPr lang="en-US" b="1" dirty="0">
                <a:solidFill>
                  <a:srgbClr val="0070C0"/>
                </a:solidFill>
              </a:rPr>
              <a:t>MA APCD </a:t>
            </a:r>
          </a:p>
          <a:p>
            <a:pPr algn="ctr"/>
            <a:r>
              <a:rPr lang="en-US" b="1" dirty="0">
                <a:solidFill>
                  <a:srgbClr val="0070C0"/>
                </a:solidFill>
              </a:rPr>
              <a:t>Population Count</a:t>
            </a:r>
            <a:r>
              <a:rPr lang="en-US" dirty="0"/>
              <a:t>s</a:t>
            </a:r>
          </a:p>
        </p:txBody>
      </p:sp>
      <p:pic>
        <p:nvPicPr>
          <p:cNvPr id="15" name="Picture 14">
            <a:extLst>
              <a:ext uri="{FF2B5EF4-FFF2-40B4-BE49-F238E27FC236}">
                <a16:creationId xmlns:a16="http://schemas.microsoft.com/office/drawing/2014/main" id="{6EC06BB8-5B21-EC23-D3EA-D10C4C6F4F91}"/>
              </a:ext>
            </a:extLst>
          </p:cNvPr>
          <p:cNvPicPr>
            <a:picLocks noChangeAspect="1"/>
          </p:cNvPicPr>
          <p:nvPr/>
        </p:nvPicPr>
        <p:blipFill>
          <a:blip r:embed="rId4"/>
          <a:stretch>
            <a:fillRect/>
          </a:stretch>
        </p:blipFill>
        <p:spPr>
          <a:xfrm>
            <a:off x="5238423" y="1995307"/>
            <a:ext cx="6719372" cy="4102213"/>
          </a:xfrm>
          <a:prstGeom prst="rect">
            <a:avLst/>
          </a:prstGeom>
        </p:spPr>
      </p:pic>
      <p:sp>
        <p:nvSpPr>
          <p:cNvPr id="18" name="Subhead &amp; Body Text">
            <a:extLst>
              <a:ext uri="{FF2B5EF4-FFF2-40B4-BE49-F238E27FC236}">
                <a16:creationId xmlns:a16="http://schemas.microsoft.com/office/drawing/2014/main" id="{3DD1C162-E0CF-21D8-03F8-47DF809184F0}"/>
              </a:ext>
            </a:extLst>
          </p:cNvPr>
          <p:cNvSpPr txBox="1"/>
          <p:nvPr/>
        </p:nvSpPr>
        <p:spPr>
          <a:xfrm>
            <a:off x="456595" y="1611375"/>
            <a:ext cx="4781828" cy="472437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Answer: </a:t>
            </a:r>
            <a:r>
              <a:rPr lang="en-US" sz="1500" dirty="0">
                <a:latin typeface="Arial" panose="020B0604020202020204" pitchFamily="34" charset="0"/>
                <a:cs typeface="Arial" panose="020B0604020202020204" pitchFamily="34" charset="0"/>
              </a:rPr>
              <a:t>Yes, insurance carriers submit updates to eligibility data to reflect new enrollments, terminations, or modifications in coverage. The updates ensure that coverage and benefits in eligibility data are aligned with medical claims. The CHIA created memberlinkeid (MEID) approximates a cross-carrier population count, the OrgID in combination with carrier specific unique member ID (CSUMID) can include multiple counts of the same person who may be dually eligible or change carriers within a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latin typeface="Arial" panose="020B0604020202020204" pitchFamily="34" charset="0"/>
              <a:cs typeface="Arial" panose="020B0604020202020204" pitchFamily="34" charset="0"/>
            </a:endParaRPr>
          </a:p>
          <a:p>
            <a:pPr>
              <a:defRPr/>
            </a:pPr>
            <a:r>
              <a:rPr lang="en-US" sz="1500" dirty="0">
                <a:latin typeface="Arial" panose="020B0604020202020204" pitchFamily="34" charset="0"/>
                <a:cs typeface="Arial" panose="020B0604020202020204" pitchFamily="34" charset="0"/>
              </a:rPr>
              <a:t>The table on the right shows the difference in member counts when including those with and without medical coverage. Carrier submitted updates are evident in the difference in year 2021 data compared to other years and other releases. The year 2021 difference in Release 2021 and Release 2022 is attributable to the submission of additional data from three carriers in Release 2022 not in Release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B125B7C-8B21-DAE7-0D4F-53940123853F}"/>
              </a:ext>
            </a:extLst>
          </p:cNvPr>
          <p:cNvSpPr txBox="1"/>
          <p:nvPr/>
        </p:nvSpPr>
        <p:spPr>
          <a:xfrm>
            <a:off x="5328480" y="1662259"/>
            <a:ext cx="6629315" cy="369332"/>
          </a:xfrm>
          <a:prstGeom prst="rect">
            <a:avLst/>
          </a:prstGeom>
          <a:noFill/>
        </p:spPr>
        <p:txBody>
          <a:bodyPr wrap="none" rtlCol="0">
            <a:spAutoFit/>
          </a:bodyPr>
          <a:lstStyle/>
          <a:p>
            <a:r>
              <a:rPr lang="en-US" b="1" dirty="0">
                <a:solidFill>
                  <a:srgbClr val="0070C0"/>
                </a:solidFill>
              </a:rPr>
              <a:t>Comparison of Member Counts with and without Medical Coverage</a:t>
            </a:r>
          </a:p>
        </p:txBody>
      </p:sp>
    </p:spTree>
    <p:extLst>
      <p:ext uri="{BB962C8B-B14F-4D97-AF65-F5344CB8AC3E}">
        <p14:creationId xmlns:p14="http://schemas.microsoft.com/office/powerpoint/2010/main" val="117562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557746" y="391218"/>
            <a:ext cx="8661741"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2400" b="1" dirty="0">
                <a:solidFill>
                  <a:schemeClr val="tx2"/>
                </a:solidFill>
                <a:latin typeface="Arial" panose="020B0604020202020204" pitchFamily="34" charset="0"/>
                <a:ea typeface="+mn-ea"/>
                <a:cs typeface="Arial" panose="020B0604020202020204" pitchFamily="34" charset="0"/>
              </a:rPr>
              <a:t>Question: How reliable is the ED Flag field in the hospital inpatient discharge data for determining the volume of admitted through the emergency department?</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Rectangle 2">
            <a:extLst>
              <a:ext uri="{FF2B5EF4-FFF2-40B4-BE49-F238E27FC236}">
                <a16:creationId xmlns:a16="http://schemas.microsoft.com/office/drawing/2014/main" id="{C7EFF2E9-8F56-5495-7181-33825B8CF5F9}"/>
              </a:ext>
            </a:extLst>
          </p:cNvPr>
          <p:cNvSpPr>
            <a:spLocks noChangeArrowheads="1"/>
          </p:cNvSpPr>
          <p:nvPr/>
        </p:nvSpPr>
        <p:spPr bwMode="auto">
          <a:xfrm>
            <a:off x="593888" y="15427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C518C5F7-9E3C-25F6-E152-41CCF329F0CB}"/>
              </a:ext>
            </a:extLst>
          </p:cNvPr>
          <p:cNvPicPr>
            <a:picLocks noChangeAspect="1"/>
          </p:cNvPicPr>
          <p:nvPr/>
        </p:nvPicPr>
        <p:blipFill>
          <a:blip r:embed="rId3"/>
          <a:stretch>
            <a:fillRect/>
          </a:stretch>
        </p:blipFill>
        <p:spPr>
          <a:xfrm>
            <a:off x="9570721" y="538423"/>
            <a:ext cx="1970750" cy="1091140"/>
          </a:xfrm>
          <a:prstGeom prst="rect">
            <a:avLst/>
          </a:prstGeom>
        </p:spPr>
      </p:pic>
      <p:sp>
        <p:nvSpPr>
          <p:cNvPr id="13" name="TextBox 12">
            <a:extLst>
              <a:ext uri="{FF2B5EF4-FFF2-40B4-BE49-F238E27FC236}">
                <a16:creationId xmlns:a16="http://schemas.microsoft.com/office/drawing/2014/main" id="{99AA57AD-70B9-2189-5126-C92C86979466}"/>
              </a:ext>
            </a:extLst>
          </p:cNvPr>
          <p:cNvSpPr txBox="1"/>
          <p:nvPr/>
        </p:nvSpPr>
        <p:spPr>
          <a:xfrm>
            <a:off x="9469120" y="206552"/>
            <a:ext cx="2244204" cy="369332"/>
          </a:xfrm>
          <a:prstGeom prst="rect">
            <a:avLst/>
          </a:prstGeom>
          <a:noFill/>
        </p:spPr>
        <p:txBody>
          <a:bodyPr wrap="none" rtlCol="0">
            <a:spAutoFit/>
          </a:bodyPr>
          <a:lstStyle/>
          <a:p>
            <a:r>
              <a:rPr lang="en-US" b="1" dirty="0"/>
              <a:t>Admitted Through ED</a:t>
            </a:r>
          </a:p>
        </p:txBody>
      </p:sp>
      <p:sp>
        <p:nvSpPr>
          <p:cNvPr id="14" name="Subhead &amp; Body Text">
            <a:extLst>
              <a:ext uri="{FF2B5EF4-FFF2-40B4-BE49-F238E27FC236}">
                <a16:creationId xmlns:a16="http://schemas.microsoft.com/office/drawing/2014/main" id="{9E206D86-BB3F-F674-30DA-FCF1819F9E68}"/>
              </a:ext>
            </a:extLst>
          </p:cNvPr>
          <p:cNvSpPr txBox="1"/>
          <p:nvPr/>
        </p:nvSpPr>
        <p:spPr>
          <a:xfrm>
            <a:off x="416704" y="1687354"/>
            <a:ext cx="11358591" cy="4708981"/>
          </a:xfrm>
          <a:prstGeom prst="rect">
            <a:avLst/>
          </a:prstGeom>
          <a:noFill/>
        </p:spPr>
        <p:txBody>
          <a:bodyPr wrap="square" lIns="91440" tIns="45720" rIns="91440" bIns="45720" rtlCol="0" anchor="t">
            <a:spAutoFit/>
          </a:bodyPr>
          <a:lstStyle/>
          <a:p>
            <a:pPr marL="0" marR="0">
              <a:spcBef>
                <a:spcPts val="0"/>
              </a:spcBef>
              <a:spcAft>
                <a:spcPts val="0"/>
              </a:spcAft>
            </a:pPr>
            <a:r>
              <a:rPr lang="en-US" sz="1500" b="1" dirty="0">
                <a:latin typeface="Arial" panose="020B0604020202020204" pitchFamily="34" charset="0"/>
                <a:cs typeface="Arial" panose="020B0604020202020204" pitchFamily="34" charset="0"/>
              </a:rPr>
              <a:t>Answer: </a:t>
            </a:r>
            <a:r>
              <a:rPr lang="en-US" sz="1500" dirty="0">
                <a:latin typeface="Arial" panose="020B0604020202020204" pitchFamily="34" charset="0"/>
                <a:cs typeface="Arial" panose="020B0604020202020204" pitchFamily="34" charset="0"/>
              </a:rPr>
              <a:t>T</a:t>
            </a:r>
            <a:r>
              <a:rPr lang="en-US" sz="1500" dirty="0">
                <a:effectLst/>
                <a:latin typeface="Arial" panose="020B0604020202020204" pitchFamily="34" charset="0"/>
                <a:ea typeface="Aptos" panose="020B0004020202020204" pitchFamily="34" charset="0"/>
                <a:cs typeface="Arial" panose="020B0604020202020204" pitchFamily="34" charset="0"/>
              </a:rPr>
              <a:t>he quality and completeness of data in the ED Flag field varies by hospital. The ED Flag field has three coding options:</a:t>
            </a:r>
          </a:p>
          <a:p>
            <a:pPr marL="0" marR="0">
              <a:spcBef>
                <a:spcPts val="0"/>
              </a:spcBef>
              <a:spcAft>
                <a:spcPts val="0"/>
              </a:spcAft>
            </a:pPr>
            <a:endParaRPr lang="en-US" sz="1500" dirty="0">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effectLst/>
              <a:latin typeface="Arial" panose="020B0604020202020204" pitchFamily="34" charset="0"/>
              <a:ea typeface="Aptos" panose="020B0004020202020204" pitchFamily="34" charset="0"/>
              <a:cs typeface="Arial" panose="020B0604020202020204" pitchFamily="34" charset="0"/>
            </a:endParaRPr>
          </a:p>
          <a:p>
            <a:endParaRPr lang="en-US" sz="1500" dirty="0">
              <a:effectLst/>
              <a:latin typeface="Arial" panose="020B0604020202020204" pitchFamily="34" charset="0"/>
              <a:ea typeface="Aptos" panose="020B0004020202020204" pitchFamily="34" charset="0"/>
              <a:cs typeface="Arial" panose="020B0604020202020204" pitchFamily="34" charset="0"/>
            </a:endParaRPr>
          </a:p>
          <a:p>
            <a:r>
              <a:rPr lang="en-US" sz="1500" dirty="0">
                <a:effectLst/>
                <a:latin typeface="Arial" panose="020B0604020202020204" pitchFamily="34" charset="0"/>
                <a:ea typeface="Aptos" panose="020B0004020202020204" pitchFamily="34" charset="0"/>
                <a:cs typeface="Arial" panose="020B0604020202020204" pitchFamily="34" charset="0"/>
              </a:rPr>
              <a:t>Flag 2 has been reliably used by some hospitals to indicate the patient was admitted through the ED, but not all. In fiscal year 2017, </a:t>
            </a:r>
            <a:r>
              <a:rPr lang="en-US" sz="1500" dirty="0">
                <a:latin typeface="Arial" panose="020B0604020202020204" pitchFamily="34" charset="0"/>
                <a:cs typeface="Arial" panose="020B0604020202020204" pitchFamily="34" charset="0"/>
              </a:rPr>
              <a:t>CHIA implemented an enhancement to the case mix data to facilitate monitoring patients seen in the ED prior to admission for inpatient care. The fields ED registration date and time were added to HIDD and to observation stay data. Over the years,  hospitals have reliably used the Revenue Code 450 to indicate ED utilization in the inpatient discharge record. In FY2018 during the first year of collecting ED Registration Date/Time, 53% of the 809,270 had ED Registration Date/time, 59% Revenue Code 450, and 40% ED Flag Code 2 for Admitted from ED. </a:t>
            </a: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4F913D0F-6FFB-C34B-ADCB-C1E9A3E4D912}"/>
              </a:ext>
            </a:extLst>
          </p:cNvPr>
          <p:cNvGraphicFramePr>
            <a:graphicFrameLocks noGrp="1"/>
          </p:cNvGraphicFramePr>
          <p:nvPr>
            <p:extLst>
              <p:ext uri="{D42A27DB-BD31-4B8C-83A1-F6EECF244321}">
                <p14:modId xmlns:p14="http://schemas.microsoft.com/office/powerpoint/2010/main" val="2090831923"/>
              </p:ext>
            </p:extLst>
          </p:nvPr>
        </p:nvGraphicFramePr>
        <p:xfrm>
          <a:off x="3366729" y="2110676"/>
          <a:ext cx="5926108" cy="1172910"/>
        </p:xfrm>
        <a:graphic>
          <a:graphicData uri="http://schemas.openxmlformats.org/drawingml/2006/table">
            <a:tbl>
              <a:tblPr/>
              <a:tblGrid>
                <a:gridCol w="1057707">
                  <a:extLst>
                    <a:ext uri="{9D8B030D-6E8A-4147-A177-3AD203B41FA5}">
                      <a16:colId xmlns:a16="http://schemas.microsoft.com/office/drawing/2014/main" val="2584854356"/>
                    </a:ext>
                  </a:extLst>
                </a:gridCol>
                <a:gridCol w="4868401">
                  <a:extLst>
                    <a:ext uri="{9D8B030D-6E8A-4147-A177-3AD203B41FA5}">
                      <a16:colId xmlns:a16="http://schemas.microsoft.com/office/drawing/2014/main" val="57825803"/>
                    </a:ext>
                  </a:extLst>
                </a:gridCol>
              </a:tblGrid>
              <a:tr h="184150">
                <a:tc>
                  <a:txBody>
                    <a:bodyPr/>
                    <a:lstStyle/>
                    <a:p>
                      <a:pPr marL="0" marR="0" algn="ctr">
                        <a:lnSpc>
                          <a:spcPct val="107000"/>
                        </a:lnSpc>
                        <a:spcBef>
                          <a:spcPts val="0"/>
                        </a:spcBef>
                        <a:spcAft>
                          <a:spcPts val="0"/>
                        </a:spcAft>
                      </a:pPr>
                      <a:r>
                        <a:rPr lang="en-US" sz="12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 Flag Code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Admitted ED Patient Status Definition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769481"/>
                  </a:ext>
                </a:extLst>
              </a:tr>
              <a:tr h="215900">
                <a:tc>
                  <a:txBody>
                    <a:bodyPr/>
                    <a:lstStyle/>
                    <a:p>
                      <a:pPr marL="0" marR="0" algn="ctr">
                        <a:lnSpc>
                          <a:spcPct val="107000"/>
                        </a:lnSpc>
                        <a:spcBef>
                          <a:spcPts val="0"/>
                        </a:spcBef>
                        <a:spcAft>
                          <a:spcPts val="0"/>
                        </a:spcAft>
                      </a:pPr>
                      <a:r>
                        <a:rPr lang="en-US" sz="12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admitted from the ED, no ED visit reflected in this record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6875135"/>
                  </a:ext>
                </a:extLst>
              </a:tr>
              <a:tr h="527050">
                <a:tc>
                  <a:txBody>
                    <a:bodyPr/>
                    <a:lstStyle/>
                    <a:p>
                      <a:pPr marL="0" marR="0" algn="ctr">
                        <a:lnSpc>
                          <a:spcPct val="107000"/>
                        </a:lnSpc>
                        <a:spcBef>
                          <a:spcPts val="0"/>
                        </a:spcBef>
                        <a:spcAft>
                          <a:spcPts val="0"/>
                        </a:spcAft>
                      </a:pPr>
                      <a:r>
                        <a:rPr lang="en-US" sz="12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admitted from the ED, but ED visit(s) reflected in this record; patients not admitted as an inpatient directly from the ED, but a recent ED visit is included in this record because of “payment window” rules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688668"/>
                  </a:ext>
                </a:extLst>
              </a:tr>
              <a:tr h="184150">
                <a:tc>
                  <a:txBody>
                    <a:bodyPr/>
                    <a:lstStyle/>
                    <a:p>
                      <a:pPr marL="0" marR="0" algn="ctr">
                        <a:lnSpc>
                          <a:spcPct val="107000"/>
                        </a:lnSpc>
                        <a:spcBef>
                          <a:spcPts val="0"/>
                        </a:spcBef>
                        <a:spcAft>
                          <a:spcPts val="0"/>
                        </a:spcAft>
                      </a:pPr>
                      <a:r>
                        <a:rPr lang="en-US" sz="12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Admitted from the 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8683828"/>
                  </a:ext>
                </a:extLst>
              </a:tr>
            </a:tbl>
          </a:graphicData>
        </a:graphic>
      </p:graphicFrame>
      <p:graphicFrame>
        <p:nvGraphicFramePr>
          <p:cNvPr id="18" name="Table 17">
            <a:extLst>
              <a:ext uri="{FF2B5EF4-FFF2-40B4-BE49-F238E27FC236}">
                <a16:creationId xmlns:a16="http://schemas.microsoft.com/office/drawing/2014/main" id="{95F80D8F-2A7C-39B1-ED51-EEB8F835823F}"/>
              </a:ext>
            </a:extLst>
          </p:cNvPr>
          <p:cNvGraphicFramePr>
            <a:graphicFrameLocks noGrp="1"/>
          </p:cNvGraphicFramePr>
          <p:nvPr>
            <p:extLst>
              <p:ext uri="{D42A27DB-BD31-4B8C-83A1-F6EECF244321}">
                <p14:modId xmlns:p14="http://schemas.microsoft.com/office/powerpoint/2010/main" val="62255261"/>
              </p:ext>
            </p:extLst>
          </p:nvPr>
        </p:nvGraphicFramePr>
        <p:xfrm>
          <a:off x="4411313" y="5203607"/>
          <a:ext cx="3698240" cy="878840"/>
        </p:xfrm>
        <a:graphic>
          <a:graphicData uri="http://schemas.openxmlformats.org/drawingml/2006/table">
            <a:tbl>
              <a:tblPr/>
              <a:tblGrid>
                <a:gridCol w="2754418">
                  <a:extLst>
                    <a:ext uri="{9D8B030D-6E8A-4147-A177-3AD203B41FA5}">
                      <a16:colId xmlns:a16="http://schemas.microsoft.com/office/drawing/2014/main" val="3343884257"/>
                    </a:ext>
                  </a:extLst>
                </a:gridCol>
                <a:gridCol w="943822">
                  <a:extLst>
                    <a:ext uri="{9D8B030D-6E8A-4147-A177-3AD203B41FA5}">
                      <a16:colId xmlns:a16="http://schemas.microsoft.com/office/drawing/2014/main" val="677969524"/>
                    </a:ext>
                  </a:extLst>
                </a:gridCol>
              </a:tblGrid>
              <a:tr h="184150">
                <a:tc>
                  <a:txBody>
                    <a:bodyPr/>
                    <a:lstStyle/>
                    <a:p>
                      <a:pPr algn="l" fontAlgn="b"/>
                      <a:r>
                        <a:rPr lang="en-US" sz="1400" b="1" i="0" u="none" strike="noStrike">
                          <a:solidFill>
                            <a:srgbClr val="000000"/>
                          </a:solidFill>
                          <a:effectLst/>
                          <a:latin typeface="Calibri" panose="020F0502020204030204" pitchFamily="34" charset="0"/>
                        </a:rPr>
                        <a:t>Total Inpatient Discharges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400" b="1" i="0" u="none" strike="noStrike">
                          <a:solidFill>
                            <a:srgbClr val="000000"/>
                          </a:solidFill>
                          <a:effectLst/>
                          <a:latin typeface="Calibri" panose="020F0502020204030204" pitchFamily="34" charset="0"/>
                        </a:rPr>
                        <a:t>809,270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9204654"/>
                  </a:ext>
                </a:extLst>
              </a:tr>
              <a:tr h="184150">
                <a:tc>
                  <a:txBody>
                    <a:bodyPr/>
                    <a:lstStyle/>
                    <a:p>
                      <a:pPr algn="l" fontAlgn="b"/>
                      <a:r>
                        <a:rPr lang="en-US" sz="1400" b="0" i="0" u="none" strike="noStrike" dirty="0">
                          <a:solidFill>
                            <a:srgbClr val="000000"/>
                          </a:solidFill>
                          <a:effectLst/>
                          <a:latin typeface="Calibri" panose="020F0502020204030204" pitchFamily="34" charset="0"/>
                        </a:rPr>
                        <a:t>ED Registration Date/Time Present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53%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2258767"/>
                  </a:ext>
                </a:extLst>
              </a:tr>
              <a:tr h="184150">
                <a:tc>
                  <a:txBody>
                    <a:bodyPr/>
                    <a:lstStyle/>
                    <a:p>
                      <a:pPr algn="l" fontAlgn="b"/>
                      <a:r>
                        <a:rPr lang="en-US" sz="1400" b="0" i="0" u="none" strike="noStrike">
                          <a:solidFill>
                            <a:srgbClr val="000000"/>
                          </a:solidFill>
                          <a:effectLst/>
                          <a:latin typeface="Calibri" panose="020F0502020204030204" pitchFamily="34" charset="0"/>
                        </a:rPr>
                        <a:t>Revenue Code 450 Present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9809474"/>
                  </a:ext>
                </a:extLst>
              </a:tr>
              <a:tr h="184150">
                <a:tc>
                  <a:txBody>
                    <a:bodyPr/>
                    <a:lstStyle/>
                    <a:p>
                      <a:pPr algn="l" fontAlgn="b"/>
                      <a:r>
                        <a:rPr lang="en-US" sz="1400" b="0" i="0" u="none" strike="noStrike">
                          <a:solidFill>
                            <a:srgbClr val="000000"/>
                          </a:solidFill>
                          <a:effectLst/>
                          <a:latin typeface="Calibri" panose="020F0502020204030204" pitchFamily="34" charset="0"/>
                        </a:rPr>
                        <a:t>ED Flag Code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400" b="0" i="0" u="none" strike="noStrike" dirty="0">
                          <a:solidFill>
                            <a:srgbClr val="000000"/>
                          </a:solidFill>
                          <a:effectLst/>
                          <a:latin typeface="Calibri" panose="020F0502020204030204" pitchFamily="34" charset="0"/>
                        </a:rPr>
                        <a:t>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3638356"/>
                  </a:ext>
                </a:extLst>
              </a:tr>
            </a:tbl>
          </a:graphicData>
        </a:graphic>
      </p:graphicFrame>
      <p:sp>
        <p:nvSpPr>
          <p:cNvPr id="19" name="TextBox 18">
            <a:extLst>
              <a:ext uri="{FF2B5EF4-FFF2-40B4-BE49-F238E27FC236}">
                <a16:creationId xmlns:a16="http://schemas.microsoft.com/office/drawing/2014/main" id="{416DA130-983B-9486-9224-D64FE9122D5F}"/>
              </a:ext>
            </a:extLst>
          </p:cNvPr>
          <p:cNvSpPr txBox="1"/>
          <p:nvPr/>
        </p:nvSpPr>
        <p:spPr>
          <a:xfrm>
            <a:off x="4524605" y="4933403"/>
            <a:ext cx="3540008" cy="307777"/>
          </a:xfrm>
          <a:prstGeom prst="rect">
            <a:avLst/>
          </a:prstGeom>
          <a:noFill/>
        </p:spPr>
        <p:txBody>
          <a:bodyPr wrap="none" rtlCol="0">
            <a:spAutoFit/>
          </a:bodyPr>
          <a:lstStyle/>
          <a:p>
            <a:r>
              <a:rPr lang="en-US" sz="1400" b="1" dirty="0">
                <a:solidFill>
                  <a:srgbClr val="0070C0"/>
                </a:solidFill>
              </a:rPr>
              <a:t>FY2018 HIDD Discharges with ED Information</a:t>
            </a:r>
          </a:p>
        </p:txBody>
      </p:sp>
    </p:spTree>
    <p:extLst>
      <p:ext uri="{BB962C8B-B14F-4D97-AF65-F5344CB8AC3E}">
        <p14:creationId xmlns:p14="http://schemas.microsoft.com/office/powerpoint/2010/main" val="177376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557746" y="391218"/>
            <a:ext cx="8661741"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2400" b="1" dirty="0">
                <a:solidFill>
                  <a:schemeClr val="tx2"/>
                </a:solidFill>
                <a:latin typeface="Arial" panose="020B0604020202020204" pitchFamily="34" charset="0"/>
                <a:ea typeface="+mn-ea"/>
                <a:cs typeface="Arial" panose="020B0604020202020204" pitchFamily="34" charset="0"/>
              </a:rPr>
              <a:t>Question: How reliable is the ED Flag field in the hospital inpatient discharge data for determining the volume of admitted through the emergency department?</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Rectangle 2">
            <a:extLst>
              <a:ext uri="{FF2B5EF4-FFF2-40B4-BE49-F238E27FC236}">
                <a16:creationId xmlns:a16="http://schemas.microsoft.com/office/drawing/2014/main" id="{C7EFF2E9-8F56-5495-7181-33825B8CF5F9}"/>
              </a:ext>
            </a:extLst>
          </p:cNvPr>
          <p:cNvSpPr>
            <a:spLocks noChangeArrowheads="1"/>
          </p:cNvSpPr>
          <p:nvPr/>
        </p:nvSpPr>
        <p:spPr bwMode="auto">
          <a:xfrm>
            <a:off x="593888" y="15427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C518C5F7-9E3C-25F6-E152-41CCF329F0CB}"/>
              </a:ext>
            </a:extLst>
          </p:cNvPr>
          <p:cNvPicPr>
            <a:picLocks noChangeAspect="1"/>
          </p:cNvPicPr>
          <p:nvPr/>
        </p:nvPicPr>
        <p:blipFill>
          <a:blip r:embed="rId3"/>
          <a:stretch>
            <a:fillRect/>
          </a:stretch>
        </p:blipFill>
        <p:spPr>
          <a:xfrm>
            <a:off x="9570721" y="538423"/>
            <a:ext cx="1970750" cy="1091140"/>
          </a:xfrm>
          <a:prstGeom prst="rect">
            <a:avLst/>
          </a:prstGeom>
        </p:spPr>
      </p:pic>
      <p:sp>
        <p:nvSpPr>
          <p:cNvPr id="13" name="TextBox 12">
            <a:extLst>
              <a:ext uri="{FF2B5EF4-FFF2-40B4-BE49-F238E27FC236}">
                <a16:creationId xmlns:a16="http://schemas.microsoft.com/office/drawing/2014/main" id="{99AA57AD-70B9-2189-5126-C92C86979466}"/>
              </a:ext>
            </a:extLst>
          </p:cNvPr>
          <p:cNvSpPr txBox="1"/>
          <p:nvPr/>
        </p:nvSpPr>
        <p:spPr>
          <a:xfrm>
            <a:off x="9469120" y="206552"/>
            <a:ext cx="2244204" cy="369332"/>
          </a:xfrm>
          <a:prstGeom prst="rect">
            <a:avLst/>
          </a:prstGeom>
          <a:noFill/>
        </p:spPr>
        <p:txBody>
          <a:bodyPr wrap="none" rtlCol="0">
            <a:spAutoFit/>
          </a:bodyPr>
          <a:lstStyle/>
          <a:p>
            <a:r>
              <a:rPr lang="en-US" b="1" dirty="0"/>
              <a:t>Admitted Through ED</a:t>
            </a:r>
          </a:p>
        </p:txBody>
      </p:sp>
      <p:sp>
        <p:nvSpPr>
          <p:cNvPr id="14" name="Subhead &amp; Body Text">
            <a:extLst>
              <a:ext uri="{FF2B5EF4-FFF2-40B4-BE49-F238E27FC236}">
                <a16:creationId xmlns:a16="http://schemas.microsoft.com/office/drawing/2014/main" id="{9E206D86-BB3F-F674-30DA-FCF1819F9E68}"/>
              </a:ext>
            </a:extLst>
          </p:cNvPr>
          <p:cNvSpPr txBox="1"/>
          <p:nvPr/>
        </p:nvSpPr>
        <p:spPr>
          <a:xfrm>
            <a:off x="416704" y="1687354"/>
            <a:ext cx="11358591" cy="4708981"/>
          </a:xfrm>
          <a:prstGeom prst="rect">
            <a:avLst/>
          </a:prstGeom>
          <a:noFill/>
        </p:spPr>
        <p:txBody>
          <a:bodyPr wrap="square" lIns="91440" tIns="45720" rIns="91440" bIns="45720" rtlCol="0" anchor="t">
            <a:spAutoFit/>
          </a:bodyPr>
          <a:lstStyle/>
          <a:p>
            <a:pPr marL="0" marR="0">
              <a:spcBef>
                <a:spcPts val="0"/>
              </a:spcBef>
              <a:spcAft>
                <a:spcPts val="0"/>
              </a:spcAft>
            </a:pPr>
            <a:r>
              <a:rPr lang="en-US" sz="1500" b="1" dirty="0">
                <a:latin typeface="Arial" panose="020B0604020202020204" pitchFamily="34" charset="0"/>
                <a:cs typeface="Arial" panose="020B0604020202020204" pitchFamily="34" charset="0"/>
              </a:rPr>
              <a:t>Answer: </a:t>
            </a:r>
            <a:r>
              <a:rPr lang="en-US" sz="1500" dirty="0">
                <a:latin typeface="Arial" panose="020B0604020202020204" pitchFamily="34" charset="0"/>
                <a:cs typeface="Arial" panose="020B0604020202020204" pitchFamily="34" charset="0"/>
              </a:rPr>
              <a:t>T</a:t>
            </a:r>
            <a:r>
              <a:rPr lang="en-US" sz="1500" dirty="0">
                <a:effectLst/>
                <a:latin typeface="Arial" panose="020B0604020202020204" pitchFamily="34" charset="0"/>
                <a:ea typeface="Aptos" panose="020B0004020202020204" pitchFamily="34" charset="0"/>
                <a:cs typeface="Arial" panose="020B0604020202020204" pitchFamily="34" charset="0"/>
              </a:rPr>
              <a:t>he quality and completeness of data in the ED Flag field varies by hospital. The ED Flag field has three coding options:</a:t>
            </a:r>
          </a:p>
          <a:p>
            <a:pPr marL="0" marR="0">
              <a:spcBef>
                <a:spcPts val="0"/>
              </a:spcBef>
              <a:spcAft>
                <a:spcPts val="0"/>
              </a:spcAft>
            </a:pPr>
            <a:endParaRPr lang="en-US" sz="1500" dirty="0">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effectLst/>
              <a:latin typeface="Arial" panose="020B0604020202020204" pitchFamily="34" charset="0"/>
              <a:ea typeface="Aptos" panose="020B0004020202020204" pitchFamily="34" charset="0"/>
              <a:cs typeface="Arial" panose="020B0604020202020204" pitchFamily="34" charset="0"/>
            </a:endParaRPr>
          </a:p>
          <a:p>
            <a:endParaRPr lang="en-US" sz="1500" dirty="0">
              <a:effectLst/>
              <a:latin typeface="Arial" panose="020B0604020202020204" pitchFamily="34" charset="0"/>
              <a:ea typeface="Aptos" panose="020B0004020202020204" pitchFamily="34" charset="0"/>
              <a:cs typeface="Arial" panose="020B0604020202020204" pitchFamily="34" charset="0"/>
            </a:endParaRPr>
          </a:p>
          <a:p>
            <a:r>
              <a:rPr lang="en-US" sz="1500" dirty="0">
                <a:effectLst/>
                <a:latin typeface="Arial" panose="020B0604020202020204" pitchFamily="34" charset="0"/>
                <a:ea typeface="Aptos" panose="020B0004020202020204" pitchFamily="34" charset="0"/>
                <a:cs typeface="Arial" panose="020B0604020202020204" pitchFamily="34" charset="0"/>
              </a:rPr>
              <a:t>Flag 2 has been reliably used by some hospitals to indicate the patient was admitted through the ED, but not all. In fiscal year 2017, </a:t>
            </a:r>
            <a:r>
              <a:rPr lang="en-US" sz="1500" dirty="0">
                <a:latin typeface="Arial" panose="020B0604020202020204" pitchFamily="34" charset="0"/>
                <a:cs typeface="Arial" panose="020B0604020202020204" pitchFamily="34" charset="0"/>
              </a:rPr>
              <a:t>CHIA implemented an enhancement to the case mix data to facilitate monitoring patients seen in the ED prior to admission for inpatient care. The fields ED registration date and time were added to HIDD and to observation stay data. Over the years,  hospitals have reliably used the Revenue Code 450 to indicate ED utilization in the inpatient discharge record. In FY2018 during the first year of collecting ED Registration Date/Time, 53% of the 809,270 had ED Registration Date/time, 59% Revenue Code 450, and 40% ED Flag Code 2 for Admitted from ED. </a:t>
            </a: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4F913D0F-6FFB-C34B-ADCB-C1E9A3E4D912}"/>
              </a:ext>
            </a:extLst>
          </p:cNvPr>
          <p:cNvGraphicFramePr>
            <a:graphicFrameLocks noGrp="1"/>
          </p:cNvGraphicFramePr>
          <p:nvPr/>
        </p:nvGraphicFramePr>
        <p:xfrm>
          <a:off x="3366729" y="2110676"/>
          <a:ext cx="5926108" cy="1172910"/>
        </p:xfrm>
        <a:graphic>
          <a:graphicData uri="http://schemas.openxmlformats.org/drawingml/2006/table">
            <a:tbl>
              <a:tblPr/>
              <a:tblGrid>
                <a:gridCol w="1057707">
                  <a:extLst>
                    <a:ext uri="{9D8B030D-6E8A-4147-A177-3AD203B41FA5}">
                      <a16:colId xmlns:a16="http://schemas.microsoft.com/office/drawing/2014/main" val="2584854356"/>
                    </a:ext>
                  </a:extLst>
                </a:gridCol>
                <a:gridCol w="4868401">
                  <a:extLst>
                    <a:ext uri="{9D8B030D-6E8A-4147-A177-3AD203B41FA5}">
                      <a16:colId xmlns:a16="http://schemas.microsoft.com/office/drawing/2014/main" val="57825803"/>
                    </a:ext>
                  </a:extLst>
                </a:gridCol>
              </a:tblGrid>
              <a:tr h="184150">
                <a:tc>
                  <a:txBody>
                    <a:bodyPr/>
                    <a:lstStyle/>
                    <a:p>
                      <a:pPr marL="0" marR="0" algn="ctr">
                        <a:lnSpc>
                          <a:spcPct val="107000"/>
                        </a:lnSpc>
                        <a:spcBef>
                          <a:spcPts val="0"/>
                        </a:spcBef>
                        <a:spcAft>
                          <a:spcPts val="0"/>
                        </a:spcAft>
                      </a:pPr>
                      <a:r>
                        <a:rPr lang="en-US" sz="12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 Flag Code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Admitted ED Patient Status Definition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769481"/>
                  </a:ext>
                </a:extLst>
              </a:tr>
              <a:tr h="215900">
                <a:tc>
                  <a:txBody>
                    <a:bodyPr/>
                    <a:lstStyle/>
                    <a:p>
                      <a:pPr marL="0" marR="0" algn="ctr">
                        <a:lnSpc>
                          <a:spcPct val="107000"/>
                        </a:lnSpc>
                        <a:spcBef>
                          <a:spcPts val="0"/>
                        </a:spcBef>
                        <a:spcAft>
                          <a:spcPts val="0"/>
                        </a:spcAft>
                      </a:pPr>
                      <a:r>
                        <a:rPr lang="en-US" sz="12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admitted from the ED, no ED visit reflected in this record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6875135"/>
                  </a:ext>
                </a:extLst>
              </a:tr>
              <a:tr h="527050">
                <a:tc>
                  <a:txBody>
                    <a:bodyPr/>
                    <a:lstStyle/>
                    <a:p>
                      <a:pPr marL="0" marR="0" algn="ctr">
                        <a:lnSpc>
                          <a:spcPct val="107000"/>
                        </a:lnSpc>
                        <a:spcBef>
                          <a:spcPts val="0"/>
                        </a:spcBef>
                        <a:spcAft>
                          <a:spcPts val="0"/>
                        </a:spcAft>
                      </a:pPr>
                      <a:r>
                        <a:rPr lang="en-US" sz="12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admitted from the ED, but ED visit(s) reflected in this record; patients not admitted as an inpatient directly from the ED, but a recent ED visit is included in this record because of “payment window” rules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688668"/>
                  </a:ext>
                </a:extLst>
              </a:tr>
              <a:tr h="184150">
                <a:tc>
                  <a:txBody>
                    <a:bodyPr/>
                    <a:lstStyle/>
                    <a:p>
                      <a:pPr marL="0" marR="0" algn="ctr">
                        <a:lnSpc>
                          <a:spcPct val="107000"/>
                        </a:lnSpc>
                        <a:spcBef>
                          <a:spcPts val="0"/>
                        </a:spcBef>
                        <a:spcAft>
                          <a:spcPts val="0"/>
                        </a:spcAft>
                      </a:pPr>
                      <a:r>
                        <a:rPr lang="en-US" sz="12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Admitted from the ED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8683828"/>
                  </a:ext>
                </a:extLst>
              </a:tr>
            </a:tbl>
          </a:graphicData>
        </a:graphic>
      </p:graphicFrame>
      <p:graphicFrame>
        <p:nvGraphicFramePr>
          <p:cNvPr id="18" name="Table 17">
            <a:extLst>
              <a:ext uri="{FF2B5EF4-FFF2-40B4-BE49-F238E27FC236}">
                <a16:creationId xmlns:a16="http://schemas.microsoft.com/office/drawing/2014/main" id="{95F80D8F-2A7C-39B1-ED51-EEB8F835823F}"/>
              </a:ext>
            </a:extLst>
          </p:cNvPr>
          <p:cNvGraphicFramePr>
            <a:graphicFrameLocks noGrp="1"/>
          </p:cNvGraphicFramePr>
          <p:nvPr/>
        </p:nvGraphicFramePr>
        <p:xfrm>
          <a:off x="4411313" y="5203607"/>
          <a:ext cx="3698240" cy="878840"/>
        </p:xfrm>
        <a:graphic>
          <a:graphicData uri="http://schemas.openxmlformats.org/drawingml/2006/table">
            <a:tbl>
              <a:tblPr/>
              <a:tblGrid>
                <a:gridCol w="2754418">
                  <a:extLst>
                    <a:ext uri="{9D8B030D-6E8A-4147-A177-3AD203B41FA5}">
                      <a16:colId xmlns:a16="http://schemas.microsoft.com/office/drawing/2014/main" val="3343884257"/>
                    </a:ext>
                  </a:extLst>
                </a:gridCol>
                <a:gridCol w="943822">
                  <a:extLst>
                    <a:ext uri="{9D8B030D-6E8A-4147-A177-3AD203B41FA5}">
                      <a16:colId xmlns:a16="http://schemas.microsoft.com/office/drawing/2014/main" val="677969524"/>
                    </a:ext>
                  </a:extLst>
                </a:gridCol>
              </a:tblGrid>
              <a:tr h="184150">
                <a:tc>
                  <a:txBody>
                    <a:bodyPr/>
                    <a:lstStyle/>
                    <a:p>
                      <a:pPr algn="l" fontAlgn="b"/>
                      <a:r>
                        <a:rPr lang="en-US" sz="1400" b="1" i="0" u="none" strike="noStrike">
                          <a:solidFill>
                            <a:srgbClr val="000000"/>
                          </a:solidFill>
                          <a:effectLst/>
                          <a:latin typeface="Calibri" panose="020F0502020204030204" pitchFamily="34" charset="0"/>
                        </a:rPr>
                        <a:t>Total Inpatient Discharges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400" b="1" i="0" u="none" strike="noStrike">
                          <a:solidFill>
                            <a:srgbClr val="000000"/>
                          </a:solidFill>
                          <a:effectLst/>
                          <a:latin typeface="Calibri" panose="020F0502020204030204" pitchFamily="34" charset="0"/>
                        </a:rPr>
                        <a:t>809,270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9204654"/>
                  </a:ext>
                </a:extLst>
              </a:tr>
              <a:tr h="184150">
                <a:tc>
                  <a:txBody>
                    <a:bodyPr/>
                    <a:lstStyle/>
                    <a:p>
                      <a:pPr algn="l" fontAlgn="b"/>
                      <a:r>
                        <a:rPr lang="en-US" sz="1400" b="0" i="0" u="none" strike="noStrike" dirty="0">
                          <a:solidFill>
                            <a:srgbClr val="000000"/>
                          </a:solidFill>
                          <a:effectLst/>
                          <a:latin typeface="Calibri" panose="020F0502020204030204" pitchFamily="34" charset="0"/>
                        </a:rPr>
                        <a:t>ED Registration Date/Time Present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53%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2258767"/>
                  </a:ext>
                </a:extLst>
              </a:tr>
              <a:tr h="184150">
                <a:tc>
                  <a:txBody>
                    <a:bodyPr/>
                    <a:lstStyle/>
                    <a:p>
                      <a:pPr algn="l" fontAlgn="b"/>
                      <a:r>
                        <a:rPr lang="en-US" sz="1400" b="0" i="0" u="none" strike="noStrike">
                          <a:solidFill>
                            <a:srgbClr val="000000"/>
                          </a:solidFill>
                          <a:effectLst/>
                          <a:latin typeface="Calibri" panose="020F0502020204030204" pitchFamily="34" charset="0"/>
                        </a:rPr>
                        <a:t>Revenue Code 450 Present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Calibri" panose="020F0502020204030204" pitchFamily="34" charset="0"/>
                        </a:rPr>
                        <a:t>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9809474"/>
                  </a:ext>
                </a:extLst>
              </a:tr>
              <a:tr h="184150">
                <a:tc>
                  <a:txBody>
                    <a:bodyPr/>
                    <a:lstStyle/>
                    <a:p>
                      <a:pPr algn="l" fontAlgn="b"/>
                      <a:r>
                        <a:rPr lang="en-US" sz="1400" b="0" i="0" u="none" strike="noStrike">
                          <a:solidFill>
                            <a:srgbClr val="000000"/>
                          </a:solidFill>
                          <a:effectLst/>
                          <a:latin typeface="Calibri" panose="020F0502020204030204" pitchFamily="34" charset="0"/>
                        </a:rPr>
                        <a:t>ED Flag Code 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1400" b="0" i="0" u="none" strike="noStrike" dirty="0">
                          <a:solidFill>
                            <a:srgbClr val="000000"/>
                          </a:solidFill>
                          <a:effectLst/>
                          <a:latin typeface="Calibri" panose="020F0502020204030204" pitchFamily="34" charset="0"/>
                        </a:rPr>
                        <a:t>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3638356"/>
                  </a:ext>
                </a:extLst>
              </a:tr>
            </a:tbl>
          </a:graphicData>
        </a:graphic>
      </p:graphicFrame>
      <p:sp>
        <p:nvSpPr>
          <p:cNvPr id="19" name="TextBox 18">
            <a:extLst>
              <a:ext uri="{FF2B5EF4-FFF2-40B4-BE49-F238E27FC236}">
                <a16:creationId xmlns:a16="http://schemas.microsoft.com/office/drawing/2014/main" id="{416DA130-983B-9486-9224-D64FE9122D5F}"/>
              </a:ext>
            </a:extLst>
          </p:cNvPr>
          <p:cNvSpPr txBox="1"/>
          <p:nvPr/>
        </p:nvSpPr>
        <p:spPr>
          <a:xfrm>
            <a:off x="4524605" y="4933403"/>
            <a:ext cx="3540008" cy="307777"/>
          </a:xfrm>
          <a:prstGeom prst="rect">
            <a:avLst/>
          </a:prstGeom>
          <a:noFill/>
        </p:spPr>
        <p:txBody>
          <a:bodyPr wrap="none" rtlCol="0">
            <a:spAutoFit/>
          </a:bodyPr>
          <a:lstStyle/>
          <a:p>
            <a:r>
              <a:rPr lang="en-US" sz="1400" b="1" dirty="0">
                <a:solidFill>
                  <a:srgbClr val="0070C0"/>
                </a:solidFill>
              </a:rPr>
              <a:t>FY2018 HIDD Discharges with ED Information</a:t>
            </a:r>
          </a:p>
        </p:txBody>
      </p:sp>
    </p:spTree>
    <p:extLst>
      <p:ext uri="{BB962C8B-B14F-4D97-AF65-F5344CB8AC3E}">
        <p14:creationId xmlns:p14="http://schemas.microsoft.com/office/powerpoint/2010/main" val="2224303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Rectangle 2">
            <a:extLst>
              <a:ext uri="{FF2B5EF4-FFF2-40B4-BE49-F238E27FC236}">
                <a16:creationId xmlns:a16="http://schemas.microsoft.com/office/drawing/2014/main" id="{C7EFF2E9-8F56-5495-7181-33825B8CF5F9}"/>
              </a:ext>
            </a:extLst>
          </p:cNvPr>
          <p:cNvSpPr>
            <a:spLocks noChangeArrowheads="1"/>
          </p:cNvSpPr>
          <p:nvPr/>
        </p:nvSpPr>
        <p:spPr bwMode="auto">
          <a:xfrm>
            <a:off x="593888" y="15427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C518C5F7-9E3C-25F6-E152-41CCF329F0CB}"/>
              </a:ext>
            </a:extLst>
          </p:cNvPr>
          <p:cNvPicPr>
            <a:picLocks noChangeAspect="1"/>
          </p:cNvPicPr>
          <p:nvPr/>
        </p:nvPicPr>
        <p:blipFill>
          <a:blip r:embed="rId3"/>
          <a:stretch>
            <a:fillRect/>
          </a:stretch>
        </p:blipFill>
        <p:spPr>
          <a:xfrm>
            <a:off x="9570721" y="538423"/>
            <a:ext cx="1970750" cy="1091140"/>
          </a:xfrm>
          <a:prstGeom prst="rect">
            <a:avLst/>
          </a:prstGeom>
        </p:spPr>
      </p:pic>
      <p:sp>
        <p:nvSpPr>
          <p:cNvPr id="13" name="TextBox 12">
            <a:extLst>
              <a:ext uri="{FF2B5EF4-FFF2-40B4-BE49-F238E27FC236}">
                <a16:creationId xmlns:a16="http://schemas.microsoft.com/office/drawing/2014/main" id="{99AA57AD-70B9-2189-5126-C92C86979466}"/>
              </a:ext>
            </a:extLst>
          </p:cNvPr>
          <p:cNvSpPr txBox="1"/>
          <p:nvPr/>
        </p:nvSpPr>
        <p:spPr>
          <a:xfrm>
            <a:off x="9469120" y="206552"/>
            <a:ext cx="2244204" cy="369332"/>
          </a:xfrm>
          <a:prstGeom prst="rect">
            <a:avLst/>
          </a:prstGeom>
          <a:noFill/>
        </p:spPr>
        <p:txBody>
          <a:bodyPr wrap="none" rtlCol="0">
            <a:spAutoFit/>
          </a:bodyPr>
          <a:lstStyle/>
          <a:p>
            <a:r>
              <a:rPr lang="en-US" b="1" dirty="0"/>
              <a:t>Admitted Through ED</a:t>
            </a:r>
          </a:p>
        </p:txBody>
      </p:sp>
      <p:sp>
        <p:nvSpPr>
          <p:cNvPr id="14" name="Subhead &amp; Body Text">
            <a:extLst>
              <a:ext uri="{FF2B5EF4-FFF2-40B4-BE49-F238E27FC236}">
                <a16:creationId xmlns:a16="http://schemas.microsoft.com/office/drawing/2014/main" id="{9E206D86-BB3F-F674-30DA-FCF1819F9E68}"/>
              </a:ext>
            </a:extLst>
          </p:cNvPr>
          <p:cNvSpPr txBox="1"/>
          <p:nvPr/>
        </p:nvSpPr>
        <p:spPr>
          <a:xfrm>
            <a:off x="686253" y="601117"/>
            <a:ext cx="10330042" cy="6863417"/>
          </a:xfrm>
          <a:prstGeom prst="rect">
            <a:avLst/>
          </a:prstGeom>
          <a:noFill/>
        </p:spPr>
        <p:txBody>
          <a:bodyPr wrap="square" lIns="91440" tIns="45720" rIns="91440" bIns="45720" rtlCol="0" anchor="t">
            <a:spAutoFit/>
          </a:bodyPr>
          <a:lstStyle/>
          <a:p>
            <a:pPr marL="0" marR="0">
              <a:spcBef>
                <a:spcPts val="0"/>
              </a:spcBef>
              <a:spcAft>
                <a:spcPts val="0"/>
              </a:spcAft>
            </a:pPr>
            <a:r>
              <a:rPr lang="en-US" sz="1600" b="1" dirty="0">
                <a:latin typeface="Arial" panose="020B0604020202020204" pitchFamily="34" charset="0"/>
                <a:cs typeface="Arial" panose="020B0604020202020204" pitchFamily="34" charset="0"/>
              </a:rPr>
              <a:t>Answer </a:t>
            </a:r>
            <a:r>
              <a:rPr lang="en-US" sz="1600" i="1" dirty="0">
                <a:latin typeface="Arial" panose="020B0604020202020204" pitchFamily="34" charset="0"/>
                <a:cs typeface="Arial" panose="020B0604020202020204" pitchFamily="34" charset="0"/>
              </a:rPr>
              <a:t>(continued):</a:t>
            </a:r>
            <a:r>
              <a:rPr lang="en-US" sz="1600" dirty="0">
                <a:latin typeface="Arial" panose="020B0604020202020204" pitchFamily="34" charset="0"/>
                <a:cs typeface="Arial" panose="020B0604020202020204" pitchFamily="34" charset="0"/>
              </a:rPr>
              <a:t> The National Uniform Billing Committee’s UB-04 revenue codes for</a:t>
            </a:r>
          </a:p>
          <a:p>
            <a:pPr marL="0" marR="0">
              <a:spcBef>
                <a:spcPts val="0"/>
              </a:spcBef>
              <a:spcAft>
                <a:spcPts val="0"/>
              </a:spcAft>
            </a:pPr>
            <a:r>
              <a:rPr lang="en-US" sz="1600" dirty="0">
                <a:latin typeface="Arial" panose="020B0604020202020204" pitchFamily="34" charset="0"/>
                <a:cs typeface="Arial" panose="020B0604020202020204" pitchFamily="34" charset="0"/>
              </a:rPr>
              <a:t>emergency department services include:</a:t>
            </a:r>
          </a:p>
          <a:p>
            <a:pPr marL="0" marR="0">
              <a:spcBef>
                <a:spcPts val="0"/>
              </a:spcBef>
              <a:spcAft>
                <a:spcPts val="0"/>
              </a:spcAft>
            </a:pPr>
            <a:endParaRPr lang="en-US" sz="1600" dirty="0">
              <a:latin typeface="Arial" panose="020B0604020202020204" pitchFamily="34" charset="0"/>
              <a:cs typeface="Arial" panose="020B0604020202020204" pitchFamily="34" charset="0"/>
            </a:endParaRPr>
          </a:p>
          <a:p>
            <a:pPr marL="0" marR="0">
              <a:spcBef>
                <a:spcPts val="0"/>
              </a:spcBef>
              <a:spcAft>
                <a:spcPts val="0"/>
              </a:spcAft>
            </a:pPr>
            <a:endParaRPr lang="en-US" sz="1600" dirty="0">
              <a:latin typeface="Arial" panose="020B0604020202020204" pitchFamily="34" charset="0"/>
              <a:cs typeface="Arial" panose="020B0604020202020204" pitchFamily="34" charset="0"/>
            </a:endParaRPr>
          </a:p>
          <a:p>
            <a:pPr marL="0" marR="0">
              <a:spcBef>
                <a:spcPts val="0"/>
              </a:spcBef>
              <a:spcAft>
                <a:spcPts val="0"/>
              </a:spcAft>
            </a:pPr>
            <a:endParaRPr lang="en-US" sz="1600" dirty="0">
              <a:latin typeface="Arial" panose="020B0604020202020204" pitchFamily="34" charset="0"/>
              <a:cs typeface="Arial" panose="020B0604020202020204" pitchFamily="34" charset="0"/>
            </a:endParaRPr>
          </a:p>
          <a:p>
            <a:pPr marL="0" marR="0">
              <a:spcBef>
                <a:spcPts val="0"/>
              </a:spcBef>
              <a:spcAft>
                <a:spcPts val="0"/>
              </a:spcAft>
            </a:pPr>
            <a:endParaRPr lang="en-US" sz="1600" dirty="0">
              <a:latin typeface="Arial" panose="020B0604020202020204" pitchFamily="34" charset="0"/>
              <a:cs typeface="Arial" panose="020B0604020202020204" pitchFamily="34" charset="0"/>
            </a:endParaRPr>
          </a:p>
          <a:p>
            <a:pPr marL="0" marR="0">
              <a:spcBef>
                <a:spcPts val="0"/>
              </a:spcBef>
              <a:spcAft>
                <a:spcPts val="0"/>
              </a:spcAft>
            </a:pPr>
            <a:endParaRPr lang="en-US" sz="1600" dirty="0">
              <a:latin typeface="Arial" panose="020B0604020202020204" pitchFamily="34" charset="0"/>
              <a:cs typeface="Arial" panose="020B0604020202020204" pitchFamily="34" charset="0"/>
            </a:endParaRPr>
          </a:p>
          <a:p>
            <a:pPr marL="0" marR="0">
              <a:spcBef>
                <a:spcPts val="0"/>
              </a:spcBef>
              <a:spcAft>
                <a:spcPts val="0"/>
              </a:spcAft>
            </a:pPr>
            <a:endParaRPr lang="en-US" sz="1600" dirty="0">
              <a:latin typeface="Arial" panose="020B0604020202020204" pitchFamily="34" charset="0"/>
              <a:cs typeface="Arial" panose="020B0604020202020204" pitchFamily="34" charset="0"/>
            </a:endParaRPr>
          </a:p>
          <a:p>
            <a:pPr marL="0" marR="0">
              <a:spcBef>
                <a:spcPts val="0"/>
              </a:spcBef>
              <a:spcAft>
                <a:spcPts val="0"/>
              </a:spcAft>
            </a:pPr>
            <a:endParaRPr lang="en-US" sz="1600" dirty="0">
              <a:latin typeface="Arial" panose="020B0604020202020204" pitchFamily="34" charset="0"/>
              <a:cs typeface="Arial" panose="020B0604020202020204" pitchFamily="34" charset="0"/>
            </a:endParaRPr>
          </a:p>
          <a:p>
            <a:pPr marL="0" marR="0">
              <a:spcBef>
                <a:spcPts val="0"/>
              </a:spcBef>
              <a:spcAft>
                <a:spcPts val="0"/>
              </a:spcAft>
            </a:pPr>
            <a:endParaRPr 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In the hospital inpatient discharge services data, of all revenue codes including both non-emergency room related, and emergency room related, the third most frequently used revenue code is revenue Code 0450 (Emergency Room). </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Also of note, in the past few years, hospitals have also began using codes 0459 (Emergency Room: Other Emergency Room) and 0981 (Professional fees: Emergency Room). The revenue code 0459 is used to </a:t>
            </a:r>
            <a:r>
              <a:rPr lang="en-US" sz="1600" dirty="0">
                <a:latin typeface="Arial" panose="020B0604020202020204" pitchFamily="34" charset="0"/>
                <a:cs typeface="Arial" panose="020B0604020202020204" pitchFamily="34" charset="0"/>
              </a:rPr>
              <a:t>capture miscellaneous or unclassified charges associated with emergency room services. </a:t>
            </a:r>
            <a:endParaRPr lang="en-US" altLang="en-US" sz="1600" dirty="0">
              <a:latin typeface="Arial" panose="020B0604020202020204" pitchFamily="34" charset="0"/>
              <a:cs typeface="Arial" panose="020B0604020202020204" pitchFamily="34" charset="0"/>
            </a:endParaRPr>
          </a:p>
          <a:p>
            <a:pPr marL="0" marR="0">
              <a:spcBef>
                <a:spcPts val="0"/>
              </a:spcBef>
              <a:spcAft>
                <a:spcPts val="0"/>
              </a:spcAft>
            </a:pPr>
            <a:endParaRPr lang="en-US" sz="1600" dirty="0">
              <a:latin typeface="Arial" panose="020B0604020202020204" pitchFamily="34" charset="0"/>
              <a:cs typeface="Arial" panose="020B0604020202020204" pitchFamily="34" charset="0"/>
            </a:endParaRPr>
          </a:p>
          <a:p>
            <a:pPr marL="0" marR="0">
              <a:spcBef>
                <a:spcPts val="0"/>
              </a:spcBef>
              <a:spcAft>
                <a:spcPts val="0"/>
              </a:spcAft>
            </a:pPr>
            <a:endParaRPr lang="en-US" sz="1600" dirty="0">
              <a:latin typeface="Arial" panose="020B0604020202020204" pitchFamily="34" charset="0"/>
              <a:cs typeface="Arial" panose="020B0604020202020204" pitchFamily="34" charset="0"/>
            </a:endParaRPr>
          </a:p>
          <a:p>
            <a:pPr marL="0" marR="0">
              <a:spcBef>
                <a:spcPts val="0"/>
              </a:spcBef>
              <a:spcAft>
                <a:spcPts val="0"/>
              </a:spcAft>
            </a:pPr>
            <a:endParaRPr lang="en-US" sz="16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a:p>
            <a:pPr marL="0" marR="0">
              <a:spcBef>
                <a:spcPts val="0"/>
              </a:spcBef>
              <a:spcAft>
                <a:spcPts val="0"/>
              </a:spcAft>
            </a:pPr>
            <a:endParaRPr lang="en-US" sz="15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2D80D19F-8A0B-71F1-4FD8-A4CD7E744FAE}"/>
              </a:ext>
            </a:extLst>
          </p:cNvPr>
          <p:cNvGraphicFramePr>
            <a:graphicFrameLocks noGrp="1"/>
          </p:cNvGraphicFramePr>
          <p:nvPr>
            <p:extLst>
              <p:ext uri="{D42A27DB-BD31-4B8C-83A1-F6EECF244321}">
                <p14:modId xmlns:p14="http://schemas.microsoft.com/office/powerpoint/2010/main" val="1299328592"/>
              </p:ext>
            </p:extLst>
          </p:nvPr>
        </p:nvGraphicFramePr>
        <p:xfrm>
          <a:off x="3279426" y="1300078"/>
          <a:ext cx="4370387" cy="1520190"/>
        </p:xfrm>
        <a:graphic>
          <a:graphicData uri="http://schemas.openxmlformats.org/drawingml/2006/table">
            <a:tbl>
              <a:tblPr>
                <a:tableStyleId>{7DF18680-E054-41AD-8BC1-D1AEF772440D}</a:tableStyleId>
              </a:tblPr>
              <a:tblGrid>
                <a:gridCol w="4370387">
                  <a:extLst>
                    <a:ext uri="{9D8B030D-6E8A-4147-A177-3AD203B41FA5}">
                      <a16:colId xmlns:a16="http://schemas.microsoft.com/office/drawing/2014/main" val="20000"/>
                    </a:ext>
                  </a:extLst>
                </a:gridCol>
              </a:tblGrid>
              <a:tr h="190500">
                <a:tc>
                  <a:txBody>
                    <a:bodyPr/>
                    <a:lstStyle/>
                    <a:p>
                      <a:pPr algn="l" fontAlgn="b"/>
                      <a:r>
                        <a:rPr lang="en-US" sz="1600" u="none" strike="noStrike" dirty="0">
                          <a:solidFill>
                            <a:srgbClr val="0070C0"/>
                          </a:solidFill>
                          <a:effectLst/>
                        </a:rPr>
                        <a:t>0450 = Emergency Room</a:t>
                      </a:r>
                      <a:endParaRPr lang="en-US" sz="1600" b="0" i="0" u="none" strike="noStrike" dirty="0">
                        <a:solidFill>
                          <a:srgbClr val="0070C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1600" u="none" strike="noStrike" dirty="0">
                          <a:solidFill>
                            <a:srgbClr val="0070C0"/>
                          </a:solidFill>
                          <a:effectLst/>
                        </a:rPr>
                        <a:t>0451 = Emergency Room: EM/EMTALA</a:t>
                      </a:r>
                      <a:endParaRPr lang="en-US" sz="1600" b="0" i="0" u="none" strike="noStrike" dirty="0">
                        <a:solidFill>
                          <a:srgbClr val="0070C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1600" u="none" strike="noStrike" dirty="0">
                          <a:solidFill>
                            <a:srgbClr val="0070C0"/>
                          </a:solidFill>
                          <a:effectLst/>
                        </a:rPr>
                        <a:t>0452 = Emergency Room: ER/ Beyond EMTALA</a:t>
                      </a:r>
                      <a:endParaRPr lang="en-US" sz="1600" b="0" i="0" u="none" strike="noStrike" dirty="0">
                        <a:solidFill>
                          <a:srgbClr val="0070C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1600" u="none" strike="noStrike" dirty="0">
                          <a:solidFill>
                            <a:srgbClr val="0070C0"/>
                          </a:solidFill>
                          <a:effectLst/>
                        </a:rPr>
                        <a:t>0456 = Emergency Room: Urgent care</a:t>
                      </a:r>
                      <a:endParaRPr lang="en-US" sz="1600" b="0" i="0" u="none" strike="noStrike" dirty="0">
                        <a:solidFill>
                          <a:srgbClr val="0070C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1600" u="none" strike="noStrike" dirty="0">
                          <a:solidFill>
                            <a:srgbClr val="0070C0"/>
                          </a:solidFill>
                          <a:effectLst/>
                        </a:rPr>
                        <a:t>0459 = Emergency Room: Other emergency room</a:t>
                      </a:r>
                      <a:endParaRPr lang="en-US" sz="1600" b="0" i="0" u="none" strike="noStrike" dirty="0">
                        <a:solidFill>
                          <a:srgbClr val="0070C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1600" u="none" strike="noStrike" dirty="0">
                          <a:solidFill>
                            <a:srgbClr val="0070C0"/>
                          </a:solidFill>
                          <a:effectLst/>
                        </a:rPr>
                        <a:t>0981 = Professional fees : Emergency room</a:t>
                      </a:r>
                      <a:endParaRPr lang="en-US" sz="1600" b="0" i="0" u="none" strike="noStrike" dirty="0">
                        <a:solidFill>
                          <a:srgbClr val="0070C0"/>
                        </a:solidFill>
                        <a:effectLst/>
                        <a:latin typeface="Calibri"/>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3403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17805" y="216252"/>
            <a:ext cx="9930122"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200" b="1" dirty="0">
                <a:solidFill>
                  <a:schemeClr val="tx2"/>
                </a:solidFill>
                <a:latin typeface="Arial" panose="020B0604020202020204" pitchFamily="34" charset="0"/>
                <a:ea typeface="+mn-ea"/>
                <a:cs typeface="Arial" panose="020B0604020202020204" pitchFamily="34" charset="0"/>
              </a:rPr>
              <a:t>Agenda</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F43D4C1E-B83B-39FB-5642-1444C7707B24}"/>
              </a:ext>
            </a:extLst>
          </p:cNvPr>
          <p:cNvSpPr txBox="1"/>
          <p:nvPr/>
        </p:nvSpPr>
        <p:spPr>
          <a:xfrm>
            <a:off x="1817853" y="890932"/>
            <a:ext cx="7530026" cy="5386090"/>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dirty="0">
                <a:solidFill>
                  <a:srgbClr val="63666A"/>
                </a:solidFill>
                <a:latin typeface="Arial"/>
                <a:cs typeface="Arial"/>
              </a:rPr>
              <a:t>FY2023 Case Mix Release Update</a:t>
            </a:r>
          </a:p>
          <a:p>
            <a:pPr marL="742950" lvl="1" indent="-285750">
              <a:buClr>
                <a:schemeClr val="accent1"/>
              </a:buClr>
              <a:buFont typeface="Wingdings" charset="2"/>
              <a:buChar char="§"/>
            </a:pPr>
            <a:r>
              <a:rPr lang="en-US" dirty="0">
                <a:solidFill>
                  <a:srgbClr val="63666A"/>
                </a:solidFill>
                <a:latin typeface="Arial"/>
                <a:cs typeface="Arial"/>
              </a:rPr>
              <a:t>Case Mix Documentation and Release Notes</a:t>
            </a:r>
          </a:p>
          <a:p>
            <a:pPr marL="742950" lvl="1" indent="-285750">
              <a:buClr>
                <a:schemeClr val="accent1"/>
              </a:buClr>
              <a:buFont typeface="Wingdings" charset="2"/>
              <a:buChar char="§"/>
            </a:pPr>
            <a:r>
              <a:rPr lang="en-US" dirty="0">
                <a:solidFill>
                  <a:srgbClr val="63666A"/>
                </a:solidFill>
                <a:latin typeface="Arial"/>
                <a:cs typeface="Arial"/>
              </a:rPr>
              <a:t>MA APCD Releases CY2021 and CY2022</a:t>
            </a:r>
          </a:p>
          <a:p>
            <a:pPr marL="742950" lvl="1" indent="-285750">
              <a:buClr>
                <a:schemeClr val="accent1"/>
              </a:buClr>
              <a:buFont typeface="Wingdings" charset="2"/>
              <a:buChar char="§"/>
            </a:pPr>
            <a:r>
              <a:rPr lang="en-US" dirty="0">
                <a:solidFill>
                  <a:srgbClr val="63666A"/>
                </a:solidFill>
                <a:latin typeface="Arial"/>
                <a:cs typeface="Arial"/>
              </a:rPr>
              <a:t>Update to the MA APCD Application</a:t>
            </a:r>
          </a:p>
          <a:p>
            <a:pPr lvl="1">
              <a:buClr>
                <a:schemeClr val="accent1"/>
              </a:buClr>
            </a:pPr>
            <a:endParaRPr lang="en-US" sz="1400" dirty="0">
              <a:solidFill>
                <a:srgbClr val="63666A"/>
              </a:solidFill>
              <a:latin typeface="Arial"/>
              <a:cs typeface="Arial"/>
            </a:endParaRPr>
          </a:p>
          <a:p>
            <a:pPr marL="342900" indent="-342900">
              <a:buFont typeface="Wingdings" panose="05000000000000000000" pitchFamily="2" charset="2"/>
              <a:buChar char="Ø"/>
            </a:pPr>
            <a:r>
              <a:rPr lang="en-US" sz="2000" b="1" dirty="0">
                <a:solidFill>
                  <a:srgbClr val="63666A"/>
                </a:solidFill>
                <a:latin typeface="Arial"/>
                <a:cs typeface="Arial"/>
              </a:rPr>
              <a:t>Website Updates</a:t>
            </a:r>
          </a:p>
          <a:p>
            <a:pPr marL="742950" lvl="1" indent="-285750">
              <a:buClr>
                <a:schemeClr val="accent1"/>
              </a:buClr>
              <a:buFont typeface="Wingdings" charset="2"/>
              <a:buChar char="§"/>
            </a:pPr>
            <a:r>
              <a:rPr lang="en-US" dirty="0">
                <a:solidFill>
                  <a:srgbClr val="63666A"/>
                </a:solidFill>
                <a:latin typeface="Arial"/>
                <a:cs typeface="Arial"/>
              </a:rPr>
              <a:t>Check the Status of Releases</a:t>
            </a:r>
          </a:p>
          <a:p>
            <a:pPr marL="742950" lvl="1" indent="-285750">
              <a:buClr>
                <a:schemeClr val="accent1"/>
              </a:buClr>
              <a:buFont typeface="Wingdings" charset="2"/>
              <a:buChar char="§"/>
            </a:pPr>
            <a:r>
              <a:rPr lang="en-US" dirty="0">
                <a:solidFill>
                  <a:srgbClr val="63666A"/>
                </a:solidFill>
                <a:latin typeface="Arial"/>
                <a:cs typeface="Arial"/>
              </a:rPr>
              <a:t>Data Applications Received and Commenting</a:t>
            </a:r>
          </a:p>
          <a:p>
            <a:endParaRPr lang="en-US" sz="1200" dirty="0">
              <a:solidFill>
                <a:srgbClr val="63666A"/>
              </a:solidFill>
              <a:latin typeface="Arial"/>
              <a:cs typeface="Arial"/>
            </a:endParaRPr>
          </a:p>
          <a:p>
            <a:pPr marL="342900" indent="-342900">
              <a:buFont typeface="Wingdings" panose="05000000000000000000" pitchFamily="2" charset="2"/>
              <a:buChar char="Ø"/>
            </a:pPr>
            <a:r>
              <a:rPr lang="en-US" sz="2000" b="1" dirty="0">
                <a:solidFill>
                  <a:srgbClr val="63666A"/>
                </a:solidFill>
                <a:latin typeface="Arial"/>
                <a:cs typeface="Arial"/>
              </a:rPr>
              <a:t>Data User Support Questions</a:t>
            </a:r>
          </a:p>
          <a:p>
            <a:pPr marL="742950" lvl="1" indent="-285750">
              <a:buClr>
                <a:schemeClr val="accent1"/>
              </a:buClr>
              <a:buFont typeface="Wingdings" charset="2"/>
              <a:buChar char="§"/>
            </a:pPr>
            <a:r>
              <a:rPr lang="en-US" dirty="0">
                <a:solidFill>
                  <a:srgbClr val="63666A"/>
                </a:solidFill>
                <a:latin typeface="Arial"/>
                <a:cs typeface="Arial"/>
              </a:rPr>
              <a:t>Diagnosis Code Counts in CHIA data</a:t>
            </a:r>
          </a:p>
          <a:p>
            <a:pPr marL="742950" lvl="1" indent="-285750">
              <a:buClr>
                <a:schemeClr val="accent1"/>
              </a:buClr>
              <a:buFont typeface="Wingdings" charset="2"/>
              <a:buChar char="§"/>
            </a:pPr>
            <a:r>
              <a:rPr lang="en-US" dirty="0">
                <a:solidFill>
                  <a:srgbClr val="63666A"/>
                </a:solidFill>
                <a:latin typeface="Arial"/>
                <a:cs typeface="Arial"/>
              </a:rPr>
              <a:t>Estimated Time for Non-government Organization Application</a:t>
            </a:r>
          </a:p>
          <a:p>
            <a:pPr marL="742950" lvl="1" indent="-285750">
              <a:buClr>
                <a:schemeClr val="accent1"/>
              </a:buClr>
              <a:buFont typeface="Wingdings" charset="2"/>
              <a:buChar char="§"/>
            </a:pPr>
            <a:r>
              <a:rPr lang="en-US" dirty="0">
                <a:solidFill>
                  <a:srgbClr val="63666A"/>
                </a:solidFill>
                <a:latin typeface="Arial"/>
                <a:cs typeface="Arial"/>
              </a:rPr>
              <a:t>Buy-up of National Provider Identifier (NPI)</a:t>
            </a:r>
          </a:p>
          <a:p>
            <a:pPr marL="742950" lvl="1" indent="-285750">
              <a:buClr>
                <a:schemeClr val="accent1"/>
              </a:buClr>
              <a:buFont typeface="Wingdings" charset="2"/>
              <a:buChar char="§"/>
            </a:pPr>
            <a:r>
              <a:rPr lang="en-US" dirty="0">
                <a:solidFill>
                  <a:srgbClr val="63666A"/>
                </a:solidFill>
                <a:latin typeface="Arial"/>
                <a:cs typeface="Arial"/>
              </a:rPr>
              <a:t>Longitudinal Population Counts in MA APCD</a:t>
            </a:r>
          </a:p>
          <a:p>
            <a:pPr marL="742950" lvl="1" indent="-285750">
              <a:buClr>
                <a:schemeClr val="accent1"/>
              </a:buClr>
              <a:buFont typeface="Wingdings" charset="2"/>
              <a:buChar char="§"/>
            </a:pPr>
            <a:r>
              <a:rPr lang="en-US" dirty="0">
                <a:solidFill>
                  <a:srgbClr val="63666A"/>
                </a:solidFill>
                <a:latin typeface="Arial"/>
                <a:cs typeface="Arial"/>
              </a:rPr>
              <a:t>Quality of ED Flag Field</a:t>
            </a:r>
          </a:p>
          <a:p>
            <a:pPr marL="742950" lvl="1" indent="-285750">
              <a:buClr>
                <a:schemeClr val="accent1"/>
              </a:buClr>
              <a:buFont typeface="Wingdings" charset="2"/>
              <a:buChar char="§"/>
            </a:pPr>
            <a:r>
              <a:rPr lang="en-US" dirty="0">
                <a:solidFill>
                  <a:srgbClr val="63666A"/>
                </a:solidFill>
                <a:latin typeface="Arial"/>
                <a:cs typeface="Arial"/>
              </a:rPr>
              <a:t>Variation in the Use of "Unknown" Race Category</a:t>
            </a:r>
          </a:p>
          <a:p>
            <a:pPr marL="742950" lvl="1" indent="-285750">
              <a:buClr>
                <a:schemeClr val="accent1"/>
              </a:buClr>
              <a:buFont typeface="Wingdings" charset="2"/>
              <a:buChar char="§"/>
            </a:pPr>
            <a:r>
              <a:rPr lang="en-US" dirty="0">
                <a:solidFill>
                  <a:srgbClr val="63666A"/>
                </a:solidFill>
                <a:latin typeface="Arial"/>
                <a:cs typeface="Arial"/>
              </a:rPr>
              <a:t>Updates to ICD-10-CM</a:t>
            </a:r>
          </a:p>
          <a:p>
            <a:pPr marL="342900" indent="-342900">
              <a:buFont typeface="Wingdings" panose="05000000000000000000" pitchFamily="2" charset="2"/>
              <a:buChar char="Ø"/>
            </a:pPr>
            <a:r>
              <a:rPr lang="en-US" sz="2000" b="1" dirty="0">
                <a:solidFill>
                  <a:srgbClr val="63666A"/>
                </a:solidFill>
                <a:latin typeface="Arial"/>
                <a:cs typeface="Arial"/>
              </a:rPr>
              <a:t>Q&amp;A</a:t>
            </a:r>
            <a:endParaRPr lang="en-US" sz="1000" dirty="0">
              <a:latin typeface="Arial"/>
              <a:cs typeface="Arial"/>
            </a:endParaRPr>
          </a:p>
        </p:txBody>
      </p:sp>
    </p:spTree>
    <p:extLst>
      <p:ext uri="{BB962C8B-B14F-4D97-AF65-F5344CB8AC3E}">
        <p14:creationId xmlns:p14="http://schemas.microsoft.com/office/powerpoint/2010/main" val="1033344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20</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41620" y="182156"/>
            <a:ext cx="9553023"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2000" b="1" dirty="0">
                <a:solidFill>
                  <a:schemeClr val="tx2"/>
                </a:solidFill>
                <a:latin typeface="Arial" panose="020B0604020202020204" pitchFamily="34" charset="0"/>
                <a:ea typeface="+mn-ea"/>
                <a:cs typeface="Arial" panose="020B0604020202020204" pitchFamily="34" charset="0"/>
              </a:rPr>
              <a:t>Question: I am preparing to apply for case mix data. I understand that ‘Unknown Race’ is a valid coding option in the data. However, its use makes challenging my study analyzing health inequities in the prevalence of certain diseases and in determining which races are receiving inequitable health care. How pervasive is its use in the hospital inpatient discharge data?</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5" name="TextBox 4">
            <a:extLst>
              <a:ext uri="{FF2B5EF4-FFF2-40B4-BE49-F238E27FC236}">
                <a16:creationId xmlns:a16="http://schemas.microsoft.com/office/drawing/2014/main" id="{ECC8105B-FEC9-19FB-F0F3-89E346163850}"/>
              </a:ext>
            </a:extLst>
          </p:cNvPr>
          <p:cNvSpPr txBox="1"/>
          <p:nvPr/>
        </p:nvSpPr>
        <p:spPr>
          <a:xfrm>
            <a:off x="441619" y="2108003"/>
            <a:ext cx="11201647" cy="4462760"/>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Answer</a:t>
            </a:r>
            <a:r>
              <a:rPr lang="en-US" sz="1600" dirty="0">
                <a:latin typeface="Arial" panose="020B0604020202020204" pitchFamily="34" charset="0"/>
                <a:cs typeface="Arial" panose="020B0604020202020204" pitchFamily="34" charset="0"/>
              </a:rPr>
              <a:t>: A high rate of “Unknowns” is not pervasive but limited to a few hospitals. Seventy-four hospitals submit hospital inpatient discharge data (HIDD). In reviewing the frequency of ‘Race1’ coding in FY2018 through FY2023 HIDD for all hospitals and all patients, the average rate of “Unknowns” was 5%, with  91% of submitters have a low rate of “Unknowns” and in fact some hospitals consistently achieving a rate of “Unknowns” below 1%.</a:t>
            </a:r>
          </a:p>
          <a:p>
            <a:endParaRPr lang="en-US" sz="1600" dirty="0">
              <a:latin typeface="Arial" panose="020B0604020202020204" pitchFamily="34" charset="0"/>
              <a:cs typeface="Arial" panose="020B0604020202020204" pitchFamily="34" charset="0"/>
            </a:endParaRPr>
          </a:p>
          <a:p>
            <a:r>
              <a:rPr lang="en-US" sz="1600" dirty="0">
                <a:effectLst/>
                <a:latin typeface="Arial" panose="020B0604020202020204" pitchFamily="34" charset="0"/>
                <a:ea typeface="Gulim" panose="020B0600000101010101" pitchFamily="34" charset="-127"/>
                <a:cs typeface="Arial" panose="020B0604020202020204" pitchFamily="34" charset="0"/>
              </a:rPr>
              <a:t>For the hospitals that </a:t>
            </a:r>
            <a:r>
              <a:rPr lang="en-US" sz="1600" dirty="0">
                <a:latin typeface="Arial" panose="020B0604020202020204" pitchFamily="34" charset="0"/>
                <a:ea typeface="Gulim" panose="020B0600000101010101" pitchFamily="34" charset="-127"/>
                <a:cs typeface="Arial" panose="020B0604020202020204" pitchFamily="34" charset="0"/>
              </a:rPr>
              <a:t>have higher rate than the state average, t</a:t>
            </a:r>
            <a:r>
              <a:rPr lang="en-US" sz="1600" dirty="0">
                <a:effectLst/>
                <a:latin typeface="Arial" panose="020B0604020202020204" pitchFamily="34" charset="0"/>
                <a:ea typeface="Gulim" panose="020B0600000101010101" pitchFamily="34" charset="-127"/>
                <a:cs typeface="Arial" panose="020B0604020202020204" pitchFamily="34" charset="0"/>
              </a:rPr>
              <a:t>he explanation for the use of “Unknowns” cannot be attributed to high patient volume since some hospitals, despite </a:t>
            </a:r>
            <a:r>
              <a:rPr lang="en-US" sz="1600" dirty="0">
                <a:latin typeface="Arial" panose="020B0604020202020204" pitchFamily="34" charset="0"/>
                <a:ea typeface="Gulim" panose="020B0600000101010101" pitchFamily="34" charset="-127"/>
                <a:cs typeface="Arial" panose="020B0604020202020204" pitchFamily="34" charset="0"/>
              </a:rPr>
              <a:t>their</a:t>
            </a:r>
            <a:r>
              <a:rPr lang="en-US" sz="1600" dirty="0">
                <a:effectLst/>
                <a:latin typeface="Arial" panose="020B0604020202020204" pitchFamily="34" charset="0"/>
                <a:ea typeface="Gulim" panose="020B0600000101010101" pitchFamily="34" charset="-127"/>
                <a:cs typeface="Arial" panose="020B0604020202020204" pitchFamily="34" charset="0"/>
              </a:rPr>
              <a:t> large patient volume, they effectively maintain an "Unknown" rate below the state average. It is also questionable whether the use of “Unknown” is related to the patient’s unwillingness to provide information since there are instances where  patients with “Unknown” race are seen at hospitals with a high rate of “</a:t>
            </a:r>
            <a:r>
              <a:rPr lang="en-US" sz="1600" dirty="0">
                <a:latin typeface="Arial" panose="020B0604020202020204" pitchFamily="34" charset="0"/>
                <a:ea typeface="Gulim" panose="020B0600000101010101" pitchFamily="34" charset="-127"/>
                <a:cs typeface="Arial" panose="020B0604020202020204" pitchFamily="34" charset="0"/>
              </a:rPr>
              <a:t>Unknowns” and subsequently seen at a hospital with a low rate of “Unknowns” and the latter hospital can obtain the patient’s race. </a:t>
            </a:r>
          </a:p>
          <a:p>
            <a:endParaRPr lang="en-US" sz="1600" dirty="0">
              <a:latin typeface="Arial" panose="020B0604020202020204" pitchFamily="34" charset="0"/>
              <a:ea typeface="Gulim" panose="020B0600000101010101" pitchFamily="34" charset="-127"/>
              <a:cs typeface="Arial" panose="020B0604020202020204" pitchFamily="34" charset="0"/>
            </a:endParaRPr>
          </a:p>
          <a:p>
            <a:r>
              <a:rPr lang="en-US" sz="1600" dirty="0">
                <a:latin typeface="Arial" panose="020B0604020202020204" pitchFamily="34" charset="0"/>
                <a:ea typeface="Gulim" panose="020B0600000101010101" pitchFamily="34" charset="-127"/>
                <a:cs typeface="Arial" panose="020B0604020202020204" pitchFamily="34" charset="0"/>
              </a:rPr>
              <a:t>Using "unknown race" instead of the patient's known race can significantly degrade the quality of healthcare data. CHIA is working to provide ongoing feedback to hospitals to improve the accuracy and completeness of data needed to monitor health inequities.</a:t>
            </a:r>
          </a:p>
          <a:p>
            <a:pPr marL="0" marR="0"/>
            <a:r>
              <a:rPr lang="en-US" sz="1600" dirty="0">
                <a:latin typeface="Arial" panose="020B0604020202020204" pitchFamily="34" charset="0"/>
                <a:cs typeface="Arial" panose="020B0604020202020204" pitchFamily="34" charset="0"/>
              </a:rPr>
              <a:t> </a:t>
            </a: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C7EFF2E9-8F56-5495-7181-33825B8CF5F9}"/>
              </a:ext>
            </a:extLst>
          </p:cNvPr>
          <p:cNvSpPr>
            <a:spLocks noChangeArrowheads="1"/>
          </p:cNvSpPr>
          <p:nvPr/>
        </p:nvSpPr>
        <p:spPr bwMode="auto">
          <a:xfrm>
            <a:off x="593888" y="15427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3C04D157-AB0F-186D-4341-C44809A7B8A2}"/>
              </a:ext>
            </a:extLst>
          </p:cNvPr>
          <p:cNvSpPr txBox="1"/>
          <p:nvPr/>
        </p:nvSpPr>
        <p:spPr>
          <a:xfrm>
            <a:off x="10154395" y="58826"/>
            <a:ext cx="1618905" cy="369332"/>
          </a:xfrm>
          <a:prstGeom prst="rect">
            <a:avLst/>
          </a:prstGeom>
          <a:noFill/>
        </p:spPr>
        <p:txBody>
          <a:bodyPr wrap="none" rtlCol="0">
            <a:spAutoFit/>
          </a:bodyPr>
          <a:lstStyle/>
          <a:p>
            <a:pPr algn="ctr"/>
            <a:r>
              <a:rPr lang="en-US" b="1" dirty="0">
                <a:solidFill>
                  <a:srgbClr val="0070C0"/>
                </a:solidFill>
              </a:rPr>
              <a:t>Unknown Race</a:t>
            </a:r>
            <a:endParaRPr lang="en-US" dirty="0"/>
          </a:p>
        </p:txBody>
      </p:sp>
      <p:pic>
        <p:nvPicPr>
          <p:cNvPr id="2050" name="Picture 2" descr="Unknown Icons - Free SVG &amp; PNG Unknown ...">
            <a:extLst>
              <a:ext uri="{FF2B5EF4-FFF2-40B4-BE49-F238E27FC236}">
                <a16:creationId xmlns:a16="http://schemas.microsoft.com/office/drawing/2014/main" id="{89BEC543-1CA2-CAB8-8F6B-3A97ADD2DD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94" t="3831" r="13457" b="5214"/>
          <a:stretch/>
        </p:blipFill>
        <p:spPr bwMode="auto">
          <a:xfrm>
            <a:off x="10471133" y="334893"/>
            <a:ext cx="985427" cy="114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84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21</a:t>
            </a:fld>
            <a:endParaRPr lang="en-US"/>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Rectangle 2">
            <a:extLst>
              <a:ext uri="{FF2B5EF4-FFF2-40B4-BE49-F238E27FC236}">
                <a16:creationId xmlns:a16="http://schemas.microsoft.com/office/drawing/2014/main" id="{C7EFF2E9-8F56-5495-7181-33825B8CF5F9}"/>
              </a:ext>
            </a:extLst>
          </p:cNvPr>
          <p:cNvSpPr>
            <a:spLocks noChangeArrowheads="1"/>
          </p:cNvSpPr>
          <p:nvPr/>
        </p:nvSpPr>
        <p:spPr bwMode="auto">
          <a:xfrm>
            <a:off x="593888" y="154279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2299C457-C95D-00C4-5209-0B368B0B2680}"/>
              </a:ext>
            </a:extLst>
          </p:cNvPr>
          <p:cNvPicPr>
            <a:picLocks noChangeAspect="1"/>
          </p:cNvPicPr>
          <p:nvPr/>
        </p:nvPicPr>
        <p:blipFill>
          <a:blip r:embed="rId3"/>
          <a:stretch>
            <a:fillRect/>
          </a:stretch>
        </p:blipFill>
        <p:spPr>
          <a:xfrm>
            <a:off x="9265920" y="182157"/>
            <a:ext cx="2575901" cy="1704778"/>
          </a:xfrm>
          <a:prstGeom prst="rect">
            <a:avLst/>
          </a:prstGeom>
        </p:spPr>
      </p:pic>
      <p:sp>
        <p:nvSpPr>
          <p:cNvPr id="14" name="Headline">
            <a:extLst>
              <a:ext uri="{FF2B5EF4-FFF2-40B4-BE49-F238E27FC236}">
                <a16:creationId xmlns:a16="http://schemas.microsoft.com/office/drawing/2014/main" id="{A233ADD1-4222-9ED5-6D3F-996AC1F31FC6}"/>
              </a:ext>
            </a:extLst>
          </p:cNvPr>
          <p:cNvSpPr txBox="1">
            <a:spLocks/>
          </p:cNvSpPr>
          <p:nvPr/>
        </p:nvSpPr>
        <p:spPr>
          <a:xfrm>
            <a:off x="1016299" y="659237"/>
            <a:ext cx="955302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2400" b="1" dirty="0">
                <a:solidFill>
                  <a:schemeClr val="tx2"/>
                </a:solidFill>
                <a:latin typeface="Arial" panose="020B0604020202020204" pitchFamily="34" charset="0"/>
                <a:ea typeface="+mn-ea"/>
                <a:cs typeface="Arial" panose="020B0604020202020204" pitchFamily="34" charset="0"/>
              </a:rPr>
              <a:t>Reminder of Ongoing ICD-10-CM/PCS Code Updates</a:t>
            </a:r>
          </a:p>
        </p:txBody>
      </p:sp>
      <p:sp>
        <p:nvSpPr>
          <p:cNvPr id="18" name="TextBox 17">
            <a:extLst>
              <a:ext uri="{FF2B5EF4-FFF2-40B4-BE49-F238E27FC236}">
                <a16:creationId xmlns:a16="http://schemas.microsoft.com/office/drawing/2014/main" id="{73F3E726-9C80-8636-EC28-A8040BC5E978}"/>
              </a:ext>
            </a:extLst>
          </p:cNvPr>
          <p:cNvSpPr txBox="1"/>
          <p:nvPr/>
        </p:nvSpPr>
        <p:spPr>
          <a:xfrm>
            <a:off x="1460708" y="2175700"/>
            <a:ext cx="8574844" cy="3046988"/>
          </a:xfrm>
          <a:prstGeom prst="rect">
            <a:avLst/>
          </a:prstGeom>
          <a:noFill/>
        </p:spPr>
        <p:txBody>
          <a:bodyPr wrap="square">
            <a:spAutoFit/>
          </a:bodyPr>
          <a:lstStyle/>
          <a:p>
            <a:r>
              <a:rPr lang="en-US" sz="2400" dirty="0"/>
              <a:t>Data users are reminded to pay attention to ongoing updates to ICD-10-CM/PCS that impact data definition lookup tables you link to for each year of data. For example, in 2023, there were significant updates ICD-10-CM/PCS code set, including the addition of over 1,000 new codes, 28 revised codes, and 287 deleted codes.</a:t>
            </a:r>
          </a:p>
          <a:p>
            <a:endParaRPr lang="en-US" sz="2400" dirty="0"/>
          </a:p>
          <a:p>
            <a:r>
              <a:rPr lang="en-US" sz="2400" dirty="0"/>
              <a:t>Ongoing updates, past and current are downloadable from CMS at: </a:t>
            </a:r>
            <a:r>
              <a:rPr lang="en-US" sz="2400" dirty="0">
                <a:hlinkClick r:id="rId4"/>
              </a:rPr>
              <a:t>https://www.cms.gov/medicare/coding-billing/icd-10-codes</a:t>
            </a:r>
            <a:r>
              <a:rPr lang="en-US" sz="2400" dirty="0"/>
              <a:t> </a:t>
            </a:r>
          </a:p>
        </p:txBody>
      </p:sp>
    </p:spTree>
    <p:extLst>
      <p:ext uri="{BB962C8B-B14F-4D97-AF65-F5344CB8AC3E}">
        <p14:creationId xmlns:p14="http://schemas.microsoft.com/office/powerpoint/2010/main" val="3449233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22</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627018" y="451292"/>
            <a:ext cx="115649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When is the next Data User Group meeting? </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0" name="TextBox 9">
            <a:extLst>
              <a:ext uri="{FF2B5EF4-FFF2-40B4-BE49-F238E27FC236}">
                <a16:creationId xmlns:a16="http://schemas.microsoft.com/office/drawing/2014/main" id="{B4DE9B5F-EA8A-1404-F74D-79CF6D89BD81}"/>
              </a:ext>
            </a:extLst>
          </p:cNvPr>
          <p:cNvSpPr txBox="1"/>
          <p:nvPr/>
        </p:nvSpPr>
        <p:spPr>
          <a:xfrm>
            <a:off x="1586204" y="1852394"/>
            <a:ext cx="9171992" cy="923330"/>
          </a:xfrm>
          <a:prstGeom prst="rect">
            <a:avLst/>
          </a:prstGeom>
          <a:noFill/>
        </p:spPr>
        <p:txBody>
          <a:bodyPr wrap="square">
            <a:spAutoFit/>
          </a:bodyPr>
          <a:lstStyle/>
          <a:p>
            <a:pPr marL="742950" lvl="1" indent="-285750">
              <a:buClr>
                <a:schemeClr val="accent1"/>
              </a:buClr>
              <a:buFont typeface="Wingdings" charset="2"/>
              <a:buChar char="§"/>
            </a:pPr>
            <a:r>
              <a:rPr lang="en-US" dirty="0">
                <a:solidFill>
                  <a:srgbClr val="63666A"/>
                </a:solidFill>
                <a:latin typeface="Arial"/>
                <a:cs typeface="Arial"/>
              </a:rPr>
              <a:t>The next User Group will meet Tuesday August 27, 2024.</a:t>
            </a:r>
          </a:p>
          <a:p>
            <a:pPr lvl="1">
              <a:buClr>
                <a:schemeClr val="accent1"/>
              </a:buClr>
            </a:pPr>
            <a:endParaRPr lang="en-US" dirty="0">
              <a:solidFill>
                <a:srgbClr val="63666A"/>
              </a:solidFill>
              <a:latin typeface="Arial"/>
              <a:cs typeface="Arial"/>
            </a:endParaRPr>
          </a:p>
          <a:p>
            <a:pPr marL="742950" lvl="1" indent="-285750">
              <a:buClr>
                <a:schemeClr val="accent1"/>
              </a:buClr>
              <a:buFont typeface="Wingdings" charset="2"/>
              <a:buChar char="§"/>
            </a:pPr>
            <a:r>
              <a:rPr lang="en-US" sz="1800" dirty="0">
                <a:hlinkClick r:id="rId3"/>
              </a:rPr>
              <a:t>http://www.chiamass.gov/ma-apcd-and-case-mix-user-workgroup-information/</a:t>
            </a:r>
            <a:endParaRPr lang="en-US" sz="1800" dirty="0"/>
          </a:p>
        </p:txBody>
      </p:sp>
    </p:spTree>
    <p:extLst>
      <p:ext uri="{BB962C8B-B14F-4D97-AF65-F5344CB8AC3E}">
        <p14:creationId xmlns:p14="http://schemas.microsoft.com/office/powerpoint/2010/main" val="2500259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8D69627-5510-7A0F-B0BD-BDFC5C55674E}"/>
              </a:ext>
            </a:extLst>
          </p:cNvPr>
          <p:cNvSpPr txBox="1">
            <a:spLocks/>
          </p:cNvSpPr>
          <p:nvPr/>
        </p:nvSpPr>
        <p:spPr>
          <a:xfrm>
            <a:off x="944218" y="576470"/>
            <a:ext cx="1069904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Questions?</a:t>
            </a:r>
            <a:endParaRPr lang="en-US" b="1" dirty="0">
              <a:solidFill>
                <a:schemeClr val="accent1"/>
              </a:solidFill>
              <a:latin typeface="Arial" panose="020B0604020202020204" pitchFamily="34" charset="0"/>
              <a:ea typeface="+mn-ea"/>
              <a:cs typeface="Arial" panose="020B0604020202020204" pitchFamily="34" charset="0"/>
            </a:endParaRPr>
          </a:p>
        </p:txBody>
      </p:sp>
      <p:sp>
        <p:nvSpPr>
          <p:cNvPr id="3" name="Decorative: Blue Sidebar">
            <a:extLst>
              <a:ext uri="{FF2B5EF4-FFF2-40B4-BE49-F238E27FC236}">
                <a16:creationId xmlns:a16="http://schemas.microsoft.com/office/drawing/2014/main" id="{F556CC58-4F4F-61BD-B5AA-D77732FE81B5}"/>
              </a:ext>
              <a:ext uri="{C183D7F6-B498-43B3-948B-1728B52AA6E4}">
                <adec:decorative xmlns:adec="http://schemas.microsoft.com/office/drawing/2017/decorative" val="1"/>
              </a:ext>
            </a:extLst>
          </p:cNvPr>
          <p:cNvSpPr/>
          <p:nvPr/>
        </p:nvSpPr>
        <p:spPr>
          <a:xfrm>
            <a:off x="0" y="0"/>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5677248-BBB9-E42A-33CC-0CBEA2AB41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23</a:t>
            </a:fld>
            <a:endParaRPr lang="en-US"/>
          </a:p>
        </p:txBody>
      </p:sp>
      <p:sp>
        <p:nvSpPr>
          <p:cNvPr id="5" name="Footer Placeholder 4">
            <a:extLst>
              <a:ext uri="{FF2B5EF4-FFF2-40B4-BE49-F238E27FC236}">
                <a16:creationId xmlns:a16="http://schemas.microsoft.com/office/drawing/2014/main" id="{BEBD38E9-55EA-5BB6-3B76-D33EDD22E59D}"/>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t>CHIA Data User Workgroup  |  July 23, 2024</a:t>
            </a:r>
          </a:p>
        </p:txBody>
      </p:sp>
      <p:pic>
        <p:nvPicPr>
          <p:cNvPr id="6" name="Decorative: CHIA Logo">
            <a:extLst>
              <a:ext uri="{FF2B5EF4-FFF2-40B4-BE49-F238E27FC236}">
                <a16:creationId xmlns:a16="http://schemas.microsoft.com/office/drawing/2014/main" id="{C2F50C6E-D440-E8D2-8B7B-955CFF4A7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cxnSp>
        <p:nvCxnSpPr>
          <p:cNvPr id="7" name="Decorative: horizontal rule">
            <a:extLst>
              <a:ext uri="{FF2B5EF4-FFF2-40B4-BE49-F238E27FC236}">
                <a16:creationId xmlns:a16="http://schemas.microsoft.com/office/drawing/2014/main" id="{89030621-2E93-9DFD-4CC5-393F2F23D22C}"/>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FA2CA1-AF41-5C15-AB75-25A4CE2EF15B}"/>
              </a:ext>
            </a:extLst>
          </p:cNvPr>
          <p:cNvSpPr txBox="1"/>
          <p:nvPr/>
        </p:nvSpPr>
        <p:spPr>
          <a:xfrm>
            <a:off x="944218" y="1736229"/>
            <a:ext cx="6892190" cy="1495281"/>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MA APCD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a:rPr>
              <a:t>apcd.data@chiamass.gov</a:t>
            </a:r>
            <a:endParaRPr lang="en-US" sz="18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1800" dirty="0">
                <a:latin typeface="Arial" panose="020B0604020202020204" pitchFamily="34" charset="0"/>
                <a:cs typeface="Arial" panose="020B0604020202020204" pitchFamily="34" charset="0"/>
              </a:rPr>
              <a:t>Questions related to Case Mix email: </a:t>
            </a:r>
          </a:p>
          <a:p>
            <a:pPr>
              <a:lnSpc>
                <a:spcPct val="130000"/>
              </a:lnSpc>
              <a:buClr>
                <a:schemeClr val="accent1"/>
              </a:buClr>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a:rPr>
              <a:t>casemix.data@chiamass.gov</a:t>
            </a:r>
            <a:r>
              <a:rPr lang="en-US" sz="18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6C49FE9C-37CE-8B44-DB82-D84917714777}"/>
              </a:ext>
            </a:extLst>
          </p:cNvPr>
          <p:cNvPicPr>
            <a:picLocks noChangeAspect="1"/>
          </p:cNvPicPr>
          <p:nvPr/>
        </p:nvPicPr>
        <p:blipFill>
          <a:blip r:embed="rId5"/>
          <a:stretch>
            <a:fillRect/>
          </a:stretch>
        </p:blipFill>
        <p:spPr>
          <a:xfrm>
            <a:off x="8628577" y="1015944"/>
            <a:ext cx="2537672" cy="2537672"/>
          </a:xfrm>
          <a:prstGeom prst="rect">
            <a:avLst/>
          </a:prstGeom>
        </p:spPr>
      </p:pic>
      <p:sp>
        <p:nvSpPr>
          <p:cNvPr id="10" name="TextBox 9">
            <a:extLst>
              <a:ext uri="{FF2B5EF4-FFF2-40B4-BE49-F238E27FC236}">
                <a16:creationId xmlns:a16="http://schemas.microsoft.com/office/drawing/2014/main" id="{C178F155-3F6D-378A-8D07-F061D2E822AE}"/>
              </a:ext>
            </a:extLst>
          </p:cNvPr>
          <p:cNvSpPr txBox="1"/>
          <p:nvPr/>
        </p:nvSpPr>
        <p:spPr>
          <a:xfrm>
            <a:off x="1683067" y="3571174"/>
            <a:ext cx="8162910" cy="2431435"/>
          </a:xfrm>
          <a:prstGeom prst="rect">
            <a:avLst/>
          </a:prstGeom>
          <a:noFill/>
          <a:ln w="47625">
            <a:solidFill>
              <a:schemeClr val="accent1"/>
            </a:solidFill>
          </a:ln>
        </p:spPr>
        <p:txBody>
          <a:bodyPr wrap="square" rtlCol="0">
            <a:spAutoFit/>
          </a:bodyPr>
          <a:lstStyle/>
          <a:p>
            <a:endParaRPr lang="en-US" sz="800" dirty="0"/>
          </a:p>
          <a:p>
            <a:pPr algn="ctr"/>
            <a:r>
              <a:rPr lang="en-US" b="1" u="sng" dirty="0"/>
              <a:t>REMINDER</a:t>
            </a:r>
          </a:p>
          <a:p>
            <a:endParaRPr lang="en-US" sz="800" dirty="0"/>
          </a:p>
          <a:p>
            <a:endParaRPr lang="en-US" sz="1000" dirty="0"/>
          </a:p>
          <a:p>
            <a:r>
              <a:rPr lang="en-US" dirty="0"/>
              <a:t>CHIA still receives a high volume of email from data users who do not include their IRBNet ID. If you are in the process of or have already submitted a data application to CHIA through IRBNet </a:t>
            </a:r>
            <a:r>
              <a:rPr lang="en-US" dirty="0">
                <a:hlinkClick r:id="rId6"/>
              </a:rPr>
              <a:t>https://www.irbnet.org/release/home.html</a:t>
            </a:r>
            <a:r>
              <a:rPr lang="en-US" dirty="0"/>
              <a:t>, due to the volume of email CHIA receives, please remember to always include your IRBNET ID# in the subject line of your email.  Doing so facilitates tracking your application and expediting responses to any questions.</a:t>
            </a:r>
          </a:p>
        </p:txBody>
      </p:sp>
    </p:spTree>
    <p:extLst>
      <p:ext uri="{BB962C8B-B14F-4D97-AF65-F5344CB8AC3E}">
        <p14:creationId xmlns:p14="http://schemas.microsoft.com/office/powerpoint/2010/main" val="300725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3</a:t>
            </a:fld>
            <a:endParaRPr lang="en-US" dirty="0">
              <a:solidFill>
                <a:schemeClr val="bg1"/>
              </a:solidFill>
            </a:endParaRP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846941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Announcements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July 23, 2024</a:t>
            </a:r>
          </a:p>
        </p:txBody>
      </p: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52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51854" y="142361"/>
            <a:ext cx="788888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Case Mix FY2023 Release</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pic>
        <p:nvPicPr>
          <p:cNvPr id="5" name="Picture 4">
            <a:extLst>
              <a:ext uri="{FF2B5EF4-FFF2-40B4-BE49-F238E27FC236}">
                <a16:creationId xmlns:a16="http://schemas.microsoft.com/office/drawing/2014/main" id="{906CDA90-8BA1-2D88-AD36-AC646F203FFC}"/>
              </a:ext>
            </a:extLst>
          </p:cNvPr>
          <p:cNvPicPr>
            <a:picLocks noChangeAspect="1"/>
          </p:cNvPicPr>
          <p:nvPr/>
        </p:nvPicPr>
        <p:blipFill>
          <a:blip r:embed="rId3"/>
          <a:stretch>
            <a:fillRect/>
          </a:stretch>
        </p:blipFill>
        <p:spPr>
          <a:xfrm>
            <a:off x="8996218" y="362527"/>
            <a:ext cx="2438400" cy="24384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771812" y="1275121"/>
            <a:ext cx="8597904" cy="4188967"/>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*NEW* RELEASE AVAILABLE FOR THE FOLLOWING FILE:</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Hospital Inpatient Discharge Data (HIDD) </a:t>
            </a:r>
          </a:p>
          <a:p>
            <a:pPr marL="742950" lvl="1" indent="-285750">
              <a:lnSpc>
                <a:spcPct val="150000"/>
              </a:lnSpc>
              <a:buClr>
                <a:srgbClr val="F8921E"/>
              </a:buClr>
              <a:buFont typeface="Wingdings" charset="2"/>
              <a:buChar char="§"/>
            </a:pPr>
            <a:r>
              <a:rPr lang="en-US" dirty="0">
                <a:solidFill>
                  <a:srgbClr val="000000"/>
                </a:solidFill>
                <a:latin typeface="Arial" panose="020B0604020202020204" pitchFamily="34" charset="0"/>
                <a:cs typeface="Arial" panose="020B0604020202020204" pitchFamily="34" charset="0"/>
              </a:rPr>
              <a:t>Outpatient Emergency Department Visit Data (EDD)</a:t>
            </a:r>
          </a:p>
          <a:p>
            <a:pPr lvl="1">
              <a:lnSpc>
                <a:spcPct val="150000"/>
              </a:lnSpc>
              <a:buClr>
                <a:srgbClr val="F8921E"/>
              </a:buClr>
            </a:pPr>
            <a:r>
              <a:rPr lang="en-US" dirty="0">
                <a:solidFill>
                  <a:schemeClr val="accent6"/>
                </a:solidFill>
                <a:cs typeface="Arial"/>
              </a:rPr>
              <a:t>	</a:t>
            </a:r>
            <a:r>
              <a:rPr lang="en-US" b="1" dirty="0">
                <a:solidFill>
                  <a:schemeClr val="accent5"/>
                </a:solidFill>
                <a:latin typeface="Arial" panose="020B0604020202020204" pitchFamily="34" charset="0"/>
                <a:cs typeface="Arial" panose="020B0604020202020204" pitchFamily="34" charset="0"/>
              </a:rPr>
              <a:t>FY2023 Now Available for Request</a:t>
            </a:r>
          </a:p>
          <a:p>
            <a:pPr lvl="1">
              <a:lnSpc>
                <a:spcPct val="150000"/>
              </a:lnSpc>
              <a:buClr>
                <a:srgbClr val="F8921E"/>
              </a:buClr>
            </a:pPr>
            <a:endParaRPr lang="en-US" sz="1000" b="1" dirty="0">
              <a:solidFill>
                <a:schemeClr val="accent5"/>
              </a:solidFill>
              <a:latin typeface="Arial" panose="020B0604020202020204" pitchFamily="34" charset="0"/>
              <a:cs typeface="Arial" panose="020B0604020202020204" pitchFamily="34" charset="0"/>
            </a:endParaRPr>
          </a:p>
          <a:p>
            <a:pPr marL="742950" lvl="1" indent="-285750" algn="just">
              <a:buClr>
                <a:srgbClr val="F8921E"/>
              </a:buClr>
              <a:buFont typeface="Wingdings" panose="05000000000000000000" pitchFamily="2" charset="2"/>
              <a:buChar char="§"/>
            </a:pPr>
            <a:r>
              <a:rPr lang="en-US" dirty="0">
                <a:latin typeface="Arial" panose="020B0604020202020204" pitchFamily="34" charset="0"/>
                <a:ea typeface="Times New Roman" panose="02020603050405020304" pitchFamily="18" charset="0"/>
                <a:cs typeface="Arial" panose="020B0604020202020204" pitchFamily="34" charset="0"/>
              </a:rPr>
              <a:t>Applicants with </a:t>
            </a:r>
            <a:r>
              <a:rPr lang="en-US" i="1" dirty="0">
                <a:latin typeface="Arial" panose="020B0604020202020204" pitchFamily="34" charset="0"/>
                <a:ea typeface="Times New Roman" panose="02020603050405020304" pitchFamily="18" charset="0"/>
                <a:cs typeface="Arial" panose="020B0604020202020204" pitchFamily="34" charset="0"/>
              </a:rPr>
              <a:t>approved projects</a:t>
            </a:r>
            <a:r>
              <a:rPr lang="en-US" dirty="0">
                <a:latin typeface="Arial" panose="020B0604020202020204" pitchFamily="34" charset="0"/>
                <a:ea typeface="Times New Roman" panose="02020603050405020304" pitchFamily="18" charset="0"/>
                <a:cs typeface="Arial" panose="020B0604020202020204" pitchFamily="34" charset="0"/>
              </a:rPr>
              <a:t> using previous years data (e.g., FY 2022, FY2021) that require newly available year(s) of  case mix data (e.g., FY 2023) should submit to CHIA a completed Exhibit B (</a:t>
            </a:r>
            <a:r>
              <a:rPr lang="en-US" i="1" dirty="0">
                <a:latin typeface="Arial" panose="020B0604020202020204" pitchFamily="34" charset="0"/>
                <a:ea typeface="Times New Roman" panose="02020603050405020304" pitchFamily="18" charset="0"/>
                <a:cs typeface="Arial" panose="020B0604020202020204" pitchFamily="34" charset="0"/>
              </a:rPr>
              <a:t>Certificate of Continued Need and Compliance</a:t>
            </a:r>
            <a:r>
              <a:rPr lang="en-US" dirty="0">
                <a:latin typeface="Arial" panose="020B0604020202020204" pitchFamily="34" charset="0"/>
                <a:ea typeface="Times New Roman" panose="02020603050405020304" pitchFamily="18" charset="0"/>
                <a:cs typeface="Arial" panose="020B0604020202020204" pitchFamily="34" charset="0"/>
              </a:rPr>
              <a:t>) of the Data Use Agreement. After submitting a completed Exhibit B you will receive an invoice (if applicable) for the requested data.  Upon payment of the invoice the order for the data will be placed.</a:t>
            </a:r>
            <a:endParaRPr lang="en-US" dirty="0">
              <a:latin typeface="Arial" panose="020B0604020202020204" pitchFamily="34" charset="0"/>
              <a:ea typeface="Calibri" panose="020F0502020204030204" pitchFamily="34" charset="0"/>
              <a:cs typeface="Arial" panose="020B0604020202020204" pitchFamily="34" charset="0"/>
            </a:endParaRPr>
          </a:p>
          <a:p>
            <a:pPr lvl="1">
              <a:lnSpc>
                <a:spcPct val="150000"/>
              </a:lnSpc>
              <a:buClr>
                <a:srgbClr val="F8921E"/>
              </a:buClr>
            </a:pPr>
            <a:endParaRPr lang="en-US" b="1" dirty="0">
              <a:solidFill>
                <a:srgbClr val="00B050"/>
              </a:solidFill>
              <a:cs typeface="Arial"/>
            </a:endParaRPr>
          </a:p>
        </p:txBody>
      </p:sp>
    </p:spTree>
    <p:extLst>
      <p:ext uri="{BB962C8B-B14F-4D97-AF65-F5344CB8AC3E}">
        <p14:creationId xmlns:p14="http://schemas.microsoft.com/office/powerpoint/2010/main" val="336632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851852" y="142361"/>
            <a:ext cx="976072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b="1" dirty="0">
                <a:solidFill>
                  <a:schemeClr val="tx2"/>
                </a:solidFill>
                <a:latin typeface="Arial" panose="020B0604020202020204" pitchFamily="34" charset="0"/>
                <a:ea typeface="+mn-ea"/>
                <a:cs typeface="Arial" panose="020B0604020202020204" pitchFamily="34" charset="0"/>
              </a:rPr>
              <a:t>Case Mix Release Documentation</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809133" y="827252"/>
            <a:ext cx="10667520" cy="1261884"/>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Review Documentation and Release Notes</a:t>
            </a:r>
          </a:p>
          <a:p>
            <a:r>
              <a:rPr lang="en-US" sz="1400" dirty="0">
                <a:latin typeface="Arial" panose="020B0604020202020204" pitchFamily="34" charset="0"/>
                <a:cs typeface="Arial" panose="020B0604020202020204" pitchFamily="34" charset="0"/>
              </a:rPr>
              <a:t>Data users are advised to review CHIA’s comprehensive case mix documentation manuals and release notes which provide information on</a:t>
            </a:r>
            <a:r>
              <a:rPr lang="en-US" sz="1400" b="0" i="0" dirty="0">
                <a:effectLst/>
                <a:highlight>
                  <a:srgbClr val="FFFFFF"/>
                </a:highlight>
                <a:latin typeface="Arial" panose="020B0604020202020204" pitchFamily="34" charset="0"/>
                <a:cs typeface="Arial" panose="020B0604020202020204" pitchFamily="34" charset="0"/>
              </a:rPr>
              <a:t> data quality issues connected with certain data elements and includes background on the database’s development and the DRG Groupers. The release notes also contains hospital-reported discrepancies received in response to the data verification process. Also, t</a:t>
            </a:r>
            <a:r>
              <a:rPr lang="en-US" sz="1400" dirty="0">
                <a:highlight>
                  <a:srgbClr val="FFFFFF"/>
                </a:highlight>
                <a:latin typeface="Arial" panose="020B0604020202020204" pitchFamily="34" charset="0"/>
                <a:cs typeface="Arial" panose="020B0604020202020204" pitchFamily="34" charset="0"/>
              </a:rPr>
              <a:t>wenty-four years of historical documentation are available online on the documentation archive website</a:t>
            </a:r>
            <a:endParaRPr lang="en-US" sz="14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13FC4AD-E22F-F382-4288-5D6D068D0515}"/>
              </a:ext>
            </a:extLst>
          </p:cNvPr>
          <p:cNvPicPr>
            <a:picLocks noChangeAspect="1"/>
          </p:cNvPicPr>
          <p:nvPr/>
        </p:nvPicPr>
        <p:blipFill rotWithShape="1">
          <a:blip r:embed="rId3"/>
          <a:srcRect l="57574" t="26936" r="14167" b="23645"/>
          <a:stretch/>
        </p:blipFill>
        <p:spPr>
          <a:xfrm>
            <a:off x="979714" y="2498042"/>
            <a:ext cx="3545633" cy="3487979"/>
          </a:xfrm>
          <a:prstGeom prst="rect">
            <a:avLst/>
          </a:prstGeom>
          <a:ln w="19050">
            <a:solidFill>
              <a:schemeClr val="accent1"/>
            </a:solidFill>
          </a:ln>
        </p:spPr>
      </p:pic>
      <p:sp>
        <p:nvSpPr>
          <p:cNvPr id="13" name="TextBox 12">
            <a:extLst>
              <a:ext uri="{FF2B5EF4-FFF2-40B4-BE49-F238E27FC236}">
                <a16:creationId xmlns:a16="http://schemas.microsoft.com/office/drawing/2014/main" id="{29064477-5614-2D93-8631-C980548647F7}"/>
              </a:ext>
            </a:extLst>
          </p:cNvPr>
          <p:cNvSpPr txBox="1"/>
          <p:nvPr/>
        </p:nvSpPr>
        <p:spPr>
          <a:xfrm>
            <a:off x="902737" y="2161983"/>
            <a:ext cx="4117132" cy="338554"/>
          </a:xfrm>
          <a:prstGeom prst="rect">
            <a:avLst/>
          </a:prstGeom>
          <a:noFill/>
        </p:spPr>
        <p:txBody>
          <a:bodyPr wrap="square">
            <a:spAutoFit/>
          </a:bodyPr>
          <a:lstStyle/>
          <a:p>
            <a:r>
              <a:rPr lang="en-US" sz="1600" b="1" dirty="0">
                <a:hlinkClick r:id="rId4"/>
              </a:rPr>
              <a:t>https://www.chiamass.gov/case-mix-data/</a:t>
            </a:r>
            <a:r>
              <a:rPr lang="en-US" sz="1600" b="1" dirty="0"/>
              <a:t> </a:t>
            </a:r>
          </a:p>
        </p:txBody>
      </p:sp>
      <p:sp>
        <p:nvSpPr>
          <p:cNvPr id="14" name="Arrow: Right 13">
            <a:extLst>
              <a:ext uri="{FF2B5EF4-FFF2-40B4-BE49-F238E27FC236}">
                <a16:creationId xmlns:a16="http://schemas.microsoft.com/office/drawing/2014/main" id="{1DB78F76-F34F-7CEF-317F-BB14187ADC66}"/>
              </a:ext>
            </a:extLst>
          </p:cNvPr>
          <p:cNvSpPr/>
          <p:nvPr/>
        </p:nvSpPr>
        <p:spPr>
          <a:xfrm>
            <a:off x="4562670" y="5439267"/>
            <a:ext cx="2136711" cy="727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Link to Archive</a:t>
            </a:r>
          </a:p>
        </p:txBody>
      </p:sp>
      <p:pic>
        <p:nvPicPr>
          <p:cNvPr id="17" name="Picture 16">
            <a:extLst>
              <a:ext uri="{FF2B5EF4-FFF2-40B4-BE49-F238E27FC236}">
                <a16:creationId xmlns:a16="http://schemas.microsoft.com/office/drawing/2014/main" id="{2520A347-7529-460C-4DCC-0BFB4EA21F12}"/>
              </a:ext>
            </a:extLst>
          </p:cNvPr>
          <p:cNvPicPr>
            <a:picLocks noChangeAspect="1"/>
          </p:cNvPicPr>
          <p:nvPr/>
        </p:nvPicPr>
        <p:blipFill>
          <a:blip r:embed="rId5"/>
          <a:stretch>
            <a:fillRect/>
          </a:stretch>
        </p:blipFill>
        <p:spPr>
          <a:xfrm>
            <a:off x="7099195" y="2780172"/>
            <a:ext cx="3671033" cy="2055778"/>
          </a:xfrm>
          <a:prstGeom prst="rect">
            <a:avLst/>
          </a:prstGeom>
        </p:spPr>
      </p:pic>
      <p:sp>
        <p:nvSpPr>
          <p:cNvPr id="19" name="TextBox 18">
            <a:extLst>
              <a:ext uri="{FF2B5EF4-FFF2-40B4-BE49-F238E27FC236}">
                <a16:creationId xmlns:a16="http://schemas.microsoft.com/office/drawing/2014/main" id="{2C84580E-1FB1-5902-638F-D08AFFBC9898}"/>
              </a:ext>
            </a:extLst>
          </p:cNvPr>
          <p:cNvSpPr txBox="1"/>
          <p:nvPr/>
        </p:nvSpPr>
        <p:spPr>
          <a:xfrm>
            <a:off x="5745325" y="2161983"/>
            <a:ext cx="6097554" cy="338554"/>
          </a:xfrm>
          <a:prstGeom prst="rect">
            <a:avLst/>
          </a:prstGeom>
          <a:noFill/>
        </p:spPr>
        <p:txBody>
          <a:bodyPr wrap="square">
            <a:spAutoFit/>
          </a:bodyPr>
          <a:lstStyle/>
          <a:p>
            <a:r>
              <a:rPr lang="en-US" sz="1600" b="1" dirty="0">
                <a:hlinkClick r:id="rId6"/>
              </a:rPr>
              <a:t>https://www.chiamass.gov/case-mix-data-documentation-archive/</a:t>
            </a:r>
            <a:r>
              <a:rPr lang="en-US" sz="1600" b="1" dirty="0"/>
              <a:t> </a:t>
            </a:r>
          </a:p>
        </p:txBody>
      </p:sp>
      <p:sp>
        <p:nvSpPr>
          <p:cNvPr id="20" name="TextBox 19">
            <a:extLst>
              <a:ext uri="{FF2B5EF4-FFF2-40B4-BE49-F238E27FC236}">
                <a16:creationId xmlns:a16="http://schemas.microsoft.com/office/drawing/2014/main" id="{0BE1A8E0-FFF3-6B41-CB86-39AE4A0D7907}"/>
              </a:ext>
            </a:extLst>
          </p:cNvPr>
          <p:cNvSpPr txBox="1"/>
          <p:nvPr/>
        </p:nvSpPr>
        <p:spPr>
          <a:xfrm>
            <a:off x="7070105" y="5061232"/>
            <a:ext cx="4006392"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documentation archive contains outpatient emergency department, outpatient observation stay, and hospital inpatient discharges documents dating back to fiscal year 2000.</a:t>
            </a:r>
          </a:p>
        </p:txBody>
      </p:sp>
    </p:spTree>
    <p:extLst>
      <p:ext uri="{BB962C8B-B14F-4D97-AF65-F5344CB8AC3E}">
        <p14:creationId xmlns:p14="http://schemas.microsoft.com/office/powerpoint/2010/main" val="305268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55926" y="161214"/>
            <a:ext cx="1089394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chemeClr val="tx2"/>
                </a:solidFill>
                <a:latin typeface="Arial" panose="020B0604020202020204" pitchFamily="34" charset="0"/>
                <a:ea typeface="+mn-ea"/>
                <a:cs typeface="Arial" panose="020B0604020202020204" pitchFamily="34" charset="0"/>
              </a:rPr>
              <a:t>MA APCD CY2021 and CY2022 Releases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460340" y="883813"/>
            <a:ext cx="11445714" cy="2062103"/>
          </a:xfrm>
          <a:prstGeom prst="rect">
            <a:avLst/>
          </a:prstGeom>
          <a:noFill/>
        </p:spPr>
        <p:txBody>
          <a:bodyPr wrap="square" rtlCol="0">
            <a:spAutoFit/>
          </a:bodyPr>
          <a:lstStyle/>
          <a:p>
            <a:r>
              <a:rPr lang="en-US" sz="2000" b="1" dirty="0">
                <a:solidFill>
                  <a:srgbClr val="000000"/>
                </a:solidFill>
                <a:latin typeface="Arial" panose="020B0604020202020204" pitchFamily="34" charset="0"/>
                <a:cs typeface="Arial" panose="020B0604020202020204" pitchFamily="34" charset="0"/>
              </a:rPr>
              <a:t>          CY2021 and CY2022 Available for Request</a:t>
            </a:r>
          </a:p>
          <a:p>
            <a:endParaRPr lang="en-US" sz="1000" b="1" dirty="0">
              <a:solidFill>
                <a:srgbClr val="000000"/>
              </a:solidFill>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400" b="1" dirty="0">
                <a:solidFill>
                  <a:srgbClr val="00B050"/>
                </a:solidFill>
                <a:latin typeface="Arial" panose="020B0604020202020204" pitchFamily="34" charset="0"/>
                <a:cs typeface="Arial" panose="020B0604020202020204" pitchFamily="34" charset="0"/>
              </a:rPr>
              <a:t>CY 2021 Data </a:t>
            </a:r>
            <a:r>
              <a:rPr lang="en-US" sz="1400" dirty="0">
                <a:latin typeface="Arial" panose="020B0604020202020204" pitchFamily="34" charset="0"/>
                <a:cs typeface="Arial" panose="020B0604020202020204" pitchFamily="34" charset="0"/>
              </a:rPr>
              <a:t>which includes medical, pharmacy, and dental claims incurred between </a:t>
            </a:r>
            <a:r>
              <a:rPr lang="en-US" sz="1400" b="1" dirty="0">
                <a:latin typeface="Arial" panose="020B0604020202020204" pitchFamily="34" charset="0"/>
                <a:cs typeface="Arial" panose="020B0604020202020204" pitchFamily="34" charset="0"/>
              </a:rPr>
              <a:t>January 1, 2017, and December 31, 2021, and it includes six (6) months of run-out (paid claims through June 30, 2022) </a:t>
            </a:r>
            <a:r>
              <a:rPr lang="en-US" sz="1400" dirty="0">
                <a:latin typeface="Arial" panose="020B0604020202020204" pitchFamily="34" charset="0"/>
                <a:cs typeface="Arial" panose="020B0604020202020204" pitchFamily="34" charset="0"/>
              </a:rPr>
              <a:t>and the new </a:t>
            </a:r>
            <a:r>
              <a:rPr lang="en-US" sz="1400" b="1" dirty="0">
                <a:solidFill>
                  <a:srgbClr val="00B050"/>
                </a:solidFill>
                <a:latin typeface="Arial" panose="020B0604020202020204" pitchFamily="34" charset="0"/>
                <a:cs typeface="Arial" panose="020B0604020202020204" pitchFamily="34" charset="0"/>
              </a:rPr>
              <a:t>CY 2022 Data  </a:t>
            </a:r>
            <a:r>
              <a:rPr lang="en-US" sz="1400" dirty="0">
                <a:latin typeface="Arial" panose="020B0604020202020204" pitchFamily="34" charset="0"/>
                <a:cs typeface="Arial" panose="020B0604020202020204" pitchFamily="34" charset="0"/>
              </a:rPr>
              <a:t>which includes claims incurred from </a:t>
            </a:r>
            <a:r>
              <a:rPr lang="en-US" sz="1400" b="1" dirty="0">
                <a:latin typeface="Arial" panose="020B0604020202020204" pitchFamily="34" charset="0"/>
                <a:cs typeface="Arial" panose="020B0604020202020204" pitchFamily="34" charset="0"/>
              </a:rPr>
              <a:t>January 1, 2018, through December 31, 2022, and includes six (6) months of run-out (paid claims through June 30, 2023) </a:t>
            </a:r>
            <a:r>
              <a:rPr lang="en-US" sz="1400" dirty="0">
                <a:latin typeface="Arial" panose="020B0604020202020204" pitchFamily="34" charset="0"/>
                <a:cs typeface="Arial" panose="020B0604020202020204" pitchFamily="34" charset="0"/>
              </a:rPr>
              <a:t>are available for request</a:t>
            </a:r>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In addition to claims data, the releases contain relevant reference files including member eligibility, providers, products, and benefit plans. This data encompasses public and private payers as well as fully-insured and self-insured plans. Keep in mind that due to the Supreme Court decision, </a:t>
            </a:r>
            <a:r>
              <a:rPr lang="en-US" sz="1400" i="1" dirty="0">
                <a:latin typeface="Arial" panose="020B0604020202020204" pitchFamily="34" charset="0"/>
                <a:cs typeface="Arial" panose="020B0604020202020204" pitchFamily="34" charset="0"/>
              </a:rPr>
              <a:t>Gobeille v. Liberty Mutual</a:t>
            </a:r>
            <a:r>
              <a:rPr lang="en-US" sz="1400" dirty="0">
                <a:latin typeface="Arial" panose="020B0604020202020204" pitchFamily="34" charset="0"/>
                <a:cs typeface="Arial" panose="020B0604020202020204" pitchFamily="34" charset="0"/>
              </a:rPr>
              <a:t>, the self-insured plans are severely reduced starting in 2016. The releases also includes MassHealth Medicaid data. </a:t>
            </a:r>
          </a:p>
        </p:txBody>
      </p:sp>
      <p:sp>
        <p:nvSpPr>
          <p:cNvPr id="6" name="TextBox 5">
            <a:extLst>
              <a:ext uri="{FF2B5EF4-FFF2-40B4-BE49-F238E27FC236}">
                <a16:creationId xmlns:a16="http://schemas.microsoft.com/office/drawing/2014/main" id="{D0641946-196B-736E-43D0-3F4112C4F72C}"/>
              </a:ext>
            </a:extLst>
          </p:cNvPr>
          <p:cNvSpPr txBox="1"/>
          <p:nvPr/>
        </p:nvSpPr>
        <p:spPr>
          <a:xfrm>
            <a:off x="443059" y="3013826"/>
            <a:ext cx="7060677" cy="2677656"/>
          </a:xfrm>
          <a:prstGeom prst="rect">
            <a:avLst/>
          </a:prstGeom>
          <a:noFill/>
        </p:spPr>
        <p:txBody>
          <a:bodyPr wrap="square" rtlCol="0">
            <a:spAutoFit/>
          </a:bodyPr>
          <a:lstStyle/>
          <a:p>
            <a:pPr marL="742950" lvl="1" indent="-285750">
              <a:buClr>
                <a:schemeClr val="accent1"/>
              </a:buClr>
              <a:buFont typeface="Wingdings" charset="2"/>
              <a:buChar char="§"/>
            </a:pPr>
            <a:r>
              <a:rPr lang="en-US" sz="1400" dirty="0">
                <a:latin typeface="Arial" panose="020B0604020202020204" pitchFamily="34" charset="0"/>
                <a:cs typeface="Arial" panose="020B0604020202020204" pitchFamily="34" charset="0"/>
              </a:rPr>
              <a:t>Applicants with </a:t>
            </a:r>
            <a:r>
              <a:rPr lang="en-US" sz="1400" i="1" dirty="0">
                <a:latin typeface="Arial" panose="020B0604020202020204" pitchFamily="34" charset="0"/>
                <a:cs typeface="Arial" panose="020B0604020202020204" pitchFamily="34" charset="0"/>
              </a:rPr>
              <a:t>approved projects</a:t>
            </a:r>
            <a:r>
              <a:rPr lang="en-US" sz="1400" dirty="0">
                <a:latin typeface="Arial" panose="020B0604020202020204" pitchFamily="34" charset="0"/>
                <a:cs typeface="Arial" panose="020B0604020202020204" pitchFamily="34" charset="0"/>
              </a:rPr>
              <a:t> that require updated MA APCD data (CY 2021 Data or CY2022) should submit to CHIA a completed Exhibit B (</a:t>
            </a:r>
            <a:r>
              <a:rPr lang="en-US" sz="1400" i="1" dirty="0">
                <a:latin typeface="Arial" panose="020B0604020202020204" pitchFamily="34" charset="0"/>
                <a:cs typeface="Arial" panose="020B0604020202020204" pitchFamily="34" charset="0"/>
              </a:rPr>
              <a:t>Certificate of Continued Need and Compliance</a:t>
            </a:r>
            <a:r>
              <a:rPr lang="en-US" sz="1400" dirty="0">
                <a:latin typeface="Arial" panose="020B0604020202020204" pitchFamily="34" charset="0"/>
                <a:cs typeface="Arial" panose="020B0604020202020204" pitchFamily="34" charset="0"/>
              </a:rPr>
              <a:t>) of the Data Use Agreement. After submitting a completed Exhibit B, you will receive an invoice (if applicable) for the requested data.  Upon payment of the invoice the order for the data will be placed.</a:t>
            </a:r>
          </a:p>
          <a:p>
            <a:pPr lvl="1">
              <a:buClr>
                <a:schemeClr val="accent1"/>
              </a:buClr>
            </a:pPr>
            <a:endParaRPr lang="en-US" sz="1400"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1400" dirty="0">
                <a:latin typeface="Arial" panose="020B0604020202020204" pitchFamily="34" charset="0"/>
                <a:cs typeface="Arial" panose="020B0604020202020204" pitchFamily="34" charset="0"/>
              </a:rPr>
              <a:t>The new CY 2022 MA APCD Documentation Guide and Release Notes are available on CHIA’s website for your review before using the data. The CY2021 MA APCD Documentation are available online in the documentation archive.</a:t>
            </a:r>
          </a:p>
          <a:p>
            <a:pPr lvl="1">
              <a:buClr>
                <a:schemeClr val="accent1"/>
              </a:buClr>
            </a:pPr>
            <a:r>
              <a:rPr lang="en-US" sz="1400" dirty="0">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2D954E2D-48D3-EF7A-96F0-7DE2F67BD7B2}"/>
              </a:ext>
            </a:extLst>
          </p:cNvPr>
          <p:cNvPicPr>
            <a:picLocks noChangeAspect="1"/>
          </p:cNvPicPr>
          <p:nvPr/>
        </p:nvPicPr>
        <p:blipFill rotWithShape="1">
          <a:blip r:embed="rId3"/>
          <a:srcRect l="59380" t="32989" r="14098" b="23574"/>
          <a:stretch/>
        </p:blipFill>
        <p:spPr>
          <a:xfrm>
            <a:off x="8380429" y="3139124"/>
            <a:ext cx="3233393" cy="2978871"/>
          </a:xfrm>
          <a:prstGeom prst="rect">
            <a:avLst/>
          </a:prstGeom>
          <a:ln w="15875">
            <a:solidFill>
              <a:schemeClr val="accent1"/>
            </a:solidFill>
          </a:ln>
        </p:spPr>
      </p:pic>
      <p:sp>
        <p:nvSpPr>
          <p:cNvPr id="18" name="TextBox 17">
            <a:extLst>
              <a:ext uri="{FF2B5EF4-FFF2-40B4-BE49-F238E27FC236}">
                <a16:creationId xmlns:a16="http://schemas.microsoft.com/office/drawing/2014/main" id="{FF285271-F585-096C-BABC-777F96509DBE}"/>
              </a:ext>
            </a:extLst>
          </p:cNvPr>
          <p:cNvSpPr txBox="1"/>
          <p:nvPr/>
        </p:nvSpPr>
        <p:spPr>
          <a:xfrm>
            <a:off x="7711126" y="2756496"/>
            <a:ext cx="4974996" cy="338554"/>
          </a:xfrm>
          <a:prstGeom prst="rect">
            <a:avLst/>
          </a:prstGeom>
          <a:noFill/>
        </p:spPr>
        <p:txBody>
          <a:bodyPr wrap="square">
            <a:spAutoFit/>
          </a:bodyPr>
          <a:lstStyle/>
          <a:p>
            <a:pPr lvl="1">
              <a:buClr>
                <a:schemeClr val="accent1"/>
              </a:buClr>
            </a:pPr>
            <a:r>
              <a:rPr lang="en-US" sz="1600" dirty="0">
                <a:latin typeface="Arial" panose="020B0604020202020204" pitchFamily="34" charset="0"/>
                <a:cs typeface="Arial" panose="020B0604020202020204" pitchFamily="34" charset="0"/>
                <a:hlinkClick r:id="rId4"/>
              </a:rPr>
              <a:t>https://www.chiamass.gov/ma-apcd/</a:t>
            </a:r>
            <a:r>
              <a:rPr lang="en-US" sz="1600" dirty="0">
                <a:latin typeface="Arial" panose="020B0604020202020204" pitchFamily="34" charset="0"/>
                <a:cs typeface="Arial" panose="020B0604020202020204" pitchFamily="34" charset="0"/>
              </a:rPr>
              <a:t> </a:t>
            </a:r>
          </a:p>
        </p:txBody>
      </p:sp>
      <p:sp>
        <p:nvSpPr>
          <p:cNvPr id="21" name="Arrow: Right 20">
            <a:extLst>
              <a:ext uri="{FF2B5EF4-FFF2-40B4-BE49-F238E27FC236}">
                <a16:creationId xmlns:a16="http://schemas.microsoft.com/office/drawing/2014/main" id="{EFE0B998-4464-5ABF-7EA0-03E706C2FD51}"/>
              </a:ext>
            </a:extLst>
          </p:cNvPr>
          <p:cNvSpPr/>
          <p:nvPr/>
        </p:nvSpPr>
        <p:spPr>
          <a:xfrm rot="10800000" flipH="1" flipV="1">
            <a:off x="7334054" y="4515440"/>
            <a:ext cx="952107" cy="727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06AB77CD-849E-5DB2-5451-CC1489C0AE65}"/>
              </a:ext>
            </a:extLst>
          </p:cNvPr>
          <p:cNvPicPr>
            <a:picLocks noChangeAspect="1"/>
          </p:cNvPicPr>
          <p:nvPr/>
        </p:nvPicPr>
        <p:blipFill>
          <a:blip r:embed="rId5"/>
          <a:stretch>
            <a:fillRect/>
          </a:stretch>
        </p:blipFill>
        <p:spPr>
          <a:xfrm>
            <a:off x="10482606" y="111434"/>
            <a:ext cx="1360211" cy="1159524"/>
          </a:xfrm>
          <a:prstGeom prst="rect">
            <a:avLst/>
          </a:prstGeom>
        </p:spPr>
      </p:pic>
    </p:spTree>
    <p:extLst>
      <p:ext uri="{BB962C8B-B14F-4D97-AF65-F5344CB8AC3E}">
        <p14:creationId xmlns:p14="http://schemas.microsoft.com/office/powerpoint/2010/main" val="386345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55926" y="161214"/>
            <a:ext cx="1089394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400" b="1" dirty="0">
                <a:solidFill>
                  <a:srgbClr val="005480"/>
                </a:solidFill>
                <a:latin typeface="Arial"/>
                <a:cs typeface="Arial"/>
              </a:rPr>
              <a:t>Updates to the MA APCD Application</a:t>
            </a:r>
            <a:endParaRPr lang="en-US" b="1" dirty="0">
              <a:solidFill>
                <a:schemeClr val="tx2"/>
              </a:solidFill>
              <a:latin typeface="Arial" panose="020B0604020202020204" pitchFamily="34" charset="0"/>
              <a:ea typeface="+mn-ea"/>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615820" y="902474"/>
            <a:ext cx="11187404" cy="1392689"/>
          </a:xfrm>
          <a:prstGeom prst="rect">
            <a:avLst/>
          </a:prstGeom>
          <a:noFill/>
        </p:spPr>
        <p:txBody>
          <a:bodyPr wrap="square" rtlCol="0">
            <a:spAutoFit/>
          </a:bodyPr>
          <a:lstStyle/>
          <a:p>
            <a:endParaRPr lang="en-US" sz="1000" b="1" dirty="0">
              <a:solidFill>
                <a:srgbClr val="000000"/>
              </a:solidFill>
              <a:latin typeface="Arial" panose="020B0604020202020204" pitchFamily="34" charset="0"/>
              <a:cs typeface="Arial" panose="020B0604020202020204" pitchFamily="34" charset="0"/>
            </a:endParaRPr>
          </a:p>
          <a:p>
            <a:r>
              <a:rPr lang="en-US" sz="1600" dirty="0">
                <a:cs typeface="Arial"/>
              </a:rPr>
              <a:t>When applying for CHIA data, always check the website to download and use the most recent version of the data request application. For example, the MA APCD application was last revised in December 2023 to update the full year date ranges available for purchase.</a:t>
            </a:r>
          </a:p>
          <a:p>
            <a:endParaRPr lang="en-US" sz="1050" dirty="0">
              <a:cs typeface="Arial"/>
            </a:endParaRPr>
          </a:p>
          <a:p>
            <a:r>
              <a:rPr lang="en-US" b="1" i="1" dirty="0">
                <a:latin typeface="Arial" panose="020B0604020202020204" pitchFamily="34" charset="0"/>
                <a:cs typeface="Arial" panose="020B0604020202020204" pitchFamily="34" charset="0"/>
              </a:rPr>
              <a:t>See application excerpt below. </a:t>
            </a:r>
          </a:p>
          <a:p>
            <a:pPr marL="742950" lvl="1" indent="-285750">
              <a:buClr>
                <a:schemeClr val="accent1"/>
              </a:buClr>
              <a:buFont typeface="Wingdings" charset="2"/>
              <a:buChar char="§"/>
            </a:pPr>
            <a:endParaRPr lang="en-US"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489FC6F-2624-F63A-C367-AFA37F58C2EB}"/>
              </a:ext>
            </a:extLst>
          </p:cNvPr>
          <p:cNvPicPr>
            <a:picLocks noChangeAspect="1"/>
          </p:cNvPicPr>
          <p:nvPr/>
        </p:nvPicPr>
        <p:blipFill rotWithShape="1">
          <a:blip r:embed="rId4"/>
          <a:srcRect l="30480" t="19022" r="16694" b="19967"/>
          <a:stretch/>
        </p:blipFill>
        <p:spPr>
          <a:xfrm>
            <a:off x="2643196" y="2116916"/>
            <a:ext cx="6154533" cy="3998200"/>
          </a:xfrm>
          <a:prstGeom prst="rect">
            <a:avLst/>
          </a:prstGeom>
          <a:ln w="15875">
            <a:solidFill>
              <a:schemeClr val="accent1"/>
            </a:solidFill>
          </a:ln>
        </p:spPr>
      </p:pic>
      <p:sp>
        <p:nvSpPr>
          <p:cNvPr id="10" name="Arrow: Left 9">
            <a:extLst>
              <a:ext uri="{FF2B5EF4-FFF2-40B4-BE49-F238E27FC236}">
                <a16:creationId xmlns:a16="http://schemas.microsoft.com/office/drawing/2014/main" id="{05138C2F-F259-C5B8-EAFE-6613F4F5CC83}"/>
              </a:ext>
            </a:extLst>
          </p:cNvPr>
          <p:cNvSpPr/>
          <p:nvPr/>
        </p:nvSpPr>
        <p:spPr>
          <a:xfrm>
            <a:off x="8836320" y="5609196"/>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67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2418"/>
            <a:ext cx="30811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455926" y="161214"/>
            <a:ext cx="1133796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b="1" dirty="0">
                <a:solidFill>
                  <a:srgbClr val="005480"/>
                </a:solidFill>
                <a:latin typeface="Arial"/>
                <a:cs typeface="Arial"/>
              </a:rPr>
              <a:t>Updates to the MA APCD Application</a:t>
            </a:r>
            <a:r>
              <a:rPr lang="en-US" sz="3200" dirty="0">
                <a:solidFill>
                  <a:srgbClr val="005480"/>
                </a:solidFill>
                <a:latin typeface="Arial"/>
                <a:cs typeface="Arial"/>
              </a:rPr>
              <a:t> (continued)</a:t>
            </a:r>
            <a:endParaRPr lang="en-US" sz="3200" dirty="0">
              <a:solidFill>
                <a:schemeClr val="tx2"/>
              </a:solidFill>
              <a:latin typeface="Arial" panose="020B0604020202020204" pitchFamily="34" charset="0"/>
              <a:ea typeface="+mn-ea"/>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3"/>
                </a:solidFill>
              </a:rPr>
              <a:t>CHIA Data User Workgroup |  July 23, 2024</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148" y="6300005"/>
            <a:ext cx="457200" cy="457200"/>
          </a:xfrm>
          <a:prstGeom prst="rect">
            <a:avLst/>
          </a:prstGeom>
        </p:spPr>
      </p:pic>
      <p:sp>
        <p:nvSpPr>
          <p:cNvPr id="12" name="TextBox 11">
            <a:extLst>
              <a:ext uri="{FF2B5EF4-FFF2-40B4-BE49-F238E27FC236}">
                <a16:creationId xmlns:a16="http://schemas.microsoft.com/office/drawing/2014/main" id="{EF300604-7E3A-99F1-4F20-AB891B786DDC}"/>
              </a:ext>
            </a:extLst>
          </p:cNvPr>
          <p:cNvSpPr txBox="1"/>
          <p:nvPr/>
        </p:nvSpPr>
        <p:spPr>
          <a:xfrm>
            <a:off x="615820" y="902474"/>
            <a:ext cx="11187404" cy="126957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 addition, the December 2023 revision to MA APCD application specifies that the member ZIP code geographic data is now only released at the level of one ZIP code per person per year based on the member’s ZIP code reported in the member’s earliest submission year month.</a:t>
            </a:r>
          </a:p>
          <a:p>
            <a:endParaRPr lang="en-US" sz="1050" dirty="0">
              <a:cs typeface="Arial"/>
            </a:endParaRPr>
          </a:p>
          <a:p>
            <a:r>
              <a:rPr lang="en-US" b="1" i="1" dirty="0">
                <a:latin typeface="Arial" panose="020B0604020202020204" pitchFamily="34" charset="0"/>
                <a:cs typeface="Arial" panose="020B0604020202020204" pitchFamily="34" charset="0"/>
              </a:rPr>
              <a:t>See application excerpt below. </a:t>
            </a:r>
            <a:endParaRPr lang="en-US" sz="1400" dirty="0">
              <a:latin typeface="Arial" panose="020B0604020202020204" pitchFamily="34" charset="0"/>
              <a:cs typeface="Arial" panose="020B0604020202020204" pitchFamily="34" charset="0"/>
            </a:endParaRPr>
          </a:p>
        </p:txBody>
      </p:sp>
      <p:sp>
        <p:nvSpPr>
          <p:cNvPr id="10" name="Arrow: Left 9">
            <a:extLst>
              <a:ext uri="{FF2B5EF4-FFF2-40B4-BE49-F238E27FC236}">
                <a16:creationId xmlns:a16="http://schemas.microsoft.com/office/drawing/2014/main" id="{05138C2F-F259-C5B8-EAFE-6613F4F5CC83}"/>
              </a:ext>
            </a:extLst>
          </p:cNvPr>
          <p:cNvSpPr/>
          <p:nvPr/>
        </p:nvSpPr>
        <p:spPr>
          <a:xfrm>
            <a:off x="10021307" y="3323196"/>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194A4A-C9E9-CD17-1803-0911DAF97B69}"/>
              </a:ext>
            </a:extLst>
          </p:cNvPr>
          <p:cNvPicPr>
            <a:picLocks noChangeAspect="1"/>
          </p:cNvPicPr>
          <p:nvPr/>
        </p:nvPicPr>
        <p:blipFill rotWithShape="1">
          <a:blip r:embed="rId4"/>
          <a:srcRect l="30001" t="32496" r="16172" b="41605"/>
          <a:stretch/>
        </p:blipFill>
        <p:spPr>
          <a:xfrm>
            <a:off x="1622796" y="2509473"/>
            <a:ext cx="8266276" cy="2295791"/>
          </a:xfrm>
          <a:prstGeom prst="rect">
            <a:avLst/>
          </a:prstGeom>
          <a:ln w="15875">
            <a:solidFill>
              <a:schemeClr val="accent1"/>
            </a:solidFill>
          </a:ln>
        </p:spPr>
      </p:pic>
    </p:spTree>
    <p:extLst>
      <p:ext uri="{BB962C8B-B14F-4D97-AF65-F5344CB8AC3E}">
        <p14:creationId xmlns:p14="http://schemas.microsoft.com/office/powerpoint/2010/main" val="183053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CE4B48-06A0-BB65-2C81-56762F887270}"/>
              </a:ext>
            </a:extLst>
          </p:cNvPr>
          <p:cNvSpPr>
            <a:spLocks noGrp="1"/>
          </p:cNvSpPr>
          <p:nvPr>
            <p:ph type="dt" sz="half" idx="10"/>
          </p:nvPr>
        </p:nvSpPr>
        <p:spPr>
          <a:xfrm>
            <a:off x="944218" y="6347145"/>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chemeClr val="bg1"/>
                </a:solidFill>
              </a:rPr>
              <a:pPr/>
              <a:t>9</a:t>
            </a:fld>
            <a:endParaRPr lang="en-US" dirty="0">
              <a:solidFill>
                <a:schemeClr val="bg1"/>
              </a:solidFill>
            </a:endParaRPr>
          </a:p>
        </p:txBody>
      </p:sp>
      <p:sp>
        <p:nvSpPr>
          <p:cNvPr id="7" name="Footer Placeholder 4">
            <a:extLst>
              <a:ext uri="{FF2B5EF4-FFF2-40B4-BE49-F238E27FC236}">
                <a16:creationId xmlns:a16="http://schemas.microsoft.com/office/drawing/2014/main" id="{C1A82333-4671-8B84-3A6E-5FC44006FE2D}"/>
              </a:ext>
              <a:ext uri="{C183D7F6-B498-43B3-948B-1728B52AA6E4}">
                <adec:decorative xmlns:adec="http://schemas.microsoft.com/office/drawing/2017/decorative" val="1"/>
              </a:ext>
            </a:extLst>
          </p:cNvPr>
          <p:cNvSpPr>
            <a:spLocks noGrp="1"/>
          </p:cNvSpPr>
          <p:nvPr>
            <p:ph type="ftr" sz="quarter" idx="11"/>
          </p:nvPr>
        </p:nvSpPr>
        <p:spPr>
          <a:xfrm>
            <a:off x="4411313" y="6355280"/>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bg1"/>
                </a:solidFill>
              </a:rPr>
              <a:t>CHIA Data User Workgroup  |  July 23, 2024</a:t>
            </a:r>
          </a:p>
        </p:txBody>
      </p:sp>
      <p:sp>
        <p:nvSpPr>
          <p:cNvPr id="3" name="Decorative: Orange Sidebar">
            <a:extLst>
              <a:ext uri="{FF2B5EF4-FFF2-40B4-BE49-F238E27FC236}">
                <a16:creationId xmlns:a16="http://schemas.microsoft.com/office/drawing/2014/main" id="{58877063-A12E-127D-7A18-5D692EBFDEEC}"/>
              </a:ext>
              <a:ext uri="{C183D7F6-B498-43B3-948B-1728B52AA6E4}">
                <adec:decorative xmlns:adec="http://schemas.microsoft.com/office/drawing/2017/decorative" val="1"/>
              </a:ext>
            </a:extLst>
          </p:cNvPr>
          <p:cNvSpPr/>
          <p:nvPr/>
        </p:nvSpPr>
        <p:spPr>
          <a:xfrm>
            <a:off x="0" y="9427"/>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dline">
            <a:extLst>
              <a:ext uri="{FF2B5EF4-FFF2-40B4-BE49-F238E27FC236}">
                <a16:creationId xmlns:a16="http://schemas.microsoft.com/office/drawing/2014/main" id="{4F94C746-DEB8-D3E3-3763-12C030A60404}"/>
              </a:ext>
            </a:extLst>
          </p:cNvPr>
          <p:cNvSpPr txBox="1">
            <a:spLocks/>
          </p:cNvSpPr>
          <p:nvPr/>
        </p:nvSpPr>
        <p:spPr>
          <a:xfrm>
            <a:off x="944218" y="1710598"/>
            <a:ext cx="8469413"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6600" dirty="0">
                <a:solidFill>
                  <a:schemeClr val="bg1"/>
                </a:solidFill>
                <a:latin typeface="Arial" panose="020B0604020202020204" pitchFamily="34" charset="0"/>
                <a:ea typeface="+mn-ea"/>
                <a:cs typeface="Arial" panose="020B0604020202020204" pitchFamily="34" charset="0"/>
              </a:rPr>
              <a:t>Website Updates</a:t>
            </a:r>
          </a:p>
        </p:txBody>
      </p:sp>
      <p:cxnSp>
        <p:nvCxnSpPr>
          <p:cNvPr id="6" name="Decorative: horizontal rule">
            <a:extLst>
              <a:ext uri="{FF2B5EF4-FFF2-40B4-BE49-F238E27FC236}">
                <a16:creationId xmlns:a16="http://schemas.microsoft.com/office/drawing/2014/main" id="{AA30DF04-E1BF-F511-B59A-3E648DB9925B}"/>
              </a:ext>
              <a:ext uri="{C183D7F6-B498-43B3-948B-1728B52AA6E4}">
                <adec:decorative xmlns:adec="http://schemas.microsoft.com/office/drawing/2017/decorative" val="1"/>
              </a:ext>
            </a:extLst>
          </p:cNvPr>
          <p:cNvCxnSpPr>
            <a:cxnSpLocks/>
          </p:cNvCxnSpPr>
          <p:nvPr/>
        </p:nvCxnSpPr>
        <p:spPr>
          <a:xfrm>
            <a:off x="1016299" y="6198762"/>
            <a:ext cx="106269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Decorative: CHIA Logo">
            <a:extLst>
              <a:ext uri="{FF2B5EF4-FFF2-40B4-BE49-F238E27FC236}">
                <a16:creationId xmlns:a16="http://schemas.microsoft.com/office/drawing/2014/main" id="{8ED95456-9743-C89B-9B50-3C0E092632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45130" y="6299971"/>
            <a:ext cx="475741" cy="475741"/>
          </a:xfrm>
          <a:prstGeom prst="rect">
            <a:avLst/>
          </a:prstGeom>
        </p:spPr>
      </p:pic>
      <p:sp>
        <p:nvSpPr>
          <p:cNvPr id="9" name="Decorative: Orange sidebar">
            <a:extLst>
              <a:ext uri="{FF2B5EF4-FFF2-40B4-BE49-F238E27FC236}">
                <a16:creationId xmlns:a16="http://schemas.microsoft.com/office/drawing/2014/main" id="{7464B198-C71F-47FA-2EB9-359AE1EB4348}"/>
              </a:ext>
              <a:ext uri="{C183D7F6-B498-43B3-948B-1728B52AA6E4}">
                <adec:decorative xmlns:adec="http://schemas.microsoft.com/office/drawing/2017/decorative" val="1"/>
              </a:ext>
            </a:extLst>
          </p:cNvPr>
          <p:cNvSpPr/>
          <p:nvPr/>
        </p:nvSpPr>
        <p:spPr>
          <a:xfrm>
            <a:off x="-4847" y="1524"/>
            <a:ext cx="308113"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78577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themeOverride>
</file>

<file path=ppt/theme/themeOverride2.xml><?xml version="1.0" encoding="utf-8"?>
<a:themeOverride xmlns:a="http://schemas.openxmlformats.org/drawingml/2006/main">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AE3DB15B2B204E8306A7EA26C1C8D1" ma:contentTypeVersion="18" ma:contentTypeDescription="Create a new document." ma:contentTypeScope="" ma:versionID="a30b027bf1b3f4331b6e98980ab366a8">
  <xsd:schema xmlns:xsd="http://www.w3.org/2001/XMLSchema" xmlns:xs="http://www.w3.org/2001/XMLSchema" xmlns:p="http://schemas.microsoft.com/office/2006/metadata/properties" xmlns:ns2="8542ab4e-69b2-4b1e-b651-a90a38827c99" xmlns:ns3="f97add02-3ae3-4f9c-9101-c360ebb5e37d" targetNamespace="http://schemas.microsoft.com/office/2006/metadata/properties" ma:root="true" ma:fieldsID="bcb28502606c72939917671955d94b39" ns2:_="" ns3:_="">
    <xsd:import namespace="8542ab4e-69b2-4b1e-b651-a90a38827c99"/>
    <xsd:import namespace="f97add02-3ae3-4f9c-9101-c360ebb5e3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2ab4e-69b2-4b1e-b651-a90a38827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9506d4-cf35-41b9-9e25-5432453bcc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7add02-3ae3-4f9c-9101-c360ebb5e3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2906c4-d980-45ed-9205-25acdc871aab}" ma:internalName="TaxCatchAll" ma:showField="CatchAllData" ma:web="f97add02-3ae3-4f9c-9101-c360ebb5e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97add02-3ae3-4f9c-9101-c360ebb5e37d" xsi:nil="true"/>
    <lcf76f155ced4ddcb4097134ff3c332f xmlns="8542ab4e-69b2-4b1e-b651-a90a38827c99">
      <Terms xmlns="http://schemas.microsoft.com/office/infopath/2007/PartnerControls"/>
    </lcf76f155ced4ddcb4097134ff3c332f>
    <SharedWithUsers xmlns="f97add02-3ae3-4f9c-9101-c360ebb5e37d">
      <UserInfo>
        <DisplayName>William Moy</DisplayName>
        <AccountId>444</AccountId>
        <AccountType/>
      </UserInfo>
      <UserInfo>
        <DisplayName>Dova Romelus</DisplayName>
        <AccountId>199</AccountId>
        <AccountType/>
      </UserInfo>
      <UserInfo>
        <DisplayName>Tonya Bourassa</DisplayName>
        <AccountId>101</AccountId>
        <AccountType/>
      </UserInfo>
      <UserInfo>
        <DisplayName>Daniel Wilczynski</DisplayName>
        <AccountId>137</AccountId>
        <AccountType/>
      </UserInfo>
      <UserInfo>
        <DisplayName>Steven Freedman</DisplayName>
        <AccountId>88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805975-F502-4D50-A9CE-F5F109D86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2ab4e-69b2-4b1e-b651-a90a38827c99"/>
    <ds:schemaRef ds:uri="f97add02-3ae3-4f9c-9101-c360ebb5e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F032A5-AD5A-4F39-8670-0148F02F7167}">
  <ds:schemaRefs>
    <ds:schemaRef ds:uri="http://schemas.microsoft.com/office/2006/metadata/properties"/>
    <ds:schemaRef ds:uri="http://schemas.microsoft.com/office/infopath/2007/PartnerControls"/>
    <ds:schemaRef ds:uri="f97add02-3ae3-4f9c-9101-c360ebb5e37d"/>
    <ds:schemaRef ds:uri="8542ab4e-69b2-4b1e-b651-a90a38827c99"/>
  </ds:schemaRefs>
</ds:datastoreItem>
</file>

<file path=customXml/itemProps3.xml><?xml version="1.0" encoding="utf-8"?>
<ds:datastoreItem xmlns:ds="http://schemas.openxmlformats.org/officeDocument/2006/customXml" ds:itemID="{CF8CDC38-D41E-4B52-B5E1-70BCADA267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2191</TotalTime>
  <Words>3299</Words>
  <Application>Microsoft Office PowerPoint</Application>
  <PresentationFormat>Widescreen</PresentationFormat>
  <Paragraphs>265</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Sylvia Hobbs</cp:lastModifiedBy>
  <cp:revision>56</cp:revision>
  <dcterms:created xsi:type="dcterms:W3CDTF">2023-11-30T17:48:03Z</dcterms:created>
  <dcterms:modified xsi:type="dcterms:W3CDTF">2024-07-24T15:29:50Z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0x0101007BAE3DB15B2B204E8306A7EA26C1C8D1</vt:lpwstr>
  </property>
  <property fmtid="{D5CDD505-2E9C-101B-9397-08002B2CF9AE}" pid="3" name="MediaServiceImageTags">
    <vt:lpwstr/>
  </property>
</Properties>
</file>