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5"/>
  </p:notesMasterIdLst>
  <p:handoutMasterIdLst>
    <p:handoutMasterId r:id="rId26"/>
  </p:handoutMasterIdLst>
  <p:sldIdLst>
    <p:sldId id="317" r:id="rId5"/>
    <p:sldId id="264" r:id="rId6"/>
    <p:sldId id="654" r:id="rId7"/>
    <p:sldId id="695" r:id="rId8"/>
    <p:sldId id="700" r:id="rId9"/>
    <p:sldId id="701" r:id="rId10"/>
    <p:sldId id="685" r:id="rId11"/>
    <p:sldId id="686" r:id="rId12"/>
    <p:sldId id="709" r:id="rId13"/>
    <p:sldId id="714" r:id="rId14"/>
    <p:sldId id="715" r:id="rId15"/>
    <p:sldId id="716" r:id="rId16"/>
    <p:sldId id="574" r:id="rId17"/>
    <p:sldId id="710" r:id="rId18"/>
    <p:sldId id="711" r:id="rId19"/>
    <p:sldId id="712" r:id="rId20"/>
    <p:sldId id="713" r:id="rId21"/>
    <p:sldId id="702" r:id="rId22"/>
    <p:sldId id="296" r:id="rId23"/>
    <p:sldId id="560" r:id="rId24"/>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34591" autoAdjust="0"/>
    <p:restoredTop sz="89371" autoAdjust="0"/>
  </p:normalViewPr>
  <p:slideViewPr>
    <p:cSldViewPr snapToGrid="0" snapToObjects="1" showGuides="1">
      <p:cViewPr>
        <p:scale>
          <a:sx n="97" d="100"/>
          <a:sy n="97" d="100"/>
        </p:scale>
        <p:origin x="-336" y="-48"/>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Frequency</c:v>
                </c:pt>
              </c:strCache>
            </c:strRef>
          </c:tx>
          <c:invertIfNegative val="0"/>
          <c:dLbls>
            <c:txPr>
              <a:bodyPr/>
              <a:lstStyle/>
              <a:p>
                <a:pPr>
                  <a:defRPr sz="800" baseline="0"/>
                </a:pPr>
                <a:endParaRPr lang="en-US"/>
              </a:p>
            </c:txPr>
            <c:dLblPos val="inBase"/>
            <c:showLegendKey val="0"/>
            <c:showVal val="1"/>
            <c:showCatName val="0"/>
            <c:showSerName val="0"/>
            <c:showPercent val="0"/>
            <c:showBubbleSize val="0"/>
            <c:showLeaderLines val="0"/>
          </c:dLbls>
          <c:cat>
            <c:strRef>
              <c:f>Sheet1!$A$2:$A$20</c:f>
              <c:strCache>
                <c:ptCount val="19"/>
                <c:pt idx="0">
                  <c:v>Exclusive Provider Organization (EPO)</c:v>
                </c:pt>
                <c:pt idx="1">
                  <c:v>Other Non-Managed Care Plans</c:v>
                </c:pt>
                <c:pt idx="2">
                  <c:v>Dental Plans</c:v>
                </c:pt>
                <c:pt idx="3">
                  <c:v>Point-of-Service Plan</c:v>
                </c:pt>
                <c:pt idx="4">
                  <c:v>Free Care</c:v>
                </c:pt>
                <c:pt idx="5">
                  <c:v>Other Government Payment</c:v>
                </c:pt>
                <c:pt idx="6">
                  <c:v>PPO and Other Managed Care Plans Not Elsewhere Classified</c:v>
                </c:pt>
                <c:pt idx="7">
                  <c:v>Auto Insurance</c:v>
                </c:pt>
                <c:pt idx="8">
                  <c:v>Health Safety Net</c:v>
                </c:pt>
                <c:pt idx="9">
                  <c:v>Worker's Compensation</c:v>
                </c:pt>
                <c:pt idx="10">
                  <c:v>Medicare Managed Care</c:v>
                </c:pt>
                <c:pt idx="11">
                  <c:v>Commonwealth Care/ConnectorCare Plans</c:v>
                </c:pt>
                <c:pt idx="12">
                  <c:v>Commercial Insurance</c:v>
                </c:pt>
                <c:pt idx="13">
                  <c:v>Self Pay</c:v>
                </c:pt>
                <c:pt idx="14">
                  <c:v>Commercial Managed Care</c:v>
                </c:pt>
                <c:pt idx="15">
                  <c:v>Medicaid</c:v>
                </c:pt>
                <c:pt idx="16">
                  <c:v>Health Maintenance Organization (HMO)</c:v>
                </c:pt>
                <c:pt idx="17">
                  <c:v>Medicare</c:v>
                </c:pt>
                <c:pt idx="18">
                  <c:v>Medicaid Managed Care</c:v>
                </c:pt>
              </c:strCache>
            </c:strRef>
          </c:cat>
          <c:val>
            <c:numRef>
              <c:f>Sheet1!$B$2:$B$20</c:f>
              <c:numCache>
                <c:formatCode>0.000%</c:formatCode>
                <c:ptCount val="19"/>
                <c:pt idx="0">
                  <c:v>6.9999999999999994E-5</c:v>
                </c:pt>
                <c:pt idx="1">
                  <c:v>2.2000000000000001E-4</c:v>
                </c:pt>
                <c:pt idx="2">
                  <c:v>1.73E-3</c:v>
                </c:pt>
                <c:pt idx="3">
                  <c:v>1.97E-3</c:v>
                </c:pt>
                <c:pt idx="4">
                  <c:v>6.8399999999999997E-3</c:v>
                </c:pt>
                <c:pt idx="5">
                  <c:v>7.6299999999999996E-3</c:v>
                </c:pt>
                <c:pt idx="6">
                  <c:v>1.1610000000000001E-2</c:v>
                </c:pt>
                <c:pt idx="7">
                  <c:v>1.8519999999999998E-2</c:v>
                </c:pt>
                <c:pt idx="8">
                  <c:v>2.426E-2</c:v>
                </c:pt>
                <c:pt idx="9">
                  <c:v>2.4760000000000001E-2</c:v>
                </c:pt>
                <c:pt idx="10">
                  <c:v>3.2539999999999999E-2</c:v>
                </c:pt>
                <c:pt idx="11">
                  <c:v>3.2730000000000002E-2</c:v>
                </c:pt>
                <c:pt idx="12">
                  <c:v>3.3020000000000001E-2</c:v>
                </c:pt>
                <c:pt idx="13">
                  <c:v>3.5589999999999997E-2</c:v>
                </c:pt>
                <c:pt idx="14">
                  <c:v>0.10188</c:v>
                </c:pt>
                <c:pt idx="15">
                  <c:v>0.12478</c:v>
                </c:pt>
                <c:pt idx="16">
                  <c:v>0.1416</c:v>
                </c:pt>
                <c:pt idx="17">
                  <c:v>0.18609000000000001</c:v>
                </c:pt>
                <c:pt idx="18">
                  <c:v>0.21415999999999999</c:v>
                </c:pt>
              </c:numCache>
            </c:numRef>
          </c:val>
        </c:ser>
        <c:dLbls>
          <c:dLblPos val="inBase"/>
          <c:showLegendKey val="0"/>
          <c:showVal val="1"/>
          <c:showCatName val="0"/>
          <c:showSerName val="0"/>
          <c:showPercent val="0"/>
          <c:showBubbleSize val="0"/>
        </c:dLbls>
        <c:gapWidth val="150"/>
        <c:axId val="37565568"/>
        <c:axId val="37580800"/>
      </c:barChart>
      <c:catAx>
        <c:axId val="37565568"/>
        <c:scaling>
          <c:orientation val="minMax"/>
        </c:scaling>
        <c:delete val="0"/>
        <c:axPos val="l"/>
        <c:majorTickMark val="out"/>
        <c:minorTickMark val="none"/>
        <c:tickLblPos val="nextTo"/>
        <c:txPr>
          <a:bodyPr/>
          <a:lstStyle/>
          <a:p>
            <a:pPr>
              <a:defRPr sz="800" baseline="0"/>
            </a:pPr>
            <a:endParaRPr lang="en-US"/>
          </a:p>
        </c:txPr>
        <c:crossAx val="37580800"/>
        <c:crosses val="autoZero"/>
        <c:auto val="1"/>
        <c:lblAlgn val="ctr"/>
        <c:lblOffset val="100"/>
        <c:noMultiLvlLbl val="0"/>
      </c:catAx>
      <c:valAx>
        <c:axId val="37580800"/>
        <c:scaling>
          <c:orientation val="minMax"/>
        </c:scaling>
        <c:delete val="0"/>
        <c:axPos val="b"/>
        <c:majorGridlines/>
        <c:numFmt formatCode="0%" sourceLinked="0"/>
        <c:majorTickMark val="out"/>
        <c:minorTickMark val="none"/>
        <c:tickLblPos val="nextTo"/>
        <c:txPr>
          <a:bodyPr/>
          <a:lstStyle/>
          <a:p>
            <a:pPr>
              <a:defRPr sz="1000" baseline="0"/>
            </a:pPr>
            <a:endParaRPr lang="en-US"/>
          </a:p>
        </c:txPr>
        <c:crossAx val="37565568"/>
        <c:crosses val="autoZero"/>
        <c:crossBetween val="between"/>
        <c:majorUnit val="2.5000000000000005E-2"/>
      </c:valAx>
    </c:plotArea>
    <c:plotVisOnly val="1"/>
    <c:dispBlanksAs val="gap"/>
    <c:showDLblsOverMax val="0"/>
  </c:chart>
  <c:spPr>
    <a:ln>
      <a:solidFill>
        <a:srgbClr val="0070C0"/>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Frequency</c:v>
                </c:pt>
              </c:strCache>
            </c:strRef>
          </c:tx>
          <c:invertIfNegative val="0"/>
          <c:dLbls>
            <c:txPr>
              <a:bodyPr/>
              <a:lstStyle/>
              <a:p>
                <a:pPr>
                  <a:defRPr sz="800" baseline="0"/>
                </a:pPr>
                <a:endParaRPr lang="en-US"/>
              </a:p>
            </c:txPr>
            <c:dLblPos val="inBase"/>
            <c:showLegendKey val="0"/>
            <c:showVal val="1"/>
            <c:showCatName val="0"/>
            <c:showSerName val="0"/>
            <c:showPercent val="0"/>
            <c:showBubbleSize val="0"/>
            <c:showLeaderLines val="0"/>
          </c:dLbls>
          <c:cat>
            <c:strRef>
              <c:f>Sheet1!$A$2:$A$20</c:f>
              <c:strCache>
                <c:ptCount val="19"/>
                <c:pt idx="0">
                  <c:v>Dental Maintenance Organization (DMO)</c:v>
                </c:pt>
                <c:pt idx="1">
                  <c:v>Commonwealth Choice </c:v>
                </c:pt>
                <c:pt idx="2">
                  <c:v>Commercial Insurance Co.</c:v>
                </c:pt>
                <c:pt idx="3">
                  <c:v>Veterans Administration Plan</c:v>
                </c:pt>
                <c:pt idx="4">
                  <c:v>Other Federal Program</c:v>
                </c:pt>
                <c:pt idx="5">
                  <c:v>Other</c:v>
                </c:pt>
                <c:pt idx="6">
                  <c:v>Medicare Part A</c:v>
                </c:pt>
                <c:pt idx="7">
                  <c:v>Medicaid Managed Care Organization</c:v>
                </c:pt>
                <c:pt idx="8">
                  <c:v>Exclusive Provider Organization (EPO)</c:v>
                </c:pt>
                <c:pt idx="9">
                  <c:v>Commonwealth Care</c:v>
                </c:pt>
                <c:pt idx="10">
                  <c:v>Self-pay</c:v>
                </c:pt>
                <c:pt idx="11">
                  <c:v>Indemnity Insurance</c:v>
                </c:pt>
                <c:pt idx="12">
                  <c:v>HMO Medicare Risk</c:v>
                </c:pt>
                <c:pt idx="13">
                  <c:v>Point of Service (POS)</c:v>
                </c:pt>
                <c:pt idx="14">
                  <c:v>Other Non-Federal Programs</c:v>
                </c:pt>
                <c:pt idx="15">
                  <c:v>Medicare Part B</c:v>
                </c:pt>
                <c:pt idx="16">
                  <c:v>Preferred Provider Organization (PPO)</c:v>
                </c:pt>
                <c:pt idx="17">
                  <c:v>Health Maintenance Organization (HMO)</c:v>
                </c:pt>
                <c:pt idx="18">
                  <c:v>Medicaid/Health Safety Net</c:v>
                </c:pt>
              </c:strCache>
            </c:strRef>
          </c:cat>
          <c:val>
            <c:numRef>
              <c:f>Sheet1!$B$2:$B$20</c:f>
              <c:numCache>
                <c:formatCode>0.000%</c:formatCode>
                <c:ptCount val="19"/>
                <c:pt idx="0">
                  <c:v>4.0000000000000003E-5</c:v>
                </c:pt>
                <c:pt idx="1">
                  <c:v>1.1E-4</c:v>
                </c:pt>
                <c:pt idx="2">
                  <c:v>1.2999999999999999E-4</c:v>
                </c:pt>
                <c:pt idx="3">
                  <c:v>2.3000000000000001E-4</c:v>
                </c:pt>
                <c:pt idx="4">
                  <c:v>1.48E-3</c:v>
                </c:pt>
                <c:pt idx="5">
                  <c:v>4.4099999999999999E-3</c:v>
                </c:pt>
                <c:pt idx="6">
                  <c:v>5.3400000000000001E-3</c:v>
                </c:pt>
                <c:pt idx="7">
                  <c:v>1.0500000000000001E-2</c:v>
                </c:pt>
                <c:pt idx="8">
                  <c:v>1.188E-2</c:v>
                </c:pt>
                <c:pt idx="9">
                  <c:v>1.6150000000000001E-2</c:v>
                </c:pt>
                <c:pt idx="10">
                  <c:v>2.734E-2</c:v>
                </c:pt>
                <c:pt idx="11">
                  <c:v>2.9170000000000001E-2</c:v>
                </c:pt>
                <c:pt idx="12">
                  <c:v>3.4869999999999998E-2</c:v>
                </c:pt>
                <c:pt idx="13">
                  <c:v>4.367E-2</c:v>
                </c:pt>
                <c:pt idx="14">
                  <c:v>5.2440000000000001E-2</c:v>
                </c:pt>
                <c:pt idx="15">
                  <c:v>5.3199999999999997E-2</c:v>
                </c:pt>
                <c:pt idx="16">
                  <c:v>0.15759000000000001</c:v>
                </c:pt>
                <c:pt idx="17">
                  <c:v>0.18962999999999999</c:v>
                </c:pt>
                <c:pt idx="18">
                  <c:v>0.36182999999999998</c:v>
                </c:pt>
              </c:numCache>
            </c:numRef>
          </c:val>
        </c:ser>
        <c:dLbls>
          <c:dLblPos val="inBase"/>
          <c:showLegendKey val="0"/>
          <c:showVal val="1"/>
          <c:showCatName val="0"/>
          <c:showSerName val="0"/>
          <c:showPercent val="0"/>
          <c:showBubbleSize val="0"/>
        </c:dLbls>
        <c:gapWidth val="150"/>
        <c:axId val="37603584"/>
        <c:axId val="37717120"/>
      </c:barChart>
      <c:catAx>
        <c:axId val="37603584"/>
        <c:scaling>
          <c:orientation val="minMax"/>
        </c:scaling>
        <c:delete val="0"/>
        <c:axPos val="l"/>
        <c:majorTickMark val="out"/>
        <c:minorTickMark val="none"/>
        <c:tickLblPos val="nextTo"/>
        <c:txPr>
          <a:bodyPr/>
          <a:lstStyle/>
          <a:p>
            <a:pPr>
              <a:defRPr sz="800" baseline="0"/>
            </a:pPr>
            <a:endParaRPr lang="en-US"/>
          </a:p>
        </c:txPr>
        <c:crossAx val="37717120"/>
        <c:crosses val="autoZero"/>
        <c:auto val="1"/>
        <c:lblAlgn val="ctr"/>
        <c:lblOffset val="100"/>
        <c:noMultiLvlLbl val="0"/>
      </c:catAx>
      <c:valAx>
        <c:axId val="37717120"/>
        <c:scaling>
          <c:orientation val="minMax"/>
          <c:max val="0.22500000000000003"/>
        </c:scaling>
        <c:delete val="0"/>
        <c:axPos val="b"/>
        <c:majorGridlines/>
        <c:numFmt formatCode="0%" sourceLinked="0"/>
        <c:majorTickMark val="out"/>
        <c:minorTickMark val="none"/>
        <c:tickLblPos val="nextTo"/>
        <c:txPr>
          <a:bodyPr/>
          <a:lstStyle/>
          <a:p>
            <a:pPr>
              <a:defRPr sz="1000" baseline="0"/>
            </a:pPr>
            <a:endParaRPr lang="en-US"/>
          </a:p>
        </c:txPr>
        <c:crossAx val="37603584"/>
        <c:crosses val="autoZero"/>
        <c:crossBetween val="between"/>
        <c:majorUnit val="2.5000000000000005E-2"/>
        <c:minorUnit val="5.000000000000001E-3"/>
      </c:valAx>
    </c:plotArea>
    <c:plotVisOnly val="1"/>
    <c:dispBlanksAs val="gap"/>
    <c:showDLblsOverMax val="0"/>
  </c:chart>
  <c:spPr>
    <a:ln>
      <a:solidFill>
        <a:srgbClr val="0070C0"/>
      </a:solidFill>
    </a:ln>
  </c:spPr>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C54138-BFF4-417D-86F5-B9EDEDC2A83B}"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DEC4E110-CBBC-433F-B8FE-B42BA17B00A0}">
      <dgm:prSet phldrT="[Text]"/>
      <dgm:spPr/>
      <dgm:t>
        <a:bodyPr/>
        <a:lstStyle/>
        <a:p>
          <a:r>
            <a:rPr lang="en-US" dirty="0" smtClean="0"/>
            <a:t>Fig. 1 Case Mix ED Utilization by Payer Product Type</a:t>
          </a:r>
          <a:endParaRPr lang="en-US" dirty="0"/>
        </a:p>
      </dgm:t>
    </dgm:pt>
    <dgm:pt modelId="{E825915A-D0D1-4B86-93D4-7028701C852B}" type="parTrans" cxnId="{98EA1D8B-8639-46FD-AB27-84723BA875B1}">
      <dgm:prSet/>
      <dgm:spPr/>
      <dgm:t>
        <a:bodyPr/>
        <a:lstStyle/>
        <a:p>
          <a:endParaRPr lang="en-US"/>
        </a:p>
      </dgm:t>
    </dgm:pt>
    <dgm:pt modelId="{69979104-497E-48EB-B79E-97E5C3F16E9A}" type="sibTrans" cxnId="{98EA1D8B-8639-46FD-AB27-84723BA875B1}">
      <dgm:prSet/>
      <dgm:spPr/>
      <dgm:t>
        <a:bodyPr/>
        <a:lstStyle/>
        <a:p>
          <a:endParaRPr lang="en-US"/>
        </a:p>
      </dgm:t>
    </dgm:pt>
    <dgm:pt modelId="{B19FDDF7-1034-4EEA-BB62-CEBDCDAE2C14}" type="pres">
      <dgm:prSet presAssocID="{BFC54138-BFF4-417D-86F5-B9EDEDC2A83B}" presName="Name0" presStyleCnt="0">
        <dgm:presLayoutVars>
          <dgm:dir/>
          <dgm:animLvl val="lvl"/>
          <dgm:resizeHandles val="exact"/>
        </dgm:presLayoutVars>
      </dgm:prSet>
      <dgm:spPr/>
      <dgm:t>
        <a:bodyPr/>
        <a:lstStyle/>
        <a:p>
          <a:endParaRPr lang="en-US"/>
        </a:p>
      </dgm:t>
    </dgm:pt>
    <dgm:pt modelId="{66094D52-52FA-47E9-B35B-E60D6C42FF41}" type="pres">
      <dgm:prSet presAssocID="{DEC4E110-CBBC-433F-B8FE-B42BA17B00A0}" presName="boxAndChildren" presStyleCnt="0"/>
      <dgm:spPr/>
    </dgm:pt>
    <dgm:pt modelId="{E16F0E8D-4C72-4426-9B76-A9085DE6CE44}" type="pres">
      <dgm:prSet presAssocID="{DEC4E110-CBBC-433F-B8FE-B42BA17B00A0}" presName="parentTextBox" presStyleLbl="node1" presStyleIdx="0" presStyleCnt="1"/>
      <dgm:spPr/>
      <dgm:t>
        <a:bodyPr/>
        <a:lstStyle/>
        <a:p>
          <a:endParaRPr lang="en-US"/>
        </a:p>
      </dgm:t>
    </dgm:pt>
  </dgm:ptLst>
  <dgm:cxnLst>
    <dgm:cxn modelId="{98EA1D8B-8639-46FD-AB27-84723BA875B1}" srcId="{BFC54138-BFF4-417D-86F5-B9EDEDC2A83B}" destId="{DEC4E110-CBBC-433F-B8FE-B42BA17B00A0}" srcOrd="0" destOrd="0" parTransId="{E825915A-D0D1-4B86-93D4-7028701C852B}" sibTransId="{69979104-497E-48EB-B79E-97E5C3F16E9A}"/>
    <dgm:cxn modelId="{3E32C202-E360-431A-B980-F733F9815BBA}" type="presOf" srcId="{BFC54138-BFF4-417D-86F5-B9EDEDC2A83B}" destId="{B19FDDF7-1034-4EEA-BB62-CEBDCDAE2C14}" srcOrd="0" destOrd="0" presId="urn:microsoft.com/office/officeart/2005/8/layout/process4"/>
    <dgm:cxn modelId="{38FDE877-6B9D-4AF6-B970-8741B7960940}" type="presOf" srcId="{DEC4E110-CBBC-433F-B8FE-B42BA17B00A0}" destId="{E16F0E8D-4C72-4426-9B76-A9085DE6CE44}" srcOrd="0" destOrd="0" presId="urn:microsoft.com/office/officeart/2005/8/layout/process4"/>
    <dgm:cxn modelId="{4DC2DB00-12A7-4A01-A1D0-ABBE4BC218BD}" type="presParOf" srcId="{B19FDDF7-1034-4EEA-BB62-CEBDCDAE2C14}" destId="{66094D52-52FA-47E9-B35B-E60D6C42FF41}" srcOrd="0" destOrd="0" presId="urn:microsoft.com/office/officeart/2005/8/layout/process4"/>
    <dgm:cxn modelId="{66F8C94B-8631-4EA0-93E4-AFB91E888A12}" type="presParOf" srcId="{66094D52-52FA-47E9-B35B-E60D6C42FF41}" destId="{E16F0E8D-4C72-4426-9B76-A9085DE6CE44}" srcOrd="0" destOrd="0" presId="urn:microsoft.com/office/officeart/2005/8/layout/process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6F0E8D-4C72-4426-9B76-A9085DE6CE44}">
      <dsp:nvSpPr>
        <dsp:cNvPr id="0" name=""/>
        <dsp:cNvSpPr/>
      </dsp:nvSpPr>
      <dsp:spPr>
        <a:xfrm>
          <a:off x="0" y="0"/>
          <a:ext cx="1295400" cy="660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kern="1200" dirty="0" smtClean="0"/>
            <a:t>Fig. 1 Case Mix ED Utilization by Payer Product Type</a:t>
          </a:r>
          <a:endParaRPr lang="en-US" sz="1100" kern="1200" dirty="0"/>
        </a:p>
      </dsp:txBody>
      <dsp:txXfrm>
        <a:off x="0" y="0"/>
        <a:ext cx="1295400" cy="6604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7/25/2018</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7/25/2018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B09453-E09B-4F56-BBF4-7EC6D743224E}"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18879935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20</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3893328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a:p>
        </p:txBody>
      </p:sp>
    </p:spTree>
    <p:extLst>
      <p:ext uri="{BB962C8B-B14F-4D97-AF65-F5344CB8AC3E}">
        <p14:creationId xmlns:p14="http://schemas.microsoft.com/office/powerpoint/2010/main" val="41996772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1934112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600993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1202816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8421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6988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4349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08944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58647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0771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06326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462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9122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8220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19E1CD-910E-4F17-B7F7-02B4AB5A7D00}" type="datetimeFigureOut">
              <a:rPr lang="en-US" smtClean="0">
                <a:solidFill>
                  <a:prstClr val="black">
                    <a:tint val="75000"/>
                  </a:prstClr>
                </a:solidFill>
              </a:rPr>
              <a:pPr/>
              <a:t>7/25/2018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6BC41F1-7A65-4BAB-BFDB-C6CB17F673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28247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8F19E1CD-910E-4F17-B7F7-02B4AB5A7D00}" type="datetimeFigureOut">
              <a:rPr lang="en-US" smtClean="0">
                <a:solidFill>
                  <a:prstClr val="black">
                    <a:tint val="75000"/>
                  </a:prstClr>
                </a:solidFill>
                <a:latin typeface="Calibri"/>
                <a:ea typeface="+mn-ea"/>
                <a:cs typeface="+mn-cs"/>
              </a:rPr>
              <a:pPr defTabSz="914400" fontAlgn="auto">
                <a:spcBef>
                  <a:spcPts val="0"/>
                </a:spcBef>
                <a:spcAft>
                  <a:spcPts val="0"/>
                </a:spcAft>
              </a:pPr>
              <a:t>7/25/2018</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16BC41F1-7A65-4BAB-BFDB-C6CB17F673CA}"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60706544"/>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0.xml"/><Relationship Id="rId4" Type="http://schemas.openxmlformats.org/officeDocument/2006/relationships/hyperlink" Target="https://masscomparecare.gov/"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www.chiamass.gov/procedure-price-data/" TargetMode="External"/><Relationship Id="rId2" Type="http://schemas.openxmlformats.org/officeDocument/2006/relationships/hyperlink" Target="http://www.chiamass.gov/transparency-initiatives/" TargetMode="Externa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google.com/url?sa=i&amp;rct=j&amp;q=&amp;esrc=s&amp;source=images&amp;cd=&amp;cad=rja&amp;uact=8&amp;ved=2ahUKEwj7oaOfrK7cAhVQzlkKHeDmBeoQjRx6BAgBEAU&amp;url=https://www.lyslaw.com/Blog/2014/November/Living-with-Brain-Injury-What-to-Expect.aspx&amp;psig=AOvVaw2E7j2eaj8NZJ-ksFhtRbIv&amp;ust=1532199000804613" TargetMode="Externa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chart" Target="../charts/chart1.xml"/><Relationship Id="rId7" Type="http://schemas.openxmlformats.org/officeDocument/2006/relationships/diagramQuickStyle" Target="../diagrams/quickStyle1.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image" Target="../media/image8.jpeg"/><Relationship Id="rId4" Type="http://schemas.openxmlformats.org/officeDocument/2006/relationships/chart" Target="../charts/chart2.xml"/><Relationship Id="rId9" Type="http://schemas.microsoft.com/office/2007/relationships/diagramDrawing" Target="../diagrams/drawing1.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google.com/url?sa=i&amp;rct=j&amp;q=&amp;esrc=s&amp;source=images&amp;cd=&amp;cad=rja&amp;uact=8&amp;ved=2ahUKEwjsx_fJwq7cAhUOtlkKHV0bBWwQjRx6BAgBEAU&amp;url=http://crossfit-441.com/2016/07/a-reminder-for-july-membership-fees/&amp;psig=AOvVaw09smP2x31G1NdVH-0S8mL8&amp;ust=1532204990795265"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8" Type="http://schemas.openxmlformats.org/officeDocument/2006/relationships/hyperlink" Target="https://www.mass.gov/files/documents/2018/03/01/aca-1-english-mb-lp_03-18_1.pdf" TargetMode="External"/><Relationship Id="rId3" Type="http://schemas.openxmlformats.org/officeDocument/2006/relationships/hyperlink" Target="https://www.healthcare.gov/glossary/" TargetMode="External"/><Relationship Id="rId7" Type="http://schemas.openxmlformats.org/officeDocument/2006/relationships/hyperlink" Target="https://www.mass.gov/service-details/masshealth-copayments-frequently-asked-questions" TargetMode="External"/><Relationship Id="rId2" Type="http://schemas.openxmlformats.org/officeDocument/2006/relationships/image" Target="../media/image10.jpeg"/><Relationship Id="rId1" Type="http://schemas.openxmlformats.org/officeDocument/2006/relationships/slideLayout" Target="../slideLayouts/slideLayout6.xml"/><Relationship Id="rId6" Type="http://schemas.openxmlformats.org/officeDocument/2006/relationships/hyperlink" Target="https://marketplace.cms.gov/technical-assistance-resources/summary-of-benefits-fast-facts.pdf" TargetMode="External"/><Relationship Id="rId5" Type="http://schemas.openxmlformats.org/officeDocument/2006/relationships/hyperlink" Target="https://www.medicare.gov/part-d/costs/copayment-coinsurance/drug-plan-copayments.html" TargetMode="External"/><Relationship Id="rId4" Type="http://schemas.openxmlformats.org/officeDocument/2006/relationships/hyperlink" Target="https://www.cms.gov/CCIIO/Resources/Files/Downloads/uniform-glossary-final.pdf" TargetMode="External"/><Relationship Id="rId9" Type="http://schemas.openxmlformats.org/officeDocument/2006/relationships/hyperlink" Target="https://www.sec.state.ma.us/reg_pub/pdf/100/130506.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ma-apcd/"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www.chiamass.gov/application-document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chiamass.gov/assets/docs/g/chia-regs/957-5-proposed.pdf"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http://www.chiamass.gov/application-documents"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c="http://schemas.openxmlformats.org/markup-compatibility/2006" xmlns:mv="urn:schemas-microsoft-com:mac:vml" xmlns=""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July 24, 2018</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Introduction to:</a:t>
            </a:r>
            <a:endParaRPr lang="en-US" dirty="0">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181" y="1417638"/>
            <a:ext cx="8073654" cy="23284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7084" y="3774357"/>
            <a:ext cx="6932448" cy="494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3115291" y="4512696"/>
            <a:ext cx="3196196" cy="369332"/>
          </a:xfrm>
          <a:prstGeom prst="rect">
            <a:avLst/>
          </a:prstGeom>
        </p:spPr>
        <p:txBody>
          <a:bodyPr wrap="none">
            <a:spAutoFit/>
          </a:bodyPr>
          <a:lstStyle/>
          <a:p>
            <a:r>
              <a:rPr lang="en-US" dirty="0">
                <a:hlinkClick r:id="rId4"/>
              </a:rPr>
              <a:t>https://masscomparecare.gov</a:t>
            </a:r>
            <a:r>
              <a:rPr lang="en-US" dirty="0" smtClean="0">
                <a:hlinkClick r:id="rId4"/>
              </a:rPr>
              <a:t>/</a:t>
            </a:r>
            <a:endParaRPr lang="en-US" dirty="0"/>
          </a:p>
        </p:txBody>
      </p:sp>
    </p:spTree>
    <p:extLst>
      <p:ext uri="{BB962C8B-B14F-4D97-AF65-F5344CB8AC3E}">
        <p14:creationId xmlns:p14="http://schemas.microsoft.com/office/powerpoint/2010/main" val="3418026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About CompareCare</a:t>
            </a:r>
            <a:endParaRPr lang="en-US" sz="32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16" y="2200275"/>
            <a:ext cx="8923028" cy="31031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58890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CompareCare Data Available</a:t>
            </a:r>
            <a:endParaRPr lang="en-US" dirty="0"/>
          </a:p>
        </p:txBody>
      </p:sp>
      <p:sp>
        <p:nvSpPr>
          <p:cNvPr id="3" name="Subtitle 2"/>
          <p:cNvSpPr>
            <a:spLocks noGrp="1"/>
          </p:cNvSpPr>
          <p:nvPr>
            <p:ph type="subTitle" idx="1"/>
          </p:nvPr>
        </p:nvSpPr>
        <p:spPr/>
        <p:txBody>
          <a:bodyPr/>
          <a:lstStyle/>
          <a:p>
            <a:r>
              <a:rPr lang="en-US" sz="1600" dirty="0" err="1" smtClean="0"/>
              <a:t>CompareCare’s</a:t>
            </a:r>
            <a:r>
              <a:rPr lang="en-US" sz="1600" dirty="0" smtClean="0"/>
              <a:t> underlying data was made available on 7/20/18.</a:t>
            </a:r>
          </a:p>
          <a:p>
            <a:pPr marL="342900" indent="-342900">
              <a:buFont typeface="Arial" panose="020B0604020202020204" pitchFamily="34" charset="0"/>
              <a:buChar char="•"/>
            </a:pPr>
            <a:r>
              <a:rPr lang="en-US" sz="1600" dirty="0" smtClean="0"/>
              <a:t>Available as a single, public dataset </a:t>
            </a:r>
          </a:p>
          <a:p>
            <a:pPr marL="342900" indent="-342900">
              <a:buFont typeface="Arial" panose="020B0604020202020204" pitchFamily="34" charset="0"/>
              <a:buChar char="•"/>
            </a:pPr>
            <a:r>
              <a:rPr lang="en-US" sz="1600" dirty="0" smtClean="0"/>
              <a:t>More information </a:t>
            </a:r>
            <a:r>
              <a:rPr lang="en-US" sz="1600" dirty="0"/>
              <a:t>is available here: </a:t>
            </a:r>
            <a:r>
              <a:rPr lang="en-US" sz="1600" dirty="0">
                <a:hlinkClick r:id="rId2"/>
              </a:rPr>
              <a:t>http://www.chiamass.gov/transparency-initiatives</a:t>
            </a:r>
            <a:r>
              <a:rPr lang="en-US" sz="1600" dirty="0" smtClean="0">
                <a:hlinkClick r:id="rId2"/>
              </a:rPr>
              <a:t>/</a:t>
            </a:r>
            <a:endParaRPr lang="en-US" sz="1600" dirty="0" smtClean="0"/>
          </a:p>
          <a:p>
            <a:pPr marL="342900" indent="-342900">
              <a:buFont typeface="Arial" panose="020B0604020202020204" pitchFamily="34" charset="0"/>
              <a:buChar char="•"/>
            </a:pPr>
            <a:r>
              <a:rPr lang="en-US" sz="1600" dirty="0" smtClean="0"/>
              <a:t>Data can </a:t>
            </a:r>
            <a:r>
              <a:rPr lang="en-US" sz="1600" dirty="0"/>
              <a:t>be </a:t>
            </a:r>
            <a:r>
              <a:rPr lang="en-US" sz="1600" dirty="0" smtClean="0"/>
              <a:t>requested </a:t>
            </a:r>
            <a:r>
              <a:rPr lang="en-US" sz="1600" dirty="0"/>
              <a:t>here: </a:t>
            </a:r>
            <a:r>
              <a:rPr lang="en-US" sz="1600" dirty="0">
                <a:hlinkClick r:id="rId3"/>
              </a:rPr>
              <a:t>http://www.chiamass.gov/procedure-price-data</a:t>
            </a:r>
            <a:r>
              <a:rPr lang="en-US" sz="1600" dirty="0" smtClean="0">
                <a:hlinkClick r:id="rId3"/>
              </a:rPr>
              <a:t>/</a:t>
            </a:r>
            <a:r>
              <a:rPr lang="en-US" sz="1600" dirty="0" smtClean="0"/>
              <a:t> </a:t>
            </a:r>
            <a:endParaRPr lang="en-US" sz="1600" dirty="0"/>
          </a:p>
        </p:txBody>
      </p:sp>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805" y="3493900"/>
            <a:ext cx="8817999" cy="30202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0264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 y="152400"/>
            <a:ext cx="6705600" cy="2123658"/>
          </a:xfrm>
          <a:prstGeom prst="rect">
            <a:avLst/>
          </a:prstGeom>
          <a:noFill/>
        </p:spPr>
        <p:txBody>
          <a:bodyPr wrap="square" rtlCol="0">
            <a:spAutoFit/>
          </a:bodyPr>
          <a:lstStyle/>
          <a:p>
            <a:pPr defTabSz="914400" fontAlgn="auto">
              <a:spcBef>
                <a:spcPts val="0"/>
              </a:spcBef>
              <a:spcAft>
                <a:spcPts val="0"/>
              </a:spcAft>
            </a:pPr>
            <a:r>
              <a:rPr lang="en-US" sz="2200" b="1" u="sng" dirty="0">
                <a:solidFill>
                  <a:schemeClr val="tx2"/>
                </a:solidFill>
                <a:latin typeface="Calibri"/>
                <a:ea typeface="+mn-ea"/>
                <a:cs typeface="+mn-cs"/>
              </a:rPr>
              <a:t>Question</a:t>
            </a:r>
            <a:r>
              <a:rPr lang="en-US" sz="2200" b="1" dirty="0">
                <a:solidFill>
                  <a:schemeClr val="tx2"/>
                </a:solidFill>
                <a:latin typeface="Calibri"/>
                <a:ea typeface="+mn-ea"/>
                <a:cs typeface="+mn-cs"/>
              </a:rPr>
              <a:t>:  </a:t>
            </a:r>
            <a:r>
              <a:rPr lang="en-US" sz="2200" dirty="0" smtClean="0">
                <a:solidFill>
                  <a:schemeClr val="tx2"/>
                </a:solidFill>
                <a:latin typeface="Calibri"/>
                <a:ea typeface="+mn-ea"/>
                <a:cs typeface="+mn-cs"/>
              </a:rPr>
              <a:t>I am applying </a:t>
            </a:r>
            <a:r>
              <a:rPr lang="en-US" sz="2200" dirty="0">
                <a:solidFill>
                  <a:schemeClr val="tx2"/>
                </a:solidFill>
                <a:latin typeface="Calibri"/>
                <a:ea typeface="+mn-ea"/>
                <a:cs typeface="+mn-cs"/>
              </a:rPr>
              <a:t>for the APCD to </a:t>
            </a:r>
            <a:r>
              <a:rPr lang="en-US" sz="2200" dirty="0" smtClean="0">
                <a:solidFill>
                  <a:schemeClr val="tx2"/>
                </a:solidFill>
                <a:latin typeface="Calibri"/>
                <a:ea typeface="+mn-ea"/>
                <a:cs typeface="+mn-cs"/>
              </a:rPr>
              <a:t>analyze trauma care coordination </a:t>
            </a:r>
            <a:r>
              <a:rPr lang="en-US" sz="2200" dirty="0">
                <a:solidFill>
                  <a:schemeClr val="tx2"/>
                </a:solidFill>
                <a:latin typeface="Calibri"/>
                <a:ea typeface="+mn-ea"/>
                <a:cs typeface="+mn-cs"/>
              </a:rPr>
              <a:t>and understand that medical claims </a:t>
            </a:r>
            <a:r>
              <a:rPr lang="en-US" sz="2200" dirty="0" smtClean="0">
                <a:solidFill>
                  <a:schemeClr val="tx2"/>
                </a:solidFill>
                <a:latin typeface="Calibri"/>
                <a:ea typeface="+mn-ea"/>
                <a:cs typeface="+mn-cs"/>
              </a:rPr>
              <a:t>have </a:t>
            </a:r>
            <a:r>
              <a:rPr lang="en-US" sz="2200" dirty="0">
                <a:solidFill>
                  <a:schemeClr val="tx2"/>
                </a:solidFill>
                <a:latin typeface="Calibri"/>
                <a:ea typeface="+mn-ea"/>
                <a:cs typeface="+mn-cs"/>
              </a:rPr>
              <a:t>a lower completeness of external cause </a:t>
            </a:r>
            <a:r>
              <a:rPr lang="en-US" sz="2200" dirty="0" smtClean="0">
                <a:solidFill>
                  <a:schemeClr val="tx2"/>
                </a:solidFill>
                <a:latin typeface="Calibri"/>
                <a:ea typeface="+mn-ea"/>
                <a:cs typeface="+mn-cs"/>
              </a:rPr>
              <a:t>coding</a:t>
            </a:r>
            <a:r>
              <a:rPr lang="en-US" sz="2200" dirty="0">
                <a:solidFill>
                  <a:schemeClr val="tx2"/>
                </a:solidFill>
                <a:latin typeface="Calibri"/>
                <a:ea typeface="+mn-ea"/>
                <a:cs typeface="+mn-cs"/>
              </a:rPr>
              <a:t>.  Since the transition from ICD-9-CM to ICD-10-CM, has the cause coding for patients with a principal diagnosis of traumatic injury </a:t>
            </a:r>
            <a:r>
              <a:rPr lang="en-US" sz="2200" dirty="0" smtClean="0">
                <a:solidFill>
                  <a:schemeClr val="tx2"/>
                </a:solidFill>
                <a:latin typeface="Calibri"/>
                <a:ea typeface="+mn-ea"/>
                <a:cs typeface="+mn-cs"/>
              </a:rPr>
              <a:t>improved in the MA APCD?</a:t>
            </a:r>
            <a:endParaRPr lang="en-US" sz="2200" dirty="0">
              <a:solidFill>
                <a:schemeClr val="tx2"/>
              </a:solidFill>
              <a:latin typeface="Calibri"/>
              <a:ea typeface="+mn-ea"/>
              <a:cs typeface="+mn-cs"/>
            </a:endParaRPr>
          </a:p>
        </p:txBody>
      </p:sp>
      <p:pic>
        <p:nvPicPr>
          <p:cNvPr id="1026" name="Picture 2" descr="Image result for trauma cause of injury">
            <a:hlinkClick r:id="rId2"/>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1801"/>
          <a:stretch/>
        </p:blipFill>
        <p:spPr bwMode="auto">
          <a:xfrm>
            <a:off x="6754091" y="228600"/>
            <a:ext cx="236220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200" y="2590800"/>
            <a:ext cx="8991600" cy="2277547"/>
          </a:xfrm>
          <a:prstGeom prst="rect">
            <a:avLst/>
          </a:prstGeom>
          <a:noFill/>
        </p:spPr>
        <p:txBody>
          <a:bodyPr wrap="square" rtlCol="0">
            <a:spAutoFit/>
          </a:bodyPr>
          <a:lstStyle/>
          <a:p>
            <a:pPr defTabSz="914400" fontAlgn="auto">
              <a:spcBef>
                <a:spcPts val="0"/>
              </a:spcBef>
              <a:spcAft>
                <a:spcPts val="0"/>
              </a:spcAft>
            </a:pPr>
            <a:r>
              <a:rPr lang="en-US" b="1" u="sng" dirty="0" smtClean="0">
                <a:solidFill>
                  <a:prstClr val="black"/>
                </a:solidFill>
                <a:latin typeface="Calibri"/>
                <a:ea typeface="+mn-ea"/>
                <a:cs typeface="+mn-cs"/>
              </a:rPr>
              <a:t>Answer</a:t>
            </a:r>
            <a:r>
              <a:rPr lang="en-US" b="1" dirty="0" smtClean="0">
                <a:solidFill>
                  <a:prstClr val="black"/>
                </a:solidFill>
                <a:latin typeface="Calibri"/>
                <a:ea typeface="+mn-ea"/>
                <a:cs typeface="+mn-cs"/>
              </a:rPr>
              <a:t>: </a:t>
            </a:r>
            <a:r>
              <a:rPr lang="en-US" dirty="0" smtClean="0">
                <a:solidFill>
                  <a:prstClr val="black"/>
                </a:solidFill>
                <a:latin typeface="Calibri"/>
                <a:ea typeface="+mn-ea"/>
                <a:cs typeface="+mn-cs"/>
              </a:rPr>
              <a:t>Yes. Calendar year </a:t>
            </a:r>
            <a:r>
              <a:rPr lang="en-US" b="1" dirty="0" smtClean="0">
                <a:solidFill>
                  <a:prstClr val="black"/>
                </a:solidFill>
                <a:latin typeface="Calibri"/>
                <a:ea typeface="+mn-ea"/>
                <a:cs typeface="+mn-cs"/>
              </a:rPr>
              <a:t>2014</a:t>
            </a:r>
            <a:r>
              <a:rPr lang="en-US" dirty="0" smtClean="0">
                <a:solidFill>
                  <a:prstClr val="black"/>
                </a:solidFill>
                <a:latin typeface="Calibri"/>
                <a:ea typeface="+mn-ea"/>
                <a:cs typeface="+mn-cs"/>
              </a:rPr>
              <a:t> ICD-9-CM medical claims for patients with a principal diagnosis of traumatic injury where type of claim = 002 (facility), entity type = 2 (non-person entity), and type of bill on facility claims = 11 (Inpatient), </a:t>
            </a:r>
            <a:r>
              <a:rPr lang="en-US" b="1" dirty="0" smtClean="0">
                <a:solidFill>
                  <a:prstClr val="black"/>
                </a:solidFill>
                <a:latin typeface="Calibri"/>
                <a:ea typeface="+mn-ea"/>
                <a:cs typeface="+mn-cs"/>
              </a:rPr>
              <a:t>27% of medical claim lines have a cause code </a:t>
            </a:r>
            <a:r>
              <a:rPr lang="en-US" dirty="0" smtClean="0">
                <a:solidFill>
                  <a:prstClr val="black"/>
                </a:solidFill>
                <a:latin typeface="Calibri"/>
                <a:ea typeface="+mn-ea"/>
                <a:cs typeface="+mn-cs"/>
              </a:rPr>
              <a:t>(i.e. 22% in the E-code field and 5% in the associated diagnosis fields). However, in calendar year </a:t>
            </a:r>
            <a:r>
              <a:rPr lang="en-US" b="1" dirty="0" smtClean="0">
                <a:solidFill>
                  <a:prstClr val="black"/>
                </a:solidFill>
                <a:latin typeface="Calibri"/>
                <a:ea typeface="+mn-ea"/>
                <a:cs typeface="+mn-cs"/>
              </a:rPr>
              <a:t>2016</a:t>
            </a:r>
            <a:r>
              <a:rPr lang="en-US" dirty="0" smtClean="0">
                <a:solidFill>
                  <a:prstClr val="black"/>
                </a:solidFill>
                <a:latin typeface="Calibri"/>
                <a:ea typeface="+mn-ea"/>
                <a:cs typeface="+mn-cs"/>
              </a:rPr>
              <a:t> ICD-10-CM medical claims for patients with the same criteria, </a:t>
            </a:r>
            <a:r>
              <a:rPr lang="en-US" b="1" dirty="0" smtClean="0">
                <a:solidFill>
                  <a:prstClr val="black"/>
                </a:solidFill>
                <a:latin typeface="Calibri"/>
                <a:ea typeface="+mn-ea"/>
                <a:cs typeface="+mn-cs"/>
              </a:rPr>
              <a:t>43% of medical claims have a cause code </a:t>
            </a:r>
            <a:r>
              <a:rPr lang="en-US" dirty="0" smtClean="0">
                <a:solidFill>
                  <a:prstClr val="black"/>
                </a:solidFill>
                <a:latin typeface="Calibri"/>
                <a:ea typeface="+mn-ea"/>
                <a:cs typeface="+mn-cs"/>
              </a:rPr>
              <a:t>(i.e. 40% in the E-code field and 3% in the associated diagnosis fields). </a:t>
            </a:r>
          </a:p>
          <a:p>
            <a:pPr defTabSz="914400" fontAlgn="auto">
              <a:spcBef>
                <a:spcPts val="0"/>
              </a:spcBef>
              <a:spcAft>
                <a:spcPts val="0"/>
              </a:spcAft>
            </a:pPr>
            <a:endParaRPr lang="en-US" sz="1600" dirty="0">
              <a:solidFill>
                <a:prstClr val="black"/>
              </a:solidFill>
              <a:latin typeface="Calibri"/>
              <a:ea typeface="+mn-ea"/>
              <a:cs typeface="+mn-cs"/>
            </a:endParaRPr>
          </a:p>
        </p:txBody>
      </p:sp>
      <p:pic>
        <p:nvPicPr>
          <p:cNvPr id="13" name="Picture 4" descr="http://icd10cmcode.com/images/icd10code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4648200"/>
            <a:ext cx="2590800" cy="129540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76200" y="4648200"/>
            <a:ext cx="6248400" cy="1477328"/>
          </a:xfrm>
          <a:prstGeom prst="rect">
            <a:avLst/>
          </a:prstGeom>
        </p:spPr>
        <p:txBody>
          <a:bodyPr wrap="square">
            <a:spAutoFit/>
          </a:bodyPr>
          <a:lstStyle/>
          <a:p>
            <a:pPr defTabSz="914400" fontAlgn="auto">
              <a:spcBef>
                <a:spcPts val="0"/>
              </a:spcBef>
              <a:spcAft>
                <a:spcPts val="0"/>
              </a:spcAft>
            </a:pPr>
            <a:r>
              <a:rPr lang="en-US" dirty="0" smtClean="0">
                <a:solidFill>
                  <a:prstClr val="black"/>
                </a:solidFill>
                <a:latin typeface="Calibri"/>
                <a:ea typeface="+mn-ea"/>
                <a:cs typeface="+mn-cs"/>
              </a:rPr>
              <a:t>In addition to the 2016 cause data being </a:t>
            </a:r>
            <a:r>
              <a:rPr lang="en-US" b="1" dirty="0" smtClean="0">
                <a:solidFill>
                  <a:prstClr val="black"/>
                </a:solidFill>
                <a:latin typeface="Calibri"/>
                <a:ea typeface="+mn-ea"/>
                <a:cs typeface="+mn-cs"/>
              </a:rPr>
              <a:t>more complete</a:t>
            </a:r>
            <a:r>
              <a:rPr lang="en-US" dirty="0" smtClean="0">
                <a:solidFill>
                  <a:prstClr val="black"/>
                </a:solidFill>
                <a:latin typeface="Calibri"/>
                <a:ea typeface="+mn-ea"/>
                <a:cs typeface="+mn-cs"/>
              </a:rPr>
              <a:t>, while falls remain the top ranking cause in both 2014 and 2016, the 2016 ICD-10-CM cause codes for falls reveal that the top ranking falls are falls from the same level and that the episode of care is the patient’s initial encounter.</a:t>
            </a:r>
            <a:endParaRPr lang="en-US" dirty="0">
              <a:solidFill>
                <a:prstClr val="black"/>
              </a:solidFill>
              <a:latin typeface="Calibri"/>
              <a:ea typeface="+mn-ea"/>
              <a:cs typeface="+mn-cs"/>
            </a:endParaRPr>
          </a:p>
        </p:txBody>
      </p:sp>
    </p:spTree>
    <p:extLst>
      <p:ext uri="{BB962C8B-B14F-4D97-AF65-F5344CB8AC3E}">
        <p14:creationId xmlns:p14="http://schemas.microsoft.com/office/powerpoint/2010/main" val="8789214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7462684" cy="762000"/>
          </a:xfrm>
        </p:spPr>
        <p:txBody>
          <a:bodyPr>
            <a:noAutofit/>
          </a:bodyPr>
          <a:lstStyle/>
          <a:p>
            <a:pPr algn="l"/>
            <a:r>
              <a:rPr lang="en-US" sz="1800" b="1" u="sng" dirty="0">
                <a:solidFill>
                  <a:schemeClr val="tx2"/>
                </a:solidFill>
              </a:rPr>
              <a:t>Question</a:t>
            </a:r>
            <a:r>
              <a:rPr lang="en-US" sz="1800" b="1" dirty="0">
                <a:solidFill>
                  <a:schemeClr val="tx2"/>
                </a:solidFill>
              </a:rPr>
              <a:t>: I am currently using the </a:t>
            </a:r>
            <a:r>
              <a:rPr lang="en-US" sz="1800" b="1" dirty="0" smtClean="0">
                <a:solidFill>
                  <a:schemeClr val="tx2"/>
                </a:solidFill>
              </a:rPr>
              <a:t>MA APCD </a:t>
            </a:r>
            <a:r>
              <a:rPr lang="en-US" sz="1800" b="1" dirty="0">
                <a:solidFill>
                  <a:schemeClr val="tx2"/>
                </a:solidFill>
              </a:rPr>
              <a:t>to study outpatient Emergency Department </a:t>
            </a:r>
            <a:r>
              <a:rPr lang="en-US" sz="1800" b="1" dirty="0" smtClean="0">
                <a:solidFill>
                  <a:schemeClr val="tx2"/>
                </a:solidFill>
              </a:rPr>
              <a:t>(ED) utilization </a:t>
            </a:r>
            <a:r>
              <a:rPr lang="en-US" sz="1800" b="1" dirty="0">
                <a:solidFill>
                  <a:schemeClr val="tx2"/>
                </a:solidFill>
              </a:rPr>
              <a:t>and am considering applying for </a:t>
            </a:r>
            <a:r>
              <a:rPr lang="en-US" sz="1800" b="1" dirty="0" smtClean="0">
                <a:solidFill>
                  <a:schemeClr val="tx2"/>
                </a:solidFill>
              </a:rPr>
              <a:t>Case </a:t>
            </a:r>
            <a:r>
              <a:rPr lang="en-US" sz="1800" b="1" dirty="0">
                <a:solidFill>
                  <a:schemeClr val="tx2"/>
                </a:solidFill>
              </a:rPr>
              <a:t>M</a:t>
            </a:r>
            <a:r>
              <a:rPr lang="en-US" sz="1800" b="1" dirty="0" smtClean="0">
                <a:solidFill>
                  <a:schemeClr val="tx2"/>
                </a:solidFill>
              </a:rPr>
              <a:t>ix data. What is the difference in insurance payer product types used by those in Case </a:t>
            </a:r>
            <a:r>
              <a:rPr lang="en-US" sz="1800" b="1" dirty="0">
                <a:solidFill>
                  <a:schemeClr val="tx2"/>
                </a:solidFill>
              </a:rPr>
              <a:t>M</a:t>
            </a:r>
            <a:r>
              <a:rPr lang="en-US" sz="1800" b="1" dirty="0" smtClean="0">
                <a:solidFill>
                  <a:schemeClr val="tx2"/>
                </a:solidFill>
              </a:rPr>
              <a:t>ix ED data compared to those in MA APCD ED data?</a:t>
            </a:r>
            <a:endParaRPr lang="en-US" sz="1800" b="1" dirty="0">
              <a:solidFill>
                <a:schemeClr val="tx2"/>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3932057"/>
              </p:ext>
            </p:extLst>
          </p:nvPr>
        </p:nvGraphicFramePr>
        <p:xfrm>
          <a:off x="152400" y="1816231"/>
          <a:ext cx="4191000" cy="5029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934219542"/>
              </p:ext>
            </p:extLst>
          </p:nvPr>
        </p:nvGraphicFramePr>
        <p:xfrm>
          <a:off x="4800600" y="1828800"/>
          <a:ext cx="4191000" cy="50292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2819400" y="4800600"/>
            <a:ext cx="1219200" cy="369332"/>
          </a:xfrm>
          <a:prstGeom prst="rect">
            <a:avLst/>
          </a:prstGeom>
          <a:noFill/>
        </p:spPr>
        <p:txBody>
          <a:bodyPr wrap="square" rtlCol="0">
            <a:spAutoFit/>
          </a:bodyPr>
          <a:lstStyle/>
          <a:p>
            <a:pPr defTabSz="914400" fontAlgn="auto">
              <a:spcBef>
                <a:spcPts val="0"/>
              </a:spcBef>
              <a:spcAft>
                <a:spcPts val="0"/>
              </a:spcAft>
            </a:pPr>
            <a:endParaRPr lang="en-US" dirty="0">
              <a:solidFill>
                <a:prstClr val="black"/>
              </a:solidFill>
              <a:latin typeface="Calibri"/>
              <a:ea typeface="+mn-ea"/>
              <a:cs typeface="+mn-cs"/>
            </a:endParaRPr>
          </a:p>
        </p:txBody>
      </p:sp>
      <p:graphicFrame>
        <p:nvGraphicFramePr>
          <p:cNvPr id="7" name="Diagram 6"/>
          <p:cNvGraphicFramePr/>
          <p:nvPr>
            <p:extLst>
              <p:ext uri="{D42A27DB-BD31-4B8C-83A1-F6EECF244321}">
                <p14:modId xmlns:p14="http://schemas.microsoft.com/office/powerpoint/2010/main" val="93590095"/>
              </p:ext>
            </p:extLst>
          </p:nvPr>
        </p:nvGraphicFramePr>
        <p:xfrm>
          <a:off x="2590800" y="4648200"/>
          <a:ext cx="1295400" cy="6604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nvGrpSpPr>
          <p:cNvPr id="8" name="Group 7"/>
          <p:cNvGrpSpPr/>
          <p:nvPr/>
        </p:nvGrpSpPr>
        <p:grpSpPr>
          <a:xfrm>
            <a:off x="7391400" y="4572000"/>
            <a:ext cx="1295400" cy="660400"/>
            <a:chOff x="0" y="0"/>
            <a:chExt cx="1295400" cy="660400"/>
          </a:xfrm>
        </p:grpSpPr>
        <p:sp>
          <p:nvSpPr>
            <p:cNvPr id="9" name="Rectangle 8"/>
            <p:cNvSpPr/>
            <p:nvPr/>
          </p:nvSpPr>
          <p:spPr>
            <a:xfrm>
              <a:off x="0" y="0"/>
              <a:ext cx="1295400" cy="660400"/>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9"/>
            <p:cNvSpPr/>
            <p:nvPr/>
          </p:nvSpPr>
          <p:spPr>
            <a:xfrm>
              <a:off x="0" y="0"/>
              <a:ext cx="1295400" cy="6604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8232" tIns="78232" rIns="78232" bIns="78232" numCol="1" spcCol="1270" anchor="ctr" anchorCtr="0">
              <a:noAutofit/>
            </a:bodyPr>
            <a:lstStyle/>
            <a:p>
              <a:pPr algn="ctr" defTabSz="488950" fontAlgn="auto">
                <a:lnSpc>
                  <a:spcPct val="90000"/>
                </a:lnSpc>
                <a:spcAft>
                  <a:spcPct val="35000"/>
                </a:spcAft>
              </a:pPr>
              <a:r>
                <a:rPr lang="en-US" sz="1100" dirty="0" smtClean="0">
                  <a:solidFill>
                    <a:prstClr val="white"/>
                  </a:solidFill>
                </a:rPr>
                <a:t>Fig. 2 MA APCD ED Utilization by Payer Product  Type</a:t>
              </a:r>
              <a:endParaRPr lang="en-US" sz="1100" dirty="0">
                <a:solidFill>
                  <a:prstClr val="white"/>
                </a:solidFill>
              </a:endParaRPr>
            </a:p>
          </p:txBody>
        </p:sp>
      </p:grpSp>
      <p:pic>
        <p:nvPicPr>
          <p:cNvPr id="2050" name="Picture 2" descr="Image result for emergency department"/>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15200" y="152400"/>
            <a:ext cx="1663430" cy="965201"/>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0" y="1143000"/>
            <a:ext cx="9220200" cy="646331"/>
          </a:xfrm>
          <a:prstGeom prst="rect">
            <a:avLst/>
          </a:prstGeom>
          <a:noFill/>
        </p:spPr>
        <p:txBody>
          <a:bodyPr wrap="square" rtlCol="0">
            <a:spAutoFit/>
          </a:bodyPr>
          <a:lstStyle/>
          <a:p>
            <a:pPr defTabSz="914400" fontAlgn="auto">
              <a:spcBef>
                <a:spcPts val="0"/>
              </a:spcBef>
              <a:spcAft>
                <a:spcPts val="0"/>
              </a:spcAft>
            </a:pPr>
            <a:r>
              <a:rPr lang="en-US" sz="1200" b="1" u="sng" dirty="0" smtClean="0">
                <a:solidFill>
                  <a:prstClr val="black"/>
                </a:solidFill>
                <a:latin typeface="Calibri"/>
                <a:ea typeface="+mn-ea"/>
                <a:cs typeface="+mn-cs"/>
              </a:rPr>
              <a:t>Answer</a:t>
            </a:r>
            <a:r>
              <a:rPr lang="en-US" sz="1200" b="1" i="1" dirty="0" smtClean="0">
                <a:solidFill>
                  <a:prstClr val="black"/>
                </a:solidFill>
                <a:latin typeface="Calibri"/>
                <a:ea typeface="+mn-ea"/>
                <a:cs typeface="+mn-cs"/>
              </a:rPr>
              <a:t>: </a:t>
            </a:r>
            <a:r>
              <a:rPr lang="en-US" sz="1200" dirty="0" smtClean="0">
                <a:solidFill>
                  <a:prstClr val="black"/>
                </a:solidFill>
                <a:latin typeface="Calibri"/>
                <a:ea typeface="+mn-ea"/>
                <a:cs typeface="+mn-cs"/>
              </a:rPr>
              <a:t>A comparison of MA APCD Release 6.0 insurance product types by distinct members who used the ED to Case </a:t>
            </a:r>
            <a:r>
              <a:rPr lang="en-US" sz="1200" dirty="0">
                <a:solidFill>
                  <a:prstClr val="black"/>
                </a:solidFill>
                <a:latin typeface="Calibri"/>
                <a:ea typeface="+mn-ea"/>
                <a:cs typeface="+mn-cs"/>
              </a:rPr>
              <a:t>M</a:t>
            </a:r>
            <a:r>
              <a:rPr lang="en-US" sz="1200" dirty="0" smtClean="0">
                <a:solidFill>
                  <a:prstClr val="black"/>
                </a:solidFill>
                <a:latin typeface="Calibri"/>
                <a:ea typeface="+mn-ea"/>
                <a:cs typeface="+mn-cs"/>
              </a:rPr>
              <a:t>ix ED distinct patients </a:t>
            </a:r>
            <a:r>
              <a:rPr lang="en-US" sz="1200" dirty="0">
                <a:solidFill>
                  <a:prstClr val="black"/>
                </a:solidFill>
                <a:latin typeface="Calibri"/>
                <a:ea typeface="+mn-ea"/>
                <a:cs typeface="+mn-cs"/>
              </a:rPr>
              <a:t> </a:t>
            </a:r>
            <a:r>
              <a:rPr lang="en-US" sz="1200" dirty="0" smtClean="0">
                <a:solidFill>
                  <a:prstClr val="black"/>
                </a:solidFill>
                <a:latin typeface="Calibri"/>
                <a:ea typeface="+mn-ea"/>
                <a:cs typeface="+mn-cs"/>
              </a:rPr>
              <a:t>shows that </a:t>
            </a:r>
            <a:r>
              <a:rPr lang="en-US" sz="1200" dirty="0">
                <a:solidFill>
                  <a:prstClr val="black"/>
                </a:solidFill>
                <a:latin typeface="Calibri"/>
                <a:ea typeface="+mn-ea"/>
                <a:cs typeface="+mn-cs"/>
              </a:rPr>
              <a:t>C</a:t>
            </a:r>
            <a:r>
              <a:rPr lang="en-US" sz="1200" dirty="0" smtClean="0">
                <a:solidFill>
                  <a:prstClr val="black"/>
                </a:solidFill>
                <a:latin typeface="Calibri"/>
                <a:ea typeface="+mn-ea"/>
                <a:cs typeface="+mn-cs"/>
              </a:rPr>
              <a:t>ase </a:t>
            </a:r>
            <a:r>
              <a:rPr lang="en-US" sz="1200" dirty="0">
                <a:solidFill>
                  <a:prstClr val="black"/>
                </a:solidFill>
                <a:latin typeface="Calibri"/>
                <a:ea typeface="+mn-ea"/>
                <a:cs typeface="+mn-cs"/>
              </a:rPr>
              <a:t>M</a:t>
            </a:r>
            <a:r>
              <a:rPr lang="en-US" sz="1200" dirty="0" smtClean="0">
                <a:solidFill>
                  <a:prstClr val="black"/>
                </a:solidFill>
                <a:latin typeface="Calibri"/>
                <a:ea typeface="+mn-ea"/>
                <a:cs typeface="+mn-cs"/>
              </a:rPr>
              <a:t>ix has a higher proportion of </a:t>
            </a:r>
            <a:r>
              <a:rPr lang="en-US" sz="1200" b="1" dirty="0" smtClean="0">
                <a:solidFill>
                  <a:prstClr val="black"/>
                </a:solidFill>
                <a:latin typeface="Calibri"/>
                <a:ea typeface="+mn-ea"/>
                <a:cs typeface="+mn-cs"/>
              </a:rPr>
              <a:t>Medicare</a:t>
            </a:r>
            <a:r>
              <a:rPr lang="en-US" sz="1200" dirty="0" smtClean="0">
                <a:solidFill>
                  <a:prstClr val="black"/>
                </a:solidFill>
                <a:latin typeface="Calibri"/>
                <a:ea typeface="+mn-ea"/>
                <a:cs typeface="+mn-cs"/>
              </a:rPr>
              <a:t> and </a:t>
            </a:r>
            <a:r>
              <a:rPr lang="en-US" sz="1200" b="1" dirty="0" smtClean="0">
                <a:solidFill>
                  <a:prstClr val="black"/>
                </a:solidFill>
                <a:latin typeface="Calibri"/>
                <a:ea typeface="+mn-ea"/>
                <a:cs typeface="+mn-cs"/>
              </a:rPr>
              <a:t>Worker’s Compensation </a:t>
            </a:r>
            <a:r>
              <a:rPr lang="en-US" sz="1200" dirty="0" smtClean="0">
                <a:solidFill>
                  <a:prstClr val="black"/>
                </a:solidFill>
                <a:latin typeface="Calibri"/>
                <a:ea typeface="+mn-ea"/>
                <a:cs typeface="+mn-cs"/>
              </a:rPr>
              <a:t>beneficiaries. Fig 1 (Case Mix) and Fig 2 (APCD) below show the distribution of distinct patients for years 2011 through 2016 by insurance products types in both repositories.</a:t>
            </a:r>
            <a:endParaRPr lang="en-US" sz="1200" dirty="0">
              <a:solidFill>
                <a:prstClr val="black"/>
              </a:solidFill>
              <a:latin typeface="Calibri"/>
              <a:ea typeface="+mn-ea"/>
              <a:cs typeface="+mn-cs"/>
            </a:endParaRPr>
          </a:p>
        </p:txBody>
      </p:sp>
    </p:spTree>
    <p:extLst>
      <p:ext uri="{BB962C8B-B14F-4D97-AF65-F5344CB8AC3E}">
        <p14:creationId xmlns:p14="http://schemas.microsoft.com/office/powerpoint/2010/main" val="24344521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057400"/>
            <a:ext cx="8153400" cy="4985980"/>
          </a:xfrm>
          <a:prstGeom prst="rect">
            <a:avLst/>
          </a:prstGeom>
        </p:spPr>
        <p:txBody>
          <a:bodyPr wrap="square">
            <a:spAutoFit/>
          </a:bodyPr>
          <a:lstStyle/>
          <a:p>
            <a:pPr defTabSz="914400" fontAlgn="auto">
              <a:spcAft>
                <a:spcPts val="0"/>
              </a:spcAft>
            </a:pPr>
            <a:r>
              <a:rPr lang="en-US" altLang="en-US" sz="2400" b="1" dirty="0" smtClean="0">
                <a:solidFill>
                  <a:prstClr val="black"/>
                </a:solidFill>
                <a:latin typeface="Calibri" pitchFamily="34" charset="0"/>
                <a:ea typeface="+mn-ea"/>
                <a:cs typeface="Arial" pitchFamily="34" charset="0"/>
              </a:rPr>
              <a:t>Case Mix includes hospital records </a:t>
            </a:r>
            <a:r>
              <a:rPr lang="en-US" altLang="en-US" sz="2400" b="1" i="1" dirty="0" smtClean="0">
                <a:solidFill>
                  <a:prstClr val="black"/>
                </a:solidFill>
                <a:latin typeface="Calibri" pitchFamily="34" charset="0"/>
                <a:ea typeface="+mn-ea"/>
                <a:cs typeface="Arial" pitchFamily="34" charset="0"/>
              </a:rPr>
              <a:t>regardless</a:t>
            </a:r>
            <a:r>
              <a:rPr lang="en-US" altLang="en-US" sz="2400" b="1" dirty="0" smtClean="0">
                <a:solidFill>
                  <a:prstClr val="black"/>
                </a:solidFill>
                <a:latin typeface="Calibri" pitchFamily="34" charset="0"/>
                <a:ea typeface="+mn-ea"/>
                <a:cs typeface="Arial" pitchFamily="34" charset="0"/>
              </a:rPr>
              <a:t> of payer.</a:t>
            </a:r>
            <a:endParaRPr lang="en-US" sz="2400" b="1" dirty="0" smtClean="0">
              <a:solidFill>
                <a:prstClr val="black"/>
              </a:solidFill>
              <a:latin typeface="Calibri"/>
              <a:ea typeface="+mn-ea"/>
              <a:cs typeface="+mn-cs"/>
            </a:endParaRPr>
          </a:p>
          <a:p>
            <a:pPr defTabSz="914400" fontAlgn="auto">
              <a:spcAft>
                <a:spcPts val="0"/>
              </a:spcAft>
            </a:pPr>
            <a:endParaRPr lang="en-US" altLang="en-US" sz="2400" dirty="0">
              <a:solidFill>
                <a:prstClr val="black"/>
              </a:solidFill>
              <a:latin typeface="Calibri" pitchFamily="34" charset="0"/>
              <a:ea typeface="+mn-ea"/>
              <a:cs typeface="Arial" pitchFamily="34" charset="0"/>
            </a:endParaRPr>
          </a:p>
          <a:p>
            <a:pPr defTabSz="914400" fontAlgn="auto">
              <a:spcAft>
                <a:spcPts val="0"/>
              </a:spcAft>
            </a:pPr>
            <a:r>
              <a:rPr lang="en-US" altLang="en-US" sz="2400" b="1" dirty="0" smtClean="0">
                <a:solidFill>
                  <a:prstClr val="black"/>
                </a:solidFill>
                <a:latin typeface="Calibri" pitchFamily="34" charset="0"/>
                <a:ea typeface="+mn-ea"/>
                <a:cs typeface="Arial" pitchFamily="34" charset="0"/>
              </a:rPr>
              <a:t>APCD does </a:t>
            </a:r>
            <a:r>
              <a:rPr lang="en-US" altLang="en-US" sz="2400" b="1" u="sng" dirty="0" smtClean="0">
                <a:solidFill>
                  <a:prstClr val="black"/>
                </a:solidFill>
                <a:latin typeface="Calibri" pitchFamily="34" charset="0"/>
                <a:ea typeface="+mn-ea"/>
                <a:cs typeface="Arial" pitchFamily="34" charset="0"/>
              </a:rPr>
              <a:t>not</a:t>
            </a:r>
            <a:r>
              <a:rPr lang="en-US" altLang="en-US" sz="2400" b="1" dirty="0" smtClean="0">
                <a:solidFill>
                  <a:prstClr val="black"/>
                </a:solidFill>
                <a:latin typeface="Calibri" pitchFamily="34" charset="0"/>
                <a:ea typeface="+mn-ea"/>
                <a:cs typeface="Arial" pitchFamily="34" charset="0"/>
              </a:rPr>
              <a:t> include: </a:t>
            </a:r>
          </a:p>
          <a:p>
            <a:pPr lvl="1" defTabSz="914400" fontAlgn="auto">
              <a:spcAft>
                <a:spcPts val="0"/>
              </a:spcAft>
              <a:buFont typeface="Arial" pitchFamily="34" charset="0"/>
              <a:buChar char="•"/>
            </a:pPr>
            <a:r>
              <a:rPr lang="en-US" altLang="en-US" dirty="0" smtClean="0">
                <a:solidFill>
                  <a:prstClr val="black"/>
                </a:solidFill>
                <a:latin typeface="Calibri" pitchFamily="34" charset="0"/>
                <a:ea typeface="+mn-ea"/>
                <a:cs typeface="+mn-cs"/>
              </a:rPr>
              <a:t>Workers’ Compensation </a:t>
            </a:r>
          </a:p>
          <a:p>
            <a:pPr lvl="1" defTabSz="914400" fontAlgn="auto">
              <a:spcAft>
                <a:spcPts val="0"/>
              </a:spcAft>
              <a:buFont typeface="Arial" pitchFamily="34" charset="0"/>
              <a:buChar char="•"/>
            </a:pPr>
            <a:r>
              <a:rPr lang="en-US" altLang="en-US" dirty="0" smtClean="0">
                <a:solidFill>
                  <a:prstClr val="black"/>
                </a:solidFill>
                <a:latin typeface="Calibri" pitchFamily="34" charset="0"/>
                <a:ea typeface="+mn-ea"/>
                <a:cs typeface="+mn-cs"/>
              </a:rPr>
              <a:t>Free Care</a:t>
            </a:r>
          </a:p>
          <a:p>
            <a:pPr lvl="1" defTabSz="914400" fontAlgn="auto">
              <a:spcAft>
                <a:spcPts val="0"/>
              </a:spcAft>
              <a:buFont typeface="Arial" pitchFamily="34" charset="0"/>
              <a:buChar char="•"/>
            </a:pPr>
            <a:r>
              <a:rPr lang="en-US" altLang="en-US" dirty="0" smtClean="0">
                <a:solidFill>
                  <a:prstClr val="black"/>
                </a:solidFill>
                <a:latin typeface="Calibri" pitchFamily="34" charset="0"/>
                <a:ea typeface="+mn-ea"/>
                <a:cs typeface="+mn-cs"/>
              </a:rPr>
              <a:t>TRICARE and the Veterans Health Administration </a:t>
            </a:r>
          </a:p>
          <a:p>
            <a:pPr lvl="1" defTabSz="914400" fontAlgn="auto">
              <a:spcAft>
                <a:spcPts val="0"/>
              </a:spcAft>
              <a:buFont typeface="Arial" pitchFamily="34" charset="0"/>
              <a:buChar char="•"/>
            </a:pPr>
            <a:r>
              <a:rPr lang="en-US" altLang="en-US" dirty="0" smtClean="0">
                <a:solidFill>
                  <a:prstClr val="black"/>
                </a:solidFill>
                <a:latin typeface="Calibri" pitchFamily="34" charset="0"/>
                <a:ea typeface="+mn-ea"/>
                <a:cs typeface="+mn-cs"/>
              </a:rPr>
              <a:t>Federal Employees Health Benefit Plan </a:t>
            </a:r>
          </a:p>
          <a:p>
            <a:pPr lvl="1" defTabSz="914400" fontAlgn="auto">
              <a:spcAft>
                <a:spcPts val="0"/>
              </a:spcAft>
              <a:buFont typeface="Arial" pitchFamily="34" charset="0"/>
              <a:buChar char="•"/>
            </a:pPr>
            <a:r>
              <a:rPr lang="en-US" altLang="en-US" dirty="0" smtClean="0">
                <a:solidFill>
                  <a:prstClr val="black"/>
                </a:solidFill>
                <a:latin typeface="Calibri" pitchFamily="34" charset="0"/>
                <a:ea typeface="+mn-ea"/>
                <a:cs typeface="+mn-cs"/>
              </a:rPr>
              <a:t>Private insurers with under 1,000 lives </a:t>
            </a:r>
          </a:p>
          <a:p>
            <a:pPr lvl="1" defTabSz="914400" fontAlgn="auto">
              <a:spcAft>
                <a:spcPts val="0"/>
              </a:spcAft>
              <a:buFont typeface="Arial" pitchFamily="34" charset="0"/>
              <a:buChar char="•"/>
            </a:pPr>
            <a:endParaRPr lang="en-US" altLang="en-US" dirty="0" smtClean="0">
              <a:solidFill>
                <a:prstClr val="black"/>
              </a:solidFill>
              <a:latin typeface="Calibri" pitchFamily="34" charset="0"/>
              <a:ea typeface="+mn-ea"/>
              <a:cs typeface="+mn-cs"/>
            </a:endParaRPr>
          </a:p>
          <a:p>
            <a:pPr defTabSz="914400" fontAlgn="auto">
              <a:spcAft>
                <a:spcPts val="0"/>
              </a:spcAft>
            </a:pPr>
            <a:r>
              <a:rPr lang="en-US" altLang="en-US" sz="2400" b="1" dirty="0" smtClean="0">
                <a:solidFill>
                  <a:prstClr val="black"/>
                </a:solidFill>
                <a:latin typeface="Calibri" pitchFamily="34" charset="0"/>
                <a:ea typeface="+mn-ea"/>
                <a:cs typeface="Arial" pitchFamily="34" charset="0"/>
              </a:rPr>
              <a:t>APCD Medicare data is </a:t>
            </a:r>
            <a:r>
              <a:rPr lang="en-US" altLang="en-US" sz="2400" b="1" u="sng" dirty="0" smtClean="0">
                <a:solidFill>
                  <a:prstClr val="black"/>
                </a:solidFill>
                <a:latin typeface="Calibri" pitchFamily="34" charset="0"/>
                <a:ea typeface="+mn-ea"/>
                <a:cs typeface="Arial" pitchFamily="34" charset="0"/>
              </a:rPr>
              <a:t>only released to, upon request, to Government researchers</a:t>
            </a:r>
            <a:r>
              <a:rPr lang="en-US" altLang="en-US" sz="2400" b="1" dirty="0" smtClean="0">
                <a:solidFill>
                  <a:prstClr val="black"/>
                </a:solidFill>
                <a:latin typeface="Calibri" pitchFamily="34" charset="0"/>
                <a:ea typeface="+mn-ea"/>
                <a:cs typeface="Arial" pitchFamily="34" charset="0"/>
              </a:rPr>
              <a:t>.</a:t>
            </a:r>
          </a:p>
          <a:p>
            <a:pPr defTabSz="914400" fontAlgn="auto">
              <a:spcAft>
                <a:spcPts val="0"/>
              </a:spcAft>
            </a:pPr>
            <a:endParaRPr lang="en-US" altLang="en-US" sz="2400" dirty="0" smtClean="0">
              <a:solidFill>
                <a:prstClr val="black"/>
              </a:solidFill>
              <a:latin typeface="Calibri" pitchFamily="34" charset="0"/>
              <a:ea typeface="+mn-ea"/>
              <a:cs typeface="Arial" pitchFamily="34" charset="0"/>
            </a:endParaRPr>
          </a:p>
          <a:p>
            <a:pPr defTabSz="914400" fontAlgn="auto">
              <a:spcAft>
                <a:spcPts val="0"/>
              </a:spcAft>
            </a:pPr>
            <a:r>
              <a:rPr lang="en-US" altLang="en-US" sz="2400" b="1" dirty="0" smtClean="0">
                <a:solidFill>
                  <a:prstClr val="black"/>
                </a:solidFill>
                <a:latin typeface="Calibri" pitchFamily="34" charset="0"/>
                <a:ea typeface="+mn-ea"/>
                <a:cs typeface="Arial" pitchFamily="34" charset="0"/>
              </a:rPr>
              <a:t>APCD MassHealth data is </a:t>
            </a:r>
            <a:r>
              <a:rPr lang="en-US" altLang="en-US" sz="2400" b="1" u="sng" dirty="0" smtClean="0">
                <a:solidFill>
                  <a:prstClr val="black"/>
                </a:solidFill>
                <a:latin typeface="Calibri" pitchFamily="34" charset="0"/>
                <a:ea typeface="+mn-ea"/>
                <a:cs typeface="Arial" pitchFamily="34" charset="0"/>
              </a:rPr>
              <a:t>only released after approval by MassHealth</a:t>
            </a:r>
            <a:r>
              <a:rPr lang="en-US" altLang="en-US" sz="2400" b="1" dirty="0" smtClean="0">
                <a:solidFill>
                  <a:prstClr val="black"/>
                </a:solidFill>
                <a:latin typeface="Calibri" pitchFamily="34" charset="0"/>
                <a:ea typeface="+mn-ea"/>
                <a:cs typeface="Arial" pitchFamily="34" charset="0"/>
              </a:rPr>
              <a:t>.</a:t>
            </a:r>
          </a:p>
          <a:p>
            <a:pPr lvl="1" defTabSz="914400" fontAlgn="auto">
              <a:spcAft>
                <a:spcPts val="0"/>
              </a:spcAft>
              <a:buFont typeface="Arial" pitchFamily="34" charset="0"/>
              <a:buChar char="•"/>
            </a:pPr>
            <a:endParaRPr lang="en-US" altLang="en-US" dirty="0" smtClean="0">
              <a:solidFill>
                <a:prstClr val="black"/>
              </a:solidFill>
              <a:latin typeface="Calibri" pitchFamily="34" charset="0"/>
              <a:ea typeface="+mn-ea"/>
              <a:cs typeface="+mn-cs"/>
            </a:endParaRPr>
          </a:p>
        </p:txBody>
      </p:sp>
      <p:sp>
        <p:nvSpPr>
          <p:cNvPr id="5" name="Rectangle 4"/>
          <p:cNvSpPr/>
          <p:nvPr/>
        </p:nvSpPr>
        <p:spPr>
          <a:xfrm>
            <a:off x="228600" y="228600"/>
            <a:ext cx="6400800" cy="1754326"/>
          </a:xfrm>
          <a:prstGeom prst="rect">
            <a:avLst/>
          </a:prstGeom>
        </p:spPr>
        <p:txBody>
          <a:bodyPr wrap="square">
            <a:spAutoFit/>
          </a:bodyPr>
          <a:lstStyle/>
          <a:p>
            <a:pPr algn="ctr" defTabSz="914400" fontAlgn="auto">
              <a:spcBef>
                <a:spcPts val="0"/>
              </a:spcBef>
              <a:spcAft>
                <a:spcPts val="0"/>
              </a:spcAft>
            </a:pPr>
            <a:r>
              <a:rPr lang="en-US" altLang="en-US" sz="3600" b="1" dirty="0" smtClean="0">
                <a:solidFill>
                  <a:schemeClr val="tx2"/>
                </a:solidFill>
                <a:latin typeface="Calibri"/>
                <a:ea typeface="+mn-ea"/>
                <a:cs typeface="Arial" pitchFamily="34" charset="0"/>
              </a:rPr>
              <a:t>As a Reminder:</a:t>
            </a:r>
          </a:p>
          <a:p>
            <a:pPr algn="ctr" defTabSz="914400" fontAlgn="auto">
              <a:spcBef>
                <a:spcPts val="0"/>
              </a:spcBef>
              <a:spcAft>
                <a:spcPts val="0"/>
              </a:spcAft>
            </a:pPr>
            <a:r>
              <a:rPr lang="en-US" altLang="en-US" sz="3600" b="1" dirty="0" smtClean="0">
                <a:solidFill>
                  <a:schemeClr val="tx2"/>
                </a:solidFill>
                <a:latin typeface="Calibri"/>
                <a:ea typeface="+mn-ea"/>
                <a:cs typeface="Arial" pitchFamily="34" charset="0"/>
              </a:rPr>
              <a:t>Case Mix Contains Some Payers NOT Available in the APCD</a:t>
            </a:r>
            <a:endParaRPr lang="en-US" sz="3600" b="1" dirty="0">
              <a:solidFill>
                <a:schemeClr val="tx2"/>
              </a:solidFill>
              <a:latin typeface="Calibri"/>
              <a:ea typeface="+mn-ea"/>
              <a:cs typeface="+mn-cs"/>
            </a:endParaRPr>
          </a:p>
        </p:txBody>
      </p:sp>
      <p:pic>
        <p:nvPicPr>
          <p:cNvPr id="2050" name="Picture 2" descr="Image result for as a reminder">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167594"/>
            <a:ext cx="1828800" cy="1950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61511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 y="304800"/>
            <a:ext cx="7086600" cy="1143000"/>
          </a:xfrm>
        </p:spPr>
        <p:txBody>
          <a:bodyPr>
            <a:noAutofit/>
          </a:bodyPr>
          <a:lstStyle/>
          <a:p>
            <a:pPr algn="l"/>
            <a:r>
              <a:rPr lang="en-US" sz="2400" b="1" u="sng" dirty="0">
                <a:solidFill>
                  <a:schemeClr val="tx2"/>
                </a:solidFill>
              </a:rPr>
              <a:t>Question</a:t>
            </a:r>
            <a:r>
              <a:rPr lang="en-US" sz="2400" b="1" dirty="0">
                <a:solidFill>
                  <a:schemeClr val="tx2"/>
                </a:solidFill>
              </a:rPr>
              <a:t>: I am confused about the difference between some of the currency fields in the MA </a:t>
            </a:r>
            <a:r>
              <a:rPr lang="en-US" sz="2400" b="1" dirty="0" smtClean="0">
                <a:solidFill>
                  <a:schemeClr val="tx2"/>
                </a:solidFill>
              </a:rPr>
              <a:t>APCD.  Where </a:t>
            </a:r>
            <a:r>
              <a:rPr lang="en-US" sz="2400" b="1" dirty="0">
                <a:solidFill>
                  <a:schemeClr val="tx2"/>
                </a:solidFill>
              </a:rPr>
              <a:t>can I find information explaining health insurance currency data?</a:t>
            </a:r>
          </a:p>
        </p:txBody>
      </p:sp>
      <p:pic>
        <p:nvPicPr>
          <p:cNvPr id="3076" name="Picture 4" descr="Image result for health data currency insurance pay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152400"/>
            <a:ext cx="1447800" cy="125476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0" y="1752600"/>
            <a:ext cx="9063087" cy="4154984"/>
          </a:xfrm>
          <a:prstGeom prst="rect">
            <a:avLst/>
          </a:prstGeom>
          <a:noFill/>
        </p:spPr>
        <p:txBody>
          <a:bodyPr wrap="square" rtlCol="0">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b="1" i="1" dirty="0" smtClean="0">
                <a:solidFill>
                  <a:prstClr val="black"/>
                </a:solidFill>
                <a:latin typeface="Calibri"/>
                <a:ea typeface="+mn-ea"/>
                <a:cs typeface="+mn-cs"/>
              </a:rPr>
              <a:t>: </a:t>
            </a:r>
            <a:r>
              <a:rPr lang="en-US" sz="1600" dirty="0" smtClean="0">
                <a:solidFill>
                  <a:prstClr val="black"/>
                </a:solidFill>
                <a:latin typeface="Calibri"/>
                <a:ea typeface="+mn-ea"/>
                <a:cs typeface="+mn-cs"/>
              </a:rPr>
              <a:t>The MA APCD has over 20 currency fields.  There are a variety of public payer, private payer, and professional organizations with online glossaries, health data boot camp publications, and white papers explaining health insurance claims currency data and providing examples of how currency data fields are used. Below are a few of the public payer sites:</a:t>
            </a:r>
          </a:p>
          <a:p>
            <a:pPr defTabSz="914400" fontAlgn="auto">
              <a:spcBef>
                <a:spcPts val="0"/>
              </a:spcBef>
              <a:spcAft>
                <a:spcPts val="0"/>
              </a:spcAft>
            </a:pPr>
            <a:endParaRPr lang="en-US" sz="1400" dirty="0" smtClean="0">
              <a:solidFill>
                <a:prstClr val="black"/>
              </a:solidFill>
              <a:latin typeface="Calibri"/>
              <a:ea typeface="+mn-ea"/>
              <a:cs typeface="+mn-cs"/>
            </a:endParaRPr>
          </a:p>
          <a:p>
            <a:pPr defTabSz="914400" fontAlgn="auto">
              <a:spcBef>
                <a:spcPts val="0"/>
              </a:spcBef>
              <a:spcAft>
                <a:spcPts val="0"/>
              </a:spcAft>
            </a:pPr>
            <a:r>
              <a:rPr lang="en-US" sz="1400" b="1" dirty="0">
                <a:solidFill>
                  <a:prstClr val="black"/>
                </a:solidFill>
                <a:latin typeface="Calibri"/>
                <a:ea typeface="+mn-ea"/>
                <a:cs typeface="+mn-cs"/>
              </a:rPr>
              <a:t>U.S. Health and Human Services</a:t>
            </a:r>
          </a:p>
          <a:p>
            <a:pPr lvl="1" defTabSz="914400" fontAlgn="auto">
              <a:spcBef>
                <a:spcPts val="0"/>
              </a:spcBef>
              <a:spcAft>
                <a:spcPts val="0"/>
              </a:spcAft>
            </a:pPr>
            <a:r>
              <a:rPr lang="en-US" sz="1400" dirty="0" smtClean="0">
                <a:solidFill>
                  <a:prstClr val="black"/>
                </a:solidFill>
                <a:latin typeface="Calibri"/>
                <a:ea typeface="+mn-ea"/>
                <a:cs typeface="+mn-cs"/>
                <a:hlinkClick r:id="rId3"/>
              </a:rPr>
              <a:t>https://www.healthcare.gov/glossary/</a:t>
            </a:r>
            <a:r>
              <a:rPr lang="en-US" sz="1400" dirty="0" smtClean="0">
                <a:solidFill>
                  <a:prstClr val="black"/>
                </a:solidFill>
                <a:latin typeface="Calibri"/>
                <a:ea typeface="+mn-ea"/>
                <a:cs typeface="+mn-cs"/>
              </a:rPr>
              <a:t> </a:t>
            </a:r>
          </a:p>
          <a:p>
            <a:pPr defTabSz="914400" fontAlgn="auto">
              <a:spcBef>
                <a:spcPts val="0"/>
              </a:spcBef>
              <a:spcAft>
                <a:spcPts val="0"/>
              </a:spcAft>
            </a:pPr>
            <a:endParaRPr lang="en-US" sz="1400" dirty="0">
              <a:solidFill>
                <a:prstClr val="black"/>
              </a:solidFill>
              <a:latin typeface="Calibri"/>
              <a:ea typeface="+mn-ea"/>
              <a:cs typeface="+mn-cs"/>
            </a:endParaRPr>
          </a:p>
          <a:p>
            <a:pPr defTabSz="914400" fontAlgn="auto">
              <a:spcBef>
                <a:spcPts val="0"/>
              </a:spcBef>
              <a:spcAft>
                <a:spcPts val="0"/>
              </a:spcAft>
            </a:pPr>
            <a:r>
              <a:rPr lang="en-US" sz="1400" b="1" dirty="0" smtClean="0">
                <a:solidFill>
                  <a:prstClr val="black"/>
                </a:solidFill>
                <a:latin typeface="Calibri"/>
                <a:ea typeface="+mn-ea"/>
                <a:cs typeface="+mn-cs"/>
              </a:rPr>
              <a:t>Centers for Medicare &amp; Medicaid</a:t>
            </a:r>
          </a:p>
          <a:p>
            <a:pPr lvl="1" defTabSz="914400" fontAlgn="auto">
              <a:spcBef>
                <a:spcPts val="0"/>
              </a:spcBef>
              <a:spcAft>
                <a:spcPts val="0"/>
              </a:spcAft>
            </a:pPr>
            <a:r>
              <a:rPr lang="en-US" sz="1400" dirty="0" smtClean="0">
                <a:solidFill>
                  <a:prstClr val="black"/>
                </a:solidFill>
                <a:latin typeface="Calibri"/>
                <a:ea typeface="+mn-ea"/>
                <a:cs typeface="+mn-cs"/>
                <a:hlinkClick r:id="rId4"/>
              </a:rPr>
              <a:t>https://www.cms.gov/CCIIO/Resources/Files/Downloads/uniform-glossary-final.pdf</a:t>
            </a:r>
            <a:endParaRPr lang="en-US" sz="1400" dirty="0" smtClean="0">
              <a:solidFill>
                <a:prstClr val="black"/>
              </a:solidFill>
              <a:latin typeface="Calibri"/>
              <a:ea typeface="+mn-ea"/>
              <a:cs typeface="+mn-cs"/>
            </a:endParaRPr>
          </a:p>
          <a:p>
            <a:pPr lvl="1" defTabSz="914400" fontAlgn="auto">
              <a:spcBef>
                <a:spcPts val="0"/>
              </a:spcBef>
              <a:spcAft>
                <a:spcPts val="0"/>
              </a:spcAft>
            </a:pPr>
            <a:r>
              <a:rPr lang="en-US" sz="1400" dirty="0" smtClean="0">
                <a:solidFill>
                  <a:prstClr val="black"/>
                </a:solidFill>
                <a:latin typeface="Calibri"/>
                <a:ea typeface="+mn-ea"/>
                <a:cs typeface="+mn-cs"/>
                <a:hlinkClick r:id="rId5"/>
              </a:rPr>
              <a:t>https://www.medicare.gov/part-d/costs/copayment-coinsurance/drug-plan-copayments.html</a:t>
            </a:r>
            <a:endParaRPr lang="en-US" sz="1400" dirty="0" smtClean="0">
              <a:solidFill>
                <a:prstClr val="black"/>
              </a:solidFill>
              <a:latin typeface="Calibri"/>
              <a:ea typeface="+mn-ea"/>
              <a:cs typeface="+mn-cs"/>
            </a:endParaRPr>
          </a:p>
          <a:p>
            <a:pPr lvl="1" defTabSz="914400" fontAlgn="auto">
              <a:spcBef>
                <a:spcPts val="0"/>
              </a:spcBef>
              <a:spcAft>
                <a:spcPts val="0"/>
              </a:spcAft>
            </a:pPr>
            <a:r>
              <a:rPr lang="en-US" sz="1400" dirty="0" smtClean="0">
                <a:solidFill>
                  <a:prstClr val="black"/>
                </a:solidFill>
                <a:latin typeface="Calibri"/>
                <a:ea typeface="+mn-ea"/>
                <a:cs typeface="+mn-cs"/>
                <a:hlinkClick r:id="rId6"/>
              </a:rPr>
              <a:t>https://marketplace.cms.gov/technical-assistance-resources/summary-of-benefits-fast-facts.pdf</a:t>
            </a:r>
            <a:endParaRPr lang="en-US" sz="1400" dirty="0" smtClean="0">
              <a:solidFill>
                <a:prstClr val="black"/>
              </a:solidFill>
              <a:latin typeface="Calibri"/>
              <a:ea typeface="+mn-ea"/>
              <a:cs typeface="+mn-cs"/>
            </a:endParaRPr>
          </a:p>
          <a:p>
            <a:pPr defTabSz="914400" fontAlgn="auto">
              <a:spcBef>
                <a:spcPts val="0"/>
              </a:spcBef>
              <a:spcAft>
                <a:spcPts val="0"/>
              </a:spcAft>
            </a:pPr>
            <a:endParaRPr lang="en-US" sz="1400" dirty="0">
              <a:solidFill>
                <a:prstClr val="black"/>
              </a:solidFill>
              <a:latin typeface="Calibri"/>
              <a:ea typeface="+mn-ea"/>
              <a:cs typeface="+mn-cs"/>
            </a:endParaRPr>
          </a:p>
          <a:p>
            <a:pPr defTabSz="914400" fontAlgn="auto">
              <a:spcBef>
                <a:spcPts val="0"/>
              </a:spcBef>
              <a:spcAft>
                <a:spcPts val="0"/>
              </a:spcAft>
            </a:pPr>
            <a:r>
              <a:rPr lang="en-US" sz="1400" b="1" dirty="0" smtClean="0">
                <a:solidFill>
                  <a:prstClr val="black"/>
                </a:solidFill>
                <a:latin typeface="Calibri"/>
                <a:ea typeface="+mn-ea"/>
                <a:cs typeface="+mn-cs"/>
              </a:rPr>
              <a:t>MassHealth</a:t>
            </a:r>
          </a:p>
          <a:p>
            <a:pPr lvl="1" defTabSz="914400" fontAlgn="auto">
              <a:spcBef>
                <a:spcPts val="0"/>
              </a:spcBef>
              <a:spcAft>
                <a:spcPts val="0"/>
              </a:spcAft>
            </a:pPr>
            <a:r>
              <a:rPr lang="en-US" sz="1400" dirty="0" smtClean="0">
                <a:solidFill>
                  <a:prstClr val="black"/>
                </a:solidFill>
                <a:latin typeface="Calibri"/>
                <a:ea typeface="+mn-ea"/>
                <a:cs typeface="+mn-cs"/>
                <a:hlinkClick r:id="rId7"/>
              </a:rPr>
              <a:t>https://www.mass.gov/service-details/masshealth-copayments-frequently-asked-questions</a:t>
            </a:r>
            <a:endParaRPr lang="en-US" sz="1400" dirty="0" smtClean="0">
              <a:solidFill>
                <a:prstClr val="black"/>
              </a:solidFill>
              <a:latin typeface="Calibri"/>
              <a:ea typeface="+mn-ea"/>
              <a:cs typeface="+mn-cs"/>
            </a:endParaRPr>
          </a:p>
          <a:p>
            <a:pPr lvl="1" defTabSz="914400" fontAlgn="auto">
              <a:spcBef>
                <a:spcPts val="0"/>
              </a:spcBef>
              <a:spcAft>
                <a:spcPts val="0"/>
              </a:spcAft>
            </a:pPr>
            <a:r>
              <a:rPr lang="en-US" sz="1400" dirty="0" smtClean="0">
                <a:solidFill>
                  <a:prstClr val="black"/>
                </a:solidFill>
                <a:latin typeface="Calibri"/>
                <a:ea typeface="+mn-ea"/>
                <a:cs typeface="+mn-cs"/>
                <a:hlinkClick r:id="rId8"/>
              </a:rPr>
              <a:t>https://www.mass.gov/files/documents/2018/03/01/aca-1-english-mb-lp_03-18_1.pdf</a:t>
            </a:r>
            <a:endParaRPr lang="en-US" sz="1400" dirty="0" smtClean="0">
              <a:solidFill>
                <a:prstClr val="black"/>
              </a:solidFill>
              <a:latin typeface="Calibri"/>
              <a:ea typeface="+mn-ea"/>
              <a:cs typeface="+mn-cs"/>
            </a:endParaRPr>
          </a:p>
          <a:p>
            <a:pPr lvl="1" defTabSz="914400" fontAlgn="auto">
              <a:spcBef>
                <a:spcPts val="0"/>
              </a:spcBef>
              <a:spcAft>
                <a:spcPts val="0"/>
              </a:spcAft>
            </a:pPr>
            <a:r>
              <a:rPr lang="en-US" sz="1400" dirty="0" smtClean="0">
                <a:solidFill>
                  <a:prstClr val="black"/>
                </a:solidFill>
                <a:latin typeface="Calibri"/>
                <a:ea typeface="+mn-ea"/>
                <a:cs typeface="+mn-cs"/>
                <a:hlinkClick r:id="rId9"/>
              </a:rPr>
              <a:t>https://www.sec.state.ma.us/reg_pub/pdf/100/130506.pdf</a:t>
            </a:r>
            <a:endParaRPr lang="en-US" sz="1400" dirty="0" smtClean="0">
              <a:solidFill>
                <a:prstClr val="black"/>
              </a:solidFill>
              <a:latin typeface="Calibri"/>
              <a:ea typeface="+mn-ea"/>
              <a:cs typeface="+mn-cs"/>
            </a:endParaRPr>
          </a:p>
          <a:p>
            <a:pPr defTabSz="914400" fontAlgn="auto">
              <a:spcBef>
                <a:spcPts val="0"/>
              </a:spcBef>
              <a:spcAft>
                <a:spcPts val="0"/>
              </a:spcAft>
            </a:pPr>
            <a:endParaRPr lang="en-US" dirty="0">
              <a:solidFill>
                <a:prstClr val="black"/>
              </a:solidFill>
              <a:latin typeface="Calibri"/>
              <a:ea typeface="+mn-ea"/>
              <a:cs typeface="+mn-cs"/>
            </a:endParaRPr>
          </a:p>
        </p:txBody>
      </p:sp>
      <p:sp>
        <p:nvSpPr>
          <p:cNvPr id="5" name="TextBox 4"/>
          <p:cNvSpPr txBox="1"/>
          <p:nvPr/>
        </p:nvSpPr>
        <p:spPr>
          <a:xfrm>
            <a:off x="76200" y="6581001"/>
            <a:ext cx="5978240" cy="276999"/>
          </a:xfrm>
          <a:prstGeom prst="rect">
            <a:avLst/>
          </a:prstGeom>
          <a:noFill/>
        </p:spPr>
        <p:txBody>
          <a:bodyPr wrap="none" rtlCol="0">
            <a:spAutoFit/>
          </a:bodyPr>
          <a:lstStyle/>
          <a:p>
            <a:pPr defTabSz="914400" fontAlgn="auto">
              <a:spcBef>
                <a:spcPts val="0"/>
              </a:spcBef>
              <a:spcAft>
                <a:spcPts val="0"/>
              </a:spcAft>
            </a:pPr>
            <a:r>
              <a:rPr lang="en-US" sz="1200" i="1" dirty="0" smtClean="0">
                <a:solidFill>
                  <a:prstClr val="black"/>
                </a:solidFill>
                <a:latin typeface="Calibri"/>
                <a:ea typeface="+mn-ea"/>
                <a:cs typeface="+mn-cs"/>
              </a:rPr>
              <a:t>* Note: The above listed websites were last accessed May 18, 2018 and are subject to change</a:t>
            </a:r>
            <a:endParaRPr lang="en-US" sz="1200" i="1" dirty="0">
              <a:solidFill>
                <a:prstClr val="black"/>
              </a:solidFill>
              <a:latin typeface="Calibri"/>
              <a:ea typeface="+mn-ea"/>
              <a:cs typeface="+mn-cs"/>
            </a:endParaRPr>
          </a:p>
        </p:txBody>
      </p:sp>
    </p:spTree>
    <p:extLst>
      <p:ext uri="{BB962C8B-B14F-4D97-AF65-F5344CB8AC3E}">
        <p14:creationId xmlns:p14="http://schemas.microsoft.com/office/powerpoint/2010/main" val="15630302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Where can I find old User </a:t>
            </a:r>
            <a:r>
              <a:rPr lang="en-US" sz="2800" smtClean="0"/>
              <a:t>Workgroup presentations</a:t>
            </a:r>
            <a:r>
              <a:rPr lang="en-US" sz="2800" dirty="0" smtClean="0"/>
              <a:t>?</a:t>
            </a:r>
            <a:endParaRPr lang="en-US" sz="2800" dirty="0"/>
          </a:p>
        </p:txBody>
      </p:sp>
      <p:sp>
        <p:nvSpPr>
          <p:cNvPr id="3" name="Subtitle 2"/>
          <p:cNvSpPr>
            <a:spLocks noGrp="1"/>
          </p:cNvSpPr>
          <p:nvPr>
            <p:ph type="subTitle" idx="1"/>
          </p:nvPr>
        </p:nvSpPr>
        <p:spPr/>
        <p:txBody>
          <a:bodyPr/>
          <a:lstStyle/>
          <a:p>
            <a:r>
              <a:rPr lang="en-US" sz="1600" dirty="0">
                <a:hlinkClick r:id="rId3"/>
              </a:rPr>
              <a:t>http://www.chiamass.gov/ma-apcd-and-case-mix-user-workgroup-information</a:t>
            </a:r>
            <a:r>
              <a:rPr lang="en-US" sz="1600" dirty="0" smtClean="0">
                <a:hlinkClick r:id="rId3"/>
              </a:rPr>
              <a:t>/</a:t>
            </a:r>
            <a:r>
              <a:rPr lang="en-US" sz="1600" dirty="0" smtClean="0"/>
              <a:t> </a:t>
            </a:r>
            <a:endParaRPr lang="en-US"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225" y="2336224"/>
            <a:ext cx="6711745" cy="443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2009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MA 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Announcements / Updates</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More Info on Summarized Data Reports</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Introduction to CompareCare</a:t>
            </a:r>
          </a:p>
          <a:p>
            <a:pPr marL="571500" lvl="0" indent="-571500">
              <a:buFont typeface="Wingdings" panose="05000000000000000000" pitchFamily="2" charset="2"/>
              <a:buChar char="§"/>
            </a:pPr>
            <a:r>
              <a:rPr lang="en-US" u="sng" dirty="0" smtClean="0">
                <a:latin typeface="Arial" panose="020B0604020202020204" pitchFamily="34" charset="0"/>
                <a:cs typeface="Arial" panose="020B0604020202020204" pitchFamily="34" charset="0"/>
              </a:rPr>
              <a:t>User Support Slide Topics</a:t>
            </a:r>
            <a:r>
              <a:rPr lang="en-US" dirty="0" smtClean="0">
                <a:latin typeface="Arial" panose="020B0604020202020204" pitchFamily="34" charset="0"/>
                <a:cs typeface="Arial" panose="020B0604020202020204" pitchFamily="34" charset="0"/>
              </a:rPr>
              <a:t>: </a:t>
            </a:r>
          </a:p>
          <a:p>
            <a:pPr marL="1028700" lvl="1" indent="-571500" algn="l">
              <a:buFont typeface="Courier New" panose="02070309020205020404" pitchFamily="49" charset="0"/>
              <a:buChar char="o"/>
            </a:pPr>
            <a:r>
              <a:rPr lang="en-US" sz="1600" dirty="0" smtClean="0">
                <a:solidFill>
                  <a:schemeClr val="tx2"/>
                </a:solidFill>
                <a:latin typeface="Arial"/>
                <a:ea typeface="Times New Roman"/>
              </a:rPr>
              <a:t>% of MA Population with Public Insurance or No Insurance</a:t>
            </a:r>
            <a:endParaRPr lang="en-US" sz="1600" dirty="0">
              <a:solidFill>
                <a:schemeClr val="tx2"/>
              </a:solidFill>
              <a:latin typeface="Arial"/>
              <a:ea typeface="Times New Roman"/>
            </a:endParaRPr>
          </a:p>
          <a:p>
            <a:pPr marL="1028700" lvl="1" indent="-571500" algn="l">
              <a:buFont typeface="Courier New" panose="02070309020205020404" pitchFamily="49" charset="0"/>
              <a:buChar char="o"/>
            </a:pPr>
            <a:r>
              <a:rPr lang="en-US" sz="1600" dirty="0" smtClean="0">
                <a:solidFill>
                  <a:schemeClr val="tx2"/>
                </a:solidFill>
                <a:latin typeface="Arial"/>
                <a:ea typeface="Times New Roman"/>
              </a:rPr>
              <a:t>SIC Code / NAIC Code Data Quality</a:t>
            </a:r>
          </a:p>
          <a:p>
            <a:pPr marL="1028700" lvl="1" indent="-571500" algn="l">
              <a:buFont typeface="Courier New" panose="02070309020205020404" pitchFamily="49" charset="0"/>
              <a:buChar char="o"/>
            </a:pPr>
            <a:r>
              <a:rPr lang="en-US" sz="1600" dirty="0" smtClean="0">
                <a:solidFill>
                  <a:schemeClr val="tx2"/>
                </a:solidFill>
                <a:latin typeface="Arial"/>
                <a:ea typeface="Times New Roman"/>
              </a:rPr>
              <a:t>Type of Facility Claim Frequencies</a:t>
            </a:r>
          </a:p>
          <a:p>
            <a:pPr marL="1028700" lvl="1" indent="-571500" algn="l">
              <a:buFont typeface="Courier New" panose="02070309020205020404" pitchFamily="49" charset="0"/>
              <a:buChar char="o"/>
            </a:pPr>
            <a:r>
              <a:rPr lang="en-US" sz="1600" dirty="0" smtClean="0">
                <a:solidFill>
                  <a:schemeClr val="tx2"/>
                </a:solidFill>
                <a:latin typeface="Arial"/>
                <a:ea typeface="Times New Roman"/>
              </a:rPr>
              <a:t>Blank Product Enrollment End Dates</a:t>
            </a:r>
            <a:endParaRPr lang="en-US" sz="1600" dirty="0">
              <a:solidFill>
                <a:schemeClr val="tx2"/>
              </a:solidFill>
              <a:latin typeface="Arial"/>
              <a:ea typeface="Times New Roman"/>
            </a:endParaRP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Q&amp;A</a:t>
            </a:r>
            <a:endParaRPr lang="en-US" dirty="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2018,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2018,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sz="2400" dirty="0" smtClean="0"/>
              <a:t>Encompasses </a:t>
            </a:r>
            <a:r>
              <a:rPr lang="en-US" sz="2400" dirty="0"/>
              <a:t>data from January 2012 – December 2016 with six months of claim </a:t>
            </a:r>
            <a:r>
              <a:rPr lang="en-US" sz="2400" dirty="0" smtClean="0"/>
              <a:t>runout</a:t>
            </a:r>
          </a:p>
          <a:p>
            <a:pPr marL="342900" lvl="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Release Documentation and Data </a:t>
            </a:r>
            <a:r>
              <a:rPr lang="en-US" sz="2400" dirty="0">
                <a:solidFill>
                  <a:schemeClr val="tx2"/>
                </a:solidFill>
                <a:latin typeface="Arial" panose="020B0604020202020204" pitchFamily="34" charset="0"/>
                <a:cs typeface="Arial" panose="020B0604020202020204" pitchFamily="34" charset="0"/>
              </a:rPr>
              <a:t>S</a:t>
            </a:r>
            <a:r>
              <a:rPr lang="en-US" sz="2400" dirty="0" smtClean="0">
                <a:solidFill>
                  <a:schemeClr val="tx2"/>
                </a:solidFill>
                <a:latin typeface="Arial" panose="020B0604020202020204" pitchFamily="34" charset="0"/>
                <a:cs typeface="Arial" panose="020B0604020202020204" pitchFamily="34" charset="0"/>
              </a:rPr>
              <a:t>pecifications are now available online</a:t>
            </a:r>
          </a:p>
          <a:p>
            <a:pPr lvl="0"/>
            <a:r>
              <a:rPr lang="en-US" sz="1800" dirty="0" smtClean="0">
                <a:solidFill>
                  <a:srgbClr val="1F497D"/>
                </a:solidFill>
                <a:latin typeface="Arial" panose="020B0604020202020204" pitchFamily="34" charset="0"/>
                <a:cs typeface="Arial" panose="020B0604020202020204" pitchFamily="34" charset="0"/>
              </a:rPr>
              <a:t>	Available </a:t>
            </a:r>
            <a:r>
              <a:rPr lang="en-US" sz="1800" dirty="0">
                <a:solidFill>
                  <a:srgbClr val="1F497D"/>
                </a:solidFill>
                <a:latin typeface="Arial" panose="020B0604020202020204" pitchFamily="34" charset="0"/>
                <a:cs typeface="Arial" panose="020B0604020202020204" pitchFamily="34" charset="0"/>
              </a:rPr>
              <a:t>here: </a:t>
            </a:r>
            <a:r>
              <a:rPr lang="en-US" sz="1800" dirty="0">
                <a:solidFill>
                  <a:srgbClr val="1F497D"/>
                </a:solidFill>
                <a:latin typeface="Arial" panose="020B0604020202020204" pitchFamily="34" charset="0"/>
                <a:cs typeface="Arial" panose="020B0604020202020204" pitchFamily="34" charset="0"/>
                <a:hlinkClick r:id="rId3"/>
              </a:rPr>
              <a:t>http://www.chiamass.gov/ma-apcd</a:t>
            </a:r>
            <a:r>
              <a:rPr lang="en-US" sz="1800" dirty="0" smtClean="0">
                <a:solidFill>
                  <a:srgbClr val="1F497D"/>
                </a:solidFill>
                <a:latin typeface="Arial" panose="020B0604020202020204" pitchFamily="34" charset="0"/>
                <a:cs typeface="Arial" panose="020B0604020202020204" pitchFamily="34" charset="0"/>
                <a:hlinkClick r:id="rId3"/>
              </a:rPr>
              <a:t>/</a:t>
            </a:r>
            <a:r>
              <a:rPr lang="en-US" sz="1800" dirty="0" smtClean="0">
                <a:solidFill>
                  <a:srgbClr val="1F497D"/>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Apply now by listing 2016 (and any other years you want from Release 6.0) in the “Years Requested” section of the current application form</a:t>
            </a:r>
          </a:p>
          <a:p>
            <a:r>
              <a:rPr lang="en-US" sz="2400" dirty="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rPr>
              <a:t>Available here: </a:t>
            </a:r>
            <a:r>
              <a:rPr lang="en-US" sz="1800" dirty="0">
                <a:solidFill>
                  <a:schemeClr val="tx2"/>
                </a:solidFill>
                <a:latin typeface="Arial" panose="020B0604020202020204" pitchFamily="34" charset="0"/>
                <a:cs typeface="Arial" panose="020B0604020202020204" pitchFamily="34" charset="0"/>
                <a:hlinkClick r:id="rId4"/>
              </a:rPr>
              <a:t>http://</a:t>
            </a:r>
            <a:r>
              <a:rPr lang="en-US" sz="1800"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sz="1800" dirty="0" smtClean="0">
                <a:solidFill>
                  <a:schemeClr val="tx2"/>
                </a:solidFill>
                <a:latin typeface="Arial" panose="020B0604020202020204" pitchFamily="34" charset="0"/>
                <a:cs typeface="Arial" panose="020B0604020202020204" pitchFamily="34" charset="0"/>
              </a:rPr>
              <a:t> </a:t>
            </a: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39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FY17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JUNE [COMPLETED]</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AUGUST</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SEPTEMBER</a:t>
            </a:r>
            <a:endParaRPr lang="en-US" sz="1600" b="1" dirty="0" smtClean="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93378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375" y="570991"/>
            <a:ext cx="7238283" cy="1017981"/>
          </a:xfrm>
        </p:spPr>
        <p:txBody>
          <a:bodyPr>
            <a:normAutofit fontScale="90000"/>
          </a:bodyPr>
          <a:lstStyle/>
          <a:p>
            <a:pPr lvl="0"/>
            <a:r>
              <a:rPr lang="en-US" dirty="0">
                <a:latin typeface="Arial" panose="020B0604020202020204" pitchFamily="34" charset="0"/>
                <a:cs typeface="Arial" panose="020B0604020202020204" pitchFamily="34" charset="0"/>
              </a:rPr>
              <a:t>Announcement regarding APCD Data Release to Market </a:t>
            </a:r>
            <a:r>
              <a:rPr lang="en-US" dirty="0" smtClean="0">
                <a:latin typeface="Arial" panose="020B0604020202020204" pitchFamily="34" charset="0"/>
                <a:cs typeface="Arial" panose="020B0604020202020204" pitchFamily="34" charset="0"/>
              </a:rPr>
              <a:t>Participants</a:t>
            </a:r>
            <a:endParaRPr lang="en-US" dirty="0"/>
          </a:p>
        </p:txBody>
      </p:sp>
      <p:sp>
        <p:nvSpPr>
          <p:cNvPr id="3" name="Subtitle 2"/>
          <p:cNvSpPr>
            <a:spLocks noGrp="1"/>
          </p:cNvSpPr>
          <p:nvPr>
            <p:ph type="subTitle" idx="1"/>
          </p:nvPr>
        </p:nvSpPr>
        <p:spPr/>
        <p:txBody>
          <a:bodyPr/>
          <a:lstStyle/>
          <a:p>
            <a:r>
              <a:rPr lang="en-US" sz="1500" b="1" dirty="0"/>
              <a:t>Notice re: APCD Data Release to Market </a:t>
            </a:r>
            <a:r>
              <a:rPr lang="en-US" sz="1500" b="1" dirty="0" smtClean="0"/>
              <a:t>Participants (5/18/18): </a:t>
            </a:r>
            <a:r>
              <a:rPr lang="en-US" sz="1500" b="1" dirty="0"/>
              <a:t>  </a:t>
            </a:r>
            <a:endParaRPr lang="en-US" sz="1500" dirty="0"/>
          </a:p>
          <a:p>
            <a:r>
              <a:rPr lang="en-US" sz="1500" dirty="0"/>
              <a:t> </a:t>
            </a:r>
          </a:p>
          <a:p>
            <a:r>
              <a:rPr lang="en-US" sz="1500" dirty="0"/>
              <a:t>CHIA accepts applications from providers, payers, researchers and other government entities for use of the APCD in public policy research. Although infrequent, CHIA has received several applications from market participants requesting the payment data of their competitors.  </a:t>
            </a:r>
          </a:p>
          <a:p>
            <a:r>
              <a:rPr lang="en-US" sz="1500" dirty="0"/>
              <a:t> </a:t>
            </a:r>
          </a:p>
          <a:p>
            <a:r>
              <a:rPr lang="en-US" sz="1500" dirty="0"/>
              <a:t>CHIA is currently developing a transparency agenda that, as envisioned, would make publicly available without application unprecedented levels of procedure pricing data. While developing this transparency agenda in consultation with providers, payers, researchers, and other government agencies, CHIA has acknowledged an open question around how much pricing information can be released without deleterious effects on the Massachusetts health care market.</a:t>
            </a:r>
          </a:p>
          <a:p>
            <a:r>
              <a:rPr lang="en-US" sz="1500" dirty="0"/>
              <a:t> </a:t>
            </a:r>
          </a:p>
          <a:p>
            <a:r>
              <a:rPr lang="en-US" sz="1500" dirty="0"/>
              <a:t>CHIA will, therefore, temporarily suspend approval of applications for APCD data from market participants requesting the payment data of their competitors while this question is being considered.  CHIA will notify the applicant community once a final determination has been made. </a:t>
            </a:r>
          </a:p>
        </p:txBody>
      </p:sp>
    </p:spTree>
    <p:extLst>
      <p:ext uri="{BB962C8B-B14F-4D97-AF65-F5344CB8AC3E}">
        <p14:creationId xmlns:p14="http://schemas.microsoft.com/office/powerpoint/2010/main" val="3236425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375" y="570991"/>
            <a:ext cx="7238283" cy="1017981"/>
          </a:xfrm>
        </p:spPr>
        <p:txBody>
          <a:bodyPr>
            <a:normAutofit fontScale="90000"/>
          </a:bodyPr>
          <a:lstStyle/>
          <a:p>
            <a:pPr lvl="0"/>
            <a:r>
              <a:rPr lang="en-US" dirty="0">
                <a:latin typeface="Arial" panose="020B0604020202020204" pitchFamily="34" charset="0"/>
                <a:cs typeface="Arial" panose="020B0604020202020204" pitchFamily="34" charset="0"/>
              </a:rPr>
              <a:t>Announcement regarding APCD Data Release to Market </a:t>
            </a:r>
            <a:r>
              <a:rPr lang="en-US" dirty="0" smtClean="0">
                <a:latin typeface="Arial" panose="020B0604020202020204" pitchFamily="34" charset="0"/>
                <a:cs typeface="Arial" panose="020B0604020202020204" pitchFamily="34" charset="0"/>
              </a:rPr>
              <a:t>Participants</a:t>
            </a:r>
            <a:endParaRPr lang="en-US" dirty="0"/>
          </a:p>
        </p:txBody>
      </p:sp>
      <p:sp>
        <p:nvSpPr>
          <p:cNvPr id="3" name="Subtitle 2"/>
          <p:cNvSpPr>
            <a:spLocks noGrp="1"/>
          </p:cNvSpPr>
          <p:nvPr>
            <p:ph type="subTitle" idx="1"/>
          </p:nvPr>
        </p:nvSpPr>
        <p:spPr/>
        <p:txBody>
          <a:bodyPr/>
          <a:lstStyle/>
          <a:p>
            <a:r>
              <a:rPr lang="en-US" dirty="0" smtClean="0"/>
              <a:t>Key Points:</a:t>
            </a:r>
          </a:p>
          <a:p>
            <a:pPr marL="342900" indent="-342900">
              <a:buFont typeface="Arial" panose="020B0604020202020204" pitchFamily="34" charset="0"/>
              <a:buChar char="•"/>
            </a:pPr>
            <a:r>
              <a:rPr lang="en-US" dirty="0" smtClean="0"/>
              <a:t>Only applications from “market participants” requesting “payment data of their competitors” are affected.  Market participants can still request APCD data for other purposes.</a:t>
            </a:r>
          </a:p>
          <a:p>
            <a:pPr marL="342900" indent="-342900">
              <a:buFont typeface="Arial" panose="020B0604020202020204" pitchFamily="34" charset="0"/>
              <a:buChar char="•"/>
            </a:pPr>
            <a:r>
              <a:rPr lang="en-US" dirty="0" smtClean="0"/>
              <a:t>Affected applications that are currently pending (and any other affected applications that may be submitted in the meantime) are not being DENIED, they are simply ON-HOLD.</a:t>
            </a:r>
          </a:p>
          <a:p>
            <a:pPr marL="342900" indent="-342900">
              <a:buFont typeface="Arial" panose="020B0604020202020204" pitchFamily="34" charset="0"/>
              <a:buChar char="•"/>
            </a:pPr>
            <a:r>
              <a:rPr lang="en-US" dirty="0" smtClean="0"/>
              <a:t>On a case by case basis, certain projects from market participants may be allowed to proceed with payment data stripped from their extract.</a:t>
            </a:r>
          </a:p>
          <a:p>
            <a:pPr marL="342900" indent="-342900">
              <a:buFont typeface="Arial" panose="020B0604020202020204" pitchFamily="34" charset="0"/>
              <a:buChar char="•"/>
            </a:pPr>
            <a:r>
              <a:rPr lang="en-US" dirty="0" smtClean="0"/>
              <a:t>Once CHIA has determined how to proceed, we will contact affected applicants directly, as well as announcing the determination here and on the CHIA website.</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585742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CHIA has updated our </a:t>
            </a:r>
            <a:r>
              <a:rPr lang="en-US" dirty="0" smtClean="0">
                <a:hlinkClick r:id="rId3"/>
              </a:rPr>
              <a:t>Data Release Regulations</a:t>
            </a:r>
            <a:r>
              <a:rPr lang="en-US" dirty="0" smtClean="0"/>
              <a:t> to allow for </a:t>
            </a:r>
            <a:r>
              <a:rPr lang="en-US" b="1" i="1" dirty="0"/>
              <a:t>S</a:t>
            </a:r>
            <a:r>
              <a:rPr lang="en-US" b="1" i="1" dirty="0" smtClean="0"/>
              <a:t>ummarized </a:t>
            </a:r>
            <a:r>
              <a:rPr lang="en-US" b="1" i="1" dirty="0"/>
              <a:t>D</a:t>
            </a:r>
            <a:r>
              <a:rPr lang="en-US" b="1" i="1" dirty="0" smtClean="0"/>
              <a:t>ata Reports</a:t>
            </a:r>
            <a:r>
              <a:rPr lang="en-US" sz="1600" b="1" dirty="0" smtClean="0"/>
              <a:t>			</a:t>
            </a:r>
          </a:p>
          <a:p>
            <a:pPr marL="342900" indent="-342900">
              <a:buFont typeface="Arial" panose="020B0604020202020204" pitchFamily="34" charset="0"/>
              <a:buChar char="•"/>
            </a:pPr>
            <a:r>
              <a:rPr lang="en-US" dirty="0" smtClean="0"/>
              <a:t>Will contain only aggregate data (data summaries) and De-identified Data, sourced from MA APCD and Case Mix data  </a:t>
            </a:r>
          </a:p>
          <a:p>
            <a:pPr marL="800100" lvl="1" indent="-3429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Examples </a:t>
            </a:r>
            <a:r>
              <a:rPr lang="en-US" sz="2000" dirty="0">
                <a:solidFill>
                  <a:schemeClr val="tx2"/>
                </a:solidFill>
                <a:latin typeface="Arial" panose="020B0604020202020204" pitchFamily="34" charset="0"/>
                <a:cs typeface="Arial" panose="020B0604020202020204" pitchFamily="34" charset="0"/>
              </a:rPr>
              <a:t>of Summarized Data Reports include: counts; totals; rates per thousand; index values; and other standardized metrics. </a:t>
            </a:r>
            <a:endParaRPr lang="en-US" sz="2000" dirty="0" smtClean="0">
              <a:solidFill>
                <a:schemeClr val="tx2"/>
              </a:solidFill>
              <a:latin typeface="Arial" panose="020B0604020202020204" pitchFamily="34" charset="0"/>
              <a:cs typeface="Arial" panose="020B0604020202020204" pitchFamily="34" charset="0"/>
            </a:endParaRP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W</a:t>
            </a:r>
            <a:r>
              <a:rPr lang="en-US" sz="2000" dirty="0" smtClean="0">
                <a:solidFill>
                  <a:schemeClr val="tx2"/>
                </a:solidFill>
                <a:latin typeface="Arial" panose="020B0604020202020204" pitchFamily="34" charset="0"/>
                <a:cs typeface="Arial" panose="020B0604020202020204" pitchFamily="34" charset="0"/>
              </a:rPr>
              <a:t>ill </a:t>
            </a:r>
            <a:r>
              <a:rPr lang="en-US" sz="2000" dirty="0">
                <a:solidFill>
                  <a:schemeClr val="tx2"/>
                </a:solidFill>
                <a:latin typeface="Arial" panose="020B0604020202020204" pitchFamily="34" charset="0"/>
                <a:cs typeface="Arial" panose="020B0604020202020204" pitchFamily="34" charset="0"/>
              </a:rPr>
              <a:t>be subject to CHIA’s cell suppression policy </a:t>
            </a:r>
            <a:r>
              <a:rPr lang="en-US" sz="2000" dirty="0" smtClean="0">
                <a:solidFill>
                  <a:schemeClr val="tx2"/>
                </a:solidFill>
                <a:latin typeface="Arial" panose="020B0604020202020204" pitchFamily="34" charset="0"/>
                <a:cs typeface="Arial" panose="020B0604020202020204" pitchFamily="34" charset="0"/>
              </a:rPr>
              <a:t>(no cell less than 11 will be displayed)</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Request form can be found on the MA APCD </a:t>
            </a:r>
            <a:r>
              <a:rPr lang="en-US" dirty="0">
                <a:solidFill>
                  <a:schemeClr val="tx2"/>
                </a:solidFill>
                <a:latin typeface="Arial" panose="020B0604020202020204" pitchFamily="34" charset="0"/>
                <a:cs typeface="Arial" panose="020B0604020202020204" pitchFamily="34" charset="0"/>
              </a:rPr>
              <a:t>Application Documents page: </a:t>
            </a:r>
            <a:r>
              <a:rPr lang="en-US" dirty="0">
                <a:solidFill>
                  <a:schemeClr val="tx2"/>
                </a:solidFill>
                <a:latin typeface="Arial" panose="020B0604020202020204" pitchFamily="34" charset="0"/>
                <a:cs typeface="Arial" panose="020B0604020202020204" pitchFamily="34" charset="0"/>
                <a:hlinkClick r:id="rId4"/>
              </a:rPr>
              <a:t>http://</a:t>
            </a:r>
            <a:r>
              <a:rPr lang="en-US"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dirty="0" smtClean="0">
                <a:solidFill>
                  <a:schemeClr val="tx2"/>
                </a:solidFill>
                <a:latin typeface="Arial" panose="020B0604020202020204" pitchFamily="34" charset="0"/>
                <a:cs typeface="Arial" panose="020B0604020202020204" pitchFamily="34" charset="0"/>
              </a:rPr>
              <a:t> </a:t>
            </a:r>
          </a:p>
          <a:p>
            <a:pPr marL="800100" lvl="1" indent="-3429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Data Management Plan and Data Use Agreement are not required.</a:t>
            </a:r>
            <a:endParaRPr lang="en-US" sz="1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8573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a:t>In determining whether to compile such a report, CHIA will consider the </a:t>
            </a:r>
            <a:r>
              <a:rPr lang="en-US" b="1" dirty="0"/>
              <a:t>public interest served</a:t>
            </a:r>
            <a:r>
              <a:rPr lang="en-US" dirty="0"/>
              <a:t>, the </a:t>
            </a:r>
            <a:r>
              <a:rPr lang="en-US" b="1" dirty="0"/>
              <a:t>availability of its resources</a:t>
            </a:r>
            <a:r>
              <a:rPr lang="en-US" dirty="0"/>
              <a:t>, the </a:t>
            </a:r>
            <a:r>
              <a:rPr lang="en-US" b="1" dirty="0"/>
              <a:t>complexity</a:t>
            </a:r>
            <a:r>
              <a:rPr lang="en-US" dirty="0"/>
              <a:t> of the request, and </a:t>
            </a:r>
            <a:r>
              <a:rPr lang="en-US" b="1" dirty="0"/>
              <a:t>privacy </a:t>
            </a:r>
            <a:r>
              <a:rPr lang="en-US" b="1" dirty="0" smtClean="0"/>
              <a:t>concerns</a:t>
            </a:r>
            <a:r>
              <a:rPr lang="en-US" dirty="0" smtClean="0"/>
              <a:t> (i.e</a:t>
            </a:r>
            <a:r>
              <a:rPr lang="en-US" dirty="0"/>
              <a:t>. that there is no more than a minimal risk to individual privacy in the public release of the </a:t>
            </a:r>
            <a:r>
              <a:rPr lang="en-US" dirty="0" smtClean="0"/>
              <a:t>report)</a:t>
            </a:r>
          </a:p>
          <a:p>
            <a:pPr marL="342900" indent="-342900">
              <a:buFont typeface="Arial" panose="020B0604020202020204" pitchFamily="34" charset="0"/>
              <a:buChar char="•"/>
            </a:pPr>
            <a:r>
              <a:rPr lang="en-US" dirty="0" smtClean="0"/>
              <a:t>The </a:t>
            </a:r>
            <a:r>
              <a:rPr lang="en-US" dirty="0"/>
              <a:t>Executive Director </a:t>
            </a:r>
            <a:r>
              <a:rPr lang="en-US" dirty="0" smtClean="0"/>
              <a:t>(or </a:t>
            </a:r>
            <a:r>
              <a:rPr lang="en-US" dirty="0"/>
              <a:t>his/her </a:t>
            </a:r>
            <a:r>
              <a:rPr lang="en-US" dirty="0" smtClean="0"/>
              <a:t>designee) </a:t>
            </a:r>
            <a:r>
              <a:rPr lang="en-US" dirty="0"/>
              <a:t>will approve or deny such requests.  Such approval/denial is final and not subject to further review or </a:t>
            </a:r>
            <a:r>
              <a:rPr lang="en-US" dirty="0" smtClean="0"/>
              <a:t>appeal.</a:t>
            </a:r>
          </a:p>
          <a:p>
            <a:pPr marL="342900" indent="-342900">
              <a:buFont typeface="Arial" panose="020B0604020202020204" pitchFamily="34" charset="0"/>
              <a:buChar char="•"/>
            </a:pPr>
            <a:r>
              <a:rPr lang="en-US" dirty="0" smtClean="0"/>
              <a:t>A support/production fee of $140/hour will be charged</a:t>
            </a:r>
          </a:p>
          <a:p>
            <a:pPr lvl="1" algn="l"/>
            <a:r>
              <a:rPr lang="en-US" sz="1800" dirty="0" smtClean="0">
                <a:solidFill>
                  <a:schemeClr val="tx2"/>
                </a:solidFill>
                <a:latin typeface="Arial" panose="020B0604020202020204" pitchFamily="34" charset="0"/>
                <a:cs typeface="Arial" panose="020B0604020202020204" pitchFamily="34" charset="0"/>
              </a:rPr>
              <a:t>**We will let you know the expected number of hours required, as well as when we expect to complete the work, prior to proceeding**</a:t>
            </a:r>
          </a:p>
          <a:p>
            <a:pPr marL="342900"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726909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What goes into creating a report?</a:t>
            </a:r>
            <a:endParaRPr lang="en-US" sz="3200" dirty="0"/>
          </a:p>
        </p:txBody>
      </p:sp>
      <p:sp>
        <p:nvSpPr>
          <p:cNvPr id="3" name="Subtitle 2"/>
          <p:cNvSpPr>
            <a:spLocks noGrp="1"/>
          </p:cNvSpPr>
          <p:nvPr>
            <p:ph type="subTitle" idx="1"/>
          </p:nvPr>
        </p:nvSpPr>
        <p:spPr/>
        <p:txBody>
          <a:bodyPr/>
          <a:lstStyle/>
          <a:p>
            <a:r>
              <a:rPr lang="en-US" dirty="0" smtClean="0"/>
              <a:t>Summarized Data Reports take, on average, </a:t>
            </a:r>
            <a:r>
              <a:rPr lang="en-US" b="1" u="sng" dirty="0" smtClean="0"/>
              <a:t>10 hours</a:t>
            </a:r>
            <a:r>
              <a:rPr lang="en-US" b="1" dirty="0" smtClean="0"/>
              <a:t> </a:t>
            </a:r>
            <a:r>
              <a:rPr lang="en-US" dirty="0" smtClean="0"/>
              <a:t>of CHIA resource time to complete.  </a:t>
            </a:r>
          </a:p>
          <a:p>
            <a:endParaRPr lang="en-US" sz="1000" dirty="0" smtClean="0"/>
          </a:p>
          <a:p>
            <a:r>
              <a:rPr lang="en-US" dirty="0" smtClean="0"/>
              <a:t>Steps include:</a:t>
            </a: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Initial review to determine feasibility and spot potential issues</a:t>
            </a: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Additional review and revisions with applicant to determine final specifications</a:t>
            </a:r>
            <a:endParaRPr lang="en-US" dirty="0">
              <a:latin typeface="Arial" panose="020B0604020202020204" pitchFamily="34" charset="0"/>
              <a:ea typeface="Calibri"/>
              <a:cs typeface="Arial" panose="020B0604020202020204" pitchFamily="34" charset="0"/>
            </a:endParaRP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Final review and Approval to proceed </a:t>
            </a:r>
            <a:r>
              <a:rPr lang="en-US" sz="1800" dirty="0">
                <a:solidFill>
                  <a:srgbClr val="1F497D"/>
                </a:solidFill>
                <a:latin typeface="Arial" panose="020B0604020202020204" pitchFamily="34" charset="0"/>
                <a:ea typeface="Calibri"/>
                <a:cs typeface="Arial" panose="020B0604020202020204" pitchFamily="34" charset="0"/>
              </a:rPr>
              <a:t>with the </a:t>
            </a:r>
            <a:r>
              <a:rPr lang="en-US" sz="1800" dirty="0" smtClean="0">
                <a:solidFill>
                  <a:srgbClr val="1F497D"/>
                </a:solidFill>
                <a:latin typeface="Arial" panose="020B0604020202020204" pitchFamily="34" charset="0"/>
                <a:ea typeface="Calibri"/>
                <a:cs typeface="Arial" panose="020B0604020202020204" pitchFamily="34" charset="0"/>
              </a:rPr>
              <a:t>report request</a:t>
            </a: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Create documentation</a:t>
            </a:r>
            <a:r>
              <a:rPr lang="en-US" sz="1800" dirty="0">
                <a:solidFill>
                  <a:srgbClr val="1F497D"/>
                </a:solidFill>
                <a:latin typeface="Arial" panose="020B0604020202020204" pitchFamily="34" charset="0"/>
                <a:ea typeface="Calibri"/>
                <a:cs typeface="Arial" panose="020B0604020202020204" pitchFamily="34" charset="0"/>
              </a:rPr>
              <a:t>, including code, on steps to complete </a:t>
            </a:r>
            <a:r>
              <a:rPr lang="en-US" sz="1800" dirty="0" smtClean="0">
                <a:solidFill>
                  <a:srgbClr val="1F497D"/>
                </a:solidFill>
                <a:latin typeface="Arial" panose="020B0604020202020204" pitchFamily="34" charset="0"/>
                <a:ea typeface="Calibri"/>
                <a:cs typeface="Arial" panose="020B0604020202020204" pitchFamily="34" charset="0"/>
              </a:rPr>
              <a:t>request</a:t>
            </a:r>
            <a:endParaRPr lang="en-US" dirty="0">
              <a:latin typeface="Arial" panose="020B0604020202020204" pitchFamily="34" charset="0"/>
              <a:ea typeface="Calibri"/>
              <a:cs typeface="Arial" panose="020B0604020202020204" pitchFamily="34" charset="0"/>
            </a:endParaRPr>
          </a:p>
          <a:p>
            <a:pPr marL="342900" marR="0" lvl="0" indent="-342900">
              <a:lnSpc>
                <a:spcPct val="150000"/>
              </a:lnSpc>
              <a:spcBef>
                <a:spcPts val="0"/>
              </a:spcBef>
              <a:spcAft>
                <a:spcPts val="0"/>
              </a:spcAft>
              <a:buFont typeface="+mj-lt"/>
              <a:buAutoNum type="arabicParenR"/>
            </a:pPr>
            <a:r>
              <a:rPr lang="en-US" sz="1800" dirty="0">
                <a:solidFill>
                  <a:srgbClr val="1F497D"/>
                </a:solidFill>
                <a:latin typeface="Arial" panose="020B0604020202020204" pitchFamily="34" charset="0"/>
                <a:ea typeface="Calibri"/>
                <a:cs typeface="Arial" panose="020B0604020202020204" pitchFamily="34" charset="0"/>
              </a:rPr>
              <a:t>Independent code </a:t>
            </a:r>
            <a:r>
              <a:rPr lang="en-US" sz="1800" dirty="0" smtClean="0">
                <a:solidFill>
                  <a:srgbClr val="1F497D"/>
                </a:solidFill>
                <a:latin typeface="Arial" panose="020B0604020202020204" pitchFamily="34" charset="0"/>
                <a:ea typeface="Calibri"/>
                <a:cs typeface="Arial" panose="020B0604020202020204" pitchFamily="34" charset="0"/>
              </a:rPr>
              <a:t>review </a:t>
            </a:r>
            <a:r>
              <a:rPr lang="en-US" sz="1800" dirty="0">
                <a:solidFill>
                  <a:srgbClr val="1F497D"/>
                </a:solidFill>
                <a:latin typeface="Arial" panose="020B0604020202020204" pitchFamily="34" charset="0"/>
                <a:ea typeface="Calibri"/>
                <a:cs typeface="Arial" panose="020B0604020202020204" pitchFamily="34" charset="0"/>
              </a:rPr>
              <a:t>and QA of </a:t>
            </a:r>
            <a:r>
              <a:rPr lang="en-US" sz="1800" dirty="0" smtClean="0">
                <a:solidFill>
                  <a:srgbClr val="1F497D"/>
                </a:solidFill>
                <a:latin typeface="Arial" panose="020B0604020202020204" pitchFamily="34" charset="0"/>
                <a:ea typeface="Calibri"/>
                <a:cs typeface="Arial" panose="020B0604020202020204" pitchFamily="34" charset="0"/>
              </a:rPr>
              <a:t>results</a:t>
            </a: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Create documentation </a:t>
            </a:r>
            <a:r>
              <a:rPr lang="en-US" sz="1800" dirty="0">
                <a:solidFill>
                  <a:srgbClr val="1F497D"/>
                </a:solidFill>
                <a:latin typeface="Arial" panose="020B0604020202020204" pitchFamily="34" charset="0"/>
                <a:ea typeface="Calibri"/>
                <a:cs typeface="Arial" panose="020B0604020202020204" pitchFamily="34" charset="0"/>
              </a:rPr>
              <a:t>for the recipient</a:t>
            </a:r>
            <a:endParaRPr lang="en-US" dirty="0">
              <a:latin typeface="Arial" panose="020B0604020202020204" pitchFamily="34" charset="0"/>
              <a:ea typeface="Calibri"/>
              <a:cs typeface="Arial" panose="020B0604020202020204" pitchFamily="34" charset="0"/>
            </a:endParaRP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Produce final cut of data / report </a:t>
            </a:r>
            <a:r>
              <a:rPr lang="en-US" sz="1800" dirty="0">
                <a:solidFill>
                  <a:srgbClr val="1F497D"/>
                </a:solidFill>
                <a:latin typeface="Arial" panose="020B0604020202020204" pitchFamily="34" charset="0"/>
                <a:ea typeface="Calibri"/>
                <a:cs typeface="Arial" panose="020B0604020202020204" pitchFamily="34" charset="0"/>
              </a:rPr>
              <a:t>results</a:t>
            </a:r>
            <a:endParaRPr lang="en-US" dirty="0">
              <a:latin typeface="Arial" panose="020B0604020202020204" pitchFamily="34" charset="0"/>
              <a:ea typeface="Calibri"/>
              <a:cs typeface="Arial" panose="020B0604020202020204" pitchFamily="34" charset="0"/>
            </a:endParaRPr>
          </a:p>
          <a:p>
            <a:endParaRPr lang="en-US" dirty="0"/>
          </a:p>
        </p:txBody>
      </p:sp>
    </p:spTree>
    <p:extLst>
      <p:ext uri="{BB962C8B-B14F-4D97-AF65-F5344CB8AC3E}">
        <p14:creationId xmlns:p14="http://schemas.microsoft.com/office/powerpoint/2010/main" val="3941184446"/>
      </p:ext>
    </p:extLst>
  </p:cSld>
  <p:clrMapOvr>
    <a:masterClrMapping/>
  </p:clrMapOvr>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23138</TotalTime>
  <Words>1235</Words>
  <Application>Microsoft Office PowerPoint</Application>
  <PresentationFormat>On-screen Show (4:3)</PresentationFormat>
  <Paragraphs>137</Paragraphs>
  <Slides>20</Slides>
  <Notes>13</Notes>
  <HiddenSlides>0</HiddenSlides>
  <MMClips>0</MMClips>
  <ScaleCrop>false</ScaleCrop>
  <HeadingPairs>
    <vt:vector size="4" baseType="variant">
      <vt:variant>
        <vt:lpstr>Theme</vt:lpstr>
      </vt:variant>
      <vt:variant>
        <vt:i4>4</vt:i4>
      </vt:variant>
      <vt:variant>
        <vt:lpstr>Slide Titles</vt:lpstr>
      </vt:variant>
      <vt:variant>
        <vt:i4>20</vt:i4>
      </vt:variant>
    </vt:vector>
  </HeadingPairs>
  <TitlesOfParts>
    <vt:vector size="24" baseType="lpstr">
      <vt:lpstr>content option A</vt:lpstr>
      <vt:lpstr>HIT January 2014</vt:lpstr>
      <vt:lpstr>1_content option A</vt:lpstr>
      <vt:lpstr>Office Theme</vt:lpstr>
      <vt:lpstr>MA Center for Health Information &amp; Analysis  MA APCD User Workgroup</vt:lpstr>
      <vt:lpstr>Agenda</vt:lpstr>
      <vt:lpstr>MA APCD Release 6.0</vt:lpstr>
      <vt:lpstr>Case Mix FY17 Release Calendar</vt:lpstr>
      <vt:lpstr>Announcement regarding APCD Data Release to Market Participants</vt:lpstr>
      <vt:lpstr>Announcement regarding APCD Data Release to Market Participants</vt:lpstr>
      <vt:lpstr>Summarized Data Reports</vt:lpstr>
      <vt:lpstr>Summarized Data Reports</vt:lpstr>
      <vt:lpstr>What goes into creating a report?</vt:lpstr>
      <vt:lpstr>Introduction to:</vt:lpstr>
      <vt:lpstr>About CompareCare</vt:lpstr>
      <vt:lpstr>CompareCare Data Available</vt:lpstr>
      <vt:lpstr> QUESTIONS?</vt:lpstr>
      <vt:lpstr>PowerPoint Presentation</vt:lpstr>
      <vt:lpstr>Question: I am currently using the MA APCD to study outpatient Emergency Department (ED) utilization and am considering applying for Case Mix data. What is the difference in insurance payer product types used by those in Case Mix ED data compared to those in MA APCD ED data?</vt:lpstr>
      <vt:lpstr>PowerPoint Presentation</vt:lpstr>
      <vt:lpstr>Question: I am confused about the difference between some of the currency fields in the MA APCD.  Where can I find information explaining health insurance currency data?</vt:lpstr>
      <vt:lpstr>Where can I find old User Workgroup presentations?</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Vogel, Rick</cp:lastModifiedBy>
  <cp:revision>521</cp:revision>
  <cp:lastPrinted>2018-07-24T18:44:15Z</cp:lastPrinted>
  <dcterms:created xsi:type="dcterms:W3CDTF">2014-04-22T00:14:56Z</dcterms:created>
  <dcterms:modified xsi:type="dcterms:W3CDTF">2018-07-25T13:12:52Z</dcterms:modified>
</cp:coreProperties>
</file>