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2"/>
  </p:notesMasterIdLst>
  <p:handoutMasterIdLst>
    <p:handoutMasterId r:id="rId23"/>
  </p:handoutMasterIdLst>
  <p:sldIdLst>
    <p:sldId id="259" r:id="rId3"/>
    <p:sldId id="274" r:id="rId4"/>
    <p:sldId id="327" r:id="rId5"/>
    <p:sldId id="343" r:id="rId6"/>
    <p:sldId id="351" r:id="rId7"/>
    <p:sldId id="352" r:id="rId8"/>
    <p:sldId id="318" r:id="rId9"/>
    <p:sldId id="337" r:id="rId10"/>
    <p:sldId id="336" r:id="rId11"/>
    <p:sldId id="359" r:id="rId12"/>
    <p:sldId id="360" r:id="rId13"/>
    <p:sldId id="361" r:id="rId14"/>
    <p:sldId id="362" r:id="rId15"/>
    <p:sldId id="363" r:id="rId16"/>
    <p:sldId id="364" r:id="rId17"/>
    <p:sldId id="306" r:id="rId18"/>
    <p:sldId id="358" r:id="rId19"/>
    <p:sldId id="328" r:id="rId20"/>
    <p:sldId id="31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81592" autoAdjust="0"/>
  </p:normalViewPr>
  <p:slideViewPr>
    <p:cSldViewPr snapToGrid="0" snapToObjects="1" showGuides="1">
      <p:cViewPr varScale="1">
        <p:scale>
          <a:sx n="53" d="100"/>
          <a:sy n="53" d="100"/>
        </p:scale>
        <p:origin x="-1032"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1/30/2020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1/30/2020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25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89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7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563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217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3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56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31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807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54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650D7-8C92-4A65-84B4-C628AB637A42}"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50D2BE-EF07-4993-826A-C25D00B5D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87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0650D7-8C92-4A65-84B4-C628AB637A42}" type="datetimeFigureOut">
              <a:rPr lang="en-US" smtClean="0">
                <a:solidFill>
                  <a:prstClr val="black">
                    <a:tint val="75000"/>
                  </a:prstClr>
                </a:solidFill>
              </a:rPr>
              <a:pPr defTabSz="914400"/>
              <a:t>1/30/2020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050D2BE-EF07-4993-826A-C25D00B5D40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08430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info-details/massachusetts-ambulance-trip-record-information-system-matris"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www.adamsairmed.org/states/Massachusett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cid:image002.png@01D5C49F.27D8A010"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hyperlink" Target="http://www.chiamass.gov/ma-apcd/"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Amy Wyeth (Special Projects Analyst)</a:t>
            </a:r>
          </a:p>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January 28, 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1" y="131022"/>
            <a:ext cx="731519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smtClean="0">
                <a:solidFill>
                  <a:srgbClr val="0070C0"/>
                </a:solidFill>
                <a:latin typeface="Arial" panose="020B0604020202020204" pitchFamily="34" charset="0"/>
                <a:cs typeface="Arial" panose="020B0604020202020204" pitchFamily="34" charset="0"/>
              </a:rPr>
              <a:t>Question</a:t>
            </a:r>
            <a:r>
              <a:rPr lang="en-US" b="1" dirty="0" smtClean="0">
                <a:solidFill>
                  <a:srgbClr val="0070C0"/>
                </a:solidFill>
                <a:latin typeface="Arial" panose="020B0604020202020204" pitchFamily="34" charset="0"/>
                <a:cs typeface="Arial" panose="020B0604020202020204" pitchFamily="34" charset="0"/>
              </a:rPr>
              <a:t>: I am using revenue codes to determine air medical transports and not finding the anticipated volume in the APCD. </a:t>
            </a:r>
          </a:p>
          <a:p>
            <a:r>
              <a:rPr lang="en-US" b="1" dirty="0" smtClean="0">
                <a:solidFill>
                  <a:srgbClr val="0070C0"/>
                </a:solidFill>
                <a:latin typeface="Arial" panose="020B0604020202020204" pitchFamily="34" charset="0"/>
                <a:cs typeface="Arial" panose="020B0604020202020204" pitchFamily="34" charset="0"/>
              </a:rPr>
              <a:t>Is air medical ambulance data not fully included in the MA APCD?</a:t>
            </a:r>
            <a:endParaRPr lang="en-US" b="1" dirty="0">
              <a:solidFill>
                <a:srgbClr val="0070C0"/>
              </a:solidFill>
              <a:latin typeface="Arial" panose="020B0604020202020204" pitchFamily="34" charset="0"/>
              <a:cs typeface="Arial" panose="020B0604020202020204" pitchFamily="34" charset="0"/>
            </a:endParaRPr>
          </a:p>
        </p:txBody>
      </p:sp>
      <p:pic>
        <p:nvPicPr>
          <p:cNvPr id="2050" name="Picture 2" descr="File:Logo Air Medic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316" y="57626"/>
            <a:ext cx="2176272" cy="962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19942"/>
            <a:ext cx="9061703" cy="3416320"/>
          </a:xfrm>
          <a:prstGeom prst="rect">
            <a:avLst/>
          </a:prstGeom>
          <a:noFill/>
        </p:spPr>
        <p:txBody>
          <a:bodyPr wrap="square" rtlCol="0">
            <a:spAutoFit/>
          </a:bodyPr>
          <a:lstStyle/>
          <a:p>
            <a:pPr defTabSz="914400"/>
            <a:r>
              <a:rPr lang="en-US" b="1" u="sng" dirty="0" smtClean="0">
                <a:solidFill>
                  <a:prstClr val="black"/>
                </a:solidFill>
              </a:rPr>
              <a:t>Answer</a:t>
            </a:r>
            <a:r>
              <a:rPr lang="en-US" dirty="0" smtClean="0">
                <a:solidFill>
                  <a:prstClr val="black"/>
                </a:solidFill>
              </a:rPr>
              <a:t>:  Revenue codes are only used for air (or ground) ambulance medical claims if the ambulance provider is billing through an inpatient care provider and such claims account for only a small portion of the ambulance billing. In the MA APCD, 98% of ambulance claims (which are for prehospital outpatient medical care and transport) do not have a revenue code. There are ambulance claims in the MA APCD from providers in all 50 states including the District of Columbia.  If you exclude ground transport and filtered by the common HCPCS procedure codes used to identify a rotary wing or fixed wing air medical providers (</a:t>
            </a:r>
            <a:r>
              <a:rPr lang="en-US" b="1" u="sng" dirty="0" smtClean="0">
                <a:solidFill>
                  <a:prstClr val="black"/>
                </a:solidFill>
              </a:rPr>
              <a:t>see Table 1 below</a:t>
            </a:r>
            <a:r>
              <a:rPr lang="en-US" dirty="0" smtClean="0">
                <a:solidFill>
                  <a:prstClr val="black"/>
                </a:solidFill>
              </a:rPr>
              <a:t>), you will still find service providers in all 50 states including DC. The largest volume air medical service provider in Massachusetts and the entire New England </a:t>
            </a:r>
            <a:r>
              <a:rPr lang="en-US" dirty="0">
                <a:solidFill>
                  <a:prstClr val="black"/>
                </a:solidFill>
              </a:rPr>
              <a:t>region is </a:t>
            </a:r>
            <a:r>
              <a:rPr lang="en-US" dirty="0" smtClean="0">
                <a:solidFill>
                  <a:prstClr val="black"/>
                </a:solidFill>
              </a:rPr>
              <a:t>the non-profit Boston Medflight incorporated as New </a:t>
            </a:r>
            <a:r>
              <a:rPr lang="en-US" dirty="0">
                <a:solidFill>
                  <a:prstClr val="black"/>
                </a:solidFill>
              </a:rPr>
              <a:t>England Life </a:t>
            </a:r>
            <a:r>
              <a:rPr lang="en-US" dirty="0" smtClean="0">
                <a:solidFill>
                  <a:prstClr val="black"/>
                </a:solidFill>
              </a:rPr>
              <a:t>Flight. Outside of Massachusetts the largest volume provider is the for-profit Air Methods with subsidiaries appearing in the MA APCD as Rocky Mountain Holdings,  Native American Air, Mercy Air and LIFENET. </a:t>
            </a:r>
            <a:endParaRPr lang="en-US" dirty="0">
              <a:solidFill>
                <a:prstClr val="black"/>
              </a:solidFill>
            </a:endParaRPr>
          </a:p>
        </p:txBody>
      </p:sp>
      <p:pic>
        <p:nvPicPr>
          <p:cNvPr id="10" name="Picture 9"/>
          <p:cNvPicPr>
            <a:picLocks noChangeAspect="1"/>
          </p:cNvPicPr>
          <p:nvPr/>
        </p:nvPicPr>
        <p:blipFill>
          <a:blip r:embed="rId3"/>
          <a:stretch>
            <a:fillRect/>
          </a:stretch>
        </p:blipFill>
        <p:spPr>
          <a:xfrm>
            <a:off x="325299" y="4575937"/>
            <a:ext cx="8411103" cy="1769998"/>
          </a:xfrm>
          <a:prstGeom prst="rect">
            <a:avLst/>
          </a:prstGeom>
        </p:spPr>
      </p:pic>
      <p:grpSp>
        <p:nvGrpSpPr>
          <p:cNvPr id="13" name="Group 12"/>
          <p:cNvGrpSpPr/>
          <p:nvPr/>
        </p:nvGrpSpPr>
        <p:grpSpPr>
          <a:xfrm>
            <a:off x="6892724" y="6485610"/>
            <a:ext cx="2210127" cy="276999"/>
            <a:chOff x="6892724" y="6485610"/>
            <a:chExt cx="2210127" cy="276999"/>
          </a:xfrm>
        </p:grpSpPr>
        <p:sp>
          <p:nvSpPr>
            <p:cNvPr id="11" name="TextBox 10"/>
            <p:cNvSpPr txBox="1"/>
            <p:nvPr/>
          </p:nvSpPr>
          <p:spPr>
            <a:xfrm>
              <a:off x="6892724" y="6485610"/>
              <a:ext cx="2210127" cy="276999"/>
            </a:xfrm>
            <a:prstGeom prst="rect">
              <a:avLst/>
            </a:prstGeom>
            <a:noFill/>
          </p:spPr>
          <p:txBody>
            <a:bodyPr wrap="square" rtlCol="0">
              <a:spAutoFit/>
            </a:bodyPr>
            <a:lstStyle/>
            <a:p>
              <a:pPr defTabSz="914400"/>
              <a:r>
                <a:rPr lang="en-US" sz="1200" i="1" dirty="0">
                  <a:solidFill>
                    <a:prstClr val="black"/>
                  </a:solidFill>
                </a:rPr>
                <a:t>a</a:t>
              </a:r>
              <a:r>
                <a:rPr lang="en-US" sz="1200" i="1" dirty="0" smtClean="0">
                  <a:solidFill>
                    <a:prstClr val="black"/>
                  </a:solidFill>
                </a:rPr>
                <a:t>nswer continued </a:t>
              </a:r>
              <a:endParaRPr lang="en-US" sz="1200" i="1" dirty="0">
                <a:solidFill>
                  <a:prstClr val="black"/>
                </a:solidFill>
              </a:endParaRPr>
            </a:p>
          </p:txBody>
        </p:sp>
        <p:sp>
          <p:nvSpPr>
            <p:cNvPr id="12" name="Right Arrow 11"/>
            <p:cNvSpPr/>
            <p:nvPr/>
          </p:nvSpPr>
          <p:spPr>
            <a:xfrm>
              <a:off x="8188452" y="6573098"/>
              <a:ext cx="790956"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Tree>
    <p:extLst>
      <p:ext uri="{BB962C8B-B14F-4D97-AF65-F5344CB8AC3E}">
        <p14:creationId xmlns:p14="http://schemas.microsoft.com/office/powerpoint/2010/main" val="60597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Logo Air Medic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7267" y="57626"/>
            <a:ext cx="2599321" cy="11493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90495"/>
            <a:ext cx="6892724" cy="2431435"/>
          </a:xfrm>
          <a:prstGeom prst="rect">
            <a:avLst/>
          </a:prstGeom>
          <a:noFill/>
        </p:spPr>
        <p:txBody>
          <a:bodyPr wrap="square" rtlCol="0">
            <a:spAutoFit/>
          </a:bodyPr>
          <a:lstStyle/>
          <a:p>
            <a:pPr defTabSz="914400"/>
            <a:r>
              <a:rPr lang="en-US" b="1" u="sng" dirty="0" smtClean="0">
                <a:solidFill>
                  <a:prstClr val="black"/>
                </a:solidFill>
              </a:rPr>
              <a:t>Answer</a:t>
            </a:r>
            <a:r>
              <a:rPr lang="en-US" dirty="0" smtClean="0">
                <a:solidFill>
                  <a:prstClr val="black"/>
                </a:solidFill>
              </a:rPr>
              <a:t>: (</a:t>
            </a:r>
            <a:r>
              <a:rPr lang="en-US" i="1" dirty="0" smtClean="0">
                <a:solidFill>
                  <a:prstClr val="black"/>
                </a:solidFill>
              </a:rPr>
              <a:t>continued</a:t>
            </a:r>
            <a:r>
              <a:rPr lang="en-US" dirty="0">
                <a:solidFill>
                  <a:prstClr val="black"/>
                </a:solidFill>
              </a:rPr>
              <a:t>) The MA APCD has a field </a:t>
            </a:r>
            <a:r>
              <a:rPr lang="en-US" dirty="0" smtClean="0">
                <a:solidFill>
                  <a:prstClr val="black"/>
                </a:solidFill>
              </a:rPr>
              <a:t>called “</a:t>
            </a:r>
            <a:r>
              <a:rPr lang="en-US" b="1" dirty="0" smtClean="0">
                <a:solidFill>
                  <a:prstClr val="black"/>
                </a:solidFill>
              </a:rPr>
              <a:t>Site </a:t>
            </a:r>
            <a:r>
              <a:rPr lang="en-US" b="1" dirty="0">
                <a:solidFill>
                  <a:prstClr val="black"/>
                </a:solidFill>
              </a:rPr>
              <a:t>of Service - on NSF/CMS 1500 </a:t>
            </a:r>
            <a:r>
              <a:rPr lang="en-US" b="1" dirty="0" smtClean="0">
                <a:solidFill>
                  <a:prstClr val="black"/>
                </a:solidFill>
              </a:rPr>
              <a:t>Claims</a:t>
            </a:r>
            <a:r>
              <a:rPr lang="en-US" dirty="0" smtClean="0">
                <a:solidFill>
                  <a:prstClr val="black"/>
                </a:solidFill>
              </a:rPr>
              <a:t>” </a:t>
            </a:r>
            <a:r>
              <a:rPr lang="en-US" dirty="0">
                <a:solidFill>
                  <a:prstClr val="black"/>
                </a:solidFill>
              </a:rPr>
              <a:t>(MC037) </a:t>
            </a:r>
            <a:r>
              <a:rPr lang="en-US" dirty="0" smtClean="0">
                <a:solidFill>
                  <a:prstClr val="black"/>
                </a:solidFill>
              </a:rPr>
              <a:t>required based on the value in the field “</a:t>
            </a:r>
            <a:r>
              <a:rPr lang="en-US" b="1" dirty="0" smtClean="0">
                <a:solidFill>
                  <a:prstClr val="black"/>
                </a:solidFill>
              </a:rPr>
              <a:t>Type of Claim</a:t>
            </a:r>
            <a:r>
              <a:rPr lang="en-US" dirty="0" smtClean="0">
                <a:solidFill>
                  <a:prstClr val="black"/>
                </a:solidFill>
              </a:rPr>
              <a:t>” (MC094). MC094 defines </a:t>
            </a:r>
            <a:r>
              <a:rPr lang="en-US" dirty="0">
                <a:solidFill>
                  <a:prstClr val="black"/>
                </a:solidFill>
              </a:rPr>
              <a:t>the type of claim </a:t>
            </a:r>
            <a:r>
              <a:rPr lang="en-US" dirty="0" smtClean="0">
                <a:solidFill>
                  <a:prstClr val="black"/>
                </a:solidFill>
              </a:rPr>
              <a:t>for which the payment is submitted based on the following values:</a:t>
            </a:r>
          </a:p>
          <a:p>
            <a:pPr defTabSz="914400"/>
            <a:endParaRPr lang="en-US" sz="800" dirty="0">
              <a:solidFill>
                <a:prstClr val="black"/>
              </a:solidFill>
            </a:endParaRPr>
          </a:p>
          <a:p>
            <a:pPr defTabSz="914400"/>
            <a:r>
              <a:rPr lang="en-US" dirty="0" smtClean="0">
                <a:solidFill>
                  <a:prstClr val="black"/>
                </a:solidFill>
              </a:rPr>
              <a:t>			</a:t>
            </a:r>
            <a:r>
              <a:rPr lang="en-US" b="1" u="sng" dirty="0" smtClean="0">
                <a:solidFill>
                  <a:prstClr val="black"/>
                </a:solidFill>
              </a:rPr>
              <a:t>Value</a:t>
            </a:r>
            <a:r>
              <a:rPr lang="en-US" dirty="0">
                <a:solidFill>
                  <a:prstClr val="black"/>
                </a:solidFill>
              </a:rPr>
              <a:t>	</a:t>
            </a:r>
            <a:r>
              <a:rPr lang="en-US" b="1" u="sng" dirty="0">
                <a:solidFill>
                  <a:prstClr val="black"/>
                </a:solidFill>
              </a:rPr>
              <a:t>Description</a:t>
            </a:r>
          </a:p>
          <a:p>
            <a:pPr lvl="6" defTabSz="914400"/>
            <a:r>
              <a:rPr lang="en-US" b="1" dirty="0">
                <a:solidFill>
                  <a:srgbClr val="FF0000"/>
                </a:solidFill>
              </a:rPr>
              <a:t>001 	Professional</a:t>
            </a:r>
          </a:p>
          <a:p>
            <a:pPr lvl="6" defTabSz="914400"/>
            <a:r>
              <a:rPr lang="en-US" dirty="0">
                <a:solidFill>
                  <a:prstClr val="black"/>
                </a:solidFill>
              </a:rPr>
              <a:t>002 	Facility</a:t>
            </a:r>
          </a:p>
          <a:p>
            <a:pPr lvl="6" defTabSz="914400"/>
            <a:r>
              <a:rPr lang="en-US" dirty="0" smtClean="0">
                <a:solidFill>
                  <a:prstClr val="black"/>
                </a:solidFill>
              </a:rPr>
              <a:t>003	Reimbursement Form</a:t>
            </a:r>
            <a:endParaRPr lang="en-US" dirty="0">
              <a:solidFill>
                <a:prstClr val="black"/>
              </a:solidFill>
            </a:endParaRPr>
          </a:p>
        </p:txBody>
      </p:sp>
      <p:sp>
        <p:nvSpPr>
          <p:cNvPr id="7" name="TextBox 6"/>
          <p:cNvSpPr txBox="1"/>
          <p:nvPr/>
        </p:nvSpPr>
        <p:spPr>
          <a:xfrm>
            <a:off x="0" y="2397621"/>
            <a:ext cx="9102851" cy="3939540"/>
          </a:xfrm>
          <a:prstGeom prst="rect">
            <a:avLst/>
          </a:prstGeom>
          <a:noFill/>
        </p:spPr>
        <p:txBody>
          <a:bodyPr wrap="square" rtlCol="0">
            <a:spAutoFit/>
          </a:bodyPr>
          <a:lstStyle/>
          <a:p>
            <a:pPr defTabSz="914400"/>
            <a:endParaRPr lang="en-US" sz="800" dirty="0" smtClean="0">
              <a:solidFill>
                <a:prstClr val="black"/>
              </a:solidFill>
            </a:endParaRPr>
          </a:p>
          <a:p>
            <a:pPr defTabSz="914400"/>
            <a:r>
              <a:rPr lang="en-US" dirty="0" smtClean="0">
                <a:solidFill>
                  <a:prstClr val="black"/>
                </a:solidFill>
              </a:rPr>
              <a:t>If the </a:t>
            </a:r>
            <a:r>
              <a:rPr lang="en-US" b="1" dirty="0" smtClean="0">
                <a:solidFill>
                  <a:prstClr val="black"/>
                </a:solidFill>
              </a:rPr>
              <a:t>Type of Claim </a:t>
            </a:r>
            <a:r>
              <a:rPr lang="en-US" dirty="0" smtClean="0">
                <a:solidFill>
                  <a:prstClr val="black"/>
                </a:solidFill>
              </a:rPr>
              <a:t>is </a:t>
            </a:r>
            <a:r>
              <a:rPr lang="en-US" b="1" dirty="0" smtClean="0">
                <a:solidFill>
                  <a:srgbClr val="FF0000"/>
                </a:solidFill>
              </a:rPr>
              <a:t>001</a:t>
            </a:r>
            <a:r>
              <a:rPr lang="en-US" dirty="0" smtClean="0">
                <a:solidFill>
                  <a:prstClr val="black"/>
                </a:solidFill>
              </a:rPr>
              <a:t>, then </a:t>
            </a:r>
            <a:r>
              <a:rPr lang="en-US" b="1" dirty="0" smtClean="0">
                <a:solidFill>
                  <a:prstClr val="black"/>
                </a:solidFill>
              </a:rPr>
              <a:t>Site of Service - on NSF/CMS 1500 Claims </a:t>
            </a:r>
            <a:r>
              <a:rPr lang="en-US" dirty="0" smtClean="0">
                <a:solidFill>
                  <a:prstClr val="black"/>
                </a:solidFill>
              </a:rPr>
              <a:t>is required.  The Site of Service field has two coding options related to ground and air ambulance claims:</a:t>
            </a:r>
          </a:p>
          <a:p>
            <a:pPr defTabSz="914400"/>
            <a:endParaRPr lang="en-US" sz="800" dirty="0" smtClean="0">
              <a:solidFill>
                <a:prstClr val="black"/>
              </a:solidFill>
            </a:endParaRPr>
          </a:p>
          <a:p>
            <a:pPr defTabSz="914400"/>
            <a:r>
              <a:rPr lang="en-US" sz="800" b="1" dirty="0" smtClean="0">
                <a:solidFill>
                  <a:prstClr val="black"/>
                </a:solidFill>
              </a:rPr>
              <a:t>	</a:t>
            </a:r>
            <a:r>
              <a:rPr lang="en-US" b="1" dirty="0" smtClean="0">
                <a:solidFill>
                  <a:prstClr val="black"/>
                </a:solidFill>
              </a:rPr>
              <a:t>		</a:t>
            </a:r>
            <a:r>
              <a:rPr lang="en-US" b="1" u="sng" dirty="0" smtClean="0">
                <a:solidFill>
                  <a:prstClr val="black"/>
                </a:solidFill>
              </a:rPr>
              <a:t>Value</a:t>
            </a:r>
            <a:r>
              <a:rPr lang="en-US" dirty="0">
                <a:solidFill>
                  <a:prstClr val="black"/>
                </a:solidFill>
              </a:rPr>
              <a:t>	</a:t>
            </a:r>
            <a:r>
              <a:rPr lang="en-US" b="1" u="sng" dirty="0" smtClean="0">
                <a:solidFill>
                  <a:prstClr val="black"/>
                </a:solidFill>
              </a:rPr>
              <a:t>Description</a:t>
            </a:r>
            <a:endParaRPr lang="en-US" dirty="0" smtClean="0">
              <a:solidFill>
                <a:prstClr val="black"/>
              </a:solidFill>
            </a:endParaRPr>
          </a:p>
          <a:p>
            <a:pPr defTabSz="914400"/>
            <a:r>
              <a:rPr lang="en-US" dirty="0">
                <a:solidFill>
                  <a:prstClr val="black"/>
                </a:solidFill>
              </a:rPr>
              <a:t>	</a:t>
            </a:r>
            <a:r>
              <a:rPr lang="en-US" dirty="0" smtClean="0">
                <a:solidFill>
                  <a:prstClr val="black"/>
                </a:solidFill>
              </a:rPr>
              <a:t>		41     	Ambulance Land</a:t>
            </a:r>
          </a:p>
          <a:p>
            <a:pPr lvl="6" defTabSz="914400"/>
            <a:r>
              <a:rPr lang="en-US" b="1" dirty="0" smtClean="0">
                <a:solidFill>
                  <a:srgbClr val="FF0000"/>
                </a:solidFill>
              </a:rPr>
              <a:t>42	Ambulance – Air or Water</a:t>
            </a:r>
          </a:p>
          <a:p>
            <a:pPr defTabSz="914400"/>
            <a:endParaRPr lang="en-US" sz="1000" dirty="0">
              <a:solidFill>
                <a:prstClr val="black"/>
              </a:solidFill>
            </a:endParaRPr>
          </a:p>
          <a:p>
            <a:pPr defTabSz="914400"/>
            <a:r>
              <a:rPr lang="en-US" dirty="0" smtClean="0">
                <a:solidFill>
                  <a:prstClr val="black"/>
                </a:solidFill>
              </a:rPr>
              <a:t>Additional information on air medical services can be found in DPH’s Massachusetts Ambulance Trip Record Information System (see </a:t>
            </a:r>
            <a:r>
              <a:rPr lang="en-US" dirty="0">
                <a:solidFill>
                  <a:prstClr val="black"/>
                </a:solidFill>
                <a:hlinkClick r:id="rId3"/>
              </a:rPr>
              <a:t>https://www.mass.gov/info-details/massachusetts-ambulance-trip-record-information-system-matris</a:t>
            </a:r>
            <a:r>
              <a:rPr lang="en-US" dirty="0" smtClean="0">
                <a:solidFill>
                  <a:prstClr val="black"/>
                </a:solidFill>
              </a:rPr>
              <a:t>) and also in the </a:t>
            </a:r>
            <a:r>
              <a:rPr lang="en-US" dirty="0">
                <a:solidFill>
                  <a:prstClr val="black"/>
                </a:solidFill>
              </a:rPr>
              <a:t>Atlas and Database of Air Medical Services (</a:t>
            </a:r>
            <a:r>
              <a:rPr lang="en-US" dirty="0" smtClean="0">
                <a:solidFill>
                  <a:prstClr val="black"/>
                </a:solidFill>
              </a:rPr>
              <a:t>ADAMS). ADAMS </a:t>
            </a:r>
            <a:r>
              <a:rPr lang="en-US" dirty="0">
                <a:solidFill>
                  <a:prstClr val="black"/>
                </a:solidFill>
              </a:rPr>
              <a:t>is a </a:t>
            </a:r>
            <a:r>
              <a:rPr lang="en-US" dirty="0" smtClean="0">
                <a:solidFill>
                  <a:prstClr val="black"/>
                </a:solidFill>
              </a:rPr>
              <a:t>national public use database initially funded </a:t>
            </a:r>
            <a:r>
              <a:rPr lang="en-US" dirty="0">
                <a:solidFill>
                  <a:prstClr val="black"/>
                </a:solidFill>
              </a:rPr>
              <a:t>by </a:t>
            </a:r>
            <a:r>
              <a:rPr lang="en-US" dirty="0" smtClean="0">
                <a:solidFill>
                  <a:prstClr val="black"/>
                </a:solidFill>
              </a:rPr>
              <a:t>National Highway Safety Administration and now funded by the </a:t>
            </a:r>
            <a:r>
              <a:rPr lang="en-US" dirty="0">
                <a:solidFill>
                  <a:prstClr val="black"/>
                </a:solidFill>
              </a:rPr>
              <a:t>Association of Air Medical Services </a:t>
            </a:r>
            <a:r>
              <a:rPr lang="en-US" dirty="0" smtClean="0">
                <a:solidFill>
                  <a:prstClr val="black"/>
                </a:solidFill>
              </a:rPr>
              <a:t> which provides data </a:t>
            </a:r>
            <a:r>
              <a:rPr lang="en-US" dirty="0">
                <a:solidFill>
                  <a:prstClr val="black"/>
                </a:solidFill>
              </a:rPr>
              <a:t>on air medical </a:t>
            </a:r>
            <a:r>
              <a:rPr lang="en-US" dirty="0" smtClean="0">
                <a:solidFill>
                  <a:prstClr val="black"/>
                </a:solidFill>
              </a:rPr>
              <a:t>services</a:t>
            </a:r>
            <a:r>
              <a:rPr lang="en-US" dirty="0">
                <a:solidFill>
                  <a:prstClr val="black"/>
                </a:solidFill>
              </a:rPr>
              <a:t> </a:t>
            </a:r>
            <a:r>
              <a:rPr lang="en-US" dirty="0" smtClean="0">
                <a:solidFill>
                  <a:prstClr val="black"/>
                </a:solidFill>
              </a:rPr>
              <a:t>in each state including Massachusetts. See: </a:t>
            </a:r>
          </a:p>
          <a:p>
            <a:pPr defTabSz="914400"/>
            <a:endParaRPr lang="en-US" sz="800" dirty="0" smtClean="0">
              <a:solidFill>
                <a:prstClr val="black"/>
              </a:solidFill>
            </a:endParaRPr>
          </a:p>
          <a:p>
            <a:pPr algn="ctr" defTabSz="914400"/>
            <a:r>
              <a:rPr lang="en-US" dirty="0" smtClean="0">
                <a:solidFill>
                  <a:prstClr val="black"/>
                </a:solidFill>
                <a:hlinkClick r:id="rId4"/>
              </a:rPr>
              <a:t>http://www.adamsairmed.org/states/Massachusetts.pdf</a:t>
            </a:r>
            <a:endParaRPr lang="en-US" dirty="0">
              <a:solidFill>
                <a:prstClr val="black"/>
              </a:solidFill>
            </a:endParaRPr>
          </a:p>
        </p:txBody>
      </p:sp>
      <p:grpSp>
        <p:nvGrpSpPr>
          <p:cNvPr id="8" name="Group 7"/>
          <p:cNvGrpSpPr/>
          <p:nvPr/>
        </p:nvGrpSpPr>
        <p:grpSpPr>
          <a:xfrm>
            <a:off x="6892724" y="6485610"/>
            <a:ext cx="2210127" cy="276999"/>
            <a:chOff x="6892724" y="6485610"/>
            <a:chExt cx="2210127" cy="276999"/>
          </a:xfrm>
        </p:grpSpPr>
        <p:sp>
          <p:nvSpPr>
            <p:cNvPr id="9" name="TextBox 8"/>
            <p:cNvSpPr txBox="1"/>
            <p:nvPr/>
          </p:nvSpPr>
          <p:spPr>
            <a:xfrm>
              <a:off x="6892724" y="6485610"/>
              <a:ext cx="2210127" cy="276999"/>
            </a:xfrm>
            <a:prstGeom prst="rect">
              <a:avLst/>
            </a:prstGeom>
            <a:noFill/>
          </p:spPr>
          <p:txBody>
            <a:bodyPr wrap="square" rtlCol="0">
              <a:spAutoFit/>
            </a:bodyPr>
            <a:lstStyle/>
            <a:p>
              <a:pPr defTabSz="914400"/>
              <a:r>
                <a:rPr lang="en-US" sz="1200" i="1" dirty="0">
                  <a:solidFill>
                    <a:prstClr val="black"/>
                  </a:solidFill>
                </a:rPr>
                <a:t>a</a:t>
              </a:r>
              <a:r>
                <a:rPr lang="en-US" sz="1200" i="1" dirty="0" smtClean="0">
                  <a:solidFill>
                    <a:prstClr val="black"/>
                  </a:solidFill>
                </a:rPr>
                <a:t>nswer continued </a:t>
              </a:r>
              <a:endParaRPr lang="en-US" sz="1200" i="1" dirty="0">
                <a:solidFill>
                  <a:prstClr val="black"/>
                </a:solidFill>
              </a:endParaRPr>
            </a:p>
          </p:txBody>
        </p:sp>
        <p:sp>
          <p:nvSpPr>
            <p:cNvPr id="11" name="Right Arrow 10"/>
            <p:cNvSpPr/>
            <p:nvPr/>
          </p:nvSpPr>
          <p:spPr>
            <a:xfrm>
              <a:off x="8188452" y="6573098"/>
              <a:ext cx="790956"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Tree>
    <p:extLst>
      <p:ext uri="{BB962C8B-B14F-4D97-AF65-F5344CB8AC3E}">
        <p14:creationId xmlns:p14="http://schemas.microsoft.com/office/powerpoint/2010/main" val="3467849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Logo Air Medic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5744" y="43364"/>
            <a:ext cx="2048256" cy="8397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6" y="52082"/>
            <a:ext cx="7342632" cy="830997"/>
          </a:xfrm>
          <a:prstGeom prst="rect">
            <a:avLst/>
          </a:prstGeom>
          <a:noFill/>
        </p:spPr>
        <p:txBody>
          <a:bodyPr wrap="square" rtlCol="0">
            <a:spAutoFit/>
          </a:bodyPr>
          <a:lstStyle/>
          <a:p>
            <a:pPr defTabSz="914400"/>
            <a:r>
              <a:rPr lang="en-US" sz="1600" b="1" u="sng" dirty="0" smtClean="0">
                <a:solidFill>
                  <a:prstClr val="black"/>
                </a:solidFill>
              </a:rPr>
              <a:t>Answer</a:t>
            </a:r>
            <a:r>
              <a:rPr lang="en-US" sz="1600" dirty="0" smtClean="0">
                <a:solidFill>
                  <a:prstClr val="black"/>
                </a:solidFill>
              </a:rPr>
              <a:t>: (</a:t>
            </a:r>
            <a:r>
              <a:rPr lang="en-US" sz="1600" i="1" dirty="0" smtClean="0">
                <a:solidFill>
                  <a:prstClr val="black"/>
                </a:solidFill>
              </a:rPr>
              <a:t>continued</a:t>
            </a:r>
            <a:r>
              <a:rPr lang="en-US" sz="1600" dirty="0">
                <a:solidFill>
                  <a:prstClr val="black"/>
                </a:solidFill>
              </a:rPr>
              <a:t>) The MA </a:t>
            </a:r>
            <a:r>
              <a:rPr lang="en-US" sz="1600" dirty="0" smtClean="0">
                <a:solidFill>
                  <a:prstClr val="black"/>
                </a:solidFill>
              </a:rPr>
              <a:t>APCD medical claims and provider file contain more detailed Massachusetts data than the ADAMS directory on the level of existing and emerging ambulance medical and transport care providers. </a:t>
            </a:r>
            <a:endParaRPr lang="en-US" dirty="0">
              <a:solidFill>
                <a:prstClr val="black"/>
              </a:solidFill>
            </a:endParaRPr>
          </a:p>
        </p:txBody>
      </p:sp>
      <p:pic>
        <p:nvPicPr>
          <p:cNvPr id="3" name="Picture 2"/>
          <p:cNvPicPr>
            <a:picLocks noChangeAspect="1"/>
          </p:cNvPicPr>
          <p:nvPr/>
        </p:nvPicPr>
        <p:blipFill>
          <a:blip r:embed="rId3"/>
          <a:stretch>
            <a:fillRect/>
          </a:stretch>
        </p:blipFill>
        <p:spPr>
          <a:xfrm>
            <a:off x="107442" y="2743200"/>
            <a:ext cx="8939532" cy="3948693"/>
          </a:xfrm>
          <a:prstGeom prst="rect">
            <a:avLst/>
          </a:prstGeom>
        </p:spPr>
      </p:pic>
      <p:sp>
        <p:nvSpPr>
          <p:cNvPr id="7" name="TextBox 6"/>
          <p:cNvSpPr txBox="1"/>
          <p:nvPr/>
        </p:nvSpPr>
        <p:spPr>
          <a:xfrm>
            <a:off x="53721" y="819546"/>
            <a:ext cx="9046974" cy="1323439"/>
          </a:xfrm>
          <a:prstGeom prst="rect">
            <a:avLst/>
          </a:prstGeom>
          <a:noFill/>
        </p:spPr>
        <p:txBody>
          <a:bodyPr wrap="square" rtlCol="0">
            <a:spAutoFit/>
          </a:bodyPr>
          <a:lstStyle/>
          <a:p>
            <a:pPr defTabSz="914400"/>
            <a:r>
              <a:rPr lang="en-US" sz="1600" dirty="0">
                <a:solidFill>
                  <a:prstClr val="black"/>
                </a:solidFill>
              </a:rPr>
              <a:t>A</a:t>
            </a:r>
            <a:r>
              <a:rPr lang="en-US" sz="1600" dirty="0" smtClean="0">
                <a:solidFill>
                  <a:prstClr val="black"/>
                </a:solidFill>
              </a:rPr>
              <a:t>nother researcher asked whether Air </a:t>
            </a:r>
            <a:r>
              <a:rPr lang="en-US" sz="1600" dirty="0">
                <a:solidFill>
                  <a:prstClr val="black"/>
                </a:solidFill>
              </a:rPr>
              <a:t>Methods/Rocky </a:t>
            </a:r>
            <a:r>
              <a:rPr lang="en-US" sz="1600" dirty="0" smtClean="0">
                <a:solidFill>
                  <a:prstClr val="black"/>
                </a:solidFill>
              </a:rPr>
              <a:t>Mountain Holdings claims are available in the MA APCD,  specifically whether one could see claims for services provided in Massachusetts if the provider is based on another state. </a:t>
            </a:r>
            <a:r>
              <a:rPr lang="en-US" sz="1600" dirty="0">
                <a:solidFill>
                  <a:prstClr val="black"/>
                </a:solidFill>
              </a:rPr>
              <a:t> T</a:t>
            </a:r>
            <a:r>
              <a:rPr lang="en-US" sz="1600" dirty="0" smtClean="0">
                <a:solidFill>
                  <a:prstClr val="black"/>
                </a:solidFill>
              </a:rPr>
              <a:t>he answer is yes. </a:t>
            </a:r>
            <a:r>
              <a:rPr lang="en-US" sz="1600" b="1" dirty="0" smtClean="0">
                <a:solidFill>
                  <a:prstClr val="black"/>
                </a:solidFill>
              </a:rPr>
              <a:t>Table 1 </a:t>
            </a:r>
            <a:r>
              <a:rPr lang="en-US" sz="1600" dirty="0" smtClean="0">
                <a:solidFill>
                  <a:prstClr val="black"/>
                </a:solidFill>
              </a:rPr>
              <a:t>below shows highest version charge amounts and paid amounts in the medical claims for both ground and air medical services from 2012 to 2016 provided under the Air Methods national billing provider ID by state in the MA APCD, with Massachusetts highlighted. </a:t>
            </a:r>
            <a:endParaRPr lang="en-US" sz="1600" dirty="0">
              <a:solidFill>
                <a:prstClr val="black"/>
              </a:solidFill>
            </a:endParaRPr>
          </a:p>
        </p:txBody>
      </p:sp>
      <p:sp>
        <p:nvSpPr>
          <p:cNvPr id="4" name="TextBox 3"/>
          <p:cNvSpPr txBox="1"/>
          <p:nvPr/>
        </p:nvSpPr>
        <p:spPr>
          <a:xfrm>
            <a:off x="246888" y="2146274"/>
            <a:ext cx="8714232" cy="646331"/>
          </a:xfrm>
          <a:prstGeom prst="rect">
            <a:avLst/>
          </a:prstGeom>
          <a:noFill/>
        </p:spPr>
        <p:txBody>
          <a:bodyPr wrap="square" rtlCol="0">
            <a:spAutoFit/>
          </a:bodyPr>
          <a:lstStyle/>
          <a:p>
            <a:pPr algn="ctr" defTabSz="914400"/>
            <a:r>
              <a:rPr lang="en-US" b="1" dirty="0" smtClean="0">
                <a:solidFill>
                  <a:srgbClr val="0070C0"/>
                </a:solidFill>
              </a:rPr>
              <a:t>Table 1: Air and Ground Ambulance Medical Claims Charge Amounts and Paid Amounts in the MA APCD  (Years 2012 through 2016) for </a:t>
            </a:r>
            <a:r>
              <a:rPr lang="en-US" b="1" dirty="0">
                <a:solidFill>
                  <a:srgbClr val="0070C0"/>
                </a:solidFill>
              </a:rPr>
              <a:t>Air Methods/Rocky Mountain Holdings </a:t>
            </a:r>
          </a:p>
        </p:txBody>
      </p:sp>
    </p:spTree>
    <p:extLst>
      <p:ext uri="{BB962C8B-B14F-4D97-AF65-F5344CB8AC3E}">
        <p14:creationId xmlns:p14="http://schemas.microsoft.com/office/powerpoint/2010/main" val="226679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6408" y="-4330"/>
            <a:ext cx="1536192" cy="738664"/>
          </a:xfrm>
          <a:prstGeom prst="rect">
            <a:avLst/>
          </a:prstGeom>
          <a:noFill/>
        </p:spPr>
        <p:txBody>
          <a:bodyPr wrap="square" lIns="91440" tIns="45720" rIns="91440" bIns="45720">
            <a:spAutoFit/>
          </a:bodyPr>
          <a:lstStyle/>
          <a:p>
            <a:pPr algn="ctr" defTabSz="914400"/>
            <a:r>
              <a:rPr lang="en-US" sz="1400" dirty="0" smtClean="0">
                <a:ln w="0"/>
                <a:solidFill>
                  <a:srgbClr val="7030A0"/>
                </a:solidFill>
                <a:effectLst>
                  <a:outerShdw blurRad="38100" dist="25400" dir="5400000" algn="ctr" rotWithShape="0">
                    <a:srgbClr val="6E747A">
                      <a:alpha val="43000"/>
                    </a:srgbClr>
                  </a:outerShdw>
                </a:effectLst>
                <a:latin typeface="Arial Black" panose="020B0A04020102020204" pitchFamily="34" charset="0"/>
              </a:rPr>
              <a:t>Premature</a:t>
            </a:r>
          </a:p>
          <a:p>
            <a:pPr algn="ctr" defTabSz="914400"/>
            <a:r>
              <a:rPr lang="en-US" sz="1400" dirty="0" smtClean="0">
                <a:ln w="0"/>
                <a:solidFill>
                  <a:srgbClr val="7030A0"/>
                </a:solidFill>
                <a:effectLst>
                  <a:outerShdw blurRad="38100" dist="25400" dir="5400000" algn="ctr" rotWithShape="0">
                    <a:srgbClr val="6E747A">
                      <a:alpha val="43000"/>
                    </a:srgbClr>
                  </a:outerShdw>
                </a:effectLst>
                <a:latin typeface="Arial Black" panose="020B0A04020102020204" pitchFamily="34" charset="0"/>
              </a:rPr>
              <a:t>NICU </a:t>
            </a:r>
          </a:p>
          <a:p>
            <a:pPr algn="ctr" defTabSz="914400"/>
            <a:r>
              <a:rPr lang="en-US" sz="1400" dirty="0" smtClean="0">
                <a:ln w="0"/>
                <a:solidFill>
                  <a:srgbClr val="7030A0"/>
                </a:solidFill>
                <a:effectLst>
                  <a:outerShdw blurRad="38100" dist="25400" dir="5400000" algn="ctr" rotWithShape="0">
                    <a:srgbClr val="6E747A">
                      <a:alpha val="43000"/>
                    </a:srgbClr>
                  </a:outerShdw>
                </a:effectLst>
                <a:latin typeface="Arial Black" panose="020B0A04020102020204" pitchFamily="34" charset="0"/>
              </a:rPr>
              <a:t>Infants</a:t>
            </a:r>
            <a:endParaRPr lang="en-US" sz="1400" dirty="0">
              <a:ln w="0"/>
              <a:solidFill>
                <a:srgbClr val="7030A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6" name="TextBox 3"/>
          <p:cNvSpPr txBox="1"/>
          <p:nvPr/>
        </p:nvSpPr>
        <p:spPr>
          <a:xfrm>
            <a:off x="0" y="13958"/>
            <a:ext cx="8129016"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u="sng" dirty="0" smtClean="0">
                <a:solidFill>
                  <a:srgbClr val="0070C0"/>
                </a:solidFill>
                <a:latin typeface="Arial" panose="020B0604020202020204" pitchFamily="34" charset="0"/>
                <a:cs typeface="Arial" panose="020B0604020202020204" pitchFamily="34" charset="0"/>
              </a:rPr>
              <a:t>Question</a:t>
            </a:r>
            <a:r>
              <a:rPr lang="en-US" sz="1500" b="1" dirty="0" smtClean="0">
                <a:solidFill>
                  <a:srgbClr val="0070C0"/>
                </a:solidFill>
                <a:latin typeface="Arial" panose="020B0604020202020204" pitchFamily="34" charset="0"/>
                <a:cs typeface="Arial" panose="020B0604020202020204" pitchFamily="34" charset="0"/>
              </a:rPr>
              <a:t>:  Do enough fields exist in the MA APCD to study the magnitude </a:t>
            </a:r>
            <a:r>
              <a:rPr lang="en-US" sz="1500" b="1" dirty="0">
                <a:solidFill>
                  <a:srgbClr val="0070C0"/>
                </a:solidFill>
                <a:latin typeface="Arial" panose="020B0604020202020204" pitchFamily="34" charset="0"/>
                <a:cs typeface="Arial" panose="020B0604020202020204" pitchFamily="34" charset="0"/>
              </a:rPr>
              <a:t>of premature </a:t>
            </a:r>
            <a:r>
              <a:rPr lang="en-US" sz="1500" b="1" dirty="0" smtClean="0">
                <a:solidFill>
                  <a:srgbClr val="0070C0"/>
                </a:solidFill>
                <a:latin typeface="Arial" panose="020B0604020202020204" pitchFamily="34" charset="0"/>
                <a:cs typeface="Arial" panose="020B0604020202020204" pitchFamily="34" charset="0"/>
              </a:rPr>
              <a:t>MA NICU infants </a:t>
            </a:r>
            <a:r>
              <a:rPr lang="en-US" sz="1500" b="1" dirty="0">
                <a:solidFill>
                  <a:srgbClr val="0070C0"/>
                </a:solidFill>
                <a:latin typeface="Arial" panose="020B0604020202020204" pitchFamily="34" charset="0"/>
                <a:cs typeface="Arial" panose="020B0604020202020204" pitchFamily="34" charset="0"/>
              </a:rPr>
              <a:t>(gestational age &lt;37 weeks) prescribed inhaled </a:t>
            </a:r>
            <a:r>
              <a:rPr lang="en-US" sz="1500" b="1" dirty="0" smtClean="0">
                <a:solidFill>
                  <a:srgbClr val="0070C0"/>
                </a:solidFill>
                <a:latin typeface="Arial" panose="020B0604020202020204" pitchFamily="34" charset="0"/>
                <a:cs typeface="Arial" panose="020B0604020202020204" pitchFamily="34" charset="0"/>
              </a:rPr>
              <a:t>steroids </a:t>
            </a:r>
            <a:r>
              <a:rPr lang="en-US" sz="1500" b="1" dirty="0">
                <a:solidFill>
                  <a:srgbClr val="0070C0"/>
                </a:solidFill>
                <a:latin typeface="Arial" panose="020B0604020202020204" pitchFamily="34" charset="0"/>
                <a:cs typeface="Arial" panose="020B0604020202020204" pitchFamily="34" charset="0"/>
              </a:rPr>
              <a:t>before age 2 </a:t>
            </a:r>
            <a:r>
              <a:rPr lang="en-US" sz="1500" b="1" dirty="0" smtClean="0">
                <a:solidFill>
                  <a:srgbClr val="0070C0"/>
                </a:solidFill>
                <a:latin typeface="Arial" panose="020B0604020202020204" pitchFamily="34" charset="0"/>
                <a:cs typeface="Arial" panose="020B0604020202020204" pitchFamily="34" charset="0"/>
              </a:rPr>
              <a:t>and to determine demographic attributes and health status characteristics?</a:t>
            </a:r>
            <a:endParaRPr lang="en-US" sz="1500" b="1"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0" y="707330"/>
            <a:ext cx="9043416" cy="1169551"/>
          </a:xfrm>
          <a:prstGeom prst="rect">
            <a:avLst/>
          </a:prstGeom>
          <a:noFill/>
        </p:spPr>
        <p:txBody>
          <a:bodyPr wrap="square" rtlCol="0">
            <a:spAutoFit/>
          </a:bodyPr>
          <a:lstStyle/>
          <a:p>
            <a:pPr defTabSz="914400"/>
            <a:r>
              <a:rPr lang="en-US" sz="1400" b="1" u="sng" dirty="0" smtClean="0">
                <a:solidFill>
                  <a:prstClr val="black"/>
                </a:solidFill>
              </a:rPr>
              <a:t>Answer</a:t>
            </a:r>
            <a:r>
              <a:rPr lang="en-US" sz="1400" dirty="0" smtClean="0">
                <a:solidFill>
                  <a:prstClr val="black"/>
                </a:solidFill>
              </a:rPr>
              <a:t>: Yes. ICD-10-CM has a fine gradient of gestational ages by weeks  (including preterm and extreme immaturity) which  can be mapped to larger age increments in ICD-9-CM to facilitate studying multiple years and avoid the need for cell suppression. </a:t>
            </a:r>
            <a:r>
              <a:rPr lang="en-US" sz="1400" b="1" u="sng" dirty="0" smtClean="0">
                <a:solidFill>
                  <a:prstClr val="black"/>
                </a:solidFill>
              </a:rPr>
              <a:t>See Table 1 below</a:t>
            </a:r>
            <a:r>
              <a:rPr lang="en-US" sz="1400" dirty="0" smtClean="0">
                <a:solidFill>
                  <a:prstClr val="black"/>
                </a:solidFill>
              </a:rPr>
              <a:t>. Medical claims can be linked to pharmacy claims to determine prescriptions before age 2 and ZIP code  used to determine demographic attributes. </a:t>
            </a:r>
            <a:r>
              <a:rPr lang="en-US" sz="1400" b="1" u="sng" dirty="0" smtClean="0">
                <a:solidFill>
                  <a:prstClr val="black"/>
                </a:solidFill>
              </a:rPr>
              <a:t>Table 2 below</a:t>
            </a:r>
            <a:r>
              <a:rPr lang="en-US" sz="1400" b="1" dirty="0" smtClean="0">
                <a:solidFill>
                  <a:prstClr val="black"/>
                </a:solidFill>
              </a:rPr>
              <a:t> </a:t>
            </a:r>
            <a:r>
              <a:rPr lang="en-US" sz="1400" dirty="0" smtClean="0">
                <a:solidFill>
                  <a:prstClr val="black"/>
                </a:solidFill>
              </a:rPr>
              <a:t>provides a demonstration estimate combining multiple years of MA APCD (Release 6)  from  years 2012 through 2016.</a:t>
            </a:r>
            <a:endParaRPr lang="en-US" sz="1400" dirty="0">
              <a:solidFill>
                <a:prstClr val="black"/>
              </a:solidFill>
            </a:endParaRPr>
          </a:p>
        </p:txBody>
      </p:sp>
      <p:pic>
        <p:nvPicPr>
          <p:cNvPr id="13" name="Picture 12"/>
          <p:cNvPicPr>
            <a:picLocks noChangeAspect="1"/>
          </p:cNvPicPr>
          <p:nvPr/>
        </p:nvPicPr>
        <p:blipFill>
          <a:blip r:embed="rId2"/>
          <a:stretch>
            <a:fillRect/>
          </a:stretch>
        </p:blipFill>
        <p:spPr>
          <a:xfrm>
            <a:off x="308044" y="2340864"/>
            <a:ext cx="3367844" cy="3610351"/>
          </a:xfrm>
          <a:prstGeom prst="rect">
            <a:avLst/>
          </a:prstGeom>
        </p:spPr>
      </p:pic>
      <p:pic>
        <p:nvPicPr>
          <p:cNvPr id="16" name="Picture 15"/>
          <p:cNvPicPr>
            <a:picLocks noChangeAspect="1"/>
          </p:cNvPicPr>
          <p:nvPr/>
        </p:nvPicPr>
        <p:blipFill rotWithShape="1">
          <a:blip r:embed="rId3"/>
          <a:srcRect b="3240"/>
          <a:stretch/>
        </p:blipFill>
        <p:spPr>
          <a:xfrm>
            <a:off x="4155948" y="1876881"/>
            <a:ext cx="4510369" cy="4938621"/>
          </a:xfrm>
          <a:prstGeom prst="rect">
            <a:avLst/>
          </a:prstGeom>
        </p:spPr>
      </p:pic>
    </p:spTree>
    <p:extLst>
      <p:ext uri="{BB962C8B-B14F-4D97-AF65-F5344CB8AC3E}">
        <p14:creationId xmlns:p14="http://schemas.microsoft.com/office/powerpoint/2010/main" val="390469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31022"/>
            <a:ext cx="685179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smtClean="0">
                <a:solidFill>
                  <a:srgbClr val="0070C0"/>
                </a:solidFill>
                <a:latin typeface="Arial" panose="020B0604020202020204" pitchFamily="34" charset="0"/>
                <a:cs typeface="Arial" panose="020B0604020202020204" pitchFamily="34" charset="0"/>
              </a:rPr>
              <a:t>Question</a:t>
            </a:r>
            <a:r>
              <a:rPr lang="en-US" b="1" dirty="0" smtClean="0">
                <a:solidFill>
                  <a:srgbClr val="0070C0"/>
                </a:solidFill>
                <a:latin typeface="Arial" panose="020B0604020202020204" pitchFamily="34" charset="0"/>
                <a:cs typeface="Arial" panose="020B0604020202020204" pitchFamily="34" charset="0"/>
              </a:rPr>
              <a:t>: CHIA previously provided information on the impact of Gobeille on medical claims volume. I am applying for dental claims and member eligibility data. Has the volume of data on the self-insured also decreased in those two files</a:t>
            </a:r>
            <a:r>
              <a:rPr lang="en-US" b="1" dirty="0">
                <a:solidFill>
                  <a:srgbClr val="0070C0"/>
                </a:solidFill>
                <a:latin typeface="Arial" panose="020B0604020202020204" pitchFamily="34" charset="0"/>
                <a:cs typeface="Arial" panose="020B0604020202020204" pitchFamily="34" charset="0"/>
              </a:rPr>
              <a:t>?</a:t>
            </a:r>
            <a:endParaRPr lang="en-US" b="1" dirty="0" smtClean="0">
              <a:solidFill>
                <a:srgbClr val="0070C0"/>
              </a:solidFill>
              <a:latin typeface="Arial" panose="020B0604020202020204" pitchFamily="34" charset="0"/>
              <a:cs typeface="Arial" panose="020B0604020202020204" pitchFamily="34" charset="0"/>
            </a:endParaRPr>
          </a:p>
        </p:txBody>
      </p:sp>
      <p:pic>
        <p:nvPicPr>
          <p:cNvPr id="3074" name="Picture 2" descr="Image result for dental insurance clai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795" y="131022"/>
            <a:ext cx="2164316" cy="14488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51007" y="4476704"/>
            <a:ext cx="86448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400" b="1" dirty="0" smtClean="0">
                <a:solidFill>
                  <a:srgbClr val="0070C0"/>
                </a:solidFill>
                <a:latin typeface="Arial" panose="020B0604020202020204" pitchFamily="34" charset="0"/>
                <a:ea typeface="Calibri" panose="020F0502020204030204" pitchFamily="34" charset="0"/>
              </a:rPr>
              <a:t>Table 2: Count of Distinct MEIDs in MA APCD Release 7.0 Member Eligibility Data by APCD ID Code</a:t>
            </a:r>
            <a:endParaRPr lang="en-US" altLang="en-US" sz="1400" dirty="0" smtClean="0">
              <a:solidFill>
                <a:prstClr val="black"/>
              </a:solidFill>
              <a:latin typeface="Arial" panose="020B0604020202020204" pitchFamily="34" charset="0"/>
            </a:endParaRPr>
          </a:p>
        </p:txBody>
      </p:sp>
      <p:pic>
        <p:nvPicPr>
          <p:cNvPr id="3075" name="Picture 1" descr="cid:image002.png@01D5C49F.27D8A01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01422" y="4750068"/>
            <a:ext cx="8814689" cy="1917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29311" y="58784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solidFill>
                <a:prstClr val="black"/>
              </a:solidFill>
            </a:endParaRPr>
          </a:p>
        </p:txBody>
      </p:sp>
      <p:graphicFrame>
        <p:nvGraphicFramePr>
          <p:cNvPr id="11" name="Object 10"/>
          <p:cNvGraphicFramePr>
            <a:graphicFrameLocks noChangeAspect="1"/>
          </p:cNvGraphicFramePr>
          <p:nvPr>
            <p:extLst/>
          </p:nvPr>
        </p:nvGraphicFramePr>
        <p:xfrm>
          <a:off x="201422" y="2636659"/>
          <a:ext cx="8019964" cy="1774688"/>
        </p:xfrm>
        <a:graphic>
          <a:graphicData uri="http://schemas.openxmlformats.org/presentationml/2006/ole">
            <mc:AlternateContent xmlns:mc="http://schemas.openxmlformats.org/markup-compatibility/2006">
              <mc:Choice xmlns:v="urn:schemas-microsoft-com:vml" Requires="v">
                <p:oleObj spid="_x0000_s1031" name="Worksheet" r:id="rId6" imgW="7518261" imgH="1663792" progId="Excel.Sheet.12">
                  <p:embed/>
                </p:oleObj>
              </mc:Choice>
              <mc:Fallback>
                <p:oleObj name="Worksheet" r:id="rId6" imgW="7518261" imgH="1663792" progId="Excel.Sheet.12">
                  <p:embed/>
                  <p:pic>
                    <p:nvPicPr>
                      <p:cNvPr id="0" name=""/>
                      <p:cNvPicPr/>
                      <p:nvPr/>
                    </p:nvPicPr>
                    <p:blipFill>
                      <a:blip r:embed="rId7"/>
                      <a:stretch>
                        <a:fillRect/>
                      </a:stretch>
                    </p:blipFill>
                    <p:spPr>
                      <a:xfrm>
                        <a:off x="201422" y="2636659"/>
                        <a:ext cx="8019964" cy="1774688"/>
                      </a:xfrm>
                      <a:prstGeom prst="rect">
                        <a:avLst/>
                      </a:prstGeom>
                    </p:spPr>
                  </p:pic>
                </p:oleObj>
              </mc:Fallback>
            </mc:AlternateContent>
          </a:graphicData>
        </a:graphic>
      </p:graphicFrame>
      <p:sp>
        <p:nvSpPr>
          <p:cNvPr id="14" name="Rectangle 13"/>
          <p:cNvSpPr>
            <a:spLocks noChangeArrowheads="1"/>
          </p:cNvSpPr>
          <p:nvPr/>
        </p:nvSpPr>
        <p:spPr bwMode="auto">
          <a:xfrm>
            <a:off x="201422" y="2519016"/>
            <a:ext cx="86448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400" b="1" dirty="0" smtClean="0">
                <a:solidFill>
                  <a:srgbClr val="0070C0"/>
                </a:solidFill>
                <a:latin typeface="Arial" panose="020B0604020202020204" pitchFamily="34" charset="0"/>
                <a:ea typeface="Calibri" panose="020F0502020204030204" pitchFamily="34" charset="0"/>
              </a:rPr>
              <a:t>Table 1: Count of Distinct MEIDs in MA APCD Release 7.0 Dental Claims Data by APCD ID Code</a:t>
            </a:r>
            <a:endParaRPr lang="en-US" altLang="en-US" sz="1400" dirty="0" smtClean="0">
              <a:solidFill>
                <a:prstClr val="black"/>
              </a:solidFill>
              <a:latin typeface="Arial" panose="020B0604020202020204" pitchFamily="34" charset="0"/>
            </a:endParaRPr>
          </a:p>
        </p:txBody>
      </p:sp>
      <p:sp>
        <p:nvSpPr>
          <p:cNvPr id="15" name="TextBox 14"/>
          <p:cNvSpPr txBox="1"/>
          <p:nvPr/>
        </p:nvSpPr>
        <p:spPr>
          <a:xfrm>
            <a:off x="-45592" y="1247863"/>
            <a:ext cx="9141466" cy="1323439"/>
          </a:xfrm>
          <a:prstGeom prst="rect">
            <a:avLst/>
          </a:prstGeom>
          <a:noFill/>
        </p:spPr>
        <p:txBody>
          <a:bodyPr wrap="square" rtlCol="0">
            <a:spAutoFit/>
          </a:bodyPr>
          <a:lstStyle/>
          <a:p>
            <a:pPr defTabSz="914400"/>
            <a:r>
              <a:rPr lang="en-US" sz="1600" b="1" u="sng" dirty="0" smtClean="0">
                <a:solidFill>
                  <a:prstClr val="black"/>
                </a:solidFill>
              </a:rPr>
              <a:t>Answer</a:t>
            </a:r>
            <a:r>
              <a:rPr lang="en-US" sz="1600" dirty="0" smtClean="0">
                <a:solidFill>
                  <a:prstClr val="black"/>
                </a:solidFill>
              </a:rPr>
              <a:t>:  There is still some data on the self-insured in the MA APCD. However, the 2015 SCOTUS decision was not limited to medical and pharmacy claims, it also impacted dental claims (see Table 1 below) and eligibility data (see Table 2). When using the MA APCD, you should always remember that while it does contain 100% of the data on the MassHealth population, commercial claims do not contain 100% of the data on the self-insured population. </a:t>
            </a:r>
            <a:endParaRPr lang="en-US" sz="1600" dirty="0">
              <a:solidFill>
                <a:prstClr val="black"/>
              </a:solidFill>
            </a:endParaRPr>
          </a:p>
        </p:txBody>
      </p:sp>
    </p:spTree>
    <p:extLst>
      <p:ext uri="{BB962C8B-B14F-4D97-AF65-F5344CB8AC3E}">
        <p14:creationId xmlns:p14="http://schemas.microsoft.com/office/powerpoint/2010/main" val="4189546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31022"/>
            <a:ext cx="718718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smtClean="0">
                <a:solidFill>
                  <a:srgbClr val="0070C0"/>
                </a:solidFill>
                <a:latin typeface="Arial" panose="020B0604020202020204" pitchFamily="34" charset="0"/>
                <a:cs typeface="Arial" panose="020B0604020202020204" pitchFamily="34" charset="0"/>
              </a:rPr>
              <a:t>Question</a:t>
            </a:r>
            <a:r>
              <a:rPr lang="en-US" b="1" dirty="0" smtClean="0">
                <a:solidFill>
                  <a:srgbClr val="0070C0"/>
                </a:solidFill>
                <a:latin typeface="Arial" panose="020B0604020202020204" pitchFamily="34" charset="0"/>
                <a:cs typeface="Arial" panose="020B0604020202020204" pitchFamily="34" charset="0"/>
              </a:rPr>
              <a:t>: ICD-10-CM has a new diagnosis code ‘Z91120’ for patient's </a:t>
            </a:r>
            <a:r>
              <a:rPr lang="en-US" b="1" dirty="0">
                <a:solidFill>
                  <a:srgbClr val="0070C0"/>
                </a:solidFill>
                <a:latin typeface="Arial" panose="020B0604020202020204" pitchFamily="34" charset="0"/>
                <a:cs typeface="Arial" panose="020B0604020202020204" pitchFamily="34" charset="0"/>
              </a:rPr>
              <a:t>intentional underdosing of medication regimen due to </a:t>
            </a:r>
            <a:r>
              <a:rPr lang="en-US" b="1" dirty="0" smtClean="0">
                <a:solidFill>
                  <a:srgbClr val="0070C0"/>
                </a:solidFill>
                <a:latin typeface="Arial" panose="020B0604020202020204" pitchFamily="34" charset="0"/>
                <a:cs typeface="Arial" panose="020B0604020202020204" pitchFamily="34" charset="0"/>
              </a:rPr>
              <a:t>financial.  Is this diagnosis code being used in the MA APCD? If yes, what medical conditions and drugs is it associated with?</a:t>
            </a:r>
          </a:p>
        </p:txBody>
      </p:sp>
      <p:pic>
        <p:nvPicPr>
          <p:cNvPr id="6148" name="Picture 4" descr="Image result for underdo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7689" y="131022"/>
            <a:ext cx="1533270" cy="11499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34" y="1232842"/>
            <a:ext cx="9141466" cy="1169551"/>
          </a:xfrm>
          <a:prstGeom prst="rect">
            <a:avLst/>
          </a:prstGeom>
          <a:noFill/>
        </p:spPr>
        <p:txBody>
          <a:bodyPr wrap="square" rtlCol="0">
            <a:spAutoFit/>
          </a:bodyPr>
          <a:lstStyle/>
          <a:p>
            <a:pPr defTabSz="914400"/>
            <a:r>
              <a:rPr lang="en-US" sz="1400" b="1" u="sng" dirty="0" smtClean="0">
                <a:solidFill>
                  <a:prstClr val="black"/>
                </a:solidFill>
              </a:rPr>
              <a:t>Answer</a:t>
            </a:r>
            <a:r>
              <a:rPr lang="en-US" sz="1400" dirty="0" smtClean="0">
                <a:solidFill>
                  <a:prstClr val="black"/>
                </a:solidFill>
              </a:rPr>
              <a:t>:  Each year, since ICD-10-CM implementation in October 2015, there has been an increase in the use of the code ‘Z91120’. In looking at the use of ‘Z91120’ in all 24 MA APCD medical claims associate diagnosis code fields, the top ranking principal diagnosis code it is associated with </a:t>
            </a:r>
            <a:r>
              <a:rPr lang="en-US" sz="1400" dirty="0">
                <a:solidFill>
                  <a:prstClr val="black"/>
                </a:solidFill>
              </a:rPr>
              <a:t>is </a:t>
            </a:r>
            <a:r>
              <a:rPr lang="en-US" sz="1400" dirty="0" smtClean="0">
                <a:solidFill>
                  <a:prstClr val="black"/>
                </a:solidFill>
              </a:rPr>
              <a:t>Type 2 diabetes mellitus with hyperglycemia (see Table 1 below).  When the medical claims are linked to the pharmacy claims, the top ranking drug code it is associated with is the Proair HFA inhaler used by patients with chronic obstructive pulmonary disease and asthma (see Table 2 below). </a:t>
            </a:r>
            <a:endParaRPr lang="en-US" sz="1400" dirty="0">
              <a:solidFill>
                <a:prstClr val="black"/>
              </a:solidFill>
            </a:endParaRPr>
          </a:p>
        </p:txBody>
      </p:sp>
      <p:pic>
        <p:nvPicPr>
          <p:cNvPr id="6" name="Picture 5"/>
          <p:cNvPicPr>
            <a:picLocks noChangeAspect="1"/>
          </p:cNvPicPr>
          <p:nvPr/>
        </p:nvPicPr>
        <p:blipFill>
          <a:blip r:embed="rId3"/>
          <a:stretch>
            <a:fillRect/>
          </a:stretch>
        </p:blipFill>
        <p:spPr>
          <a:xfrm>
            <a:off x="2270227" y="2904575"/>
            <a:ext cx="4438951" cy="1765500"/>
          </a:xfrm>
          <a:prstGeom prst="rect">
            <a:avLst/>
          </a:prstGeom>
        </p:spPr>
      </p:pic>
      <p:pic>
        <p:nvPicPr>
          <p:cNvPr id="9" name="Picture 8"/>
          <p:cNvPicPr>
            <a:picLocks noChangeAspect="1"/>
          </p:cNvPicPr>
          <p:nvPr/>
        </p:nvPicPr>
        <p:blipFill>
          <a:blip r:embed="rId4"/>
          <a:stretch>
            <a:fillRect/>
          </a:stretch>
        </p:blipFill>
        <p:spPr>
          <a:xfrm>
            <a:off x="2270227" y="5131456"/>
            <a:ext cx="4438951" cy="1606000"/>
          </a:xfrm>
          <a:prstGeom prst="rect">
            <a:avLst/>
          </a:prstGeom>
        </p:spPr>
      </p:pic>
      <p:sp>
        <p:nvSpPr>
          <p:cNvPr id="10" name="TextBox 9"/>
          <p:cNvSpPr txBox="1"/>
          <p:nvPr/>
        </p:nvSpPr>
        <p:spPr>
          <a:xfrm>
            <a:off x="1883664" y="2535243"/>
            <a:ext cx="5792932" cy="369332"/>
          </a:xfrm>
          <a:prstGeom prst="rect">
            <a:avLst/>
          </a:prstGeom>
          <a:noFill/>
        </p:spPr>
        <p:txBody>
          <a:bodyPr wrap="none" rtlCol="0">
            <a:spAutoFit/>
          </a:bodyPr>
          <a:lstStyle/>
          <a:p>
            <a:pPr defTabSz="914400"/>
            <a:r>
              <a:rPr lang="en-US" b="1" dirty="0" smtClean="0">
                <a:solidFill>
                  <a:srgbClr val="0070C0"/>
                </a:solidFill>
              </a:rPr>
              <a:t>Table 1. Top 10 Principal Diagnoses associated with Z91120</a:t>
            </a:r>
            <a:endParaRPr lang="en-US" b="1" dirty="0">
              <a:solidFill>
                <a:srgbClr val="0070C0"/>
              </a:solidFill>
            </a:endParaRPr>
          </a:p>
        </p:txBody>
      </p:sp>
      <p:sp>
        <p:nvSpPr>
          <p:cNvPr id="13" name="TextBox 12"/>
          <p:cNvSpPr txBox="1"/>
          <p:nvPr/>
        </p:nvSpPr>
        <p:spPr>
          <a:xfrm>
            <a:off x="1975552" y="4854741"/>
            <a:ext cx="5028300" cy="369332"/>
          </a:xfrm>
          <a:prstGeom prst="rect">
            <a:avLst/>
          </a:prstGeom>
          <a:noFill/>
        </p:spPr>
        <p:txBody>
          <a:bodyPr wrap="none" rtlCol="0">
            <a:spAutoFit/>
          </a:bodyPr>
          <a:lstStyle/>
          <a:p>
            <a:pPr defTabSz="914400"/>
            <a:r>
              <a:rPr lang="en-US" b="1" dirty="0" smtClean="0">
                <a:solidFill>
                  <a:srgbClr val="0070C0"/>
                </a:solidFill>
              </a:rPr>
              <a:t>Table 2. Top 10 Drug Codes associated with Z91120</a:t>
            </a:r>
            <a:endParaRPr lang="en-US" b="1" dirty="0">
              <a:solidFill>
                <a:srgbClr val="0070C0"/>
              </a:solidFill>
            </a:endParaRPr>
          </a:p>
        </p:txBody>
      </p:sp>
    </p:spTree>
    <p:extLst>
      <p:ext uri="{BB962C8B-B14F-4D97-AF65-F5344CB8AC3E}">
        <p14:creationId xmlns:p14="http://schemas.microsoft.com/office/powerpoint/2010/main" val="346271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1/28/2020</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fontScale="92500" lnSpcReduction="20000"/>
          </a:bodyPr>
          <a:lstStyle/>
          <a:p>
            <a:r>
              <a:rPr lang="en-US" sz="2800" dirty="0" smtClean="0"/>
              <a:t>The next APCD User Group will meet Tuesday, March 24. </a:t>
            </a:r>
            <a:r>
              <a:rPr lang="en-US" sz="2800" dirty="0" smtClean="0">
                <a:solidFill>
                  <a:srgbClr val="FF0000"/>
                </a:solidFill>
              </a:rPr>
              <a:t> </a:t>
            </a:r>
            <a:r>
              <a:rPr lang="en-US" sz="2200" dirty="0" smtClean="0"/>
              <a:t>(visual below depicts today’s meeting but will be updated after today)</a:t>
            </a:r>
          </a:p>
          <a:p>
            <a:pPr marL="0" indent="0">
              <a:buNone/>
            </a:pPr>
            <a:endParaRPr lang="en-US" sz="2800" dirty="0" smtClean="0"/>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457200" y="2642590"/>
            <a:ext cx="8485239" cy="2162755"/>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1/28/2020</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1/28/2020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283154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bg2">
                    <a:lumMod val="50000"/>
                  </a:schemeClr>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solidFill>
                  <a:schemeClr val="bg2">
                    <a:lumMod val="50000"/>
                  </a:schemeClr>
                </a:solidFill>
                <a:latin typeface="Arial"/>
                <a:cs typeface="Arial"/>
              </a:rPr>
              <a:t>APCD Release 8.0 Updates</a:t>
            </a:r>
          </a:p>
          <a:p>
            <a:pPr marL="742950" lvl="1" indent="-285750">
              <a:buClr>
                <a:schemeClr val="accent1"/>
              </a:buClr>
              <a:buFont typeface="Wingdings" charset="2"/>
              <a:buChar char="§"/>
            </a:pPr>
            <a:r>
              <a:rPr lang="en-US" sz="2400" dirty="0" smtClean="0">
                <a:solidFill>
                  <a:schemeClr val="bg2">
                    <a:lumMod val="50000"/>
                  </a:schemeClr>
                </a:solidFill>
                <a:latin typeface="Arial"/>
                <a:cs typeface="Arial"/>
              </a:rPr>
              <a:t>FY19 Case Mix Release Projections</a:t>
            </a:r>
          </a:p>
          <a:p>
            <a:pPr marL="342900" indent="-342900">
              <a:buFont typeface="Wingdings" panose="05000000000000000000" pitchFamily="2" charset="2"/>
              <a:buChar char="Ø"/>
            </a:pPr>
            <a:r>
              <a:rPr lang="en-US" sz="2400" dirty="0" smtClean="0">
                <a:solidFill>
                  <a:schemeClr val="bg2">
                    <a:lumMod val="50000"/>
                  </a:schemeClr>
                </a:solidFill>
                <a:latin typeface="Arial"/>
                <a:cs typeface="Arial"/>
              </a:rPr>
              <a:t>Website Updates</a:t>
            </a:r>
          </a:p>
          <a:p>
            <a:pPr marL="342900" indent="-342900">
              <a:buFont typeface="Wingdings" panose="05000000000000000000" pitchFamily="2" charset="2"/>
              <a:buChar char="Ø"/>
            </a:pPr>
            <a:r>
              <a:rPr lang="en-US" sz="2400" dirty="0" smtClean="0">
                <a:solidFill>
                  <a:schemeClr val="bg2">
                    <a:lumMod val="50000"/>
                  </a:schemeClr>
                </a:solidFill>
                <a:latin typeface="Arial"/>
                <a:cs typeface="Arial"/>
              </a:rPr>
              <a:t>Application Reminders</a:t>
            </a:r>
          </a:p>
          <a:p>
            <a:pPr marL="342900" indent="-342900">
              <a:buFont typeface="Wingdings" panose="05000000000000000000" pitchFamily="2" charset="2"/>
              <a:buChar char="Ø"/>
            </a:pPr>
            <a:r>
              <a:rPr lang="en-US" sz="2400" dirty="0" smtClean="0">
                <a:solidFill>
                  <a:schemeClr val="bg2">
                    <a:lumMod val="50000"/>
                  </a:schemeClr>
                </a:solidFill>
                <a:latin typeface="Arial"/>
                <a:cs typeface="Arial"/>
              </a:rPr>
              <a:t>User Support Questions</a:t>
            </a:r>
          </a:p>
          <a:p>
            <a:pPr marL="342900" indent="-342900">
              <a:buFont typeface="Wingdings" panose="05000000000000000000" pitchFamily="2" charset="2"/>
              <a:buChar char="Ø"/>
            </a:pPr>
            <a:r>
              <a:rPr lang="en-US" sz="2400" dirty="0" smtClean="0">
                <a:solidFill>
                  <a:schemeClr val="bg2">
                    <a:lumMod val="50000"/>
                  </a:schemeClr>
                </a:solidFill>
                <a:latin typeface="Arial"/>
                <a:cs typeface="Arial"/>
              </a:rPr>
              <a:t>Q&amp;A</a:t>
            </a:r>
            <a:endParaRPr lang="en-US" sz="2400" dirty="0">
              <a:solidFill>
                <a:schemeClr val="bg2">
                  <a:lumMod val="50000"/>
                </a:schemeClr>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APCD User Workgroup |  CHIA User Support |  1/28/2020</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smtClean="0">
                <a:cs typeface="Arial"/>
              </a:rPr>
              <a:t>Encompasses data on services from </a:t>
            </a:r>
            <a:r>
              <a:rPr lang="en-US" sz="2000" dirty="0">
                <a:cs typeface="Arial"/>
              </a:rPr>
              <a:t>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a:t>
            </a:r>
            <a:r>
              <a:rPr lang="en-US" sz="2000" dirty="0" smtClean="0">
                <a:cs typeface="Arial"/>
              </a:rPr>
              <a:t>form 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1/28/2020</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solidFill>
                  <a:srgbClr val="00B050"/>
                </a:solidFill>
                <a:cs typeface="Arial"/>
              </a:rPr>
              <a:t>Winter 2019/2020  </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1/28/2020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954929"/>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sz="2000" dirty="0" smtClean="0">
                <a:solidFill>
                  <a:srgbClr val="000000"/>
                </a:solidFill>
                <a:cs typeface="Arial"/>
              </a:rPr>
              <a:t>Inpatient (HIDD</a:t>
            </a:r>
            <a:r>
              <a:rPr lang="en-US" sz="2000" dirty="0">
                <a:solidFill>
                  <a:srgbClr val="000000"/>
                </a:solidFill>
                <a:cs typeface="Arial"/>
              </a:rPr>
              <a:t>)</a:t>
            </a:r>
            <a:endParaRPr lang="en-US" sz="2000" dirty="0" smtClean="0">
              <a:solidFill>
                <a:srgbClr val="000000"/>
              </a:solidFill>
              <a:cs typeface="Arial"/>
            </a:endParaRPr>
          </a:p>
          <a:p>
            <a:pPr lvl="1">
              <a:lnSpc>
                <a:spcPct val="150000"/>
              </a:lnSpc>
              <a:buClr>
                <a:srgbClr val="F8921E"/>
              </a:buClr>
            </a:pPr>
            <a:r>
              <a:rPr lang="en-US" sz="2000" dirty="0">
                <a:solidFill>
                  <a:schemeClr val="accent6"/>
                </a:solidFill>
                <a:cs typeface="Arial"/>
              </a:rPr>
              <a:t>	</a:t>
            </a:r>
            <a:r>
              <a:rPr lang="en-US" b="1" dirty="0" smtClean="0">
                <a:solidFill>
                  <a:schemeClr val="accent6"/>
                </a:solidFill>
                <a:cs typeface="Arial"/>
              </a:rPr>
              <a:t>July 2020</a:t>
            </a:r>
          </a:p>
          <a:p>
            <a:pPr marL="742950" lvl="1" indent="-285750">
              <a:lnSpc>
                <a:spcPct val="150000"/>
              </a:lnSpc>
              <a:buClr>
                <a:srgbClr val="F8921E"/>
              </a:buClr>
              <a:buFont typeface="Wingdings" charset="2"/>
              <a:buChar char="§"/>
            </a:pPr>
            <a:r>
              <a:rPr lang="en-US" sz="2000" dirty="0" smtClean="0">
                <a:solidFill>
                  <a:srgbClr val="000000"/>
                </a:solidFill>
                <a:cs typeface="Arial"/>
              </a:rPr>
              <a:t>Emergency Department (ED)</a:t>
            </a:r>
          </a:p>
          <a:p>
            <a:pPr lvl="1">
              <a:lnSpc>
                <a:spcPct val="150000"/>
              </a:lnSpc>
              <a:buClr>
                <a:srgbClr val="F8921E"/>
              </a:buClr>
            </a:pPr>
            <a:r>
              <a:rPr lang="en-US" sz="2000" dirty="0">
                <a:solidFill>
                  <a:schemeClr val="accent6"/>
                </a:solidFill>
                <a:cs typeface="Arial"/>
              </a:rPr>
              <a:t>	</a:t>
            </a:r>
            <a:r>
              <a:rPr lang="en-US" b="1" dirty="0" smtClean="0">
                <a:solidFill>
                  <a:schemeClr val="accent6"/>
                </a:solidFill>
                <a:cs typeface="Arial"/>
              </a:rPr>
              <a:t>August 2020</a:t>
            </a:r>
          </a:p>
          <a:p>
            <a:pPr marL="742950" lvl="1" indent="-285750">
              <a:lnSpc>
                <a:spcPct val="150000"/>
              </a:lnSpc>
              <a:buClr>
                <a:srgbClr val="F8921E"/>
              </a:buClr>
              <a:buFont typeface="Wingdings" charset="2"/>
              <a:buChar char="§"/>
            </a:pPr>
            <a:r>
              <a:rPr lang="en-US" sz="2000" dirty="0" smtClean="0">
                <a:solidFill>
                  <a:srgbClr val="000000"/>
                </a:solidFill>
                <a:cs typeface="Arial"/>
              </a:rPr>
              <a:t>Outpatient Observation (OOD)</a:t>
            </a:r>
          </a:p>
          <a:p>
            <a:pPr lvl="1">
              <a:lnSpc>
                <a:spcPct val="150000"/>
              </a:lnSpc>
              <a:buClr>
                <a:srgbClr val="F8921E"/>
              </a:buClr>
            </a:pPr>
            <a:r>
              <a:rPr lang="en-US" sz="2000" dirty="0">
                <a:solidFill>
                  <a:srgbClr val="000000"/>
                </a:solidFill>
                <a:cs typeface="Arial"/>
              </a:rPr>
              <a:t>	</a:t>
            </a:r>
            <a:r>
              <a:rPr lang="en-US" b="1" dirty="0" smtClean="0">
                <a:solidFill>
                  <a:schemeClr val="accent6"/>
                </a:solidFill>
                <a:cs typeface="Arial"/>
              </a:rPr>
              <a:t>October 2020</a:t>
            </a: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1/28/2020</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45" y="3016665"/>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4893647"/>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smtClean="0">
              <a:solidFill>
                <a:srgbClr val="000000"/>
              </a:solidFill>
              <a:cs typeface="Arial"/>
            </a:endParaRPr>
          </a:p>
          <a:p>
            <a:pPr marL="1257300" lvl="2" indent="-342900">
              <a:buClr>
                <a:srgbClr val="F8921E"/>
              </a:buClr>
              <a:buFont typeface="Wingdings" panose="05000000000000000000" pitchFamily="2" charset="2"/>
              <a:buChar char="Ø"/>
            </a:pPr>
            <a:endParaRPr lang="en-US" sz="1600" dirty="0" smtClean="0">
              <a:solidFill>
                <a:srgbClr val="000000"/>
              </a:solidFill>
              <a:cs typeface="Arial"/>
            </a:endParaRPr>
          </a:p>
          <a:p>
            <a:pPr lvl="1">
              <a:buClr>
                <a:srgbClr val="F8921E"/>
              </a:buClr>
            </a:pPr>
            <a:endParaRPr lang="en-US" sz="2000" dirty="0" smtClean="0">
              <a:solidFill>
                <a:srgbClr val="000000"/>
              </a:solidFill>
              <a:cs typeface="Arial"/>
            </a:endParaRPr>
          </a:p>
          <a:p>
            <a:pPr marL="800100" lvl="1" indent="-342900">
              <a:buClr>
                <a:srgbClr val="F8921E"/>
              </a:buClr>
              <a:buFont typeface="Wingdings" panose="05000000000000000000" pitchFamily="2" charset="2"/>
              <a:buChar char="§"/>
            </a:pPr>
            <a:endParaRPr lang="en-US" sz="2000" dirty="0" smtClean="0">
              <a:solidFill>
                <a:schemeClr val="accent6"/>
              </a:solidFill>
              <a:cs typeface="Arial"/>
            </a:endParaRPr>
          </a:p>
          <a:p>
            <a:pPr marL="800100" lvl="1" indent="-342900">
              <a:buClr>
                <a:srgbClr val="F8921E"/>
              </a:buClr>
              <a:buFont typeface="Wingdings" panose="05000000000000000000" pitchFamily="2" charset="2"/>
              <a:buChar char="§"/>
            </a:pPr>
            <a:endParaRPr lang="en-US" sz="2000" dirty="0">
              <a:solidFill>
                <a:schemeClr val="accent6"/>
              </a:solidFill>
              <a:cs typeface="Arial"/>
            </a:endParaRPr>
          </a:p>
          <a:p>
            <a:pPr marL="800100" lvl="1" indent="-342900">
              <a:buClr>
                <a:srgbClr val="F8921E"/>
              </a:buClr>
              <a:buFont typeface="Wingdings" panose="05000000000000000000" pitchFamily="2" charset="2"/>
              <a:buChar char="§"/>
            </a:pPr>
            <a:endParaRPr lang="en-US" sz="2000" dirty="0" smtClean="0">
              <a:solidFill>
                <a:schemeClr val="accent6"/>
              </a:solidFill>
              <a:cs typeface="Arial"/>
            </a:endParaRPr>
          </a:p>
          <a:p>
            <a:pPr marL="800100" lvl="1" indent="-342900">
              <a:buClr>
                <a:srgbClr val="F8921E"/>
              </a:buClr>
              <a:buFont typeface="Wingdings" panose="05000000000000000000" pitchFamily="2" charset="2"/>
              <a:buChar char="§"/>
            </a:pPr>
            <a:endParaRPr lang="en-US" sz="2000" dirty="0" smtClean="0">
              <a:solidFill>
                <a:schemeClr val="accent6"/>
              </a:solidFill>
              <a:cs typeface="Arial"/>
            </a:endParaRPr>
          </a:p>
          <a:p>
            <a:pPr marL="800100" lvl="1" indent="-342900">
              <a:buClr>
                <a:srgbClr val="F8921E"/>
              </a:buClr>
              <a:buFont typeface="Wingdings" panose="05000000000000000000" pitchFamily="2" charset="2"/>
              <a:buChar char="§"/>
            </a:pP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a:p>
            <a:pPr marL="742950" lvl="1" indent="-285750">
              <a:buClr>
                <a:srgbClr val="F8921E"/>
              </a:buClr>
              <a:buFont typeface="Wingdings" charset="2"/>
              <a:buChar char="§"/>
            </a:pPr>
            <a:r>
              <a:rPr lang="en-US" sz="2000" dirty="0" smtClean="0">
                <a:cs typeface="Arial"/>
              </a:rPr>
              <a:t>Have </a:t>
            </a:r>
            <a:r>
              <a:rPr lang="en-US" sz="2000" dirty="0">
                <a:cs typeface="Arial"/>
              </a:rPr>
              <a:t>you found the new format helpful? </a:t>
            </a:r>
          </a:p>
        </p:txBody>
      </p:sp>
      <p:sp>
        <p:nvSpPr>
          <p:cNvPr id="28" name="TextBox 27"/>
          <p:cNvSpPr txBox="1"/>
          <p:nvPr/>
        </p:nvSpPr>
        <p:spPr>
          <a:xfrm>
            <a:off x="529790" y="468199"/>
            <a:ext cx="8030931" cy="461665"/>
          </a:xfrm>
          <a:prstGeom prst="rect">
            <a:avLst/>
          </a:prstGeom>
          <a:noFill/>
        </p:spPr>
        <p:txBody>
          <a:bodyPr wrap="square" rtlCol="0" anchor="b">
            <a:spAutoFit/>
          </a:bodyPr>
          <a:lstStyle/>
          <a:p>
            <a:r>
              <a:rPr lang="en-US" sz="2400" b="1" dirty="0" smtClean="0">
                <a:solidFill>
                  <a:schemeClr val="accent1"/>
                </a:solidFill>
                <a:cs typeface="Arial"/>
              </a:rPr>
              <a:t>AVAILABLE NOW: </a:t>
            </a: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1/28/2020</a:t>
            </a:r>
          </a:p>
          <a:p>
            <a:endParaRPr lang="en-US" dirty="0">
              <a:solidFill>
                <a:srgbClr val="63666A"/>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230198" y="3222963"/>
            <a:ext cx="8828226" cy="2319531"/>
          </a:xfrm>
          <a:prstGeom prst="rect">
            <a:avLst/>
          </a:prstGeom>
        </p:spPr>
      </p:pic>
    </p:spTree>
    <p:extLst>
      <p:ext uri="{BB962C8B-B14F-4D97-AF65-F5344CB8AC3E}">
        <p14:creationId xmlns:p14="http://schemas.microsoft.com/office/powerpoint/2010/main" val="202549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1/28/2020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5159</TotalTime>
  <Words>1708</Words>
  <Application>Microsoft Office PowerPoint</Application>
  <PresentationFormat>On-screen Show (4:3)</PresentationFormat>
  <Paragraphs>145</Paragraphs>
  <Slides>19</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Vogel, Rick</cp:lastModifiedBy>
  <cp:revision>128</cp:revision>
  <cp:lastPrinted>2019-07-23T18:41:08Z</cp:lastPrinted>
  <dcterms:created xsi:type="dcterms:W3CDTF">2018-01-09T20:21:29Z</dcterms:created>
  <dcterms:modified xsi:type="dcterms:W3CDTF">2020-01-30T17:57:52Z</dcterms:modified>
</cp:coreProperties>
</file>