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xlsx" ContentType="application/vnd.openxmlformats-officedocument.spreadsheetml.sheet"/>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1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3" r:id="rId2"/>
    <p:sldMasterId id="2147483696" r:id="rId3"/>
    <p:sldMasterId id="2147483697" r:id="rId4"/>
  </p:sldMasterIdLst>
  <p:notesMasterIdLst>
    <p:notesMasterId r:id="rId25"/>
  </p:notesMasterIdLst>
  <p:handoutMasterIdLst>
    <p:handoutMasterId r:id="rId26"/>
  </p:handoutMasterIdLst>
  <p:sldIdLst>
    <p:sldId id="317" r:id="rId5"/>
    <p:sldId id="264" r:id="rId6"/>
    <p:sldId id="654" r:id="rId7"/>
    <p:sldId id="683" r:id="rId8"/>
    <p:sldId id="684" r:id="rId9"/>
    <p:sldId id="694" r:id="rId10"/>
    <p:sldId id="695" r:id="rId11"/>
    <p:sldId id="670" r:id="rId12"/>
    <p:sldId id="687" r:id="rId13"/>
    <p:sldId id="685" r:id="rId14"/>
    <p:sldId id="686" r:id="rId15"/>
    <p:sldId id="688" r:id="rId16"/>
    <p:sldId id="689" r:id="rId17"/>
    <p:sldId id="574" r:id="rId18"/>
    <p:sldId id="690" r:id="rId19"/>
    <p:sldId id="691" r:id="rId20"/>
    <p:sldId id="692" r:id="rId21"/>
    <p:sldId id="693" r:id="rId22"/>
    <p:sldId id="296" r:id="rId23"/>
    <p:sldId id="560" r:id="rId24"/>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xmlns="">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91" autoAdjust="0"/>
    <p:restoredTop sz="89371" autoAdjust="0"/>
  </p:normalViewPr>
  <p:slideViewPr>
    <p:cSldViewPr snapToGrid="0" snapToObjects="1" showGuides="1">
      <p:cViewPr>
        <p:scale>
          <a:sx n="97" d="100"/>
          <a:sy n="97" d="100"/>
        </p:scale>
        <p:origin x="-1056" y="-320"/>
      </p:cViewPr>
      <p:guideLst>
        <p:guide orient="horz" pos="973"/>
        <p:guide pos="1188"/>
      </p:guideLst>
    </p:cSldViewPr>
  </p:slideViewPr>
  <p:outlineViewPr>
    <p:cViewPr>
      <p:scale>
        <a:sx n="33" d="100"/>
        <a:sy n="33" d="100"/>
      </p:scale>
      <p:origin x="30" y="11532"/>
    </p:cViewPr>
  </p:outlin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notesMaster" Target="notesMasters/notesMaster1.xml"/><Relationship Id="rId26" Type="http://schemas.openxmlformats.org/officeDocument/2006/relationships/handoutMaster" Target="handoutMasters/handoutMaster1.xml"/><Relationship Id="rId27" Type="http://schemas.openxmlformats.org/officeDocument/2006/relationships/printerSettings" Target="printerSettings/printerSettings1.bin"/><Relationship Id="rId28" Type="http://schemas.openxmlformats.org/officeDocument/2006/relationships/commentAuthors" Target="commentAuthors.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100"/>
            </a:pPr>
            <a:r>
              <a:rPr lang="en-US" sz="1100" dirty="0" smtClean="0">
                <a:solidFill>
                  <a:srgbClr val="FF0000"/>
                </a:solidFill>
              </a:rPr>
              <a:t>Figure</a:t>
            </a:r>
            <a:r>
              <a:rPr lang="en-US" sz="1100" baseline="0" dirty="0" smtClean="0">
                <a:solidFill>
                  <a:srgbClr val="FF0000"/>
                </a:solidFill>
              </a:rPr>
              <a:t> 1. CDC Age Distribution of Inpatient Deaths</a:t>
            </a:r>
            <a:endParaRPr lang="en-US" sz="1100" dirty="0">
              <a:solidFill>
                <a:srgbClr val="FF0000"/>
              </a:solidFill>
            </a:endParaRPr>
          </a:p>
        </c:rich>
      </c:tx>
      <c:overlay val="0"/>
    </c:title>
    <c:autoTitleDeleted val="0"/>
    <c:plotArea>
      <c:layout/>
      <c:barChart>
        <c:barDir val="col"/>
        <c:grouping val="clustered"/>
        <c:varyColors val="0"/>
        <c:ser>
          <c:idx val="0"/>
          <c:order val="0"/>
          <c:tx>
            <c:strRef>
              <c:f>Sheet1!$A$2</c:f>
              <c:strCache>
                <c:ptCount val="1"/>
                <c:pt idx="0">
                  <c:v>&lt; 15 years</c:v>
                </c:pt>
              </c:strCache>
            </c:strRef>
          </c:tx>
          <c:invertIfNegative val="0"/>
          <c:cat>
            <c:strRef>
              <c:f>Sheet1!$B$1:$D$1</c:f>
              <c:strCache>
                <c:ptCount val="3"/>
                <c:pt idx="0">
                  <c:v>2013</c:v>
                </c:pt>
                <c:pt idx="1">
                  <c:v>2014</c:v>
                </c:pt>
                <c:pt idx="2">
                  <c:v>2015</c:v>
                </c:pt>
              </c:strCache>
            </c:strRef>
          </c:cat>
          <c:val>
            <c:numRef>
              <c:f>Sheet1!$B$2:$D$2</c:f>
              <c:numCache>
                <c:formatCode>General</c:formatCode>
                <c:ptCount val="3"/>
                <c:pt idx="0">
                  <c:v>286.0</c:v>
                </c:pt>
                <c:pt idx="1">
                  <c:v>319.0</c:v>
                </c:pt>
                <c:pt idx="2">
                  <c:v>286.0</c:v>
                </c:pt>
              </c:numCache>
            </c:numRef>
          </c:val>
        </c:ser>
        <c:ser>
          <c:idx val="1"/>
          <c:order val="1"/>
          <c:tx>
            <c:strRef>
              <c:f>Sheet1!$A$3</c:f>
              <c:strCache>
                <c:ptCount val="1"/>
                <c:pt idx="0">
                  <c:v>15 - 34 years</c:v>
                </c:pt>
              </c:strCache>
            </c:strRef>
          </c:tx>
          <c:invertIfNegative val="0"/>
          <c:cat>
            <c:strRef>
              <c:f>Sheet1!$B$1:$D$1</c:f>
              <c:strCache>
                <c:ptCount val="3"/>
                <c:pt idx="0">
                  <c:v>2013</c:v>
                </c:pt>
                <c:pt idx="1">
                  <c:v>2014</c:v>
                </c:pt>
                <c:pt idx="2">
                  <c:v>2015</c:v>
                </c:pt>
              </c:strCache>
            </c:strRef>
          </c:cat>
          <c:val>
            <c:numRef>
              <c:f>Sheet1!$B$3:$D$3</c:f>
              <c:numCache>
                <c:formatCode>General</c:formatCode>
                <c:ptCount val="3"/>
                <c:pt idx="0">
                  <c:v>269.0</c:v>
                </c:pt>
                <c:pt idx="1">
                  <c:v>315.0</c:v>
                </c:pt>
                <c:pt idx="2">
                  <c:v>328.0</c:v>
                </c:pt>
              </c:numCache>
            </c:numRef>
          </c:val>
        </c:ser>
        <c:ser>
          <c:idx val="2"/>
          <c:order val="2"/>
          <c:tx>
            <c:strRef>
              <c:f>Sheet1!$A$4</c:f>
              <c:strCache>
                <c:ptCount val="1"/>
                <c:pt idx="0">
                  <c:v>35 - 54 years</c:v>
                </c:pt>
              </c:strCache>
            </c:strRef>
          </c:tx>
          <c:invertIfNegative val="0"/>
          <c:cat>
            <c:strRef>
              <c:f>Sheet1!$B$1:$D$1</c:f>
              <c:strCache>
                <c:ptCount val="3"/>
                <c:pt idx="0">
                  <c:v>2013</c:v>
                </c:pt>
                <c:pt idx="1">
                  <c:v>2014</c:v>
                </c:pt>
                <c:pt idx="2">
                  <c:v>2015</c:v>
                </c:pt>
              </c:strCache>
            </c:strRef>
          </c:cat>
          <c:val>
            <c:numRef>
              <c:f>Sheet1!$B$4:$D$4</c:f>
              <c:numCache>
                <c:formatCode>#,##0</c:formatCode>
                <c:ptCount val="3"/>
                <c:pt idx="0">
                  <c:v>1361.0</c:v>
                </c:pt>
                <c:pt idx="1">
                  <c:v>1369.0</c:v>
                </c:pt>
                <c:pt idx="2">
                  <c:v>1380.0</c:v>
                </c:pt>
              </c:numCache>
            </c:numRef>
          </c:val>
        </c:ser>
        <c:ser>
          <c:idx val="3"/>
          <c:order val="3"/>
          <c:tx>
            <c:strRef>
              <c:f>Sheet1!$A$5</c:f>
              <c:strCache>
                <c:ptCount val="1"/>
                <c:pt idx="0">
                  <c:v>55 - 74 years</c:v>
                </c:pt>
              </c:strCache>
            </c:strRef>
          </c:tx>
          <c:invertIfNegative val="0"/>
          <c:cat>
            <c:strRef>
              <c:f>Sheet1!$B$1:$D$1</c:f>
              <c:strCache>
                <c:ptCount val="3"/>
                <c:pt idx="0">
                  <c:v>2013</c:v>
                </c:pt>
                <c:pt idx="1">
                  <c:v>2014</c:v>
                </c:pt>
                <c:pt idx="2">
                  <c:v>2015</c:v>
                </c:pt>
              </c:strCache>
            </c:strRef>
          </c:cat>
          <c:val>
            <c:numRef>
              <c:f>Sheet1!$B$5:$D$5</c:f>
              <c:numCache>
                <c:formatCode>#,##0</c:formatCode>
                <c:ptCount val="3"/>
                <c:pt idx="0">
                  <c:v>5131.0</c:v>
                </c:pt>
                <c:pt idx="1">
                  <c:v>5399.0</c:v>
                </c:pt>
                <c:pt idx="2">
                  <c:v>5442.0</c:v>
                </c:pt>
              </c:numCache>
            </c:numRef>
          </c:val>
        </c:ser>
        <c:ser>
          <c:idx val="4"/>
          <c:order val="4"/>
          <c:tx>
            <c:strRef>
              <c:f>Sheet1!$A$6</c:f>
              <c:strCache>
                <c:ptCount val="1"/>
                <c:pt idx="0">
                  <c:v>75+ years</c:v>
                </c:pt>
              </c:strCache>
            </c:strRef>
          </c:tx>
          <c:invertIfNegative val="0"/>
          <c:dLbls>
            <c:txPr>
              <a:bodyPr/>
              <a:lstStyle/>
              <a:p>
                <a:pPr>
                  <a:defRPr sz="1200" b="1"/>
                </a:pPr>
                <a:endParaRPr lang="en-US"/>
              </a:p>
            </c:txPr>
            <c:dLblPos val="inEnd"/>
            <c:showLegendKey val="0"/>
            <c:showVal val="1"/>
            <c:showCatName val="0"/>
            <c:showSerName val="0"/>
            <c:showPercent val="0"/>
            <c:showBubbleSize val="0"/>
            <c:showLeaderLines val="0"/>
          </c:dLbls>
          <c:cat>
            <c:strRef>
              <c:f>Sheet1!$B$1:$D$1</c:f>
              <c:strCache>
                <c:ptCount val="3"/>
                <c:pt idx="0">
                  <c:v>2013</c:v>
                </c:pt>
                <c:pt idx="1">
                  <c:v>2014</c:v>
                </c:pt>
                <c:pt idx="2">
                  <c:v>2015</c:v>
                </c:pt>
              </c:strCache>
            </c:strRef>
          </c:cat>
          <c:val>
            <c:numRef>
              <c:f>Sheet1!$B$6:$D$6</c:f>
              <c:numCache>
                <c:formatCode>#,##0</c:formatCode>
                <c:ptCount val="3"/>
                <c:pt idx="0">
                  <c:v>9232.0</c:v>
                </c:pt>
                <c:pt idx="1">
                  <c:v>9025.0</c:v>
                </c:pt>
                <c:pt idx="2">
                  <c:v>9548.0</c:v>
                </c:pt>
              </c:numCache>
            </c:numRef>
          </c:val>
        </c:ser>
        <c:dLbls>
          <c:showLegendKey val="0"/>
          <c:showVal val="0"/>
          <c:showCatName val="0"/>
          <c:showSerName val="0"/>
          <c:showPercent val="0"/>
          <c:showBubbleSize val="0"/>
        </c:dLbls>
        <c:gapWidth val="75"/>
        <c:overlap val="40"/>
        <c:axId val="2053516232"/>
        <c:axId val="2143484888"/>
      </c:barChart>
      <c:catAx>
        <c:axId val="2053516232"/>
        <c:scaling>
          <c:orientation val="minMax"/>
        </c:scaling>
        <c:delete val="0"/>
        <c:axPos val="b"/>
        <c:majorTickMark val="none"/>
        <c:minorTickMark val="none"/>
        <c:tickLblPos val="nextTo"/>
        <c:txPr>
          <a:bodyPr/>
          <a:lstStyle/>
          <a:p>
            <a:pPr>
              <a:defRPr sz="1200"/>
            </a:pPr>
            <a:endParaRPr lang="en-US"/>
          </a:p>
        </c:txPr>
        <c:crossAx val="2143484888"/>
        <c:crosses val="autoZero"/>
        <c:auto val="1"/>
        <c:lblAlgn val="ctr"/>
        <c:lblOffset val="100"/>
        <c:noMultiLvlLbl val="0"/>
      </c:catAx>
      <c:valAx>
        <c:axId val="2143484888"/>
        <c:scaling>
          <c:orientation val="minMax"/>
          <c:max val="10000.0"/>
        </c:scaling>
        <c:delete val="0"/>
        <c:axPos val="l"/>
        <c:majorGridlines/>
        <c:numFmt formatCode="#,##0" sourceLinked="0"/>
        <c:majorTickMark val="none"/>
        <c:minorTickMark val="none"/>
        <c:tickLblPos val="nextTo"/>
        <c:txPr>
          <a:bodyPr/>
          <a:lstStyle/>
          <a:p>
            <a:pPr>
              <a:defRPr sz="1200" baseline="0"/>
            </a:pPr>
            <a:endParaRPr lang="en-US"/>
          </a:p>
        </c:txPr>
        <c:crossAx val="2053516232"/>
        <c:crosses val="autoZero"/>
        <c:crossBetween val="between"/>
        <c:majorUnit val="2000.0"/>
      </c:valAx>
    </c:plotArea>
    <c:legend>
      <c:legendPos val="r"/>
      <c:overlay val="0"/>
      <c:txPr>
        <a:bodyPr/>
        <a:lstStyle/>
        <a:p>
          <a:pPr>
            <a:defRPr sz="1000"/>
          </a:pPr>
          <a:endParaRPr lang="en-US"/>
        </a:p>
      </c:txPr>
    </c:legend>
    <c:plotVisOnly val="1"/>
    <c:dispBlanksAs val="zero"/>
    <c:showDLblsOverMax val="0"/>
  </c:chart>
  <c:spPr>
    <a:ln>
      <a:solidFill>
        <a:schemeClr val="accent1"/>
      </a:solidFill>
    </a:ln>
  </c:spPr>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100" dirty="0" smtClean="0">
                <a:solidFill>
                  <a:srgbClr val="FF0000"/>
                </a:solidFill>
              </a:rPr>
              <a:t>Figure</a:t>
            </a:r>
            <a:r>
              <a:rPr lang="en-US" sz="1100" baseline="0" dirty="0" smtClean="0">
                <a:solidFill>
                  <a:srgbClr val="FF0000"/>
                </a:solidFill>
              </a:rPr>
              <a:t> 2. MA APCD Age Distribution of Inpatient Deaths</a:t>
            </a:r>
            <a:endParaRPr lang="en-US" sz="1100" dirty="0">
              <a:solidFill>
                <a:srgbClr val="FF0000"/>
              </a:solidFill>
            </a:endParaRPr>
          </a:p>
        </c:rich>
      </c:tx>
      <c:overlay val="0"/>
    </c:title>
    <c:autoTitleDeleted val="0"/>
    <c:plotArea>
      <c:layout/>
      <c:barChart>
        <c:barDir val="col"/>
        <c:grouping val="clustered"/>
        <c:varyColors val="0"/>
        <c:ser>
          <c:idx val="0"/>
          <c:order val="0"/>
          <c:tx>
            <c:strRef>
              <c:f>Sheet1!$A$2</c:f>
              <c:strCache>
                <c:ptCount val="1"/>
                <c:pt idx="0">
                  <c:v>&lt; 15 years</c:v>
                </c:pt>
              </c:strCache>
            </c:strRef>
          </c:tx>
          <c:invertIfNegative val="0"/>
          <c:cat>
            <c:strRef>
              <c:f>Sheet1!$B$1:$D$1</c:f>
              <c:strCache>
                <c:ptCount val="3"/>
                <c:pt idx="0">
                  <c:v>2013</c:v>
                </c:pt>
                <c:pt idx="1">
                  <c:v>2014</c:v>
                </c:pt>
                <c:pt idx="2">
                  <c:v>2015</c:v>
                </c:pt>
              </c:strCache>
            </c:strRef>
          </c:cat>
          <c:val>
            <c:numRef>
              <c:f>Sheet1!$B$2:$D$2</c:f>
              <c:numCache>
                <c:formatCode>General</c:formatCode>
                <c:ptCount val="3"/>
                <c:pt idx="0">
                  <c:v>242.0</c:v>
                </c:pt>
                <c:pt idx="1">
                  <c:v>284.0</c:v>
                </c:pt>
                <c:pt idx="2">
                  <c:v>216.0</c:v>
                </c:pt>
              </c:numCache>
            </c:numRef>
          </c:val>
        </c:ser>
        <c:ser>
          <c:idx val="1"/>
          <c:order val="1"/>
          <c:tx>
            <c:strRef>
              <c:f>Sheet1!$A$3</c:f>
              <c:strCache>
                <c:ptCount val="1"/>
                <c:pt idx="0">
                  <c:v>15 - 34 years</c:v>
                </c:pt>
              </c:strCache>
            </c:strRef>
          </c:tx>
          <c:invertIfNegative val="0"/>
          <c:cat>
            <c:strRef>
              <c:f>Sheet1!$B$1:$D$1</c:f>
              <c:strCache>
                <c:ptCount val="3"/>
                <c:pt idx="0">
                  <c:v>2013</c:v>
                </c:pt>
                <c:pt idx="1">
                  <c:v>2014</c:v>
                </c:pt>
                <c:pt idx="2">
                  <c:v>2015</c:v>
                </c:pt>
              </c:strCache>
            </c:strRef>
          </c:cat>
          <c:val>
            <c:numRef>
              <c:f>Sheet1!$B$3:$D$3</c:f>
              <c:numCache>
                <c:formatCode>General</c:formatCode>
                <c:ptCount val="3"/>
                <c:pt idx="0">
                  <c:v>464.0</c:v>
                </c:pt>
                <c:pt idx="1">
                  <c:v>579.0</c:v>
                </c:pt>
                <c:pt idx="2">
                  <c:v>538.0</c:v>
                </c:pt>
              </c:numCache>
            </c:numRef>
          </c:val>
        </c:ser>
        <c:ser>
          <c:idx val="2"/>
          <c:order val="2"/>
          <c:tx>
            <c:strRef>
              <c:f>Sheet1!$A$4</c:f>
              <c:strCache>
                <c:ptCount val="1"/>
                <c:pt idx="0">
                  <c:v>35 - 54 years</c:v>
                </c:pt>
              </c:strCache>
            </c:strRef>
          </c:tx>
          <c:invertIfNegative val="0"/>
          <c:cat>
            <c:strRef>
              <c:f>Sheet1!$B$1:$D$1</c:f>
              <c:strCache>
                <c:ptCount val="3"/>
                <c:pt idx="0">
                  <c:v>2013</c:v>
                </c:pt>
                <c:pt idx="1">
                  <c:v>2014</c:v>
                </c:pt>
                <c:pt idx="2">
                  <c:v>2015</c:v>
                </c:pt>
              </c:strCache>
            </c:strRef>
          </c:cat>
          <c:val>
            <c:numRef>
              <c:f>Sheet1!$B$4:$D$4</c:f>
              <c:numCache>
                <c:formatCode>#,##0</c:formatCode>
                <c:ptCount val="3"/>
                <c:pt idx="0">
                  <c:v>1637.0</c:v>
                </c:pt>
                <c:pt idx="1">
                  <c:v>1720.0</c:v>
                </c:pt>
                <c:pt idx="2">
                  <c:v>1638.0</c:v>
                </c:pt>
              </c:numCache>
            </c:numRef>
          </c:val>
        </c:ser>
        <c:ser>
          <c:idx val="3"/>
          <c:order val="3"/>
          <c:tx>
            <c:strRef>
              <c:f>Sheet1!$A$5</c:f>
              <c:strCache>
                <c:ptCount val="1"/>
                <c:pt idx="0">
                  <c:v>55 - 74 years</c:v>
                </c:pt>
              </c:strCache>
            </c:strRef>
          </c:tx>
          <c:invertIfNegative val="0"/>
          <c:cat>
            <c:strRef>
              <c:f>Sheet1!$B$1:$D$1</c:f>
              <c:strCache>
                <c:ptCount val="3"/>
                <c:pt idx="0">
                  <c:v>2013</c:v>
                </c:pt>
                <c:pt idx="1">
                  <c:v>2014</c:v>
                </c:pt>
                <c:pt idx="2">
                  <c:v>2015</c:v>
                </c:pt>
              </c:strCache>
            </c:strRef>
          </c:cat>
          <c:val>
            <c:numRef>
              <c:f>Sheet1!$B$5:$D$5</c:f>
              <c:numCache>
                <c:formatCode>#,##0</c:formatCode>
                <c:ptCount val="3"/>
                <c:pt idx="0">
                  <c:v>4423.0</c:v>
                </c:pt>
                <c:pt idx="1">
                  <c:v>4690.0</c:v>
                </c:pt>
                <c:pt idx="2">
                  <c:v>4774.0</c:v>
                </c:pt>
              </c:numCache>
            </c:numRef>
          </c:val>
        </c:ser>
        <c:ser>
          <c:idx val="4"/>
          <c:order val="4"/>
          <c:tx>
            <c:strRef>
              <c:f>Sheet1!$A$6</c:f>
              <c:strCache>
                <c:ptCount val="1"/>
                <c:pt idx="0">
                  <c:v>75+ years</c:v>
                </c:pt>
              </c:strCache>
            </c:strRef>
          </c:tx>
          <c:invertIfNegative val="0"/>
          <c:dLbls>
            <c:txPr>
              <a:bodyPr/>
              <a:lstStyle/>
              <a:p>
                <a:pPr>
                  <a:defRPr sz="1200" b="1"/>
                </a:pPr>
                <a:endParaRPr lang="en-US"/>
              </a:p>
            </c:txPr>
            <c:dLblPos val="inEnd"/>
            <c:showLegendKey val="0"/>
            <c:showVal val="1"/>
            <c:showCatName val="0"/>
            <c:showSerName val="0"/>
            <c:showPercent val="0"/>
            <c:showBubbleSize val="0"/>
            <c:showLeaderLines val="0"/>
          </c:dLbls>
          <c:cat>
            <c:strRef>
              <c:f>Sheet1!$B$1:$D$1</c:f>
              <c:strCache>
                <c:ptCount val="3"/>
                <c:pt idx="0">
                  <c:v>2013</c:v>
                </c:pt>
                <c:pt idx="1">
                  <c:v>2014</c:v>
                </c:pt>
                <c:pt idx="2">
                  <c:v>2015</c:v>
                </c:pt>
              </c:strCache>
            </c:strRef>
          </c:cat>
          <c:val>
            <c:numRef>
              <c:f>Sheet1!$B$6:$D$6</c:f>
              <c:numCache>
                <c:formatCode>#,##0</c:formatCode>
                <c:ptCount val="3"/>
                <c:pt idx="0">
                  <c:v>9529.0</c:v>
                </c:pt>
                <c:pt idx="1">
                  <c:v>9426.0</c:v>
                </c:pt>
                <c:pt idx="2">
                  <c:v>9550.0</c:v>
                </c:pt>
              </c:numCache>
            </c:numRef>
          </c:val>
        </c:ser>
        <c:dLbls>
          <c:showLegendKey val="0"/>
          <c:showVal val="0"/>
          <c:showCatName val="0"/>
          <c:showSerName val="0"/>
          <c:showPercent val="0"/>
          <c:showBubbleSize val="0"/>
        </c:dLbls>
        <c:gapWidth val="75"/>
        <c:overlap val="40"/>
        <c:axId val="2146756120"/>
        <c:axId val="2146759288"/>
      </c:barChart>
      <c:catAx>
        <c:axId val="2146756120"/>
        <c:scaling>
          <c:orientation val="minMax"/>
        </c:scaling>
        <c:delete val="0"/>
        <c:axPos val="b"/>
        <c:majorTickMark val="none"/>
        <c:minorTickMark val="none"/>
        <c:tickLblPos val="nextTo"/>
        <c:txPr>
          <a:bodyPr/>
          <a:lstStyle/>
          <a:p>
            <a:pPr>
              <a:defRPr sz="1200"/>
            </a:pPr>
            <a:endParaRPr lang="en-US"/>
          </a:p>
        </c:txPr>
        <c:crossAx val="2146759288"/>
        <c:crosses val="autoZero"/>
        <c:auto val="1"/>
        <c:lblAlgn val="ctr"/>
        <c:lblOffset val="100"/>
        <c:noMultiLvlLbl val="0"/>
      </c:catAx>
      <c:valAx>
        <c:axId val="2146759288"/>
        <c:scaling>
          <c:orientation val="minMax"/>
          <c:max val="10000.0"/>
        </c:scaling>
        <c:delete val="0"/>
        <c:axPos val="l"/>
        <c:majorGridlines/>
        <c:numFmt formatCode="#,##0" sourceLinked="0"/>
        <c:majorTickMark val="none"/>
        <c:minorTickMark val="none"/>
        <c:tickLblPos val="nextTo"/>
        <c:txPr>
          <a:bodyPr/>
          <a:lstStyle/>
          <a:p>
            <a:pPr>
              <a:defRPr sz="1200" baseline="0"/>
            </a:pPr>
            <a:endParaRPr lang="en-US"/>
          </a:p>
        </c:txPr>
        <c:crossAx val="2146756120"/>
        <c:crosses val="autoZero"/>
        <c:crossBetween val="between"/>
        <c:majorUnit val="2000.0"/>
      </c:valAx>
    </c:plotArea>
    <c:legend>
      <c:legendPos val="r"/>
      <c:overlay val="0"/>
      <c:txPr>
        <a:bodyPr/>
        <a:lstStyle/>
        <a:p>
          <a:pPr>
            <a:defRPr sz="1000"/>
          </a:pPr>
          <a:endParaRPr lang="en-US"/>
        </a:p>
      </c:txPr>
    </c:legend>
    <c:plotVisOnly val="1"/>
    <c:dispBlanksAs val="zero"/>
    <c:showDLblsOverMax val="0"/>
  </c:chart>
  <c:spPr>
    <a:ln>
      <a:solidFill>
        <a:schemeClr val="accent1"/>
      </a:solidFill>
    </a:ln>
  </c:spPr>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199CA2-8977-439D-9ADD-6B24E3B9A287}" type="doc">
      <dgm:prSet loTypeId="urn:microsoft.com/office/officeart/2008/layout/IncreasingCircleProcess" loCatId="list" qsTypeId="urn:microsoft.com/office/officeart/2005/8/quickstyle/simple1" qsCatId="simple" csTypeId="urn:microsoft.com/office/officeart/2005/8/colors/accent1_2" csCatId="accent1" phldr="1"/>
      <dgm:spPr/>
      <dgm:t>
        <a:bodyPr/>
        <a:lstStyle/>
        <a:p>
          <a:endParaRPr lang="en-US"/>
        </a:p>
      </dgm:t>
    </dgm:pt>
    <dgm:pt modelId="{544C516C-0F62-41A4-B4C7-246EA833A77F}">
      <dgm:prSet phldrT="[Text]" custT="1"/>
      <dgm:spPr/>
      <dgm:t>
        <a:bodyPr/>
        <a:lstStyle/>
        <a:p>
          <a:r>
            <a:rPr lang="en-US" sz="2400" b="1" dirty="0" smtClean="0"/>
            <a:t>Case Mix Pharmacy Information</a:t>
          </a:r>
          <a:endParaRPr lang="en-US" sz="2400" b="1" dirty="0"/>
        </a:p>
      </dgm:t>
    </dgm:pt>
    <dgm:pt modelId="{E88E379B-5ECD-4EA8-8527-D4D5F87EF47A}" type="parTrans" cxnId="{8AC8AB92-575C-4F32-9664-B662B875D042}">
      <dgm:prSet/>
      <dgm:spPr/>
      <dgm:t>
        <a:bodyPr/>
        <a:lstStyle/>
        <a:p>
          <a:endParaRPr lang="en-US"/>
        </a:p>
      </dgm:t>
    </dgm:pt>
    <dgm:pt modelId="{9B7DAD03-5CE0-4DB9-B4F0-155A8E97F497}" type="sibTrans" cxnId="{8AC8AB92-575C-4F32-9664-B662B875D042}">
      <dgm:prSet/>
      <dgm:spPr/>
      <dgm:t>
        <a:bodyPr/>
        <a:lstStyle/>
        <a:p>
          <a:endParaRPr lang="en-US"/>
        </a:p>
      </dgm:t>
    </dgm:pt>
    <dgm:pt modelId="{60768854-1B8D-4195-B408-3EE3F0F87AFC}">
      <dgm:prSet phldrT="[Text]" custT="1"/>
      <dgm:spPr/>
      <dgm:t>
        <a:bodyPr/>
        <a:lstStyle/>
        <a:p>
          <a:r>
            <a:rPr lang="en-US" sz="1300" dirty="0" smtClean="0"/>
            <a:t>Inpatient revenue codes on generic, non-generic, take-home, experimental, IV therapeutic and diagnostic pharmaceuticals, charges (</a:t>
          </a:r>
          <a:r>
            <a:rPr lang="en-US" sz="1300" b="1" dirty="0" smtClean="0"/>
            <a:t>Inpatient Acute Care in Massachusetts)</a:t>
          </a:r>
          <a:endParaRPr lang="en-US" sz="1300" b="1" dirty="0"/>
        </a:p>
      </dgm:t>
    </dgm:pt>
    <dgm:pt modelId="{2A397474-0FF4-4167-B17B-E38EAD1F36CA}" type="parTrans" cxnId="{A60279BA-EA2D-40F4-89CB-82522AD33E2B}">
      <dgm:prSet/>
      <dgm:spPr/>
      <dgm:t>
        <a:bodyPr/>
        <a:lstStyle/>
        <a:p>
          <a:endParaRPr lang="en-US"/>
        </a:p>
      </dgm:t>
    </dgm:pt>
    <dgm:pt modelId="{9179EFCA-985F-4A6F-9927-67F47900D3E8}" type="sibTrans" cxnId="{A60279BA-EA2D-40F4-89CB-82522AD33E2B}">
      <dgm:prSet/>
      <dgm:spPr/>
      <dgm:t>
        <a:bodyPr/>
        <a:lstStyle/>
        <a:p>
          <a:endParaRPr lang="en-US"/>
        </a:p>
      </dgm:t>
    </dgm:pt>
    <dgm:pt modelId="{51A812F8-B485-4E01-B442-30E9D6CEB4B0}">
      <dgm:prSet phldrT="[Text]" custT="1"/>
      <dgm:spPr/>
      <dgm:t>
        <a:bodyPr/>
        <a:lstStyle/>
        <a:p>
          <a:r>
            <a:rPr lang="en-US" sz="1300" dirty="0" smtClean="0"/>
            <a:t>CPT Codes on professionally administered home injectable/infusion,  inhalation,  therapeutic and diagnostic pharmaceuticals,  and charges (</a:t>
          </a:r>
          <a:r>
            <a:rPr lang="en-US" sz="1300" b="1" dirty="0" smtClean="0"/>
            <a:t>ED or Observation Stay in Massachusetts</a:t>
          </a:r>
          <a:r>
            <a:rPr lang="en-US" sz="1300" dirty="0" smtClean="0"/>
            <a:t>)</a:t>
          </a:r>
          <a:endParaRPr lang="en-US" sz="1300" dirty="0"/>
        </a:p>
      </dgm:t>
    </dgm:pt>
    <dgm:pt modelId="{D0D01855-10BB-4C9E-9DE5-ACA4FBFA0226}" type="parTrans" cxnId="{5488FB78-B19B-4913-A3AE-3103D82327CE}">
      <dgm:prSet/>
      <dgm:spPr/>
      <dgm:t>
        <a:bodyPr/>
        <a:lstStyle/>
        <a:p>
          <a:endParaRPr lang="en-US"/>
        </a:p>
      </dgm:t>
    </dgm:pt>
    <dgm:pt modelId="{116ECAD4-C195-4E5A-A495-76D26A7932A5}" type="sibTrans" cxnId="{5488FB78-B19B-4913-A3AE-3103D82327CE}">
      <dgm:prSet/>
      <dgm:spPr/>
      <dgm:t>
        <a:bodyPr/>
        <a:lstStyle/>
        <a:p>
          <a:endParaRPr lang="en-US"/>
        </a:p>
      </dgm:t>
    </dgm:pt>
    <dgm:pt modelId="{ED6EB522-E840-4AA2-ABD6-77C3DA15AF08}">
      <dgm:prSet phldrT="[Text]" custT="1"/>
      <dgm:spPr/>
      <dgm:t>
        <a:bodyPr/>
        <a:lstStyle/>
        <a:p>
          <a:r>
            <a:rPr lang="en-US" sz="1300" dirty="0" smtClean="0"/>
            <a:t>HCPCS codes on therapeutic and diagnostic pharmaceuticals,  and charges    (</a:t>
          </a:r>
          <a:r>
            <a:rPr lang="en-US" sz="1300" b="1" dirty="0" smtClean="0"/>
            <a:t>ED or Observation Stay in Massachusetts</a:t>
          </a:r>
          <a:r>
            <a:rPr lang="en-US" sz="1300" dirty="0" smtClean="0"/>
            <a:t>)</a:t>
          </a:r>
          <a:endParaRPr lang="en-US" sz="1300" dirty="0"/>
        </a:p>
      </dgm:t>
    </dgm:pt>
    <dgm:pt modelId="{9294B1F5-0B00-400D-8530-B52EC076BD82}" type="parTrans" cxnId="{46331E5A-E875-4ECB-A5A9-A1A11136FD5A}">
      <dgm:prSet/>
      <dgm:spPr/>
      <dgm:t>
        <a:bodyPr/>
        <a:lstStyle/>
        <a:p>
          <a:endParaRPr lang="en-US"/>
        </a:p>
      </dgm:t>
    </dgm:pt>
    <dgm:pt modelId="{A5F1625B-BAF7-458E-B95B-61FFF605F61C}" type="sibTrans" cxnId="{46331E5A-E875-4ECB-A5A9-A1A11136FD5A}">
      <dgm:prSet/>
      <dgm:spPr/>
      <dgm:t>
        <a:bodyPr/>
        <a:lstStyle/>
        <a:p>
          <a:endParaRPr lang="en-US"/>
        </a:p>
      </dgm:t>
    </dgm:pt>
    <dgm:pt modelId="{B26E2EB3-D8F6-4707-A82C-87E40EF8F92F}">
      <dgm:prSet phldrT="[Text]" custT="1"/>
      <dgm:spPr/>
      <dgm:t>
        <a:bodyPr/>
        <a:lstStyle/>
        <a:p>
          <a:r>
            <a:rPr lang="en-US" sz="2400" b="1" dirty="0" smtClean="0"/>
            <a:t>MA APCD Pharmacy Information</a:t>
          </a:r>
          <a:endParaRPr lang="en-US" sz="2400" b="1" dirty="0"/>
        </a:p>
      </dgm:t>
    </dgm:pt>
    <dgm:pt modelId="{824C1C84-CF28-4691-A50C-A10579C99E7F}" type="parTrans" cxnId="{5CD41052-F3E5-489C-87F2-6B2EACE449D9}">
      <dgm:prSet/>
      <dgm:spPr/>
      <dgm:t>
        <a:bodyPr/>
        <a:lstStyle/>
        <a:p>
          <a:endParaRPr lang="en-US"/>
        </a:p>
      </dgm:t>
    </dgm:pt>
    <dgm:pt modelId="{7E64A395-CB12-40D7-8B22-DD7D2E08378F}" type="sibTrans" cxnId="{5CD41052-F3E5-489C-87F2-6B2EACE449D9}">
      <dgm:prSet/>
      <dgm:spPr/>
      <dgm:t>
        <a:bodyPr/>
        <a:lstStyle/>
        <a:p>
          <a:endParaRPr lang="en-US"/>
        </a:p>
      </dgm:t>
    </dgm:pt>
    <dgm:pt modelId="{41D0F940-E741-4940-9DCB-4C9BC0B070FB}">
      <dgm:prSet phldrT="[Text]" custT="1"/>
      <dgm:spPr/>
      <dgm:t>
        <a:bodyPr/>
        <a:lstStyle/>
        <a:p>
          <a:r>
            <a:rPr lang="en-US" sz="1200" dirty="0" smtClean="0"/>
            <a:t>Inpatient revenue codes on generic, non-generic, take-home, experimental, IV therapeutic and diagnostic pharmaceuticals, charges and paid amount (</a:t>
          </a:r>
          <a:r>
            <a:rPr lang="en-US" sz="1200" b="1" dirty="0" smtClean="0"/>
            <a:t>All Inpatient Care Settings  including Acute Care, Specialty Hospitals, and Nursing Homes</a:t>
          </a:r>
          <a:r>
            <a:rPr lang="en-US" sz="1200" dirty="0" smtClean="0"/>
            <a:t>)</a:t>
          </a:r>
          <a:endParaRPr lang="en-US" sz="1200" dirty="0"/>
        </a:p>
      </dgm:t>
    </dgm:pt>
    <dgm:pt modelId="{F7A0AB31-D7C8-4051-8F7B-62782CE425AA}" type="parTrans" cxnId="{69B02AF2-288F-4878-8EC5-439FD2ED0200}">
      <dgm:prSet/>
      <dgm:spPr/>
      <dgm:t>
        <a:bodyPr/>
        <a:lstStyle/>
        <a:p>
          <a:endParaRPr lang="en-US"/>
        </a:p>
      </dgm:t>
    </dgm:pt>
    <dgm:pt modelId="{FA39B398-FF36-4348-A128-905695DD517A}" type="sibTrans" cxnId="{69B02AF2-288F-4878-8EC5-439FD2ED0200}">
      <dgm:prSet/>
      <dgm:spPr/>
      <dgm:t>
        <a:bodyPr/>
        <a:lstStyle/>
        <a:p>
          <a:endParaRPr lang="en-US"/>
        </a:p>
      </dgm:t>
    </dgm:pt>
    <dgm:pt modelId="{DAE26E64-66AA-486A-B9F6-F8A95F457E74}">
      <dgm:prSet phldrT="[Text]" custT="1"/>
      <dgm:spPr/>
      <dgm:t>
        <a:bodyPr/>
        <a:lstStyle/>
        <a:p>
          <a:r>
            <a:rPr lang="en-US" sz="1200" dirty="0" smtClean="0"/>
            <a:t>CPT Codes on professionally administered home injectable/infusion,  inhalation,  therapeutic and diagnostic pharmaceuticals, charges and paid amount (</a:t>
          </a:r>
          <a:r>
            <a:rPr lang="en-US" sz="1200" b="1" dirty="0" smtClean="0"/>
            <a:t>All outpatient care settings including home health services</a:t>
          </a:r>
          <a:r>
            <a:rPr lang="en-US" sz="1200" dirty="0" smtClean="0"/>
            <a:t>)</a:t>
          </a:r>
          <a:endParaRPr lang="en-US" sz="1200" dirty="0"/>
        </a:p>
      </dgm:t>
    </dgm:pt>
    <dgm:pt modelId="{FA4F44E2-E656-4551-AABD-9CC259437708}" type="parTrans" cxnId="{F1AC06A9-09EE-442A-B09B-0716BFF298C5}">
      <dgm:prSet/>
      <dgm:spPr/>
      <dgm:t>
        <a:bodyPr/>
        <a:lstStyle/>
        <a:p>
          <a:endParaRPr lang="en-US"/>
        </a:p>
      </dgm:t>
    </dgm:pt>
    <dgm:pt modelId="{A8DDCAF7-13AA-44FE-9E53-9831C3C98236}" type="sibTrans" cxnId="{F1AC06A9-09EE-442A-B09B-0716BFF298C5}">
      <dgm:prSet/>
      <dgm:spPr/>
      <dgm:t>
        <a:bodyPr/>
        <a:lstStyle/>
        <a:p>
          <a:endParaRPr lang="en-US"/>
        </a:p>
      </dgm:t>
    </dgm:pt>
    <dgm:pt modelId="{8B466DCF-0D5E-4342-94D7-7EAB70C6E218}">
      <dgm:prSet phldrT="[Text]" custT="1"/>
      <dgm:spPr/>
      <dgm:t>
        <a:bodyPr/>
        <a:lstStyle/>
        <a:p>
          <a:r>
            <a:rPr lang="en-US" sz="1200" dirty="0" smtClean="0"/>
            <a:t>HCPCS codes on therapeutic and diagnostic pharmaceuticals , charges and paid  amount (</a:t>
          </a:r>
          <a:r>
            <a:rPr lang="en-US" sz="1200" b="1" dirty="0" smtClean="0"/>
            <a:t>All outpatient care settings including home health services</a:t>
          </a:r>
          <a:r>
            <a:rPr lang="en-US" sz="1200" dirty="0" smtClean="0"/>
            <a:t>)	</a:t>
          </a:r>
          <a:endParaRPr lang="en-US" sz="1200" dirty="0"/>
        </a:p>
      </dgm:t>
    </dgm:pt>
    <dgm:pt modelId="{CE7A4746-04CC-4A07-8042-1B96C1CBD6C0}" type="parTrans" cxnId="{B97F6A24-BC5F-4BEA-8F1F-75C4616E71F8}">
      <dgm:prSet/>
      <dgm:spPr/>
      <dgm:t>
        <a:bodyPr/>
        <a:lstStyle/>
        <a:p>
          <a:endParaRPr lang="en-US"/>
        </a:p>
      </dgm:t>
    </dgm:pt>
    <dgm:pt modelId="{8556D183-0192-4FA5-A1DA-6C5CBF454F88}" type="sibTrans" cxnId="{B97F6A24-BC5F-4BEA-8F1F-75C4616E71F8}">
      <dgm:prSet/>
      <dgm:spPr/>
      <dgm:t>
        <a:bodyPr/>
        <a:lstStyle/>
        <a:p>
          <a:endParaRPr lang="en-US"/>
        </a:p>
      </dgm:t>
    </dgm:pt>
    <dgm:pt modelId="{7D8CEE2F-44FC-4AFF-BA6C-F571DF7CC601}">
      <dgm:prSet phldrT="[Text]" custT="1"/>
      <dgm:spPr/>
      <dgm:t>
        <a:bodyPr/>
        <a:lstStyle/>
        <a:p>
          <a:r>
            <a:rPr lang="en-US" sz="1200" dirty="0" smtClean="0"/>
            <a:t>Detailed Pharmaceutical Claims which include drug Codes, units of measure, refills, days supply, quantity dispensed, route of administration,  sales tax, rebates, charges and  paid amount</a:t>
          </a:r>
          <a:endParaRPr lang="en-US" sz="1200" dirty="0"/>
        </a:p>
      </dgm:t>
    </dgm:pt>
    <dgm:pt modelId="{1D932CB5-8258-4FAE-97A5-538109B34708}" type="parTrans" cxnId="{B00504AC-9B56-4853-8C67-512EF1D13786}">
      <dgm:prSet/>
      <dgm:spPr/>
      <dgm:t>
        <a:bodyPr/>
        <a:lstStyle/>
        <a:p>
          <a:endParaRPr lang="en-US"/>
        </a:p>
      </dgm:t>
    </dgm:pt>
    <dgm:pt modelId="{0CFA1BC5-A248-4994-9D33-7009A2426914}" type="sibTrans" cxnId="{B00504AC-9B56-4853-8C67-512EF1D13786}">
      <dgm:prSet/>
      <dgm:spPr/>
      <dgm:t>
        <a:bodyPr/>
        <a:lstStyle/>
        <a:p>
          <a:endParaRPr lang="en-US"/>
        </a:p>
      </dgm:t>
    </dgm:pt>
    <dgm:pt modelId="{40ADAE9E-88BA-4F76-A0AB-C9E582F453B8}" type="pres">
      <dgm:prSet presAssocID="{1E199CA2-8977-439D-9ADD-6B24E3B9A287}" presName="Name0" presStyleCnt="0">
        <dgm:presLayoutVars>
          <dgm:chMax val="7"/>
          <dgm:chPref val="7"/>
          <dgm:dir/>
          <dgm:animOne val="branch"/>
          <dgm:animLvl val="lvl"/>
        </dgm:presLayoutVars>
      </dgm:prSet>
      <dgm:spPr/>
      <dgm:t>
        <a:bodyPr/>
        <a:lstStyle/>
        <a:p>
          <a:endParaRPr lang="en-US"/>
        </a:p>
      </dgm:t>
    </dgm:pt>
    <dgm:pt modelId="{399AA029-F072-44D4-A62A-2AE71BDC5B34}" type="pres">
      <dgm:prSet presAssocID="{544C516C-0F62-41A4-B4C7-246EA833A77F}" presName="composite" presStyleCnt="0"/>
      <dgm:spPr/>
    </dgm:pt>
    <dgm:pt modelId="{2E377B36-A7BD-480A-AC3F-1ED22B712AF7}" type="pres">
      <dgm:prSet presAssocID="{544C516C-0F62-41A4-B4C7-246EA833A77F}" presName="BackAccent" presStyleLbl="bgShp" presStyleIdx="0" presStyleCnt="2"/>
      <dgm:spPr/>
    </dgm:pt>
    <dgm:pt modelId="{6CEC4A18-B341-4F0A-AF61-5FF220E095F1}" type="pres">
      <dgm:prSet presAssocID="{544C516C-0F62-41A4-B4C7-246EA833A77F}" presName="Accent" presStyleLbl="alignNode1" presStyleIdx="0" presStyleCnt="2"/>
      <dgm:spPr/>
    </dgm:pt>
    <dgm:pt modelId="{9030E3F7-8606-409A-9405-E935C386E1E4}" type="pres">
      <dgm:prSet presAssocID="{544C516C-0F62-41A4-B4C7-246EA833A77F}" presName="Child" presStyleLbl="revTx" presStyleIdx="0" presStyleCnt="4">
        <dgm:presLayoutVars>
          <dgm:chMax val="0"/>
          <dgm:chPref val="0"/>
          <dgm:bulletEnabled val="1"/>
        </dgm:presLayoutVars>
      </dgm:prSet>
      <dgm:spPr/>
      <dgm:t>
        <a:bodyPr/>
        <a:lstStyle/>
        <a:p>
          <a:endParaRPr lang="en-US"/>
        </a:p>
      </dgm:t>
    </dgm:pt>
    <dgm:pt modelId="{D3752638-2ACF-4569-88C7-EE44AE895F01}" type="pres">
      <dgm:prSet presAssocID="{544C516C-0F62-41A4-B4C7-246EA833A77F}" presName="Parent" presStyleLbl="revTx" presStyleIdx="1" presStyleCnt="4">
        <dgm:presLayoutVars>
          <dgm:chMax val="1"/>
          <dgm:chPref val="1"/>
          <dgm:bulletEnabled val="1"/>
        </dgm:presLayoutVars>
      </dgm:prSet>
      <dgm:spPr/>
      <dgm:t>
        <a:bodyPr/>
        <a:lstStyle/>
        <a:p>
          <a:endParaRPr lang="en-US"/>
        </a:p>
      </dgm:t>
    </dgm:pt>
    <dgm:pt modelId="{B3D3C612-CB28-4BAC-97FB-39FCBD805B08}" type="pres">
      <dgm:prSet presAssocID="{9B7DAD03-5CE0-4DB9-B4F0-155A8E97F497}" presName="sibTrans" presStyleCnt="0"/>
      <dgm:spPr/>
    </dgm:pt>
    <dgm:pt modelId="{56C1DB3F-3C1C-4177-BBB3-49022EBA6658}" type="pres">
      <dgm:prSet presAssocID="{B26E2EB3-D8F6-4707-A82C-87E40EF8F92F}" presName="composite" presStyleCnt="0"/>
      <dgm:spPr/>
    </dgm:pt>
    <dgm:pt modelId="{2C906505-06AA-4BD6-BB16-925CE105B0F9}" type="pres">
      <dgm:prSet presAssocID="{B26E2EB3-D8F6-4707-A82C-87E40EF8F92F}" presName="BackAccent" presStyleLbl="bgShp" presStyleIdx="1" presStyleCnt="2"/>
      <dgm:spPr/>
    </dgm:pt>
    <dgm:pt modelId="{A0742676-8AF6-4348-9161-BD298831290A}" type="pres">
      <dgm:prSet presAssocID="{B26E2EB3-D8F6-4707-A82C-87E40EF8F92F}" presName="Accent" presStyleLbl="alignNode1" presStyleIdx="1" presStyleCnt="2"/>
      <dgm:spPr/>
    </dgm:pt>
    <dgm:pt modelId="{C86C2A1D-D890-48DD-AC70-8AF861B1378C}" type="pres">
      <dgm:prSet presAssocID="{B26E2EB3-D8F6-4707-A82C-87E40EF8F92F}" presName="Child" presStyleLbl="revTx" presStyleIdx="2" presStyleCnt="4">
        <dgm:presLayoutVars>
          <dgm:chMax val="0"/>
          <dgm:chPref val="0"/>
          <dgm:bulletEnabled val="1"/>
        </dgm:presLayoutVars>
      </dgm:prSet>
      <dgm:spPr/>
      <dgm:t>
        <a:bodyPr/>
        <a:lstStyle/>
        <a:p>
          <a:endParaRPr lang="en-US"/>
        </a:p>
      </dgm:t>
    </dgm:pt>
    <dgm:pt modelId="{D33CEE73-0B36-451F-BE09-6445993A5AFA}" type="pres">
      <dgm:prSet presAssocID="{B26E2EB3-D8F6-4707-A82C-87E40EF8F92F}" presName="Parent" presStyleLbl="revTx" presStyleIdx="3" presStyleCnt="4">
        <dgm:presLayoutVars>
          <dgm:chMax val="1"/>
          <dgm:chPref val="1"/>
          <dgm:bulletEnabled val="1"/>
        </dgm:presLayoutVars>
      </dgm:prSet>
      <dgm:spPr/>
      <dgm:t>
        <a:bodyPr/>
        <a:lstStyle/>
        <a:p>
          <a:endParaRPr lang="en-US"/>
        </a:p>
      </dgm:t>
    </dgm:pt>
  </dgm:ptLst>
  <dgm:cxnLst>
    <dgm:cxn modelId="{A60279BA-EA2D-40F4-89CB-82522AD33E2B}" srcId="{544C516C-0F62-41A4-B4C7-246EA833A77F}" destId="{60768854-1B8D-4195-B408-3EE3F0F87AFC}" srcOrd="0" destOrd="0" parTransId="{2A397474-0FF4-4167-B17B-E38EAD1F36CA}" sibTransId="{9179EFCA-985F-4A6F-9927-67F47900D3E8}"/>
    <dgm:cxn modelId="{BF6AA0B2-1641-4878-A083-D05D01F02411}" type="presOf" srcId="{DAE26E64-66AA-486A-B9F6-F8A95F457E74}" destId="{C86C2A1D-D890-48DD-AC70-8AF861B1378C}" srcOrd="0" destOrd="1" presId="urn:microsoft.com/office/officeart/2008/layout/IncreasingCircleProcess"/>
    <dgm:cxn modelId="{D41C7814-D2F3-430E-B399-2286A181434F}" type="presOf" srcId="{544C516C-0F62-41A4-B4C7-246EA833A77F}" destId="{D3752638-2ACF-4569-88C7-EE44AE895F01}" srcOrd="0" destOrd="0" presId="urn:microsoft.com/office/officeart/2008/layout/IncreasingCircleProcess"/>
    <dgm:cxn modelId="{B85A343A-87E1-4FDB-B5D7-E35219A59025}" type="presOf" srcId="{8B466DCF-0D5E-4342-94D7-7EAB70C6E218}" destId="{C86C2A1D-D890-48DD-AC70-8AF861B1378C}" srcOrd="0" destOrd="2" presId="urn:microsoft.com/office/officeart/2008/layout/IncreasingCircleProcess"/>
    <dgm:cxn modelId="{5488FB78-B19B-4913-A3AE-3103D82327CE}" srcId="{544C516C-0F62-41A4-B4C7-246EA833A77F}" destId="{51A812F8-B485-4E01-B442-30E9D6CEB4B0}" srcOrd="1" destOrd="0" parTransId="{D0D01855-10BB-4C9E-9DE5-ACA4FBFA0226}" sibTransId="{116ECAD4-C195-4E5A-A495-76D26A7932A5}"/>
    <dgm:cxn modelId="{B97F6A24-BC5F-4BEA-8F1F-75C4616E71F8}" srcId="{B26E2EB3-D8F6-4707-A82C-87E40EF8F92F}" destId="{8B466DCF-0D5E-4342-94D7-7EAB70C6E218}" srcOrd="2" destOrd="0" parTransId="{CE7A4746-04CC-4A07-8042-1B96C1CBD6C0}" sibTransId="{8556D183-0192-4FA5-A1DA-6C5CBF454F88}"/>
    <dgm:cxn modelId="{615D2946-8E54-4B46-AD14-3CB2F266D56E}" type="presOf" srcId="{ED6EB522-E840-4AA2-ABD6-77C3DA15AF08}" destId="{9030E3F7-8606-409A-9405-E935C386E1E4}" srcOrd="0" destOrd="2" presId="urn:microsoft.com/office/officeart/2008/layout/IncreasingCircleProcess"/>
    <dgm:cxn modelId="{025A6F41-B20D-4117-A504-DE0009223049}" type="presOf" srcId="{7D8CEE2F-44FC-4AFF-BA6C-F571DF7CC601}" destId="{C86C2A1D-D890-48DD-AC70-8AF861B1378C}" srcOrd="0" destOrd="3" presId="urn:microsoft.com/office/officeart/2008/layout/IncreasingCircleProcess"/>
    <dgm:cxn modelId="{3397B7B9-D1B8-42D6-883D-E275475291AC}" type="presOf" srcId="{B26E2EB3-D8F6-4707-A82C-87E40EF8F92F}" destId="{D33CEE73-0B36-451F-BE09-6445993A5AFA}" srcOrd="0" destOrd="0" presId="urn:microsoft.com/office/officeart/2008/layout/IncreasingCircleProcess"/>
    <dgm:cxn modelId="{8AC8AB92-575C-4F32-9664-B662B875D042}" srcId="{1E199CA2-8977-439D-9ADD-6B24E3B9A287}" destId="{544C516C-0F62-41A4-B4C7-246EA833A77F}" srcOrd="0" destOrd="0" parTransId="{E88E379B-5ECD-4EA8-8527-D4D5F87EF47A}" sibTransId="{9B7DAD03-5CE0-4DB9-B4F0-155A8E97F497}"/>
    <dgm:cxn modelId="{E0F19F82-1191-4D8F-80B5-DC20245F901C}" type="presOf" srcId="{41D0F940-E741-4940-9DCB-4C9BC0B070FB}" destId="{C86C2A1D-D890-48DD-AC70-8AF861B1378C}" srcOrd="0" destOrd="0" presId="urn:microsoft.com/office/officeart/2008/layout/IncreasingCircleProcess"/>
    <dgm:cxn modelId="{46331E5A-E875-4ECB-A5A9-A1A11136FD5A}" srcId="{544C516C-0F62-41A4-B4C7-246EA833A77F}" destId="{ED6EB522-E840-4AA2-ABD6-77C3DA15AF08}" srcOrd="2" destOrd="0" parTransId="{9294B1F5-0B00-400D-8530-B52EC076BD82}" sibTransId="{A5F1625B-BAF7-458E-B95B-61FFF605F61C}"/>
    <dgm:cxn modelId="{B4C17162-B20E-402C-ADB6-A6DB24FF31CD}" type="presOf" srcId="{1E199CA2-8977-439D-9ADD-6B24E3B9A287}" destId="{40ADAE9E-88BA-4F76-A0AB-C9E582F453B8}" srcOrd="0" destOrd="0" presId="urn:microsoft.com/office/officeart/2008/layout/IncreasingCircleProcess"/>
    <dgm:cxn modelId="{69B02AF2-288F-4878-8EC5-439FD2ED0200}" srcId="{B26E2EB3-D8F6-4707-A82C-87E40EF8F92F}" destId="{41D0F940-E741-4940-9DCB-4C9BC0B070FB}" srcOrd="0" destOrd="0" parTransId="{F7A0AB31-D7C8-4051-8F7B-62782CE425AA}" sibTransId="{FA39B398-FF36-4348-A128-905695DD517A}"/>
    <dgm:cxn modelId="{B00504AC-9B56-4853-8C67-512EF1D13786}" srcId="{B26E2EB3-D8F6-4707-A82C-87E40EF8F92F}" destId="{7D8CEE2F-44FC-4AFF-BA6C-F571DF7CC601}" srcOrd="3" destOrd="0" parTransId="{1D932CB5-8258-4FAE-97A5-538109B34708}" sibTransId="{0CFA1BC5-A248-4994-9D33-7009A2426914}"/>
    <dgm:cxn modelId="{684C725D-6113-40A6-982A-76581FA48EEC}" type="presOf" srcId="{51A812F8-B485-4E01-B442-30E9D6CEB4B0}" destId="{9030E3F7-8606-409A-9405-E935C386E1E4}" srcOrd="0" destOrd="1" presId="urn:microsoft.com/office/officeart/2008/layout/IncreasingCircleProcess"/>
    <dgm:cxn modelId="{5CD41052-F3E5-489C-87F2-6B2EACE449D9}" srcId="{1E199CA2-8977-439D-9ADD-6B24E3B9A287}" destId="{B26E2EB3-D8F6-4707-A82C-87E40EF8F92F}" srcOrd="1" destOrd="0" parTransId="{824C1C84-CF28-4691-A50C-A10579C99E7F}" sibTransId="{7E64A395-CB12-40D7-8B22-DD7D2E08378F}"/>
    <dgm:cxn modelId="{F1AC06A9-09EE-442A-B09B-0716BFF298C5}" srcId="{B26E2EB3-D8F6-4707-A82C-87E40EF8F92F}" destId="{DAE26E64-66AA-486A-B9F6-F8A95F457E74}" srcOrd="1" destOrd="0" parTransId="{FA4F44E2-E656-4551-AABD-9CC259437708}" sibTransId="{A8DDCAF7-13AA-44FE-9E53-9831C3C98236}"/>
    <dgm:cxn modelId="{989922C1-EC7A-4858-80AE-F127BAC2C376}" type="presOf" srcId="{60768854-1B8D-4195-B408-3EE3F0F87AFC}" destId="{9030E3F7-8606-409A-9405-E935C386E1E4}" srcOrd="0" destOrd="0" presId="urn:microsoft.com/office/officeart/2008/layout/IncreasingCircleProcess"/>
    <dgm:cxn modelId="{9BB4F06C-4EC3-43CC-A253-711F02A22448}" type="presParOf" srcId="{40ADAE9E-88BA-4F76-A0AB-C9E582F453B8}" destId="{399AA029-F072-44D4-A62A-2AE71BDC5B34}" srcOrd="0" destOrd="0" presId="urn:microsoft.com/office/officeart/2008/layout/IncreasingCircleProcess"/>
    <dgm:cxn modelId="{D4B0167C-2480-414E-9653-9EFC3C0F185A}" type="presParOf" srcId="{399AA029-F072-44D4-A62A-2AE71BDC5B34}" destId="{2E377B36-A7BD-480A-AC3F-1ED22B712AF7}" srcOrd="0" destOrd="0" presId="urn:microsoft.com/office/officeart/2008/layout/IncreasingCircleProcess"/>
    <dgm:cxn modelId="{928F18E9-9FFD-47A8-ADA1-AFFF92CC1726}" type="presParOf" srcId="{399AA029-F072-44D4-A62A-2AE71BDC5B34}" destId="{6CEC4A18-B341-4F0A-AF61-5FF220E095F1}" srcOrd="1" destOrd="0" presId="urn:microsoft.com/office/officeart/2008/layout/IncreasingCircleProcess"/>
    <dgm:cxn modelId="{43769379-710B-481B-ADB0-E4EAC842AC04}" type="presParOf" srcId="{399AA029-F072-44D4-A62A-2AE71BDC5B34}" destId="{9030E3F7-8606-409A-9405-E935C386E1E4}" srcOrd="2" destOrd="0" presId="urn:microsoft.com/office/officeart/2008/layout/IncreasingCircleProcess"/>
    <dgm:cxn modelId="{B0A39D03-63C1-4E5D-82E7-5CE96B09C94B}" type="presParOf" srcId="{399AA029-F072-44D4-A62A-2AE71BDC5B34}" destId="{D3752638-2ACF-4569-88C7-EE44AE895F01}" srcOrd="3" destOrd="0" presId="urn:microsoft.com/office/officeart/2008/layout/IncreasingCircleProcess"/>
    <dgm:cxn modelId="{72FA639F-311F-4CA7-99E2-AD7CEAB5B13F}" type="presParOf" srcId="{40ADAE9E-88BA-4F76-A0AB-C9E582F453B8}" destId="{B3D3C612-CB28-4BAC-97FB-39FCBD805B08}" srcOrd="1" destOrd="0" presId="urn:microsoft.com/office/officeart/2008/layout/IncreasingCircleProcess"/>
    <dgm:cxn modelId="{B365D538-CD99-408A-82D8-5210D78239C3}" type="presParOf" srcId="{40ADAE9E-88BA-4F76-A0AB-C9E582F453B8}" destId="{56C1DB3F-3C1C-4177-BBB3-49022EBA6658}" srcOrd="2" destOrd="0" presId="urn:microsoft.com/office/officeart/2008/layout/IncreasingCircleProcess"/>
    <dgm:cxn modelId="{1AD944EA-AE3A-4C1D-B379-FC926FB88630}" type="presParOf" srcId="{56C1DB3F-3C1C-4177-BBB3-49022EBA6658}" destId="{2C906505-06AA-4BD6-BB16-925CE105B0F9}" srcOrd="0" destOrd="0" presId="urn:microsoft.com/office/officeart/2008/layout/IncreasingCircleProcess"/>
    <dgm:cxn modelId="{2976D33D-D89A-4408-AEA1-AC98BCC53820}" type="presParOf" srcId="{56C1DB3F-3C1C-4177-BBB3-49022EBA6658}" destId="{A0742676-8AF6-4348-9161-BD298831290A}" srcOrd="1" destOrd="0" presId="urn:microsoft.com/office/officeart/2008/layout/IncreasingCircleProcess"/>
    <dgm:cxn modelId="{DE0FF926-A0B7-43BA-8FEE-D27BE345D571}" type="presParOf" srcId="{56C1DB3F-3C1C-4177-BBB3-49022EBA6658}" destId="{C86C2A1D-D890-48DD-AC70-8AF861B1378C}" srcOrd="2" destOrd="0" presId="urn:microsoft.com/office/officeart/2008/layout/IncreasingCircleProcess"/>
    <dgm:cxn modelId="{C1344E53-EE84-4119-92ED-6A59BF5CC194}" type="presParOf" srcId="{56C1DB3F-3C1C-4177-BBB3-49022EBA6658}" destId="{D33CEE73-0B36-451F-BE09-6445993A5AFA}" srcOrd="3" destOrd="0" presId="urn:microsoft.com/office/officeart/2008/layout/IncreasingCircle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BAF625-E0B7-4E57-8F41-29580A685BDC}" type="doc">
      <dgm:prSet loTypeId="urn:microsoft.com/office/officeart/2005/8/layout/hProcess9" loCatId="process" qsTypeId="urn:microsoft.com/office/officeart/2005/8/quickstyle/simple1" qsCatId="simple" csTypeId="urn:microsoft.com/office/officeart/2005/8/colors/accent1_2" csCatId="accent1" phldr="1"/>
      <dgm:spPr/>
    </dgm:pt>
    <dgm:pt modelId="{248E802E-458F-4596-A0B6-571B5CB2E3AE}">
      <dgm:prSet phldrT="[Text]" custT="1"/>
      <dgm:spPr/>
      <dgm:t>
        <a:bodyPr/>
        <a:lstStyle/>
        <a:p>
          <a:r>
            <a:rPr lang="en-US" sz="1400" dirty="0" smtClean="0"/>
            <a:t>Given 1,813,943 Distinct MEIDs  with Unknown Member Eligibility File Gender Across all Years</a:t>
          </a:r>
          <a:endParaRPr lang="en-US" sz="1400" dirty="0"/>
        </a:p>
      </dgm:t>
    </dgm:pt>
    <dgm:pt modelId="{3C89E95C-84A6-4B32-B962-1CBE7E4D3F6A}" type="parTrans" cxnId="{EB2E48D6-F209-4E0E-A454-69CE303EE8FE}">
      <dgm:prSet/>
      <dgm:spPr/>
      <dgm:t>
        <a:bodyPr/>
        <a:lstStyle/>
        <a:p>
          <a:endParaRPr lang="en-US"/>
        </a:p>
      </dgm:t>
    </dgm:pt>
    <dgm:pt modelId="{D68944CE-6B1C-4233-86B5-5E58EFFFB5F3}" type="sibTrans" cxnId="{EB2E48D6-F209-4E0E-A454-69CE303EE8FE}">
      <dgm:prSet/>
      <dgm:spPr/>
      <dgm:t>
        <a:bodyPr/>
        <a:lstStyle/>
        <a:p>
          <a:endParaRPr lang="en-US"/>
        </a:p>
      </dgm:t>
    </dgm:pt>
    <dgm:pt modelId="{73F988A3-709D-4A6E-AA43-F000BCC25553}">
      <dgm:prSet phldrT="[Text]" custT="1"/>
      <dgm:spPr/>
      <dgm:t>
        <a:bodyPr/>
        <a:lstStyle/>
        <a:p>
          <a:r>
            <a:rPr lang="en-US" sz="1400" dirty="0" smtClean="0"/>
            <a:t>1,415,307 Distinct MEIDS with Gender Field Populated in Merged Medical Claims and Dental Claims File </a:t>
          </a:r>
          <a:endParaRPr lang="en-US" sz="1400" dirty="0"/>
        </a:p>
      </dgm:t>
    </dgm:pt>
    <dgm:pt modelId="{D45F331C-5520-4093-B029-78D764B6DDCD}" type="parTrans" cxnId="{360BD8F2-5181-47C3-9E9F-602BF37C04A9}">
      <dgm:prSet/>
      <dgm:spPr/>
      <dgm:t>
        <a:bodyPr/>
        <a:lstStyle/>
        <a:p>
          <a:endParaRPr lang="en-US"/>
        </a:p>
      </dgm:t>
    </dgm:pt>
    <dgm:pt modelId="{2EC956A4-8366-4EB6-91B4-021ECF476255}" type="sibTrans" cxnId="{360BD8F2-5181-47C3-9E9F-602BF37C04A9}">
      <dgm:prSet/>
      <dgm:spPr/>
      <dgm:t>
        <a:bodyPr/>
        <a:lstStyle/>
        <a:p>
          <a:endParaRPr lang="en-US"/>
        </a:p>
      </dgm:t>
    </dgm:pt>
    <dgm:pt modelId="{DE65AF8E-EC68-476A-A1C8-589CF90A0821}">
      <dgm:prSet phldrT="[Text]" custT="1"/>
      <dgm:spPr/>
      <dgm:t>
        <a:bodyPr/>
        <a:lstStyle/>
        <a:p>
          <a:r>
            <a:rPr lang="en-US" sz="1400" dirty="0" smtClean="0"/>
            <a:t>80%  of ME File Gender Unknown MEIDs had Gender Populated in the Medical Claims File</a:t>
          </a:r>
          <a:endParaRPr lang="en-US" sz="1400" dirty="0"/>
        </a:p>
      </dgm:t>
    </dgm:pt>
    <dgm:pt modelId="{F58B0E96-48B6-4967-9E91-222AB69C1DD2}" type="parTrans" cxnId="{4E8E6EA7-FF7E-4DBF-8732-3DAF54FFDBE0}">
      <dgm:prSet/>
      <dgm:spPr/>
      <dgm:t>
        <a:bodyPr/>
        <a:lstStyle/>
        <a:p>
          <a:endParaRPr lang="en-US"/>
        </a:p>
      </dgm:t>
    </dgm:pt>
    <dgm:pt modelId="{4ED9FC73-7213-452C-B1A5-D2A60289F7BC}" type="sibTrans" cxnId="{4E8E6EA7-FF7E-4DBF-8732-3DAF54FFDBE0}">
      <dgm:prSet/>
      <dgm:spPr/>
      <dgm:t>
        <a:bodyPr/>
        <a:lstStyle/>
        <a:p>
          <a:endParaRPr lang="en-US"/>
        </a:p>
      </dgm:t>
    </dgm:pt>
    <dgm:pt modelId="{175703B3-5EA9-465E-8173-BC99992AB487}" type="pres">
      <dgm:prSet presAssocID="{9FBAF625-E0B7-4E57-8F41-29580A685BDC}" presName="CompostProcess" presStyleCnt="0">
        <dgm:presLayoutVars>
          <dgm:dir/>
          <dgm:resizeHandles val="exact"/>
        </dgm:presLayoutVars>
      </dgm:prSet>
      <dgm:spPr/>
    </dgm:pt>
    <dgm:pt modelId="{FC71F097-E737-47C9-A64B-B66B979CE47B}" type="pres">
      <dgm:prSet presAssocID="{9FBAF625-E0B7-4E57-8F41-29580A685BDC}" presName="arrow" presStyleLbl="bgShp" presStyleIdx="0" presStyleCnt="1"/>
      <dgm:spPr/>
    </dgm:pt>
    <dgm:pt modelId="{BBDE7F79-8E89-44E0-84CF-BE031A1403BF}" type="pres">
      <dgm:prSet presAssocID="{9FBAF625-E0B7-4E57-8F41-29580A685BDC}" presName="linearProcess" presStyleCnt="0"/>
      <dgm:spPr/>
    </dgm:pt>
    <dgm:pt modelId="{5E03FA9B-0140-4B8B-B28F-AA14E27C5465}" type="pres">
      <dgm:prSet presAssocID="{248E802E-458F-4596-A0B6-571B5CB2E3AE}" presName="textNode" presStyleLbl="node1" presStyleIdx="0" presStyleCnt="3">
        <dgm:presLayoutVars>
          <dgm:bulletEnabled val="1"/>
        </dgm:presLayoutVars>
      </dgm:prSet>
      <dgm:spPr/>
      <dgm:t>
        <a:bodyPr/>
        <a:lstStyle/>
        <a:p>
          <a:endParaRPr lang="en-US"/>
        </a:p>
      </dgm:t>
    </dgm:pt>
    <dgm:pt modelId="{801676DF-9AEC-4B01-81C7-D11859527D48}" type="pres">
      <dgm:prSet presAssocID="{D68944CE-6B1C-4233-86B5-5E58EFFFB5F3}" presName="sibTrans" presStyleCnt="0"/>
      <dgm:spPr/>
    </dgm:pt>
    <dgm:pt modelId="{E753C148-8314-4EA0-8129-C785888D8EB7}" type="pres">
      <dgm:prSet presAssocID="{73F988A3-709D-4A6E-AA43-F000BCC25553}" presName="textNode" presStyleLbl="node1" presStyleIdx="1" presStyleCnt="3">
        <dgm:presLayoutVars>
          <dgm:bulletEnabled val="1"/>
        </dgm:presLayoutVars>
      </dgm:prSet>
      <dgm:spPr/>
      <dgm:t>
        <a:bodyPr/>
        <a:lstStyle/>
        <a:p>
          <a:endParaRPr lang="en-US"/>
        </a:p>
      </dgm:t>
    </dgm:pt>
    <dgm:pt modelId="{A3A224E9-E72C-4DCB-8239-5C8DEEC0DC98}" type="pres">
      <dgm:prSet presAssocID="{2EC956A4-8366-4EB6-91B4-021ECF476255}" presName="sibTrans" presStyleCnt="0"/>
      <dgm:spPr/>
    </dgm:pt>
    <dgm:pt modelId="{2D5A829B-8473-4D31-9E5F-563859B9A547}" type="pres">
      <dgm:prSet presAssocID="{DE65AF8E-EC68-476A-A1C8-589CF90A0821}" presName="textNode" presStyleLbl="node1" presStyleIdx="2" presStyleCnt="3">
        <dgm:presLayoutVars>
          <dgm:bulletEnabled val="1"/>
        </dgm:presLayoutVars>
      </dgm:prSet>
      <dgm:spPr/>
      <dgm:t>
        <a:bodyPr/>
        <a:lstStyle/>
        <a:p>
          <a:endParaRPr lang="en-US"/>
        </a:p>
      </dgm:t>
    </dgm:pt>
  </dgm:ptLst>
  <dgm:cxnLst>
    <dgm:cxn modelId="{4E8E6EA7-FF7E-4DBF-8732-3DAF54FFDBE0}" srcId="{9FBAF625-E0B7-4E57-8F41-29580A685BDC}" destId="{DE65AF8E-EC68-476A-A1C8-589CF90A0821}" srcOrd="2" destOrd="0" parTransId="{F58B0E96-48B6-4967-9E91-222AB69C1DD2}" sibTransId="{4ED9FC73-7213-452C-B1A5-D2A60289F7BC}"/>
    <dgm:cxn modelId="{E6C77C12-73A4-4B8F-8171-00AA6CEDC62F}" type="presOf" srcId="{9FBAF625-E0B7-4E57-8F41-29580A685BDC}" destId="{175703B3-5EA9-465E-8173-BC99992AB487}" srcOrd="0" destOrd="0" presId="urn:microsoft.com/office/officeart/2005/8/layout/hProcess9"/>
    <dgm:cxn modelId="{3D6E52FC-6B66-4876-A897-08FB7C00DF06}" type="presOf" srcId="{73F988A3-709D-4A6E-AA43-F000BCC25553}" destId="{E753C148-8314-4EA0-8129-C785888D8EB7}" srcOrd="0" destOrd="0" presId="urn:microsoft.com/office/officeart/2005/8/layout/hProcess9"/>
    <dgm:cxn modelId="{4A3F7CFA-5F70-402E-BB48-DD5A63877254}" type="presOf" srcId="{DE65AF8E-EC68-476A-A1C8-589CF90A0821}" destId="{2D5A829B-8473-4D31-9E5F-563859B9A547}" srcOrd="0" destOrd="0" presId="urn:microsoft.com/office/officeart/2005/8/layout/hProcess9"/>
    <dgm:cxn modelId="{EB2E48D6-F209-4E0E-A454-69CE303EE8FE}" srcId="{9FBAF625-E0B7-4E57-8F41-29580A685BDC}" destId="{248E802E-458F-4596-A0B6-571B5CB2E3AE}" srcOrd="0" destOrd="0" parTransId="{3C89E95C-84A6-4B32-B962-1CBE7E4D3F6A}" sibTransId="{D68944CE-6B1C-4233-86B5-5E58EFFFB5F3}"/>
    <dgm:cxn modelId="{C86BC95F-1ABF-41FF-9200-C094AE12E898}" type="presOf" srcId="{248E802E-458F-4596-A0B6-571B5CB2E3AE}" destId="{5E03FA9B-0140-4B8B-B28F-AA14E27C5465}" srcOrd="0" destOrd="0" presId="urn:microsoft.com/office/officeart/2005/8/layout/hProcess9"/>
    <dgm:cxn modelId="{360BD8F2-5181-47C3-9E9F-602BF37C04A9}" srcId="{9FBAF625-E0B7-4E57-8F41-29580A685BDC}" destId="{73F988A3-709D-4A6E-AA43-F000BCC25553}" srcOrd="1" destOrd="0" parTransId="{D45F331C-5520-4093-B029-78D764B6DDCD}" sibTransId="{2EC956A4-8366-4EB6-91B4-021ECF476255}"/>
    <dgm:cxn modelId="{109A9D9B-0738-4A21-B9F4-05874BC18E84}" type="presParOf" srcId="{175703B3-5EA9-465E-8173-BC99992AB487}" destId="{FC71F097-E737-47C9-A64B-B66B979CE47B}" srcOrd="0" destOrd="0" presId="urn:microsoft.com/office/officeart/2005/8/layout/hProcess9"/>
    <dgm:cxn modelId="{A7483A10-9B97-418D-9E96-1CE5231A934D}" type="presParOf" srcId="{175703B3-5EA9-465E-8173-BC99992AB487}" destId="{BBDE7F79-8E89-44E0-84CF-BE031A1403BF}" srcOrd="1" destOrd="0" presId="urn:microsoft.com/office/officeart/2005/8/layout/hProcess9"/>
    <dgm:cxn modelId="{C7346BE7-8105-4A67-8AE9-3C9F2E540A88}" type="presParOf" srcId="{BBDE7F79-8E89-44E0-84CF-BE031A1403BF}" destId="{5E03FA9B-0140-4B8B-B28F-AA14E27C5465}" srcOrd="0" destOrd="0" presId="urn:microsoft.com/office/officeart/2005/8/layout/hProcess9"/>
    <dgm:cxn modelId="{AD7523AC-FF52-47E6-8BB9-7C9E25AE1058}" type="presParOf" srcId="{BBDE7F79-8E89-44E0-84CF-BE031A1403BF}" destId="{801676DF-9AEC-4B01-81C7-D11859527D48}" srcOrd="1" destOrd="0" presId="urn:microsoft.com/office/officeart/2005/8/layout/hProcess9"/>
    <dgm:cxn modelId="{843202D6-BC61-4650-B5D2-15692F31F985}" type="presParOf" srcId="{BBDE7F79-8E89-44E0-84CF-BE031A1403BF}" destId="{E753C148-8314-4EA0-8129-C785888D8EB7}" srcOrd="2" destOrd="0" presId="urn:microsoft.com/office/officeart/2005/8/layout/hProcess9"/>
    <dgm:cxn modelId="{477B2DCA-4D68-4A3D-B9ED-EE4BFF0C11A6}" type="presParOf" srcId="{BBDE7F79-8E89-44E0-84CF-BE031A1403BF}" destId="{A3A224E9-E72C-4DCB-8239-5C8DEEC0DC98}" srcOrd="3" destOrd="0" presId="urn:microsoft.com/office/officeart/2005/8/layout/hProcess9"/>
    <dgm:cxn modelId="{AC595C93-F872-4C75-967A-7C97FA6F2B4A}" type="presParOf" srcId="{BBDE7F79-8E89-44E0-84CF-BE031A1403BF}" destId="{2D5A829B-8473-4D31-9E5F-563859B9A547}"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47" tIns="46324" rIns="92647" bIns="46324"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47" tIns="46324" rIns="92647" bIns="46324" rtlCol="0"/>
          <a:lstStyle>
            <a:lvl1pPr algn="r">
              <a:defRPr sz="1200"/>
            </a:lvl1pPr>
          </a:lstStyle>
          <a:p>
            <a:fld id="{68947E9A-3C6F-41DD-BBC5-2694D84AAA9E}" type="datetimeFigureOut">
              <a:rPr lang="en-US" smtClean="0"/>
              <a:t>1/23/18</a:t>
            </a:fld>
            <a:endParaRPr lang="en-US"/>
          </a:p>
        </p:txBody>
      </p:sp>
      <p:sp>
        <p:nvSpPr>
          <p:cNvPr id="4" name="Footer Placeholder 3"/>
          <p:cNvSpPr>
            <a:spLocks noGrp="1"/>
          </p:cNvSpPr>
          <p:nvPr>
            <p:ph type="ftr" sz="quarter" idx="2"/>
          </p:nvPr>
        </p:nvSpPr>
        <p:spPr>
          <a:xfrm>
            <a:off x="0" y="8829823"/>
            <a:ext cx="3037840" cy="464980"/>
          </a:xfrm>
          <a:prstGeom prst="rect">
            <a:avLst/>
          </a:prstGeom>
        </p:spPr>
        <p:txBody>
          <a:bodyPr vert="horz" lIns="92647" tIns="46324" rIns="92647" bIns="4632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823"/>
            <a:ext cx="3037840" cy="464980"/>
          </a:xfrm>
          <a:prstGeom prst="rect">
            <a:avLst/>
          </a:prstGeom>
        </p:spPr>
        <p:txBody>
          <a:bodyPr vert="horz" lIns="92647" tIns="46324" rIns="92647" bIns="46324"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2EB98B30-1BD2-4536-9459-AC41928C2B41}" type="datetimeFigureOut">
              <a:rPr lang="en-US" smtClean="0"/>
              <a:pPr/>
              <a:t>1/23/18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0" tIns="46586" rIns="93170"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10</a:t>
            </a:fld>
            <a:endParaRPr lang="en-US"/>
          </a:p>
        </p:txBody>
      </p:sp>
    </p:spTree>
    <p:extLst>
      <p:ext uri="{BB962C8B-B14F-4D97-AF65-F5344CB8AC3E}">
        <p14:creationId xmlns:p14="http://schemas.microsoft.com/office/powerpoint/2010/main" val="19341121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11</a:t>
            </a:fld>
            <a:endParaRPr lang="en-US"/>
          </a:p>
        </p:txBody>
      </p:sp>
    </p:spTree>
    <p:extLst>
      <p:ext uri="{BB962C8B-B14F-4D97-AF65-F5344CB8AC3E}">
        <p14:creationId xmlns:p14="http://schemas.microsoft.com/office/powerpoint/2010/main" val="6009931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12</a:t>
            </a:fld>
            <a:endParaRPr lang="en-US"/>
          </a:p>
        </p:txBody>
      </p:sp>
    </p:spTree>
    <p:extLst>
      <p:ext uri="{BB962C8B-B14F-4D97-AF65-F5344CB8AC3E}">
        <p14:creationId xmlns:p14="http://schemas.microsoft.com/office/powerpoint/2010/main" val="8299625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13</a:t>
            </a:fld>
            <a:endParaRPr lang="en-US"/>
          </a:p>
        </p:txBody>
      </p:sp>
    </p:spTree>
    <p:extLst>
      <p:ext uri="{BB962C8B-B14F-4D97-AF65-F5344CB8AC3E}">
        <p14:creationId xmlns:p14="http://schemas.microsoft.com/office/powerpoint/2010/main" val="7718855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14</a:t>
            </a:fld>
            <a:endParaRPr lang="en-US"/>
          </a:p>
        </p:txBody>
      </p:sp>
    </p:spTree>
    <p:extLst>
      <p:ext uri="{BB962C8B-B14F-4D97-AF65-F5344CB8AC3E}">
        <p14:creationId xmlns:p14="http://schemas.microsoft.com/office/powerpoint/2010/main" val="12028165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15</a:t>
            </a:fld>
            <a:endParaRPr lang="en-US"/>
          </a:p>
        </p:txBody>
      </p:sp>
    </p:spTree>
    <p:extLst>
      <p:ext uri="{BB962C8B-B14F-4D97-AF65-F5344CB8AC3E}">
        <p14:creationId xmlns:p14="http://schemas.microsoft.com/office/powerpoint/2010/main" val="21465130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16</a:t>
            </a:fld>
            <a:endParaRPr lang="en-US"/>
          </a:p>
        </p:txBody>
      </p:sp>
    </p:spTree>
    <p:extLst>
      <p:ext uri="{BB962C8B-B14F-4D97-AF65-F5344CB8AC3E}">
        <p14:creationId xmlns:p14="http://schemas.microsoft.com/office/powerpoint/2010/main" val="10271661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17</a:t>
            </a:fld>
            <a:endParaRPr lang="en-US"/>
          </a:p>
        </p:txBody>
      </p:sp>
    </p:spTree>
    <p:extLst>
      <p:ext uri="{BB962C8B-B14F-4D97-AF65-F5344CB8AC3E}">
        <p14:creationId xmlns:p14="http://schemas.microsoft.com/office/powerpoint/2010/main" val="12099313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18</a:t>
            </a:fld>
            <a:endParaRPr lang="en-US"/>
          </a:p>
        </p:txBody>
      </p:sp>
    </p:spTree>
    <p:extLst>
      <p:ext uri="{BB962C8B-B14F-4D97-AF65-F5344CB8AC3E}">
        <p14:creationId xmlns:p14="http://schemas.microsoft.com/office/powerpoint/2010/main" val="40327041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20</a:t>
            </a:fld>
            <a:endParaRPr lang="en-US"/>
          </a:p>
        </p:txBody>
      </p:sp>
    </p:spTree>
    <p:extLst>
      <p:ext uri="{BB962C8B-B14F-4D97-AF65-F5344CB8AC3E}">
        <p14:creationId xmlns:p14="http://schemas.microsoft.com/office/powerpoint/2010/main" val="11955777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3</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4</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5</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6</a:t>
            </a:fld>
            <a:endParaRPr lang="en-US"/>
          </a:p>
        </p:txBody>
      </p:sp>
    </p:spTree>
    <p:extLst>
      <p:ext uri="{BB962C8B-B14F-4D97-AF65-F5344CB8AC3E}">
        <p14:creationId xmlns:p14="http://schemas.microsoft.com/office/powerpoint/2010/main" val="30843515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7</a:t>
            </a:fld>
            <a:endParaRPr lang="en-US"/>
          </a:p>
        </p:txBody>
      </p:sp>
    </p:spTree>
    <p:extLst>
      <p:ext uri="{BB962C8B-B14F-4D97-AF65-F5344CB8AC3E}">
        <p14:creationId xmlns:p14="http://schemas.microsoft.com/office/powerpoint/2010/main" val="36160091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39610925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9</a:t>
            </a:fld>
            <a:endParaRPr lang="en-US"/>
          </a:p>
        </p:txBody>
      </p:sp>
    </p:spTree>
    <p:extLst>
      <p:ext uri="{BB962C8B-B14F-4D97-AF65-F5344CB8AC3E}">
        <p14:creationId xmlns:p14="http://schemas.microsoft.com/office/powerpoint/2010/main" val="26862736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6A5C82-67E2-496C-9D52-97567273F100}" type="datetimeFigureOut">
              <a:rPr lang="en-US" smtClean="0">
                <a:solidFill>
                  <a:prstClr val="black">
                    <a:tint val="75000"/>
                  </a:prstClr>
                </a:solidFill>
              </a:rPr>
              <a:pPr/>
              <a:t>1/23/18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85AEC260-16AC-4826-BE64-4AB3220958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6520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6A5C82-67E2-496C-9D52-97567273F100}" type="datetimeFigureOut">
              <a:rPr lang="en-US" smtClean="0">
                <a:solidFill>
                  <a:prstClr val="black">
                    <a:tint val="75000"/>
                  </a:prstClr>
                </a:solidFill>
              </a:rPr>
              <a:pPr/>
              <a:t>1/23/18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85AEC260-16AC-4826-BE64-4AB3220958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62135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6A5C82-67E2-496C-9D52-97567273F100}" type="datetimeFigureOut">
              <a:rPr lang="en-US" smtClean="0">
                <a:solidFill>
                  <a:prstClr val="black">
                    <a:tint val="75000"/>
                  </a:prstClr>
                </a:solidFill>
              </a:rPr>
              <a:pPr/>
              <a:t>1/23/18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5AEC260-16AC-4826-BE64-4AB3220958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985468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6A5C82-67E2-496C-9D52-97567273F100}" type="datetimeFigureOut">
              <a:rPr lang="en-US" smtClean="0">
                <a:solidFill>
                  <a:prstClr val="black">
                    <a:tint val="75000"/>
                  </a:prstClr>
                </a:solidFill>
              </a:rPr>
              <a:pPr/>
              <a:t>1/23/18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5AEC260-16AC-4826-BE64-4AB3220958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03987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6A5C82-67E2-496C-9D52-97567273F100}" type="datetimeFigureOut">
              <a:rPr lang="en-US" smtClean="0">
                <a:solidFill>
                  <a:prstClr val="black">
                    <a:tint val="75000"/>
                  </a:prstClr>
                </a:solidFill>
              </a:rPr>
              <a:pPr/>
              <a:t>1/23/18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5AEC260-16AC-4826-BE64-4AB3220958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98554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6A5C82-67E2-496C-9D52-97567273F100}" type="datetimeFigureOut">
              <a:rPr lang="en-US" smtClean="0">
                <a:solidFill>
                  <a:prstClr val="black">
                    <a:tint val="75000"/>
                  </a:prstClr>
                </a:solidFill>
              </a:rPr>
              <a:pPr/>
              <a:t>1/23/18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5AEC260-16AC-4826-BE64-4AB3220958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17671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6A5C82-67E2-496C-9D52-97567273F100}" type="datetimeFigureOut">
              <a:rPr lang="en-US" smtClean="0">
                <a:solidFill>
                  <a:prstClr val="black">
                    <a:tint val="75000"/>
                  </a:prstClr>
                </a:solidFill>
              </a:rPr>
              <a:pPr/>
              <a:t>1/23/18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5AEC260-16AC-4826-BE64-4AB3220958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35918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6A5C82-67E2-496C-9D52-97567273F100}" type="datetimeFigureOut">
              <a:rPr lang="en-US" smtClean="0">
                <a:solidFill>
                  <a:prstClr val="black">
                    <a:tint val="75000"/>
                  </a:prstClr>
                </a:solidFill>
              </a:rPr>
              <a:pPr/>
              <a:t>1/23/18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5AEC260-16AC-4826-BE64-4AB3220958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32413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6A5C82-67E2-496C-9D52-97567273F100}" type="datetimeFigureOut">
              <a:rPr lang="en-US" smtClean="0">
                <a:solidFill>
                  <a:prstClr val="black">
                    <a:tint val="75000"/>
                  </a:prstClr>
                </a:solidFill>
              </a:rPr>
              <a:pPr/>
              <a:t>1/23/18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5AEC260-16AC-4826-BE64-4AB3220958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48695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6A5C82-67E2-496C-9D52-97567273F100}" type="datetimeFigureOut">
              <a:rPr lang="en-US" smtClean="0">
                <a:solidFill>
                  <a:prstClr val="black">
                    <a:tint val="75000"/>
                  </a:prstClr>
                </a:solidFill>
              </a:rPr>
              <a:pPr/>
              <a:t>1/23/18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5AEC260-16AC-4826-BE64-4AB3220958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58579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6A5C82-67E2-496C-9D52-97567273F100}" type="datetimeFigureOut">
              <a:rPr lang="en-US" smtClean="0">
                <a:solidFill>
                  <a:prstClr val="black">
                    <a:tint val="75000"/>
                  </a:prstClr>
                </a:solidFill>
              </a:rPr>
              <a:pPr/>
              <a:t>1/23/18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85AEC260-16AC-4826-BE64-4AB3220958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22408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4"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4" Type="http://schemas.openxmlformats.org/officeDocument/2006/relationships/image" Target="../media/image1.jpeg"/><Relationship Id="rId1" Type="http://schemas.openxmlformats.org/officeDocument/2006/relationships/slideLayout" Target="../slideLayouts/slideLayout3.xml"/><Relationship Id="rId2"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jpeg"/></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15.xml"/><Relationship Id="rId12" Type="http://schemas.openxmlformats.org/officeDocument/2006/relationships/theme" Target="../theme/theme4.xml"/><Relationship Id="rId1" Type="http://schemas.openxmlformats.org/officeDocument/2006/relationships/slideLayout" Target="../slideLayouts/slideLayout5.xml"/><Relationship Id="rId2" Type="http://schemas.openxmlformats.org/officeDocument/2006/relationships/slideLayout" Target="../slideLayouts/slideLayout6.xml"/><Relationship Id="rId3" Type="http://schemas.openxmlformats.org/officeDocument/2006/relationships/slideLayout" Target="../slideLayouts/slideLayout7.xml"/><Relationship Id="rId4" Type="http://schemas.openxmlformats.org/officeDocument/2006/relationships/slideLayout" Target="../slideLayouts/slideLayout8.xml"/><Relationship Id="rId5" Type="http://schemas.openxmlformats.org/officeDocument/2006/relationships/slideLayout" Target="../slideLayouts/slideLayout9.xml"/><Relationship Id="rId6" Type="http://schemas.openxmlformats.org/officeDocument/2006/relationships/slideLayout" Target="../slideLayouts/slideLayout10.xml"/><Relationship Id="rId7" Type="http://schemas.openxmlformats.org/officeDocument/2006/relationships/slideLayout" Target="../slideLayouts/slideLayout11.xml"/><Relationship Id="rId8" Type="http://schemas.openxmlformats.org/officeDocument/2006/relationships/slideLayout" Target="../slideLayouts/slideLayout12.xml"/><Relationship Id="rId9" Type="http://schemas.openxmlformats.org/officeDocument/2006/relationships/slideLayout" Target="../slideLayouts/slideLayout13.xml"/><Relationship Id="rId10"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98473" y="166053"/>
            <a:ext cx="915987"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018510"/>
      </p:ext>
    </p:extLst>
  </p:cSld>
  <p:clrMap bg1="lt1" tx1="dk1" bg2="lt2" tx2="dk2" accent1="accent1" accent2="accent2" accent3="accent3" accent4="accent4" accent5="accent5" accent6="accent6" hlink="hlink" folHlink="folHlink"/>
  <p:hf hdr="0" ftr="0" dt="0"/>
  <p:txStyles>
    <p:titleStyle>
      <a:lvl1pPr algn="l" defTabSz="457200" rtl="0" fontAlgn="base">
        <a:spcBef>
          <a:spcPct val="0"/>
        </a:spcBef>
        <a:spcAft>
          <a:spcPct val="0"/>
        </a:spcAft>
        <a:defRPr sz="3200" b="0" kern="1200">
          <a:solidFill>
            <a:schemeClr val="tx1"/>
          </a:solidFill>
          <a:latin typeface="Arial" panose="020B0604020202020204" pitchFamily="34" charset="0"/>
          <a:ea typeface="ＭＳ Ｐゴシック" charset="0"/>
          <a:cs typeface="Arial" panose="020B0604020202020204" pitchFamily="34" charset="0"/>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fontAlgn="auto">
              <a:spcBef>
                <a:spcPts val="0"/>
              </a:spcBef>
              <a:spcAft>
                <a:spcPts val="0"/>
              </a:spcAft>
            </a:pPr>
            <a:fld id="{006A5C82-67E2-496C-9D52-97567273F100}" type="datetimeFigureOut">
              <a:rPr lang="en-US" smtClean="0">
                <a:solidFill>
                  <a:prstClr val="black">
                    <a:tint val="75000"/>
                  </a:prstClr>
                </a:solidFill>
                <a:latin typeface="Calibri"/>
                <a:ea typeface="+mn-ea"/>
                <a:cs typeface="+mn-cs"/>
              </a:rPr>
              <a:pPr defTabSz="914400" fontAlgn="auto">
                <a:spcBef>
                  <a:spcPts val="0"/>
                </a:spcBef>
                <a:spcAft>
                  <a:spcPts val="0"/>
                </a:spcAft>
              </a:pPr>
              <a:t>1/23/18</a:t>
            </a:fld>
            <a:endParaRPr lang="en-US">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fontAlgn="auto">
              <a:spcBef>
                <a:spcPts val="0"/>
              </a:spcBef>
              <a:spcAft>
                <a:spcPts val="0"/>
              </a:spcAft>
            </a:pPr>
            <a:endParaRPr lang="en-US">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fontAlgn="auto">
              <a:spcBef>
                <a:spcPts val="0"/>
              </a:spcBef>
              <a:spcAft>
                <a:spcPts val="0"/>
              </a:spcAft>
            </a:pPr>
            <a:fld id="{85AEC260-16AC-4826-BE64-4AB322095890}" type="slidenum">
              <a:rPr lang="en-US" smtClean="0">
                <a:solidFill>
                  <a:prstClr val="black">
                    <a:tint val="75000"/>
                  </a:prstClr>
                </a:solidFill>
                <a:latin typeface="Calibri"/>
                <a:ea typeface="+mn-ea"/>
                <a:cs typeface="+mn-cs"/>
              </a:rPr>
              <a:pPr defTabSz="914400" fontAlgn="auto">
                <a:spcBef>
                  <a:spcPts val="0"/>
                </a:spcBef>
                <a:spcAft>
                  <a:spcPts val="0"/>
                </a:spcAft>
              </a:pPr>
              <a:t>‹#›</a:t>
            </a:fld>
            <a:endParaRPr lang="en-US">
              <a:solidFill>
                <a:prstClr val="black">
                  <a:tint val="75000"/>
                </a:prstClr>
              </a:solidFill>
              <a:latin typeface="Calibri"/>
              <a:ea typeface="+mn-ea"/>
              <a:cs typeface="+mn-cs"/>
            </a:endParaRPr>
          </a:p>
        </p:txBody>
      </p:sp>
    </p:spTree>
    <p:extLst>
      <p:ext uri="{BB962C8B-B14F-4D97-AF65-F5344CB8AC3E}">
        <p14:creationId xmlns:p14="http://schemas.microsoft.com/office/powerpoint/2010/main" val="423497128"/>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hyperlink" Target="http://www.chiamass.gov/assets/docs/g/chia-regs/957-5-proposed.pdf" TargetMode="External"/><Relationship Id="rId4" Type="http://schemas.openxmlformats.org/officeDocument/2006/relationships/hyperlink" Target="http://www.chiamass.gov/application-documents" TargetMode="External"/><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hyperlink" Target="mailto:Adam.Tapply@state.ma.us" TargetMode="External"/><Relationship Id="rId4" Type="http://schemas.openxmlformats.org/officeDocument/2006/relationships/image" Target="../media/image3.png"/><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hyperlink" Target="http://www.chiamass.gov/resultant-research-using-apcd-data/" TargetMode="External"/><Relationship Id="rId4" Type="http://schemas.openxmlformats.org/officeDocument/2006/relationships/image" Target="../media/image4.png"/><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hyperlink" Target="https://wonder.cdc.gov/" TargetMode="External"/><Relationship Id="rId4" Type="http://schemas.openxmlformats.org/officeDocument/2006/relationships/chart" Target="../charts/chart1.xml"/><Relationship Id="rId5" Type="http://schemas.openxmlformats.org/officeDocument/2006/relationships/chart" Target="../charts/chart2.xml"/><Relationship Id="rId1" Type="http://schemas.openxmlformats.org/officeDocument/2006/relationships/slideLayout" Target="../slideLayouts/slideLayout5.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8" Type="http://schemas.openxmlformats.org/officeDocument/2006/relationships/image" Target="../media/image5.png"/><Relationship Id="rId1" Type="http://schemas.openxmlformats.org/officeDocument/2006/relationships/slideLayout" Target="../slideLayouts/slideLayout6.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4" Type="http://schemas.openxmlformats.org/officeDocument/2006/relationships/image" Target="../media/image7.jpeg"/><Relationship Id="rId1" Type="http://schemas.openxmlformats.org/officeDocument/2006/relationships/slideLayout" Target="../slideLayouts/slideLayout6.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8" Type="http://schemas.openxmlformats.org/officeDocument/2006/relationships/image" Target="../media/image8.jpeg"/><Relationship Id="rId1" Type="http://schemas.openxmlformats.org/officeDocument/2006/relationships/slideLayout" Target="../slideLayouts/slideLayout5.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3" Type="http://schemas.openxmlformats.org/officeDocument/2006/relationships/hyperlink" Target="mailto:apcd.data@state.ma.us" TargetMode="External"/><Relationship Id="rId4" Type="http://schemas.openxmlformats.org/officeDocument/2006/relationships/hyperlink" Target="mailto:casemix.data@state.ma.us" TargetMode="External"/><Relationship Id="rId1" Type="http://schemas.openxmlformats.org/officeDocument/2006/relationships/slideLayout" Target="../slideLayouts/slideLayout4.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3" Type="http://schemas.openxmlformats.org/officeDocument/2006/relationships/hyperlink" Target="http://www.chiamass.gov/application-documents" TargetMode="External"/><Relationship Id="rId4" Type="http://schemas.openxmlformats.org/officeDocument/2006/relationships/hyperlink" Target="http://visitor.r20.constantcontact.com/d.jsp?llr=efmhfytab&amp;p=oi&amp;m=1120723513508&amp;sit=xcruu7sjb&amp;f=e1fbb9c6-ba86-47fe-a9d7-0cec812f8ea3" TargetMode="External"/><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a14="http://schemas.microsoft.com/office/mac/drawingml/2011/main"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MA Center for Health Information &amp; Analysis</a:t>
            </a:r>
            <a:br>
              <a:rPr lang="en-US" sz="4000" dirty="0" smtClean="0">
                <a:solidFill>
                  <a:schemeClr val="tx2"/>
                </a:solidFill>
                <a:latin typeface="Arial" panose="020B0604020202020204" pitchFamily="34" charset="0"/>
                <a:cs typeface="Arial" panose="020B0604020202020204" pitchFamily="34" charset="0"/>
              </a:rPr>
            </a:br>
            <a:r>
              <a:rPr lang="en-US" sz="4000" dirty="0" smtClean="0">
                <a:solidFill>
                  <a:schemeClr val="tx2"/>
                </a:solidFill>
                <a:latin typeface="Arial" panose="020B0604020202020204" pitchFamily="34" charset="0"/>
                <a:cs typeface="Arial" panose="020B0604020202020204" pitchFamily="34" charset="0"/>
              </a:rPr>
              <a:t/>
            </a:r>
            <a:br>
              <a:rPr lang="en-US" sz="4000" dirty="0" smtClean="0">
                <a:solidFill>
                  <a:schemeClr val="tx2"/>
                </a:solidFill>
                <a:latin typeface="Arial" panose="020B0604020202020204" pitchFamily="34" charset="0"/>
                <a:cs typeface="Arial" panose="020B0604020202020204" pitchFamily="34" charset="0"/>
              </a:rPr>
            </a:br>
            <a:r>
              <a:rPr lang="en-US" sz="3200" u="sng" dirty="0" smtClean="0">
                <a:solidFill>
                  <a:schemeClr val="tx2"/>
                </a:solidFill>
                <a:latin typeface="Arial" panose="020B0604020202020204" pitchFamily="34" charset="0"/>
                <a:cs typeface="Arial" panose="020B0604020202020204" pitchFamily="34" charset="0"/>
              </a:rPr>
              <a:t>MA APCD User Workgroup</a:t>
            </a:r>
            <a:endParaRPr lang="en-US" sz="3200" u="sng"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endParaRPr lang="en-US" sz="2400" dirty="0" smtClean="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January 23, 2018</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Summarized Data Reports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CHIA has updated our </a:t>
            </a:r>
            <a:r>
              <a:rPr lang="en-US" dirty="0" smtClean="0">
                <a:hlinkClick r:id="rId3"/>
              </a:rPr>
              <a:t>Data Release Regulations</a:t>
            </a:r>
            <a:r>
              <a:rPr lang="en-US" dirty="0" smtClean="0"/>
              <a:t> to allow for </a:t>
            </a:r>
            <a:r>
              <a:rPr lang="en-US" b="1" i="1" dirty="0"/>
              <a:t>S</a:t>
            </a:r>
            <a:r>
              <a:rPr lang="en-US" b="1" i="1" dirty="0" smtClean="0"/>
              <a:t>ummarized </a:t>
            </a:r>
            <a:r>
              <a:rPr lang="en-US" b="1" i="1" dirty="0"/>
              <a:t>D</a:t>
            </a:r>
            <a:r>
              <a:rPr lang="en-US" b="1" i="1" dirty="0" smtClean="0"/>
              <a:t>ata Reports</a:t>
            </a:r>
            <a:r>
              <a:rPr lang="en-US" sz="1600" b="1" dirty="0" smtClean="0"/>
              <a:t>			</a:t>
            </a:r>
          </a:p>
          <a:p>
            <a:pPr marL="342900" indent="-342900">
              <a:buFont typeface="Arial" panose="020B0604020202020204" pitchFamily="34" charset="0"/>
              <a:buChar char="•"/>
            </a:pPr>
            <a:r>
              <a:rPr lang="en-US" dirty="0" smtClean="0"/>
              <a:t>Will contain only aggregate data (data summaries) and De-identified Data, sourced from MA APCD and Case Mix data  </a:t>
            </a:r>
          </a:p>
          <a:p>
            <a:pPr marL="800100" lvl="1" indent="-342900" algn="l">
              <a:buFont typeface="Arial" panose="020B0604020202020204" pitchFamily="34" charset="0"/>
              <a:buChar char="•"/>
            </a:pPr>
            <a:r>
              <a:rPr lang="en-US" sz="2000" dirty="0" smtClean="0">
                <a:solidFill>
                  <a:schemeClr val="tx2"/>
                </a:solidFill>
                <a:latin typeface="Arial" panose="020B0604020202020204" pitchFamily="34" charset="0"/>
                <a:cs typeface="Arial" panose="020B0604020202020204" pitchFamily="34" charset="0"/>
              </a:rPr>
              <a:t>Examples </a:t>
            </a:r>
            <a:r>
              <a:rPr lang="en-US" sz="2000" dirty="0">
                <a:solidFill>
                  <a:schemeClr val="tx2"/>
                </a:solidFill>
                <a:latin typeface="Arial" panose="020B0604020202020204" pitchFamily="34" charset="0"/>
                <a:cs typeface="Arial" panose="020B0604020202020204" pitchFamily="34" charset="0"/>
              </a:rPr>
              <a:t>of Summarized Data Reports include: counts; totals; rates per thousand; index values; and other standardized metrics. </a:t>
            </a:r>
            <a:endParaRPr lang="en-US" sz="2000" dirty="0" smtClean="0">
              <a:solidFill>
                <a:schemeClr val="tx2"/>
              </a:solidFill>
              <a:latin typeface="Arial" panose="020B0604020202020204" pitchFamily="34" charset="0"/>
              <a:cs typeface="Arial" panose="020B0604020202020204" pitchFamily="34" charset="0"/>
            </a:endParaRPr>
          </a:p>
          <a:p>
            <a:pPr marL="800100" lvl="1" indent="-342900" algn="l">
              <a:buFont typeface="Arial" panose="020B0604020202020204" pitchFamily="34" charset="0"/>
              <a:buChar char="•"/>
            </a:pPr>
            <a:r>
              <a:rPr lang="en-US" sz="2000" dirty="0">
                <a:solidFill>
                  <a:schemeClr val="tx2"/>
                </a:solidFill>
                <a:latin typeface="Arial" panose="020B0604020202020204" pitchFamily="34" charset="0"/>
                <a:cs typeface="Arial" panose="020B0604020202020204" pitchFamily="34" charset="0"/>
              </a:rPr>
              <a:t>W</a:t>
            </a:r>
            <a:r>
              <a:rPr lang="en-US" sz="2000" dirty="0" smtClean="0">
                <a:solidFill>
                  <a:schemeClr val="tx2"/>
                </a:solidFill>
                <a:latin typeface="Arial" panose="020B0604020202020204" pitchFamily="34" charset="0"/>
                <a:cs typeface="Arial" panose="020B0604020202020204" pitchFamily="34" charset="0"/>
              </a:rPr>
              <a:t>ill </a:t>
            </a:r>
            <a:r>
              <a:rPr lang="en-US" sz="2000" dirty="0">
                <a:solidFill>
                  <a:schemeClr val="tx2"/>
                </a:solidFill>
                <a:latin typeface="Arial" panose="020B0604020202020204" pitchFamily="34" charset="0"/>
                <a:cs typeface="Arial" panose="020B0604020202020204" pitchFamily="34" charset="0"/>
              </a:rPr>
              <a:t>be subject to CHIA’s cell suppression policy </a:t>
            </a:r>
            <a:r>
              <a:rPr lang="en-US" sz="2000" dirty="0" smtClean="0">
                <a:solidFill>
                  <a:schemeClr val="tx2"/>
                </a:solidFill>
                <a:latin typeface="Arial" panose="020B0604020202020204" pitchFamily="34" charset="0"/>
                <a:cs typeface="Arial" panose="020B0604020202020204" pitchFamily="34" charset="0"/>
              </a:rPr>
              <a:t>(no cell less than 11 will be displayed)</a:t>
            </a:r>
          </a:p>
          <a:p>
            <a:pPr marL="34290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Request form can be found on the MA APCD </a:t>
            </a:r>
            <a:r>
              <a:rPr lang="en-US" dirty="0">
                <a:solidFill>
                  <a:schemeClr val="tx2"/>
                </a:solidFill>
                <a:latin typeface="Arial" panose="020B0604020202020204" pitchFamily="34" charset="0"/>
                <a:cs typeface="Arial" panose="020B0604020202020204" pitchFamily="34" charset="0"/>
              </a:rPr>
              <a:t>Application Documents page: </a:t>
            </a:r>
            <a:r>
              <a:rPr lang="en-US" dirty="0">
                <a:solidFill>
                  <a:schemeClr val="tx2"/>
                </a:solidFill>
                <a:latin typeface="Arial" panose="020B0604020202020204" pitchFamily="34" charset="0"/>
                <a:cs typeface="Arial" panose="020B0604020202020204" pitchFamily="34" charset="0"/>
                <a:hlinkClick r:id="rId4"/>
              </a:rPr>
              <a:t>http://</a:t>
            </a:r>
            <a:r>
              <a:rPr lang="en-US" dirty="0" smtClean="0">
                <a:solidFill>
                  <a:schemeClr val="tx2"/>
                </a:solidFill>
                <a:latin typeface="Arial" panose="020B0604020202020204" pitchFamily="34" charset="0"/>
                <a:cs typeface="Arial" panose="020B0604020202020204" pitchFamily="34" charset="0"/>
                <a:hlinkClick r:id="rId4"/>
              </a:rPr>
              <a:t>www.chiamass.gov/application-documents</a:t>
            </a:r>
            <a:r>
              <a:rPr lang="en-US" dirty="0" smtClean="0">
                <a:solidFill>
                  <a:schemeClr val="tx2"/>
                </a:solidFill>
                <a:latin typeface="Arial" panose="020B0604020202020204" pitchFamily="34" charset="0"/>
                <a:cs typeface="Arial" panose="020B0604020202020204" pitchFamily="34" charset="0"/>
              </a:rPr>
              <a:t> </a:t>
            </a:r>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85730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Summarized Data Reports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a:t>In determining whether to compile such a report, CHIA will consider the </a:t>
            </a:r>
            <a:r>
              <a:rPr lang="en-US" b="1" dirty="0"/>
              <a:t>public interest served</a:t>
            </a:r>
            <a:r>
              <a:rPr lang="en-US" dirty="0"/>
              <a:t>, the </a:t>
            </a:r>
            <a:r>
              <a:rPr lang="en-US" b="1" dirty="0"/>
              <a:t>availability of its resources</a:t>
            </a:r>
            <a:r>
              <a:rPr lang="en-US" dirty="0"/>
              <a:t>, the </a:t>
            </a:r>
            <a:r>
              <a:rPr lang="en-US" b="1" dirty="0"/>
              <a:t>complexity</a:t>
            </a:r>
            <a:r>
              <a:rPr lang="en-US" dirty="0"/>
              <a:t> of the request, and </a:t>
            </a:r>
            <a:r>
              <a:rPr lang="en-US" b="1" dirty="0"/>
              <a:t>privacy </a:t>
            </a:r>
            <a:r>
              <a:rPr lang="en-US" b="1" dirty="0" smtClean="0"/>
              <a:t>concerns</a:t>
            </a:r>
            <a:r>
              <a:rPr lang="en-US" dirty="0" smtClean="0"/>
              <a:t> (i.e</a:t>
            </a:r>
            <a:r>
              <a:rPr lang="en-US" dirty="0"/>
              <a:t>. that there is no more than a minimal risk to individual privacy in the public release of the </a:t>
            </a:r>
            <a:r>
              <a:rPr lang="en-US" dirty="0" smtClean="0"/>
              <a:t>report)</a:t>
            </a:r>
          </a:p>
          <a:p>
            <a:pPr marL="342900" indent="-342900">
              <a:buFont typeface="Arial" panose="020B0604020202020204" pitchFamily="34" charset="0"/>
              <a:buChar char="•"/>
            </a:pPr>
            <a:r>
              <a:rPr lang="en-US" dirty="0" smtClean="0"/>
              <a:t>Submit the request via a new form (to be published after the revised regulation goes into effect.</a:t>
            </a:r>
          </a:p>
          <a:p>
            <a:pPr marL="914400" lvl="1" indent="-457200" algn="l">
              <a:buFont typeface="Courier New" panose="02070309020205020404" pitchFamily="49" charset="0"/>
              <a:buChar char="o"/>
            </a:pPr>
            <a:r>
              <a:rPr lang="en-US" sz="1800" dirty="0" smtClean="0">
                <a:solidFill>
                  <a:schemeClr val="tx2"/>
                </a:solidFill>
              </a:rPr>
              <a:t>Data Use Agreement and Data Management Plan not required</a:t>
            </a:r>
          </a:p>
          <a:p>
            <a:pPr marL="342900" indent="-342900">
              <a:buFont typeface="Arial" panose="020B0604020202020204" pitchFamily="34" charset="0"/>
              <a:buChar char="•"/>
            </a:pPr>
            <a:r>
              <a:rPr lang="en-US" dirty="0"/>
              <a:t>The Executive Director </a:t>
            </a:r>
            <a:r>
              <a:rPr lang="en-US" dirty="0" smtClean="0"/>
              <a:t>(or </a:t>
            </a:r>
            <a:r>
              <a:rPr lang="en-US" dirty="0"/>
              <a:t>his/her </a:t>
            </a:r>
            <a:r>
              <a:rPr lang="en-US" dirty="0" smtClean="0"/>
              <a:t>designee) </a:t>
            </a:r>
            <a:r>
              <a:rPr lang="en-US" dirty="0"/>
              <a:t>will approve or deny such requests.  Such approval/denial is final and not subject to further review or </a:t>
            </a:r>
            <a:r>
              <a:rPr lang="en-US" dirty="0" smtClean="0"/>
              <a:t>appeal.</a:t>
            </a:r>
          </a:p>
          <a:p>
            <a:pPr marL="342900" indent="-342900">
              <a:buFont typeface="Arial" panose="020B0604020202020204" pitchFamily="34" charset="0"/>
              <a:buChar char="•"/>
            </a:pPr>
            <a:r>
              <a:rPr lang="en-US" dirty="0" smtClean="0"/>
              <a:t>A support/production fee of $140/hour will be charged</a:t>
            </a:r>
          </a:p>
          <a:p>
            <a:pPr marL="342900" indent="-342900">
              <a:buFont typeface="Arial" panose="020B0604020202020204" pitchFamily="34" charset="0"/>
              <a:buChar char="•"/>
            </a:pPr>
            <a:endParaRPr lang="en-US" dirty="0" smtClean="0"/>
          </a:p>
        </p:txBody>
      </p:sp>
    </p:spTree>
    <p:extLst>
      <p:ext uri="{BB962C8B-B14F-4D97-AF65-F5344CB8AC3E}">
        <p14:creationId xmlns:p14="http://schemas.microsoft.com/office/powerpoint/2010/main" val="726909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Publications Using CHIA Data</a:t>
            </a:r>
            <a:endParaRPr lang="en-US" dirty="0"/>
          </a:p>
        </p:txBody>
      </p:sp>
      <p:sp>
        <p:nvSpPr>
          <p:cNvPr id="3" name="Subtitle 2"/>
          <p:cNvSpPr>
            <a:spLocks noGrp="1"/>
          </p:cNvSpPr>
          <p:nvPr>
            <p:ph type="subTitle" idx="1"/>
          </p:nvPr>
        </p:nvSpPr>
        <p:spPr>
          <a:xfrm>
            <a:off x="485415" y="1895499"/>
            <a:ext cx="5669579" cy="4118804"/>
          </a:xfrm>
        </p:spPr>
        <p:txBody>
          <a:bodyPr/>
          <a:lstStyle/>
          <a:p>
            <a:pPr marL="342900" indent="-342900">
              <a:buFont typeface="Arial" panose="020B0604020202020204" pitchFamily="34" charset="0"/>
              <a:buChar char="•"/>
            </a:pPr>
            <a:r>
              <a:rPr lang="en-US" dirty="0" smtClean="0"/>
              <a:t>MA APCD and Case Mix websites now have galleries highlighting research completed by previous applicants for CHIA data using MA APCD and Case Mix</a:t>
            </a:r>
          </a:p>
          <a:p>
            <a:pPr marL="342900" indent="-342900">
              <a:buFont typeface="Arial" panose="020B0604020202020204" pitchFamily="34" charset="0"/>
              <a:buChar char="•"/>
            </a:pPr>
            <a:r>
              <a:rPr lang="en-US" dirty="0" smtClean="0"/>
              <a:t>If you would like to be included in the list, please send the publication citation and/or hyperlink to the publication to </a:t>
            </a:r>
            <a:r>
              <a:rPr lang="en-US" dirty="0" smtClean="0">
                <a:hlinkClick r:id="rId3"/>
              </a:rPr>
              <a:t>Adam.Tapply@state.ma.us</a:t>
            </a:r>
            <a:r>
              <a:rPr lang="en-US" dirty="0" smtClean="0"/>
              <a:t> </a:t>
            </a:r>
          </a:p>
          <a:p>
            <a:pPr marL="342900" indent="-342900">
              <a:buFont typeface="Arial" panose="020B0604020202020204" pitchFamily="34" charset="0"/>
              <a:buChar char="•"/>
            </a:pPr>
            <a:r>
              <a:rPr lang="en-US" dirty="0" smtClean="0"/>
              <a:t>These lists will be updated continually and will contain links to requestor’s original application form on the public comment page</a:t>
            </a:r>
            <a:endParaRPr lang="en-US" dirty="0"/>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55412" y="1895499"/>
            <a:ext cx="2688588" cy="43006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ight Arrow 3"/>
          <p:cNvSpPr/>
          <p:nvPr/>
        </p:nvSpPr>
        <p:spPr>
          <a:xfrm>
            <a:off x="4572000" y="5748832"/>
            <a:ext cx="1765425" cy="376665"/>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477932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Publications Using CHIA Data</a:t>
            </a:r>
            <a:endParaRPr lang="en-US" dirty="0"/>
          </a:p>
        </p:txBody>
      </p:sp>
      <p:sp>
        <p:nvSpPr>
          <p:cNvPr id="3" name="Subtitle 2"/>
          <p:cNvSpPr>
            <a:spLocks noGrp="1"/>
          </p:cNvSpPr>
          <p:nvPr>
            <p:ph type="subTitle" idx="1"/>
          </p:nvPr>
        </p:nvSpPr>
        <p:spPr/>
        <p:txBody>
          <a:bodyPr/>
          <a:lstStyle/>
          <a:p>
            <a:r>
              <a:rPr lang="en-US" dirty="0" smtClean="0"/>
              <a:t>Link to the MA APCD </a:t>
            </a:r>
            <a:r>
              <a:rPr lang="en-US" dirty="0"/>
              <a:t>gallery: </a:t>
            </a:r>
            <a:r>
              <a:rPr lang="en-US" dirty="0">
                <a:hlinkClick r:id="rId3"/>
              </a:rPr>
              <a:t>http://www.chiamass.gov/resultant-research-using-apcd-data</a:t>
            </a:r>
            <a:r>
              <a:rPr lang="en-US" dirty="0" smtClean="0">
                <a:hlinkClick r:id="rId3"/>
              </a:rPr>
              <a:t>/</a:t>
            </a:r>
            <a:r>
              <a:rPr lang="en-US" dirty="0" smtClean="0"/>
              <a:t> </a:t>
            </a:r>
          </a:p>
          <a:p>
            <a:endParaRPr lang="en-US" dirty="0"/>
          </a:p>
        </p:txBody>
      </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7417" y="2674374"/>
            <a:ext cx="5625436" cy="37298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33134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latin typeface="Arial" panose="020B0604020202020204" pitchFamily="34" charset="0"/>
                <a:cs typeface="Arial" panose="020B0604020202020204" pitchFamily="34" charset="0"/>
              </a:rPr>
              <a:t>	QUESTIONS?</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150087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27709"/>
            <a:ext cx="8991600" cy="1077218"/>
          </a:xfrm>
          <a:prstGeom prst="rect">
            <a:avLst/>
          </a:prstGeom>
          <a:noFill/>
        </p:spPr>
        <p:txBody>
          <a:bodyPr wrap="square" rtlCol="0">
            <a:spAutoFit/>
          </a:bodyPr>
          <a:lstStyle/>
          <a:p>
            <a:pPr defTabSz="914400" fontAlgn="auto">
              <a:spcBef>
                <a:spcPts val="0"/>
              </a:spcBef>
              <a:spcAft>
                <a:spcPts val="0"/>
              </a:spcAft>
            </a:pPr>
            <a:r>
              <a:rPr lang="en-US" sz="1600" b="1" u="sng" dirty="0" smtClean="0">
                <a:solidFill>
                  <a:srgbClr val="0070C0"/>
                </a:solidFill>
                <a:latin typeface="Arial" panose="020B0604020202020204" pitchFamily="34" charset="0"/>
                <a:ea typeface="+mn-ea"/>
                <a:cs typeface="Arial" panose="020B0604020202020204" pitchFamily="34" charset="0"/>
              </a:rPr>
              <a:t>Question</a:t>
            </a:r>
            <a:r>
              <a:rPr lang="en-US" sz="1600" b="1" dirty="0" smtClean="0">
                <a:solidFill>
                  <a:srgbClr val="0070C0"/>
                </a:solidFill>
                <a:latin typeface="Arial" panose="020B0604020202020204" pitchFamily="34" charset="0"/>
                <a:ea typeface="+mn-ea"/>
                <a:cs typeface="Arial" panose="020B0604020202020204" pitchFamily="34" charset="0"/>
              </a:rPr>
              <a:t>:  MC023 (Discharge Status = ’20’ Inpatient death) is a main outcome measure in our research.   How do we estimate the magnitude of deaths for the Massachusetts population occurring in other settings not included in the MA APCD and assess how close MA APCD Medical Claims inpatient deaths are to state death records?</a:t>
            </a:r>
            <a:endParaRPr lang="en-US" sz="1600" b="1" dirty="0">
              <a:solidFill>
                <a:srgbClr val="0070C0"/>
              </a:solidFill>
              <a:latin typeface="Arial" panose="020B0604020202020204" pitchFamily="34" charset="0"/>
              <a:ea typeface="+mn-ea"/>
              <a:cs typeface="Arial" panose="020B0604020202020204" pitchFamily="34" charset="0"/>
            </a:endParaRPr>
          </a:p>
        </p:txBody>
      </p:sp>
      <p:sp>
        <p:nvSpPr>
          <p:cNvPr id="5" name="TextBox 4"/>
          <p:cNvSpPr txBox="1"/>
          <p:nvPr/>
        </p:nvSpPr>
        <p:spPr>
          <a:xfrm>
            <a:off x="228600" y="1066800"/>
            <a:ext cx="8610600" cy="954107"/>
          </a:xfrm>
          <a:prstGeom prst="rect">
            <a:avLst/>
          </a:prstGeom>
          <a:noFill/>
        </p:spPr>
        <p:txBody>
          <a:bodyPr wrap="square" rtlCol="0">
            <a:spAutoFit/>
          </a:bodyPr>
          <a:lstStyle/>
          <a:p>
            <a:pPr defTabSz="914400" fontAlgn="auto">
              <a:spcBef>
                <a:spcPts val="0"/>
              </a:spcBef>
              <a:spcAft>
                <a:spcPts val="0"/>
              </a:spcAft>
            </a:pPr>
            <a:r>
              <a:rPr lang="en-US" sz="1400" b="1" u="sng" dirty="0" smtClean="0">
                <a:solidFill>
                  <a:prstClr val="black"/>
                </a:solidFill>
                <a:latin typeface="Calibri"/>
                <a:ea typeface="+mn-ea"/>
                <a:cs typeface="+mn-cs"/>
              </a:rPr>
              <a:t>Answer</a:t>
            </a:r>
            <a:r>
              <a:rPr lang="en-US" sz="1400" dirty="0" smtClean="0">
                <a:solidFill>
                  <a:prstClr val="black"/>
                </a:solidFill>
                <a:latin typeface="Calibri"/>
                <a:ea typeface="+mn-ea"/>
                <a:cs typeface="+mn-cs"/>
              </a:rPr>
              <a:t>: The Centers for Disease Control and Prevention Wide-ranging </a:t>
            </a:r>
            <a:r>
              <a:rPr lang="en-US" sz="1400" dirty="0">
                <a:solidFill>
                  <a:prstClr val="black"/>
                </a:solidFill>
                <a:latin typeface="Calibri"/>
                <a:ea typeface="+mn-ea"/>
                <a:cs typeface="+mn-cs"/>
              </a:rPr>
              <a:t>Online Data for Epidemiologic Research</a:t>
            </a:r>
            <a:r>
              <a:rPr lang="en-US" sz="1400" dirty="0" smtClean="0">
                <a:solidFill>
                  <a:prstClr val="black"/>
                </a:solidFill>
                <a:latin typeface="Calibri"/>
                <a:ea typeface="+mn-ea"/>
                <a:cs typeface="+mn-cs"/>
              </a:rPr>
              <a:t> (CDC Wonder) search engine at </a:t>
            </a:r>
            <a:r>
              <a:rPr lang="en-US" sz="1400" dirty="0" smtClean="0">
                <a:solidFill>
                  <a:prstClr val="black"/>
                </a:solidFill>
                <a:latin typeface="Calibri"/>
                <a:ea typeface="+mn-ea"/>
                <a:cs typeface="+mn-cs"/>
                <a:hlinkClick r:id="rId3"/>
              </a:rPr>
              <a:t>https://wonder.cdc.gov/</a:t>
            </a:r>
            <a:r>
              <a:rPr lang="en-US" sz="1400" dirty="0" smtClean="0">
                <a:solidFill>
                  <a:prstClr val="black"/>
                </a:solidFill>
                <a:latin typeface="Calibri"/>
                <a:ea typeface="+mn-ea"/>
                <a:cs typeface="+mn-cs"/>
              </a:rPr>
              <a:t>  allows  the public to conduct customized online queries of state death data by year, state, place of death and other demographic factors </a:t>
            </a:r>
            <a:r>
              <a:rPr lang="en-US" sz="1400" i="1" dirty="0" smtClean="0">
                <a:solidFill>
                  <a:prstClr val="black"/>
                </a:solidFill>
                <a:latin typeface="Calibri"/>
                <a:ea typeface="+mn-ea"/>
                <a:cs typeface="+mn-cs"/>
              </a:rPr>
              <a:t>. </a:t>
            </a:r>
            <a:r>
              <a:rPr lang="en-US" sz="1400" dirty="0" smtClean="0">
                <a:solidFill>
                  <a:prstClr val="black"/>
                </a:solidFill>
                <a:latin typeface="Calibri"/>
                <a:ea typeface="+mn-ea"/>
                <a:cs typeface="+mn-cs"/>
              </a:rPr>
              <a:t>Deaths in an inpatient medical facility setting annually account for approximately 29% of Massachusetts  population deaths (</a:t>
            </a:r>
            <a:r>
              <a:rPr lang="en-US" sz="1400" i="1" dirty="0" smtClean="0">
                <a:solidFill>
                  <a:prstClr val="black"/>
                </a:solidFill>
                <a:latin typeface="Calibri"/>
                <a:ea typeface="+mn-ea"/>
                <a:cs typeface="+mn-cs"/>
              </a:rPr>
              <a:t>See Table 1 below</a:t>
            </a:r>
            <a:r>
              <a:rPr lang="en-US" sz="1400" dirty="0" smtClean="0">
                <a:solidFill>
                  <a:prstClr val="black"/>
                </a:solidFill>
                <a:latin typeface="Calibri"/>
                <a:ea typeface="+mn-ea"/>
                <a:cs typeface="+mn-cs"/>
              </a:rPr>
              <a:t>). </a:t>
            </a:r>
            <a:endParaRPr lang="en-US" sz="1400" dirty="0">
              <a:solidFill>
                <a:prstClr val="black"/>
              </a:solidFill>
              <a:latin typeface="Calibri"/>
              <a:ea typeface="+mn-ea"/>
              <a:cs typeface="+mn-cs"/>
            </a:endParaRPr>
          </a:p>
        </p:txBody>
      </p:sp>
      <p:graphicFrame>
        <p:nvGraphicFramePr>
          <p:cNvPr id="9" name="Table 8"/>
          <p:cNvGraphicFramePr>
            <a:graphicFrameLocks noGrp="1"/>
          </p:cNvGraphicFramePr>
          <p:nvPr>
            <p:extLst>
              <p:ext uri="{D42A27DB-BD31-4B8C-83A1-F6EECF244321}">
                <p14:modId xmlns:p14="http://schemas.microsoft.com/office/powerpoint/2010/main" val="1767181921"/>
              </p:ext>
            </p:extLst>
          </p:nvPr>
        </p:nvGraphicFramePr>
        <p:xfrm>
          <a:off x="762000" y="2209800"/>
          <a:ext cx="7924799" cy="1942338"/>
        </p:xfrm>
        <a:graphic>
          <a:graphicData uri="http://schemas.openxmlformats.org/drawingml/2006/table">
            <a:tbl>
              <a:tblPr firstRow="1" firstCol="1" bandRow="1">
                <a:tableStyleId>{5C22544A-7EE6-4342-B048-85BDC9FD1C3A}</a:tableStyleId>
              </a:tblPr>
              <a:tblGrid>
                <a:gridCol w="2730392"/>
                <a:gridCol w="920009"/>
                <a:gridCol w="811460"/>
                <a:gridCol w="960370"/>
                <a:gridCol w="771099"/>
                <a:gridCol w="1138773"/>
                <a:gridCol w="592696"/>
              </a:tblGrid>
              <a:tr h="190500">
                <a:tc>
                  <a:txBody>
                    <a:bodyPr/>
                    <a:lstStyle/>
                    <a:p>
                      <a:pPr marL="0" marR="0" algn="ctr">
                        <a:lnSpc>
                          <a:spcPct val="115000"/>
                        </a:lnSpc>
                        <a:spcBef>
                          <a:spcPts val="0"/>
                        </a:spcBef>
                        <a:spcAft>
                          <a:spcPts val="0"/>
                        </a:spcAft>
                      </a:pPr>
                      <a:r>
                        <a:rPr lang="en-US" sz="1100" dirty="0">
                          <a:effectLst/>
                        </a:rPr>
                        <a:t>Place of Death</a:t>
                      </a:r>
                      <a:endParaRPr lang="en-US" sz="1100" dirty="0">
                        <a:effectLst/>
                        <a:latin typeface="Calibri"/>
                        <a:ea typeface="Calibri"/>
                        <a:cs typeface="Times New Roman"/>
                      </a:endParaRPr>
                    </a:p>
                  </a:txBody>
                  <a:tcPr marL="68580" marR="68580" marT="0" marB="0" anchor="ctr"/>
                </a:tc>
                <a:tc gridSpan="2">
                  <a:txBody>
                    <a:bodyPr/>
                    <a:lstStyle/>
                    <a:p>
                      <a:pPr marL="0" marR="0" algn="ctr">
                        <a:lnSpc>
                          <a:spcPct val="115000"/>
                        </a:lnSpc>
                        <a:spcBef>
                          <a:spcPts val="0"/>
                        </a:spcBef>
                        <a:spcAft>
                          <a:spcPts val="0"/>
                        </a:spcAft>
                      </a:pPr>
                      <a:r>
                        <a:rPr lang="en-US" sz="1100" dirty="0">
                          <a:effectLst/>
                        </a:rPr>
                        <a:t>2013</a:t>
                      </a:r>
                      <a:endParaRPr lang="en-US" sz="1100" dirty="0">
                        <a:effectLst/>
                        <a:latin typeface="Calibri"/>
                        <a:ea typeface="Calibri"/>
                        <a:cs typeface="Times New Roman"/>
                      </a:endParaRPr>
                    </a:p>
                  </a:txBody>
                  <a:tcPr marL="68580" marR="68580" marT="0" marB="0" anchor="ctr"/>
                </a:tc>
                <a:tc hMerge="1">
                  <a:txBody>
                    <a:bodyPr/>
                    <a:lstStyle/>
                    <a:p>
                      <a:endParaRPr lang="en-US"/>
                    </a:p>
                  </a:txBody>
                  <a:tcPr/>
                </a:tc>
                <a:tc gridSpan="2">
                  <a:txBody>
                    <a:bodyPr/>
                    <a:lstStyle/>
                    <a:p>
                      <a:pPr marL="0" marR="0" algn="ctr">
                        <a:lnSpc>
                          <a:spcPct val="115000"/>
                        </a:lnSpc>
                        <a:spcBef>
                          <a:spcPts val="0"/>
                        </a:spcBef>
                        <a:spcAft>
                          <a:spcPts val="0"/>
                        </a:spcAft>
                      </a:pPr>
                      <a:r>
                        <a:rPr lang="en-US" sz="1100">
                          <a:effectLst/>
                        </a:rPr>
                        <a:t>2014</a:t>
                      </a:r>
                      <a:endParaRPr lang="en-US" sz="1100">
                        <a:effectLst/>
                        <a:latin typeface="Calibri"/>
                        <a:ea typeface="Calibri"/>
                        <a:cs typeface="Times New Roman"/>
                      </a:endParaRPr>
                    </a:p>
                  </a:txBody>
                  <a:tcPr marL="68580" marR="68580" marT="0" marB="0" anchor="ctr"/>
                </a:tc>
                <a:tc hMerge="1">
                  <a:txBody>
                    <a:bodyPr/>
                    <a:lstStyle/>
                    <a:p>
                      <a:endParaRPr lang="en-US"/>
                    </a:p>
                  </a:txBody>
                  <a:tcPr/>
                </a:tc>
                <a:tc gridSpan="2">
                  <a:txBody>
                    <a:bodyPr/>
                    <a:lstStyle/>
                    <a:p>
                      <a:pPr marL="0" marR="0" algn="ctr">
                        <a:lnSpc>
                          <a:spcPct val="115000"/>
                        </a:lnSpc>
                        <a:spcBef>
                          <a:spcPts val="0"/>
                        </a:spcBef>
                        <a:spcAft>
                          <a:spcPts val="0"/>
                        </a:spcAft>
                      </a:pPr>
                      <a:r>
                        <a:rPr lang="en-US" sz="1100" dirty="0">
                          <a:effectLst/>
                        </a:rPr>
                        <a:t>2015</a:t>
                      </a:r>
                      <a:endParaRPr lang="en-US" sz="1100" dirty="0">
                        <a:effectLst/>
                        <a:latin typeface="Calibri"/>
                        <a:ea typeface="Calibri"/>
                        <a:cs typeface="Times New Roman"/>
                      </a:endParaRPr>
                    </a:p>
                  </a:txBody>
                  <a:tcPr marL="68580" marR="68580" marT="0" marB="0" anchor="ctr"/>
                </a:tc>
                <a:tc hMerge="1">
                  <a:txBody>
                    <a:bodyPr/>
                    <a:lstStyle/>
                    <a:p>
                      <a:endParaRPr lang="en-US"/>
                    </a:p>
                  </a:txBody>
                  <a:tcPr/>
                </a:tc>
              </a:tr>
              <a:tr h="190500">
                <a:tc>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smtClean="0">
                          <a:effectLst/>
                          <a:latin typeface="Calibri"/>
                          <a:ea typeface="Calibri"/>
                          <a:cs typeface="Times New Roman"/>
                        </a:rPr>
                        <a:t>Total Deaths</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smtClean="0">
                          <a:effectLst/>
                          <a:latin typeface="Calibri"/>
                          <a:ea typeface="Calibri"/>
                          <a:cs typeface="Times New Roman"/>
                        </a:rPr>
                        <a:t>Percent</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smtClean="0">
                          <a:effectLst/>
                          <a:latin typeface="Calibri"/>
                          <a:ea typeface="Calibri"/>
                          <a:cs typeface="Times New Roman"/>
                        </a:rPr>
                        <a:t>Total Deaths</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smtClean="0">
                          <a:effectLst/>
                          <a:latin typeface="Calibri"/>
                          <a:ea typeface="Calibri"/>
                          <a:cs typeface="Times New Roman"/>
                        </a:rPr>
                        <a:t>Percent</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smtClean="0">
                          <a:effectLst/>
                          <a:latin typeface="Calibri"/>
                          <a:ea typeface="Calibri"/>
                          <a:cs typeface="Times New Roman"/>
                        </a:rPr>
                        <a:t>Total Deaths</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smtClean="0">
                          <a:effectLst/>
                          <a:latin typeface="Calibri"/>
                          <a:ea typeface="Calibri"/>
                          <a:cs typeface="Times New Roman"/>
                        </a:rPr>
                        <a:t>Percent</a:t>
                      </a:r>
                      <a:endParaRPr lang="en-US" sz="1100" dirty="0">
                        <a:effectLst/>
                        <a:latin typeface="Calibri"/>
                        <a:ea typeface="Calibri"/>
                        <a:cs typeface="Times New Roman"/>
                      </a:endParaRPr>
                    </a:p>
                  </a:txBody>
                  <a:tcPr marL="68580" marR="68580" marT="0" marB="0" anchor="b"/>
                </a:tc>
              </a:tr>
              <a:tr h="190500">
                <a:tc>
                  <a:txBody>
                    <a:bodyPr/>
                    <a:lstStyle/>
                    <a:p>
                      <a:pPr marL="0" marR="0">
                        <a:lnSpc>
                          <a:spcPct val="115000"/>
                        </a:lnSpc>
                        <a:spcBef>
                          <a:spcPts val="0"/>
                        </a:spcBef>
                        <a:spcAft>
                          <a:spcPts val="0"/>
                        </a:spcAft>
                      </a:pPr>
                      <a:r>
                        <a:rPr lang="en-US" sz="1100" dirty="0">
                          <a:effectLst/>
                        </a:rPr>
                        <a:t>Decedent's Home</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effectLst/>
                        </a:rPr>
                        <a:t>         14,920 </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27.4%</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effectLst/>
                        </a:rPr>
                        <a:t>         14,942 </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27.1%</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effectLst/>
                        </a:rPr>
                        <a:t>         14,423 </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effectLst/>
                        </a:rPr>
                        <a:t>25.0%</a:t>
                      </a:r>
                      <a:endParaRPr lang="en-US" sz="1100" dirty="0">
                        <a:effectLst/>
                        <a:latin typeface="Calibri"/>
                        <a:ea typeface="Calibri"/>
                        <a:cs typeface="Times New Roman"/>
                      </a:endParaRPr>
                    </a:p>
                  </a:txBody>
                  <a:tcPr marL="68580" marR="68580" marT="0" marB="0" anchor="b"/>
                </a:tc>
              </a:tr>
              <a:tr h="190500">
                <a:tc>
                  <a:txBody>
                    <a:bodyPr/>
                    <a:lstStyle/>
                    <a:p>
                      <a:pPr marL="0" marR="0">
                        <a:lnSpc>
                          <a:spcPct val="115000"/>
                        </a:lnSpc>
                        <a:spcBef>
                          <a:spcPts val="0"/>
                        </a:spcBef>
                        <a:spcAft>
                          <a:spcPts val="0"/>
                        </a:spcAft>
                      </a:pPr>
                      <a:r>
                        <a:rPr lang="en-US" sz="1100">
                          <a:effectLst/>
                        </a:rPr>
                        <a:t>Hospice  Facility</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effectLst/>
                        </a:rPr>
                        <a:t>               157 </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effectLst/>
                        </a:rPr>
                        <a:t>0.3%</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effectLst/>
                        </a:rPr>
                        <a:t>               864 </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1.6%</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effectLst/>
                        </a:rPr>
                        <a:t>           2,628 </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4.5%</a:t>
                      </a:r>
                      <a:endParaRPr lang="en-US" sz="1100">
                        <a:effectLst/>
                        <a:latin typeface="Calibri"/>
                        <a:ea typeface="Calibri"/>
                        <a:cs typeface="Times New Roman"/>
                      </a:endParaRPr>
                    </a:p>
                  </a:txBody>
                  <a:tcPr marL="68580" marR="68580" marT="0" marB="0" anchor="b"/>
                </a:tc>
              </a:tr>
              <a:tr h="190500">
                <a:tc>
                  <a:txBody>
                    <a:bodyPr/>
                    <a:lstStyle/>
                    <a:p>
                      <a:pPr marL="0" marR="0">
                        <a:lnSpc>
                          <a:spcPct val="115000"/>
                        </a:lnSpc>
                        <a:spcBef>
                          <a:spcPts val="0"/>
                        </a:spcBef>
                        <a:spcAft>
                          <a:spcPts val="0"/>
                        </a:spcAft>
                      </a:pPr>
                      <a:r>
                        <a:rPr lang="en-US" sz="1100">
                          <a:effectLst/>
                        </a:rPr>
                        <a:t>Medical Facility-Dead on Arrival</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effectLst/>
                        </a:rPr>
                        <a:t>               612 </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effectLst/>
                        </a:rPr>
                        <a:t>1.1%</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effectLst/>
                        </a:rPr>
                        <a:t>               635 </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1.2%</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effectLst/>
                        </a:rPr>
                        <a:t>               597 </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1.0%</a:t>
                      </a:r>
                      <a:endParaRPr lang="en-US" sz="1100">
                        <a:effectLst/>
                        <a:latin typeface="Calibri"/>
                        <a:ea typeface="Calibri"/>
                        <a:cs typeface="Times New Roman"/>
                      </a:endParaRPr>
                    </a:p>
                  </a:txBody>
                  <a:tcPr marL="68580" marR="68580" marT="0" marB="0" anchor="b"/>
                </a:tc>
              </a:tr>
              <a:tr h="190500">
                <a:tc>
                  <a:txBody>
                    <a:bodyPr/>
                    <a:lstStyle/>
                    <a:p>
                      <a:pPr marL="0" marR="0">
                        <a:lnSpc>
                          <a:spcPct val="115000"/>
                        </a:lnSpc>
                        <a:spcBef>
                          <a:spcPts val="0"/>
                        </a:spcBef>
                        <a:spcAft>
                          <a:spcPts val="0"/>
                        </a:spcAft>
                      </a:pPr>
                      <a:r>
                        <a:rPr lang="en-US" sz="1100" dirty="0">
                          <a:solidFill>
                            <a:srgbClr val="FF0000"/>
                          </a:solidFill>
                          <a:effectLst/>
                        </a:rPr>
                        <a:t>Medical Facility-Inpatient</a:t>
                      </a:r>
                      <a:endParaRPr lang="en-US" sz="1100" dirty="0">
                        <a:solidFill>
                          <a:srgbClr val="FF0000"/>
                        </a:solidFill>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solidFill>
                            <a:srgbClr val="FF0000"/>
                          </a:solidFill>
                          <a:effectLst/>
                        </a:rPr>
                        <a:t>         16,279 </a:t>
                      </a:r>
                      <a:endParaRPr lang="en-US" sz="1100" b="1" dirty="0">
                        <a:solidFill>
                          <a:srgbClr val="FF0000"/>
                        </a:solidFill>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FF0000"/>
                          </a:solidFill>
                          <a:effectLst/>
                        </a:rPr>
                        <a:t>29.9%</a:t>
                      </a:r>
                      <a:endParaRPr lang="en-US" sz="1100" dirty="0">
                        <a:solidFill>
                          <a:srgbClr val="FF0000"/>
                        </a:solidFill>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solidFill>
                            <a:srgbClr val="FF0000"/>
                          </a:solidFill>
                          <a:effectLst/>
                        </a:rPr>
                        <a:t>         16,427 </a:t>
                      </a:r>
                      <a:endParaRPr lang="en-US" sz="1100" b="1" dirty="0">
                        <a:solidFill>
                          <a:srgbClr val="FF0000"/>
                        </a:solidFill>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FF0000"/>
                          </a:solidFill>
                          <a:effectLst/>
                        </a:rPr>
                        <a:t>29.8%</a:t>
                      </a:r>
                      <a:endParaRPr lang="en-US" sz="1100" dirty="0">
                        <a:solidFill>
                          <a:srgbClr val="FF0000"/>
                        </a:solidFill>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solidFill>
                            <a:srgbClr val="FF0000"/>
                          </a:solidFill>
                          <a:effectLst/>
                        </a:rPr>
                        <a:t>         16,984 </a:t>
                      </a:r>
                      <a:endParaRPr lang="en-US" sz="1100" b="1" dirty="0">
                        <a:solidFill>
                          <a:srgbClr val="FF0000"/>
                        </a:solidFill>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FF0000"/>
                          </a:solidFill>
                          <a:effectLst/>
                        </a:rPr>
                        <a:t>29.4%</a:t>
                      </a:r>
                      <a:endParaRPr lang="en-US" sz="1100" dirty="0">
                        <a:solidFill>
                          <a:srgbClr val="FF0000"/>
                        </a:solidFill>
                        <a:effectLst/>
                        <a:latin typeface="Calibri"/>
                        <a:ea typeface="Calibri"/>
                        <a:cs typeface="Times New Roman"/>
                      </a:endParaRPr>
                    </a:p>
                  </a:txBody>
                  <a:tcPr marL="68580" marR="68580" marT="0" marB="0" anchor="b"/>
                </a:tc>
              </a:tr>
              <a:tr h="190500">
                <a:tc>
                  <a:txBody>
                    <a:bodyPr/>
                    <a:lstStyle/>
                    <a:p>
                      <a:pPr marL="0" marR="0">
                        <a:lnSpc>
                          <a:spcPct val="115000"/>
                        </a:lnSpc>
                        <a:spcBef>
                          <a:spcPts val="0"/>
                        </a:spcBef>
                        <a:spcAft>
                          <a:spcPts val="0"/>
                        </a:spcAft>
                      </a:pPr>
                      <a:r>
                        <a:rPr lang="en-US" sz="1100" dirty="0">
                          <a:effectLst/>
                        </a:rPr>
                        <a:t>Medical Facility-Outpatient or ER</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effectLst/>
                        </a:rPr>
                        <a:t>           4,015 </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effectLst/>
                        </a:rPr>
                        <a:t>7.4%</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effectLst/>
                        </a:rPr>
                        <a:t>           4,169 </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7.6%</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effectLst/>
                        </a:rPr>
                        <a:t>           4,425 </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7.7%</a:t>
                      </a:r>
                      <a:endParaRPr lang="en-US" sz="1100">
                        <a:effectLst/>
                        <a:latin typeface="Calibri"/>
                        <a:ea typeface="Calibri"/>
                        <a:cs typeface="Times New Roman"/>
                      </a:endParaRPr>
                    </a:p>
                  </a:txBody>
                  <a:tcPr marL="68580" marR="68580" marT="0" marB="0" anchor="b"/>
                </a:tc>
              </a:tr>
              <a:tr h="190500">
                <a:tc>
                  <a:txBody>
                    <a:bodyPr/>
                    <a:lstStyle/>
                    <a:p>
                      <a:pPr marL="0" marR="0">
                        <a:lnSpc>
                          <a:spcPct val="115000"/>
                        </a:lnSpc>
                        <a:spcBef>
                          <a:spcPts val="0"/>
                        </a:spcBef>
                        <a:spcAft>
                          <a:spcPts val="0"/>
                        </a:spcAft>
                      </a:pPr>
                      <a:r>
                        <a:rPr lang="en-US" sz="1100">
                          <a:effectLst/>
                        </a:rPr>
                        <a:t>Nursing Home/Long Term Care</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effectLst/>
                        </a:rPr>
                        <a:t>         15,586 </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effectLst/>
                        </a:rPr>
                        <a:t>28.6%</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effectLst/>
                        </a:rPr>
                        <a:t>         15,344 </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27.8%</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effectLst/>
                        </a:rPr>
                        <a:t>         16,094 </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27.9%</a:t>
                      </a:r>
                      <a:endParaRPr lang="en-US" sz="1100">
                        <a:effectLst/>
                        <a:latin typeface="Calibri"/>
                        <a:ea typeface="Calibri"/>
                        <a:cs typeface="Times New Roman"/>
                      </a:endParaRPr>
                    </a:p>
                  </a:txBody>
                  <a:tcPr marL="68580" marR="68580" marT="0" marB="0" anchor="b"/>
                </a:tc>
              </a:tr>
              <a:tr h="200025">
                <a:tc>
                  <a:txBody>
                    <a:bodyPr/>
                    <a:lstStyle/>
                    <a:p>
                      <a:pPr marL="0" marR="0">
                        <a:lnSpc>
                          <a:spcPct val="115000"/>
                        </a:lnSpc>
                        <a:spcBef>
                          <a:spcPts val="0"/>
                        </a:spcBef>
                        <a:spcAft>
                          <a:spcPts val="0"/>
                        </a:spcAft>
                      </a:pPr>
                      <a:r>
                        <a:rPr lang="en-US" sz="1100">
                          <a:effectLst/>
                        </a:rPr>
                        <a:t>Other</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effectLst/>
                        </a:rPr>
                        <a:t>           2,923 </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effectLst/>
                        </a:rPr>
                        <a:t>5.4%</a:t>
                      </a:r>
                      <a:endParaRPr lang="en-US" sz="11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effectLst/>
                        </a:rPr>
                        <a:t>           2,776 </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5.0%</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effectLst/>
                        </a:rPr>
                        <a:t>           2,626 </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4.5%</a:t>
                      </a:r>
                      <a:endParaRPr lang="en-US" sz="1100">
                        <a:effectLst/>
                        <a:latin typeface="Calibri"/>
                        <a:ea typeface="Calibri"/>
                        <a:cs typeface="Times New Roman"/>
                      </a:endParaRPr>
                    </a:p>
                  </a:txBody>
                  <a:tcPr marL="68580" marR="68580" marT="0" marB="0" anchor="b"/>
                </a:tc>
              </a:tr>
              <a:tr h="200025">
                <a:tc>
                  <a:txBody>
                    <a:bodyPr/>
                    <a:lstStyle/>
                    <a:p>
                      <a:pPr marL="0" marR="0" algn="r">
                        <a:lnSpc>
                          <a:spcPct val="115000"/>
                        </a:lnSpc>
                        <a:spcBef>
                          <a:spcPts val="0"/>
                        </a:spcBef>
                        <a:spcAft>
                          <a:spcPts val="0"/>
                        </a:spcAft>
                      </a:pPr>
                      <a:r>
                        <a:rPr lang="en-US" sz="1100" dirty="0">
                          <a:effectLst/>
                        </a:rPr>
                        <a:t>Total </a:t>
                      </a:r>
                      <a:r>
                        <a:rPr lang="en-US" sz="1100" dirty="0" smtClean="0">
                          <a:effectLst/>
                        </a:rPr>
                        <a:t>Annual Deaths</a:t>
                      </a:r>
                      <a:endParaRPr lang="en-US" sz="1100" b="1"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effectLst/>
                        </a:rPr>
                        <a:t>         54,492 </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effectLst/>
                        </a:rPr>
                        <a:t>100%</a:t>
                      </a:r>
                      <a:endParaRPr lang="en-US" sz="1100" b="1"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effectLst/>
                        </a:rPr>
                        <a:t>         55,157 </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effectLst/>
                        </a:rPr>
                        <a:t>100%</a:t>
                      </a:r>
                      <a:endParaRPr lang="en-US" sz="1100" b="1"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effectLst/>
                        </a:rPr>
                        <a:t>         57,777 </a:t>
                      </a:r>
                      <a:endParaRPr lang="en-US" sz="1100" b="1"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effectLst/>
                        </a:rPr>
                        <a:t>100%</a:t>
                      </a:r>
                      <a:endParaRPr lang="en-US" sz="1100" b="1" dirty="0">
                        <a:effectLst/>
                        <a:latin typeface="Calibri"/>
                        <a:ea typeface="Calibri"/>
                        <a:cs typeface="Times New Roman"/>
                      </a:endParaRPr>
                    </a:p>
                  </a:txBody>
                  <a:tcPr marL="68580" marR="68580" marT="0" marB="0" anchor="b"/>
                </a:tc>
              </a:tr>
            </a:tbl>
          </a:graphicData>
        </a:graphic>
      </p:graphicFrame>
      <p:sp>
        <p:nvSpPr>
          <p:cNvPr id="10" name="TextBox 9"/>
          <p:cNvSpPr txBox="1"/>
          <p:nvPr/>
        </p:nvSpPr>
        <p:spPr>
          <a:xfrm>
            <a:off x="1219200" y="1981200"/>
            <a:ext cx="6160661" cy="307777"/>
          </a:xfrm>
          <a:prstGeom prst="rect">
            <a:avLst/>
          </a:prstGeom>
          <a:noFill/>
        </p:spPr>
        <p:txBody>
          <a:bodyPr wrap="none" rtlCol="0">
            <a:spAutoFit/>
          </a:bodyPr>
          <a:lstStyle/>
          <a:p>
            <a:pPr defTabSz="914400" fontAlgn="auto">
              <a:spcBef>
                <a:spcPts val="0"/>
              </a:spcBef>
              <a:spcAft>
                <a:spcPts val="0"/>
              </a:spcAft>
            </a:pPr>
            <a:r>
              <a:rPr lang="en-US" sz="1400" b="1" dirty="0" smtClean="0">
                <a:solidFill>
                  <a:srgbClr val="FF0000"/>
                </a:solidFill>
                <a:latin typeface="Calibri"/>
                <a:ea typeface="+mn-ea"/>
                <a:cs typeface="+mn-cs"/>
              </a:rPr>
              <a:t>Table 1. Massachusetts Annual Death Count by Place of Death from CDC Wonder</a:t>
            </a:r>
            <a:endParaRPr lang="en-US" sz="1400" b="1" dirty="0">
              <a:solidFill>
                <a:srgbClr val="FF0000"/>
              </a:solidFill>
              <a:latin typeface="Calibri"/>
              <a:ea typeface="+mn-ea"/>
              <a:cs typeface="+mn-cs"/>
            </a:endParaRPr>
          </a:p>
        </p:txBody>
      </p:sp>
      <p:sp>
        <p:nvSpPr>
          <p:cNvPr id="15" name="TextBox 14"/>
          <p:cNvSpPr txBox="1"/>
          <p:nvPr/>
        </p:nvSpPr>
        <p:spPr>
          <a:xfrm>
            <a:off x="0" y="4152138"/>
            <a:ext cx="8991600" cy="954107"/>
          </a:xfrm>
          <a:prstGeom prst="rect">
            <a:avLst/>
          </a:prstGeom>
          <a:noFill/>
        </p:spPr>
        <p:txBody>
          <a:bodyPr wrap="square" rtlCol="0">
            <a:spAutoFit/>
          </a:bodyPr>
          <a:lstStyle/>
          <a:p>
            <a:pPr defTabSz="914400" fontAlgn="auto">
              <a:spcBef>
                <a:spcPts val="0"/>
              </a:spcBef>
              <a:spcAft>
                <a:spcPts val="0"/>
              </a:spcAft>
            </a:pPr>
            <a:r>
              <a:rPr lang="en-US" sz="1400" dirty="0">
                <a:solidFill>
                  <a:prstClr val="black"/>
                </a:solidFill>
                <a:latin typeface="Calibri"/>
                <a:ea typeface="+mn-ea"/>
                <a:cs typeface="+mn-cs"/>
              </a:rPr>
              <a:t>Y</a:t>
            </a:r>
            <a:r>
              <a:rPr lang="en-US" sz="1400" dirty="0" smtClean="0">
                <a:solidFill>
                  <a:prstClr val="black"/>
                </a:solidFill>
                <a:latin typeface="Calibri"/>
                <a:ea typeface="+mn-ea"/>
                <a:cs typeface="+mn-cs"/>
              </a:rPr>
              <a:t>ou can compare CDC Wonder Massachusetts inpatient death distribution by age groups (</a:t>
            </a:r>
            <a:r>
              <a:rPr lang="en-US" sz="1400" i="1" dirty="0" smtClean="0">
                <a:solidFill>
                  <a:prstClr val="black"/>
                </a:solidFill>
                <a:latin typeface="Calibri"/>
                <a:ea typeface="+mn-ea"/>
                <a:cs typeface="+mn-cs"/>
              </a:rPr>
              <a:t>see Figure 1 below</a:t>
            </a:r>
            <a:r>
              <a:rPr lang="en-US" sz="1400" dirty="0" smtClean="0">
                <a:solidFill>
                  <a:prstClr val="black"/>
                </a:solidFill>
                <a:latin typeface="Calibri"/>
                <a:ea typeface="+mn-ea"/>
                <a:cs typeface="+mn-cs"/>
              </a:rPr>
              <a:t>) to Massachusetts resident deaths in MA APCD medical </a:t>
            </a:r>
            <a:r>
              <a:rPr lang="en-US" sz="1400" dirty="0">
                <a:solidFill>
                  <a:prstClr val="black"/>
                </a:solidFill>
                <a:latin typeface="Calibri"/>
                <a:ea typeface="+mn-ea"/>
                <a:cs typeface="+mn-cs"/>
              </a:rPr>
              <a:t>c</a:t>
            </a:r>
            <a:r>
              <a:rPr lang="en-US" sz="1400" dirty="0" smtClean="0">
                <a:solidFill>
                  <a:prstClr val="black"/>
                </a:solidFill>
                <a:latin typeface="Calibri"/>
                <a:ea typeface="+mn-ea"/>
                <a:cs typeface="+mn-cs"/>
              </a:rPr>
              <a:t>laims by counting distinct Member EIDS with </a:t>
            </a:r>
            <a:r>
              <a:rPr lang="en-US" sz="1400" b="1" dirty="0" smtClean="0">
                <a:solidFill>
                  <a:prstClr val="black"/>
                </a:solidFill>
                <a:latin typeface="Calibri"/>
                <a:ea typeface="+mn-ea"/>
                <a:cs typeface="+mn-cs"/>
              </a:rPr>
              <a:t>MC023 code of 20 </a:t>
            </a:r>
            <a:r>
              <a:rPr lang="en-US" sz="1400" dirty="0" smtClean="0">
                <a:solidFill>
                  <a:prstClr val="black"/>
                </a:solidFill>
                <a:latin typeface="Calibri"/>
                <a:ea typeface="+mn-ea"/>
                <a:cs typeface="+mn-cs"/>
              </a:rPr>
              <a:t>to assess the closeness of deaths reported to the CDC to deaths inpatient deaths in MA APCD claims data </a:t>
            </a:r>
            <a:r>
              <a:rPr lang="en-US" sz="1400" i="1" dirty="0" smtClean="0">
                <a:solidFill>
                  <a:prstClr val="black"/>
                </a:solidFill>
                <a:latin typeface="Calibri"/>
                <a:ea typeface="+mn-ea"/>
                <a:cs typeface="+mn-cs"/>
              </a:rPr>
              <a:t>(see Figure 2 below)</a:t>
            </a:r>
            <a:r>
              <a:rPr lang="en-US" sz="1400" dirty="0" smtClean="0">
                <a:solidFill>
                  <a:prstClr val="black"/>
                </a:solidFill>
                <a:latin typeface="Calibri"/>
                <a:ea typeface="+mn-ea"/>
                <a:cs typeface="+mn-cs"/>
              </a:rPr>
              <a:t>. </a:t>
            </a:r>
            <a:endParaRPr lang="en-US" sz="1400" dirty="0">
              <a:solidFill>
                <a:prstClr val="black"/>
              </a:solidFill>
              <a:latin typeface="Calibri"/>
              <a:ea typeface="+mn-ea"/>
              <a:cs typeface="+mn-cs"/>
            </a:endParaRPr>
          </a:p>
        </p:txBody>
      </p:sp>
      <p:graphicFrame>
        <p:nvGraphicFramePr>
          <p:cNvPr id="16" name="Content Placeholder 3"/>
          <p:cNvGraphicFramePr>
            <a:graphicFrameLocks/>
          </p:cNvGraphicFramePr>
          <p:nvPr>
            <p:extLst>
              <p:ext uri="{D42A27DB-BD31-4B8C-83A1-F6EECF244321}">
                <p14:modId xmlns:p14="http://schemas.microsoft.com/office/powerpoint/2010/main" val="1612088324"/>
              </p:ext>
            </p:extLst>
          </p:nvPr>
        </p:nvGraphicFramePr>
        <p:xfrm>
          <a:off x="76200" y="5029200"/>
          <a:ext cx="4343400" cy="173181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7" name="Content Placeholder 3"/>
          <p:cNvGraphicFramePr>
            <a:graphicFrameLocks/>
          </p:cNvGraphicFramePr>
          <p:nvPr>
            <p:extLst>
              <p:ext uri="{D42A27DB-BD31-4B8C-83A1-F6EECF244321}">
                <p14:modId xmlns:p14="http://schemas.microsoft.com/office/powerpoint/2010/main" val="2187876347"/>
              </p:ext>
            </p:extLst>
          </p:nvPr>
        </p:nvGraphicFramePr>
        <p:xfrm>
          <a:off x="4572000" y="5029200"/>
          <a:ext cx="4343400" cy="1731818"/>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034511765"/>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8050138" cy="715962"/>
          </a:xfrm>
        </p:spPr>
        <p:txBody>
          <a:bodyPr>
            <a:noAutofit/>
          </a:bodyPr>
          <a:lstStyle/>
          <a:p>
            <a:r>
              <a:rPr lang="en-US" sz="2000" b="1" u="sng" dirty="0">
                <a:solidFill>
                  <a:srgbClr val="0070C0"/>
                </a:solidFill>
                <a:latin typeface="Arial" panose="020B0604020202020204" pitchFamily="34" charset="0"/>
                <a:cs typeface="Arial" panose="020B0604020202020204" pitchFamily="34" charset="0"/>
              </a:rPr>
              <a:t>Question</a:t>
            </a:r>
            <a:r>
              <a:rPr lang="en-US" sz="2000" b="1" dirty="0">
                <a:solidFill>
                  <a:srgbClr val="0070C0"/>
                </a:solidFill>
                <a:latin typeface="Arial" panose="020B0604020202020204" pitchFamily="34" charset="0"/>
                <a:cs typeface="Arial" panose="020B0604020202020204" pitchFamily="34" charset="0"/>
              </a:rPr>
              <a:t>:  </a:t>
            </a:r>
            <a:r>
              <a:rPr lang="en-US" sz="2000" b="1" dirty="0" smtClean="0">
                <a:solidFill>
                  <a:srgbClr val="0070C0"/>
                </a:solidFill>
                <a:latin typeface="Arial" panose="020B0604020202020204" pitchFamily="34" charset="0"/>
                <a:cs typeface="Arial" panose="020B0604020202020204" pitchFamily="34" charset="0"/>
              </a:rPr>
              <a:t>What is the difference between the information on pharmaceuticals in administrative Case </a:t>
            </a:r>
            <a:r>
              <a:rPr lang="en-US" sz="2000" b="1" dirty="0">
                <a:solidFill>
                  <a:srgbClr val="0070C0"/>
                </a:solidFill>
                <a:latin typeface="Arial" panose="020B0604020202020204" pitchFamily="34" charset="0"/>
                <a:cs typeface="Arial" panose="020B0604020202020204" pitchFamily="34" charset="0"/>
              </a:rPr>
              <a:t>M</a:t>
            </a:r>
            <a:r>
              <a:rPr lang="en-US" sz="2000" b="1" dirty="0" smtClean="0">
                <a:solidFill>
                  <a:srgbClr val="0070C0"/>
                </a:solidFill>
                <a:latin typeface="Arial" panose="020B0604020202020204" pitchFamily="34" charset="0"/>
                <a:cs typeface="Arial" panose="020B0604020202020204" pitchFamily="34" charset="0"/>
              </a:rPr>
              <a:t>ix data and the MA APCD?</a:t>
            </a:r>
            <a:endParaRPr lang="en-US" sz="2000" dirty="0"/>
          </a:p>
        </p:txBody>
      </p:sp>
      <p:graphicFrame>
        <p:nvGraphicFramePr>
          <p:cNvPr id="5" name="Diagram 4"/>
          <p:cNvGraphicFramePr/>
          <p:nvPr>
            <p:extLst>
              <p:ext uri="{D42A27DB-BD31-4B8C-83A1-F6EECF244321}">
                <p14:modId xmlns:p14="http://schemas.microsoft.com/office/powerpoint/2010/main" val="918940893"/>
              </p:ext>
            </p:extLst>
          </p:nvPr>
        </p:nvGraphicFramePr>
        <p:xfrm>
          <a:off x="533400" y="2133600"/>
          <a:ext cx="8153400" cy="523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30" name="Picture 6" descr="Image result for pharmacy symbol"/>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077200" y="76200"/>
            <a:ext cx="990600" cy="9906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52400" y="870155"/>
            <a:ext cx="8305800" cy="954107"/>
          </a:xfrm>
          <a:prstGeom prst="rect">
            <a:avLst/>
          </a:prstGeom>
          <a:noFill/>
        </p:spPr>
        <p:txBody>
          <a:bodyPr wrap="square" rtlCol="0">
            <a:spAutoFit/>
          </a:bodyPr>
          <a:lstStyle/>
          <a:p>
            <a:pPr defTabSz="914400" fontAlgn="auto">
              <a:spcBef>
                <a:spcPts val="0"/>
              </a:spcBef>
              <a:spcAft>
                <a:spcPts val="0"/>
              </a:spcAft>
            </a:pPr>
            <a:r>
              <a:rPr lang="en-US" sz="1400" b="1" u="sng" dirty="0" smtClean="0">
                <a:solidFill>
                  <a:prstClr val="black"/>
                </a:solidFill>
                <a:latin typeface="Calibri"/>
                <a:ea typeface="+mn-ea"/>
                <a:cs typeface="+mn-cs"/>
              </a:rPr>
              <a:t>Answer</a:t>
            </a:r>
            <a:r>
              <a:rPr lang="en-US" sz="1400" dirty="0" smtClean="0">
                <a:solidFill>
                  <a:prstClr val="black"/>
                </a:solidFill>
                <a:latin typeface="Calibri"/>
                <a:ea typeface="+mn-ea"/>
                <a:cs typeface="+mn-cs"/>
              </a:rPr>
              <a:t>: The Case </a:t>
            </a:r>
            <a:r>
              <a:rPr lang="en-US" sz="1400" dirty="0">
                <a:solidFill>
                  <a:prstClr val="black"/>
                </a:solidFill>
                <a:latin typeface="Calibri"/>
                <a:ea typeface="+mn-ea"/>
                <a:cs typeface="+mn-cs"/>
              </a:rPr>
              <a:t>M</a:t>
            </a:r>
            <a:r>
              <a:rPr lang="en-US" sz="1400" dirty="0" smtClean="0">
                <a:solidFill>
                  <a:prstClr val="black"/>
                </a:solidFill>
                <a:latin typeface="Calibri"/>
                <a:ea typeface="+mn-ea"/>
                <a:cs typeface="+mn-cs"/>
              </a:rPr>
              <a:t>ix data includes revenue codes, CPT codes and HCPCS codes for pharmaceuticals administered in the Massachusetts acute care setting without detailed drug name nor dosage information. The MA APCD includes the revenue codes, CPT codes and HCPCS for all inpatient and outpatient care settings and detail pharmacy claims drug information. See Table Below.</a:t>
            </a:r>
            <a:endParaRPr lang="en-US" sz="1400" dirty="0">
              <a:solidFill>
                <a:prstClr val="black"/>
              </a:solidFill>
              <a:latin typeface="Calibri"/>
              <a:ea typeface="+mn-ea"/>
              <a:cs typeface="+mn-cs"/>
            </a:endParaRPr>
          </a:p>
        </p:txBody>
      </p:sp>
      <p:sp>
        <p:nvSpPr>
          <p:cNvPr id="8" name="TextBox 7"/>
          <p:cNvSpPr txBox="1"/>
          <p:nvPr/>
        </p:nvSpPr>
        <p:spPr>
          <a:xfrm>
            <a:off x="0" y="1752600"/>
            <a:ext cx="9216241" cy="400110"/>
          </a:xfrm>
          <a:prstGeom prst="rect">
            <a:avLst/>
          </a:prstGeom>
          <a:noFill/>
        </p:spPr>
        <p:txBody>
          <a:bodyPr wrap="none" rtlCol="0">
            <a:spAutoFit/>
          </a:bodyPr>
          <a:lstStyle/>
          <a:p>
            <a:pPr defTabSz="914400" fontAlgn="auto">
              <a:spcBef>
                <a:spcPts val="0"/>
              </a:spcBef>
              <a:spcAft>
                <a:spcPts val="0"/>
              </a:spcAft>
            </a:pPr>
            <a:r>
              <a:rPr lang="en-US" sz="2000" b="1" u="sng" dirty="0" smtClean="0">
                <a:solidFill>
                  <a:srgbClr val="FF0000"/>
                </a:solidFill>
                <a:latin typeface="Calibri"/>
                <a:ea typeface="+mn-ea"/>
                <a:cs typeface="+mn-cs"/>
              </a:rPr>
              <a:t>Comparison of Types of Pharmacy Information Contained in Case Mix Data and APCD</a:t>
            </a:r>
            <a:endParaRPr lang="en-US" sz="2000" b="1" u="sng" dirty="0">
              <a:solidFill>
                <a:srgbClr val="FF0000"/>
              </a:solidFill>
              <a:latin typeface="Calibri"/>
              <a:ea typeface="+mn-ea"/>
              <a:cs typeface="+mn-cs"/>
            </a:endParaRPr>
          </a:p>
        </p:txBody>
      </p:sp>
    </p:spTree>
    <p:extLst>
      <p:ext uri="{BB962C8B-B14F-4D97-AF65-F5344CB8AC3E}">
        <p14:creationId xmlns:p14="http://schemas.microsoft.com/office/powerpoint/2010/main" val="13965878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7154432" cy="1143000"/>
          </a:xfrm>
        </p:spPr>
        <p:txBody>
          <a:bodyPr>
            <a:noAutofit/>
          </a:bodyPr>
          <a:lstStyle/>
          <a:p>
            <a:r>
              <a:rPr lang="en-US" sz="2600" b="1" u="sng" dirty="0">
                <a:solidFill>
                  <a:srgbClr val="0070C0"/>
                </a:solidFill>
                <a:latin typeface="Arial" panose="020B0604020202020204" pitchFamily="34" charset="0"/>
                <a:ea typeface="+mn-ea"/>
                <a:cs typeface="Arial" panose="020B0604020202020204" pitchFamily="34" charset="0"/>
              </a:rPr>
              <a:t>Question</a:t>
            </a:r>
            <a:r>
              <a:rPr lang="en-US" sz="2600" b="1" dirty="0">
                <a:solidFill>
                  <a:srgbClr val="0070C0"/>
                </a:solidFill>
                <a:latin typeface="Arial" panose="020B0604020202020204" pitchFamily="34" charset="0"/>
                <a:ea typeface="+mn-ea"/>
                <a:cs typeface="Arial" panose="020B0604020202020204" pitchFamily="34" charset="0"/>
              </a:rPr>
              <a:t>: What is the </a:t>
            </a:r>
            <a:r>
              <a:rPr lang="en-US" sz="2600" b="1" dirty="0" smtClean="0">
                <a:solidFill>
                  <a:srgbClr val="0070C0"/>
                </a:solidFill>
                <a:latin typeface="Arial" panose="020B0604020202020204" pitchFamily="34" charset="0"/>
                <a:ea typeface="+mn-ea"/>
                <a:cs typeface="Arial" panose="020B0604020202020204" pitchFamily="34" charset="0"/>
              </a:rPr>
              <a:t>difference </a:t>
            </a:r>
            <a:r>
              <a:rPr lang="en-US" sz="2600" b="1" dirty="0">
                <a:solidFill>
                  <a:srgbClr val="0070C0"/>
                </a:solidFill>
                <a:latin typeface="Arial" panose="020B0604020202020204" pitchFamily="34" charset="0"/>
                <a:ea typeface="+mn-ea"/>
                <a:cs typeface="Arial" panose="020B0604020202020204" pitchFamily="34" charset="0"/>
              </a:rPr>
              <a:t>between the Financial Data in Case Mix and </a:t>
            </a:r>
            <a:r>
              <a:rPr lang="en-US" sz="2600" b="1" dirty="0" smtClean="0">
                <a:solidFill>
                  <a:srgbClr val="0070C0"/>
                </a:solidFill>
                <a:latin typeface="Arial" panose="020B0604020202020204" pitchFamily="34" charset="0"/>
                <a:ea typeface="+mn-ea"/>
                <a:cs typeface="Arial" panose="020B0604020202020204" pitchFamily="34" charset="0"/>
              </a:rPr>
              <a:t>MA APCD</a:t>
            </a:r>
            <a:r>
              <a:rPr lang="en-US" sz="2600" b="1" dirty="0">
                <a:solidFill>
                  <a:srgbClr val="0070C0"/>
                </a:solidFill>
                <a:latin typeface="Arial" panose="020B0604020202020204" pitchFamily="34" charset="0"/>
                <a:ea typeface="+mn-ea"/>
                <a:cs typeface="Arial" panose="020B0604020202020204" pitchFamily="34" charset="0"/>
              </a:rPr>
              <a:t>? </a:t>
            </a:r>
          </a:p>
        </p:txBody>
      </p:sp>
      <p:pic>
        <p:nvPicPr>
          <p:cNvPr id="4" name="Picture 3" descr="Slide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1895716"/>
            <a:ext cx="6619875" cy="4962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0" name="Picture 2" descr="Image result for financial dat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06832" y="76201"/>
            <a:ext cx="1667835" cy="9906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0" y="1147916"/>
            <a:ext cx="9059254" cy="923330"/>
          </a:xfrm>
          <a:prstGeom prst="rect">
            <a:avLst/>
          </a:prstGeom>
          <a:noFill/>
        </p:spPr>
        <p:txBody>
          <a:bodyPr wrap="square" rtlCol="0">
            <a:spAutoFit/>
          </a:bodyPr>
          <a:lstStyle/>
          <a:p>
            <a:pPr defTabSz="914400" fontAlgn="auto">
              <a:spcBef>
                <a:spcPts val="0"/>
              </a:spcBef>
              <a:spcAft>
                <a:spcPts val="0"/>
              </a:spcAft>
            </a:pPr>
            <a:r>
              <a:rPr lang="en-US" b="1" u="sng" dirty="0" smtClean="0">
                <a:solidFill>
                  <a:prstClr val="black"/>
                </a:solidFill>
                <a:latin typeface="Calibri"/>
                <a:ea typeface="+mn-ea"/>
                <a:cs typeface="+mn-cs"/>
              </a:rPr>
              <a:t>Answer</a:t>
            </a:r>
            <a:r>
              <a:rPr lang="en-US" dirty="0" smtClean="0">
                <a:solidFill>
                  <a:prstClr val="black"/>
                </a:solidFill>
                <a:latin typeface="Calibri"/>
                <a:ea typeface="+mn-ea"/>
                <a:cs typeface="+mn-cs"/>
              </a:rPr>
              <a:t>: Case Mix data is limited to charges, revenue codes, service units, and payer information. The MA APCD contains all of this information in addition to detail payment amounts by insurer and patient.  </a:t>
            </a:r>
            <a:r>
              <a:rPr lang="en-US" b="1" dirty="0" smtClean="0">
                <a:solidFill>
                  <a:prstClr val="black"/>
                </a:solidFill>
                <a:latin typeface="Calibri"/>
                <a:ea typeface="+mn-ea"/>
                <a:cs typeface="+mn-cs"/>
              </a:rPr>
              <a:t>See Venn Diagram below</a:t>
            </a:r>
            <a:r>
              <a:rPr lang="en-US" dirty="0" smtClean="0">
                <a:solidFill>
                  <a:prstClr val="black"/>
                </a:solidFill>
                <a:latin typeface="Calibri"/>
                <a:ea typeface="+mn-ea"/>
                <a:cs typeface="+mn-cs"/>
              </a:rPr>
              <a:t>.</a:t>
            </a:r>
            <a:endParaRPr lang="en-US" dirty="0">
              <a:solidFill>
                <a:prstClr val="black"/>
              </a:solidFill>
              <a:latin typeface="Calibri"/>
              <a:ea typeface="+mn-ea"/>
              <a:cs typeface="+mn-cs"/>
            </a:endParaRPr>
          </a:p>
        </p:txBody>
      </p:sp>
    </p:spTree>
    <p:extLst>
      <p:ext uri="{BB962C8B-B14F-4D97-AF65-F5344CB8AC3E}">
        <p14:creationId xmlns:p14="http://schemas.microsoft.com/office/powerpoint/2010/main" val="3223430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0" y="381000"/>
            <a:ext cx="7772400" cy="381001"/>
          </a:xfrm>
        </p:spPr>
        <p:txBody>
          <a:bodyPr>
            <a:normAutofit fontScale="90000"/>
          </a:bodyPr>
          <a:lstStyle/>
          <a:p>
            <a:r>
              <a:rPr lang="en-US" sz="2200" b="1" u="sng" dirty="0">
                <a:solidFill>
                  <a:srgbClr val="0070C0"/>
                </a:solidFill>
                <a:latin typeface="Arial" panose="020B0604020202020204" pitchFamily="34" charset="0"/>
                <a:cs typeface="Arial" panose="020B0604020202020204" pitchFamily="34" charset="0"/>
              </a:rPr>
              <a:t>Question</a:t>
            </a:r>
            <a:r>
              <a:rPr lang="en-US" sz="2200" b="1" dirty="0">
                <a:solidFill>
                  <a:srgbClr val="0070C0"/>
                </a:solidFill>
                <a:latin typeface="Arial" panose="020B0604020202020204" pitchFamily="34" charset="0"/>
                <a:cs typeface="Arial" panose="020B0604020202020204" pitchFamily="34" charset="0"/>
              </a:rPr>
              <a:t>: Is there any way to determine the gender for those who have gender listed </a:t>
            </a:r>
            <a:r>
              <a:rPr lang="en-US" sz="2200" b="1" dirty="0" smtClean="0">
                <a:solidFill>
                  <a:srgbClr val="0070C0"/>
                </a:solidFill>
                <a:latin typeface="Arial" panose="020B0604020202020204" pitchFamily="34" charset="0"/>
                <a:cs typeface="Arial" panose="020B0604020202020204" pitchFamily="34" charset="0"/>
              </a:rPr>
              <a:t>“unknown” </a:t>
            </a:r>
            <a:r>
              <a:rPr lang="en-US" sz="2200" b="1" dirty="0">
                <a:solidFill>
                  <a:srgbClr val="0070C0"/>
                </a:solidFill>
                <a:latin typeface="Arial" panose="020B0604020202020204" pitchFamily="34" charset="0"/>
                <a:cs typeface="Arial" panose="020B0604020202020204" pitchFamily="34" charset="0"/>
              </a:rPr>
              <a:t>in the eligibility file?</a:t>
            </a:r>
            <a:r>
              <a:rPr lang="en-US" sz="2700" b="1" dirty="0" smtClean="0"/>
              <a:t/>
            </a:r>
            <a:br>
              <a:rPr lang="en-US" sz="2700" b="1" dirty="0" smtClean="0"/>
            </a:br>
            <a:endParaRPr lang="en-US" sz="1600" i="1" dirty="0">
              <a:solidFill>
                <a:srgbClr val="FF0000"/>
              </a:solidFill>
            </a:endParaRPr>
          </a:p>
        </p:txBody>
      </p:sp>
      <p:graphicFrame>
        <p:nvGraphicFramePr>
          <p:cNvPr id="10" name="Diagram 9"/>
          <p:cNvGraphicFramePr/>
          <p:nvPr>
            <p:extLst>
              <p:ext uri="{D42A27DB-BD31-4B8C-83A1-F6EECF244321}">
                <p14:modId xmlns:p14="http://schemas.microsoft.com/office/powerpoint/2010/main" val="1413086240"/>
              </p:ext>
            </p:extLst>
          </p:nvPr>
        </p:nvGraphicFramePr>
        <p:xfrm>
          <a:off x="152400" y="1676400"/>
          <a:ext cx="6096000" cy="330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15" name="Group 14"/>
          <p:cNvGrpSpPr/>
          <p:nvPr/>
        </p:nvGrpSpPr>
        <p:grpSpPr>
          <a:xfrm rot="5400000">
            <a:off x="4973753" y="4170247"/>
            <a:ext cx="949094" cy="838200"/>
            <a:chOff x="1766887" y="1833427"/>
            <a:chExt cx="339494" cy="397144"/>
          </a:xfrm>
        </p:grpSpPr>
        <p:sp>
          <p:nvSpPr>
            <p:cNvPr id="16" name="Right Arrow 15"/>
            <p:cNvSpPr/>
            <p:nvPr/>
          </p:nvSpPr>
          <p:spPr>
            <a:xfrm>
              <a:off x="1766887" y="1833427"/>
              <a:ext cx="339494" cy="397144"/>
            </a:xfrm>
            <a:prstGeom prst="rightArrow">
              <a:avLst>
                <a:gd name="adj1" fmla="val 600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7" name="Right Arrow 4"/>
            <p:cNvSpPr/>
            <p:nvPr/>
          </p:nvSpPr>
          <p:spPr>
            <a:xfrm>
              <a:off x="1766887" y="1912856"/>
              <a:ext cx="237646" cy="2382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algn="ctr" defTabSz="755650" fontAlgn="auto">
                <a:lnSpc>
                  <a:spcPct val="90000"/>
                </a:lnSpc>
                <a:spcAft>
                  <a:spcPct val="35000"/>
                </a:spcAft>
              </a:pPr>
              <a:endParaRPr lang="en-US" sz="1700">
                <a:solidFill>
                  <a:prstClr val="white"/>
                </a:solidFill>
              </a:endParaRPr>
            </a:p>
          </p:txBody>
        </p:sp>
      </p:grpSp>
      <p:sp>
        <p:nvSpPr>
          <p:cNvPr id="23" name="TextBox 22"/>
          <p:cNvSpPr txBox="1"/>
          <p:nvPr/>
        </p:nvSpPr>
        <p:spPr>
          <a:xfrm>
            <a:off x="276012" y="5105400"/>
            <a:ext cx="7782387" cy="307777"/>
          </a:xfrm>
          <a:prstGeom prst="rect">
            <a:avLst/>
          </a:prstGeom>
          <a:noFill/>
        </p:spPr>
        <p:txBody>
          <a:bodyPr wrap="none" rtlCol="0">
            <a:spAutoFit/>
          </a:bodyPr>
          <a:lstStyle/>
          <a:p>
            <a:pPr defTabSz="914400" fontAlgn="auto">
              <a:spcBef>
                <a:spcPts val="0"/>
              </a:spcBef>
              <a:spcAft>
                <a:spcPts val="0"/>
              </a:spcAft>
            </a:pPr>
            <a:r>
              <a:rPr lang="en-US" sz="1400" b="1" dirty="0" smtClean="0">
                <a:solidFill>
                  <a:prstClr val="black">
                    <a:lumMod val="75000"/>
                    <a:lumOff val="25000"/>
                  </a:prstClr>
                </a:solidFill>
                <a:latin typeface="Calibri"/>
                <a:ea typeface="+mn-ea"/>
                <a:cs typeface="+mn-cs"/>
              </a:rPr>
              <a:t>Table 1. ME Gender Unknown MEIDs linked to Medical Claims file by Consistency of Gender Reporting </a:t>
            </a:r>
            <a:endParaRPr lang="en-US" sz="1400" b="1" dirty="0">
              <a:solidFill>
                <a:prstClr val="black">
                  <a:lumMod val="75000"/>
                  <a:lumOff val="25000"/>
                </a:prstClr>
              </a:solidFill>
              <a:latin typeface="Calibri"/>
              <a:ea typeface="+mn-ea"/>
              <a:cs typeface="+mn-cs"/>
            </a:endParaRPr>
          </a:p>
        </p:txBody>
      </p:sp>
      <p:sp>
        <p:nvSpPr>
          <p:cNvPr id="25" name="TextBox 24"/>
          <p:cNvSpPr txBox="1"/>
          <p:nvPr/>
        </p:nvSpPr>
        <p:spPr>
          <a:xfrm>
            <a:off x="0" y="6488668"/>
            <a:ext cx="2512867" cy="369332"/>
          </a:xfrm>
          <a:prstGeom prst="rect">
            <a:avLst/>
          </a:prstGeom>
          <a:noFill/>
        </p:spPr>
        <p:txBody>
          <a:bodyPr wrap="none" rtlCol="0">
            <a:spAutoFit/>
          </a:bodyPr>
          <a:lstStyle/>
          <a:p>
            <a:pPr defTabSz="914400" fontAlgn="auto">
              <a:spcBef>
                <a:spcPts val="0"/>
              </a:spcBef>
              <a:spcAft>
                <a:spcPts val="0"/>
              </a:spcAft>
            </a:pPr>
            <a:r>
              <a:rPr lang="en-US" b="1" dirty="0" smtClean="0">
                <a:solidFill>
                  <a:prstClr val="black"/>
                </a:solidFill>
                <a:latin typeface="Calibri"/>
                <a:ea typeface="+mn-ea"/>
                <a:cs typeface="+mn-cs"/>
              </a:rPr>
              <a:t>*</a:t>
            </a:r>
            <a:r>
              <a:rPr lang="en-US" dirty="0" smtClean="0">
                <a:solidFill>
                  <a:prstClr val="black"/>
                </a:solidFill>
                <a:latin typeface="Calibri"/>
                <a:ea typeface="+mn-ea"/>
                <a:cs typeface="+mn-cs"/>
              </a:rPr>
              <a:t> </a:t>
            </a:r>
            <a:r>
              <a:rPr lang="en-US" sz="1200" i="1" dirty="0" smtClean="0">
                <a:solidFill>
                  <a:prstClr val="black"/>
                </a:solidFill>
                <a:latin typeface="Calibri"/>
                <a:ea typeface="+mn-ea"/>
                <a:cs typeface="+mn-cs"/>
              </a:rPr>
              <a:t>Data Source: MA APCD Release 5.0</a:t>
            </a:r>
            <a:endParaRPr lang="en-US" sz="1200" i="1" dirty="0">
              <a:solidFill>
                <a:prstClr val="black"/>
              </a:solidFill>
              <a:latin typeface="Calibri"/>
              <a:ea typeface="+mn-ea"/>
              <a:cs typeface="+mn-cs"/>
            </a:endParaRPr>
          </a:p>
        </p:txBody>
      </p:sp>
      <p:pic>
        <p:nvPicPr>
          <p:cNvPr id="1026" name="Picture 2" descr="Image result for merge fil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24799" y="66675"/>
            <a:ext cx="1000125" cy="1000125"/>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p:cNvSpPr txBox="1"/>
          <p:nvPr/>
        </p:nvSpPr>
        <p:spPr>
          <a:xfrm>
            <a:off x="6324600" y="2286000"/>
            <a:ext cx="2667000" cy="2062103"/>
          </a:xfrm>
          <a:prstGeom prst="rect">
            <a:avLst/>
          </a:prstGeom>
          <a:solidFill>
            <a:srgbClr val="FFFF00"/>
          </a:solidFill>
          <a:ln>
            <a:solidFill>
              <a:schemeClr val="accent1"/>
            </a:solidFill>
          </a:ln>
        </p:spPr>
        <p:txBody>
          <a:bodyPr wrap="square" rtlCol="0">
            <a:spAutoFit/>
          </a:bodyPr>
          <a:lstStyle/>
          <a:p>
            <a:pPr defTabSz="914400" fontAlgn="auto">
              <a:spcBef>
                <a:spcPts val="0"/>
              </a:spcBef>
              <a:spcAft>
                <a:spcPts val="0"/>
              </a:spcAft>
            </a:pPr>
            <a:r>
              <a:rPr lang="en-US" sz="1600" b="1" dirty="0" smtClean="0">
                <a:solidFill>
                  <a:srgbClr val="FF0000"/>
                </a:solidFill>
                <a:latin typeface="Calibri"/>
                <a:ea typeface="+mn-ea"/>
                <a:cs typeface="+mn-cs"/>
              </a:rPr>
              <a:t>Results: of 1,813,943 Unknown </a:t>
            </a:r>
            <a:r>
              <a:rPr lang="en-US" sz="1600" b="1" dirty="0">
                <a:solidFill>
                  <a:srgbClr val="FF0000"/>
                </a:solidFill>
                <a:latin typeface="Calibri"/>
                <a:ea typeface="+mn-ea"/>
                <a:cs typeface="+mn-cs"/>
              </a:rPr>
              <a:t>Member </a:t>
            </a:r>
            <a:r>
              <a:rPr lang="en-US" sz="1600" b="1" dirty="0" smtClean="0">
                <a:solidFill>
                  <a:srgbClr val="FF0000"/>
                </a:solidFill>
                <a:latin typeface="Calibri"/>
                <a:ea typeface="+mn-ea"/>
                <a:cs typeface="+mn-cs"/>
              </a:rPr>
              <a:t>Eligibility File distinct MEIDs with unknown Gender, 897,880 </a:t>
            </a:r>
            <a:r>
              <a:rPr lang="en-US" sz="1600" b="1" u="sng" dirty="0" smtClean="0">
                <a:solidFill>
                  <a:srgbClr val="FF0000"/>
                </a:solidFill>
                <a:latin typeface="Calibri"/>
                <a:ea typeface="+mn-ea"/>
                <a:cs typeface="+mn-cs"/>
              </a:rPr>
              <a:t>(49.49%)</a:t>
            </a:r>
            <a:r>
              <a:rPr lang="en-US" sz="1600" b="1" dirty="0" smtClean="0">
                <a:solidFill>
                  <a:srgbClr val="FF0000"/>
                </a:solidFill>
                <a:latin typeface="Calibri"/>
                <a:ea typeface="+mn-ea"/>
                <a:cs typeface="+mn-cs"/>
              </a:rPr>
              <a:t> can be consistently imputed from distinct MEID and populated Gender data from Medical Claims Gender</a:t>
            </a:r>
            <a:endParaRPr lang="en-US" sz="1600" dirty="0" smtClean="0">
              <a:solidFill>
                <a:srgbClr val="FF0000"/>
              </a:solidFill>
              <a:latin typeface="Calibri"/>
              <a:ea typeface="+mn-ea"/>
              <a:cs typeface="+mn-cs"/>
            </a:endParaRPr>
          </a:p>
        </p:txBody>
      </p:sp>
      <p:sp>
        <p:nvSpPr>
          <p:cNvPr id="2" name="TextBox 1"/>
          <p:cNvSpPr txBox="1"/>
          <p:nvPr/>
        </p:nvSpPr>
        <p:spPr>
          <a:xfrm>
            <a:off x="76200" y="914400"/>
            <a:ext cx="8915400" cy="1200329"/>
          </a:xfrm>
          <a:prstGeom prst="rect">
            <a:avLst/>
          </a:prstGeom>
          <a:noFill/>
        </p:spPr>
        <p:txBody>
          <a:bodyPr wrap="square" rtlCol="0">
            <a:spAutoFit/>
          </a:bodyPr>
          <a:lstStyle/>
          <a:p>
            <a:pPr defTabSz="914400" fontAlgn="auto">
              <a:spcBef>
                <a:spcPts val="0"/>
              </a:spcBef>
              <a:spcAft>
                <a:spcPts val="0"/>
              </a:spcAft>
            </a:pPr>
            <a:r>
              <a:rPr lang="en-US" b="1" u="sng" dirty="0" smtClean="0">
                <a:solidFill>
                  <a:prstClr val="black"/>
                </a:solidFill>
                <a:latin typeface="Calibri"/>
                <a:ea typeface="+mn-ea"/>
                <a:cs typeface="+mn-cs"/>
              </a:rPr>
              <a:t>Answer</a:t>
            </a:r>
            <a:r>
              <a:rPr lang="en-US" dirty="0" smtClean="0">
                <a:solidFill>
                  <a:prstClr val="black"/>
                </a:solidFill>
                <a:latin typeface="Calibri"/>
                <a:ea typeface="+mn-ea"/>
                <a:cs typeface="+mn-cs"/>
              </a:rPr>
              <a:t>: </a:t>
            </a:r>
            <a:r>
              <a:rPr lang="en-US" dirty="0">
                <a:solidFill>
                  <a:prstClr val="black"/>
                </a:solidFill>
                <a:latin typeface="Calibri"/>
                <a:ea typeface="+mn-ea"/>
                <a:cs typeface="+mn-cs"/>
              </a:rPr>
              <a:t>96% of Unknown Member Gender Records in Eligibility </a:t>
            </a:r>
            <a:r>
              <a:rPr lang="en-US" dirty="0" smtClean="0">
                <a:solidFill>
                  <a:prstClr val="black"/>
                </a:solidFill>
                <a:latin typeface="Calibri"/>
                <a:ea typeface="+mn-ea"/>
                <a:cs typeface="+mn-cs"/>
              </a:rPr>
              <a:t>File* are records belonging to two dental carriers.  It is possible to link the ME file MEIDs to their medical claims to obtain consistently reported gender information for approximately 50% of the records.  </a:t>
            </a:r>
            <a:endParaRPr lang="en-US" dirty="0">
              <a:solidFill>
                <a:prstClr val="black"/>
              </a:solidFill>
              <a:latin typeface="Calibri"/>
              <a:ea typeface="+mn-ea"/>
              <a:cs typeface="+mn-cs"/>
            </a:endParaRPr>
          </a:p>
          <a:p>
            <a:pPr defTabSz="914400" fontAlgn="auto">
              <a:spcBef>
                <a:spcPts val="0"/>
              </a:spcBef>
              <a:spcAft>
                <a:spcPts val="0"/>
              </a:spcAft>
            </a:pPr>
            <a:r>
              <a:rPr lang="en-US" dirty="0" smtClean="0">
                <a:solidFill>
                  <a:prstClr val="black"/>
                </a:solidFill>
                <a:latin typeface="Calibri"/>
                <a:ea typeface="+mn-ea"/>
                <a:cs typeface="+mn-cs"/>
              </a:rPr>
              <a:t> </a:t>
            </a:r>
            <a:endParaRPr lang="en-US" dirty="0">
              <a:solidFill>
                <a:prstClr val="black"/>
              </a:solidFill>
              <a:latin typeface="Calibri"/>
              <a:ea typeface="+mn-ea"/>
              <a:cs typeface="+mn-cs"/>
            </a:endParaRPr>
          </a:p>
        </p:txBody>
      </p:sp>
      <p:graphicFrame>
        <p:nvGraphicFramePr>
          <p:cNvPr id="19" name="Table 18"/>
          <p:cNvGraphicFramePr>
            <a:graphicFrameLocks noGrp="1"/>
          </p:cNvGraphicFramePr>
          <p:nvPr>
            <p:extLst>
              <p:ext uri="{D42A27DB-BD31-4B8C-83A1-F6EECF244321}">
                <p14:modId xmlns:p14="http://schemas.microsoft.com/office/powerpoint/2010/main" val="3873441782"/>
              </p:ext>
            </p:extLst>
          </p:nvPr>
        </p:nvGraphicFramePr>
        <p:xfrm>
          <a:off x="533400" y="5410200"/>
          <a:ext cx="6324600" cy="630936"/>
        </p:xfrm>
        <a:graphic>
          <a:graphicData uri="http://schemas.openxmlformats.org/drawingml/2006/table">
            <a:tbl>
              <a:tblPr firstRow="1" firstCol="1" bandRow="1">
                <a:tableStyleId>{5C22544A-7EE6-4342-B048-85BDC9FD1C3A}</a:tableStyleId>
              </a:tblPr>
              <a:tblGrid>
                <a:gridCol w="4771807"/>
                <a:gridCol w="704037"/>
                <a:gridCol w="848756"/>
              </a:tblGrid>
              <a:tr h="190500">
                <a:tc>
                  <a:txBody>
                    <a:bodyPr/>
                    <a:lstStyle/>
                    <a:p>
                      <a:pPr marL="0" marR="0" algn="ctr">
                        <a:lnSpc>
                          <a:spcPct val="115000"/>
                        </a:lnSpc>
                        <a:spcBef>
                          <a:spcPts val="0"/>
                        </a:spcBef>
                        <a:spcAft>
                          <a:spcPts val="0"/>
                        </a:spcAft>
                      </a:pPr>
                      <a:r>
                        <a:rPr lang="en-US" sz="1200" dirty="0">
                          <a:effectLst/>
                        </a:rPr>
                        <a:t>Gender</a:t>
                      </a:r>
                      <a:endParaRPr lang="en-US" sz="12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200">
                          <a:effectLst/>
                        </a:rPr>
                        <a:t>Percent</a:t>
                      </a:r>
                      <a:endParaRPr lang="en-US" sz="12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200" dirty="0" smtClean="0">
                          <a:effectLst/>
                        </a:rPr>
                        <a:t>MC </a:t>
                      </a:r>
                      <a:r>
                        <a:rPr lang="en-US" sz="1200" dirty="0">
                          <a:effectLst/>
                        </a:rPr>
                        <a:t>MEIDs</a:t>
                      </a:r>
                      <a:endParaRPr lang="en-US" sz="1200" dirty="0">
                        <a:effectLst/>
                        <a:latin typeface="Calibri"/>
                        <a:ea typeface="Calibri"/>
                        <a:cs typeface="Times New Roman"/>
                      </a:endParaRPr>
                    </a:p>
                  </a:txBody>
                  <a:tcPr marL="68580" marR="68580" marT="0" marB="0" anchor="b"/>
                </a:tc>
              </a:tr>
              <a:tr h="171450">
                <a:tc>
                  <a:txBody>
                    <a:bodyPr/>
                    <a:lstStyle/>
                    <a:p>
                      <a:pPr marL="0" marR="0">
                        <a:lnSpc>
                          <a:spcPct val="115000"/>
                        </a:lnSpc>
                        <a:spcBef>
                          <a:spcPts val="0"/>
                        </a:spcBef>
                        <a:spcAft>
                          <a:spcPts val="0"/>
                        </a:spcAft>
                      </a:pPr>
                      <a:r>
                        <a:rPr lang="en-US" sz="1200" dirty="0">
                          <a:effectLst/>
                        </a:rPr>
                        <a:t>Consistent Single Gender </a:t>
                      </a:r>
                      <a:r>
                        <a:rPr lang="en-US" sz="1200" dirty="0" smtClean="0">
                          <a:effectLst/>
                        </a:rPr>
                        <a:t>Reported  </a:t>
                      </a:r>
                      <a:r>
                        <a:rPr lang="en-US" sz="1200" dirty="0">
                          <a:effectLst/>
                        </a:rPr>
                        <a:t>Across All Medical Claims</a:t>
                      </a:r>
                      <a:endParaRPr lang="en-US" sz="12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200" dirty="0" smtClean="0">
                          <a:effectLst/>
                        </a:rPr>
                        <a:t>61.87%</a:t>
                      </a:r>
                      <a:endParaRPr lang="en-US" sz="12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200" b="1" dirty="0" smtClean="0">
                          <a:solidFill>
                            <a:srgbClr val="FF0000"/>
                          </a:solidFill>
                          <a:effectLst/>
                          <a:latin typeface="+mn-lt"/>
                          <a:ea typeface="+mn-ea"/>
                          <a:cs typeface="+mn-cs"/>
                        </a:rPr>
                        <a:t>897,880</a:t>
                      </a:r>
                      <a:endParaRPr lang="en-US" sz="1200" b="1" dirty="0">
                        <a:solidFill>
                          <a:srgbClr val="FF0000"/>
                        </a:solidFill>
                        <a:effectLst/>
                        <a:latin typeface="Calibri"/>
                        <a:ea typeface="Calibri"/>
                        <a:cs typeface="Times New Roman"/>
                      </a:endParaRPr>
                    </a:p>
                  </a:txBody>
                  <a:tcPr marL="68580" marR="68580" marT="0" marB="0" anchor="b"/>
                </a:tc>
              </a:tr>
              <a:tr h="180975">
                <a:tc>
                  <a:txBody>
                    <a:bodyPr/>
                    <a:lstStyle/>
                    <a:p>
                      <a:pPr marL="0" marR="0">
                        <a:lnSpc>
                          <a:spcPct val="115000"/>
                        </a:lnSpc>
                        <a:spcBef>
                          <a:spcPts val="0"/>
                        </a:spcBef>
                        <a:spcAft>
                          <a:spcPts val="0"/>
                        </a:spcAft>
                      </a:pPr>
                      <a:r>
                        <a:rPr lang="en-US" sz="1200" dirty="0">
                          <a:effectLst/>
                        </a:rPr>
                        <a:t>Two Conflicting Genders Reported on Different Medical Claims</a:t>
                      </a:r>
                      <a:endParaRPr lang="en-US" sz="12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200" smtClean="0">
                          <a:effectLst/>
                        </a:rPr>
                        <a:t>38.13%</a:t>
                      </a:r>
                      <a:endParaRPr lang="en-US" sz="12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200" dirty="0" smtClean="0">
                          <a:effectLst/>
                          <a:latin typeface="+mn-lt"/>
                          <a:ea typeface="+mn-ea"/>
                          <a:cs typeface="+mn-cs"/>
                        </a:rPr>
                        <a:t>553,427</a:t>
                      </a:r>
                      <a:endParaRPr lang="en-US" sz="1200" dirty="0">
                        <a:effectLst/>
                        <a:latin typeface="Calibri"/>
                        <a:ea typeface="Calibri"/>
                        <a:cs typeface="Times New Roman"/>
                      </a:endParaRPr>
                    </a:p>
                  </a:txBody>
                  <a:tcPr marL="68580" marR="68580" marT="0" marB="0" anchor="b"/>
                </a:tc>
              </a:tr>
            </a:tbl>
          </a:graphicData>
        </a:graphic>
      </p:graphicFrame>
    </p:spTree>
    <p:extLst>
      <p:ext uri="{BB962C8B-B14F-4D97-AF65-F5344CB8AC3E}">
        <p14:creationId xmlns:p14="http://schemas.microsoft.com/office/powerpoint/2010/main" val="459062247"/>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smtClean="0">
                <a:latin typeface="Arial" panose="020B0604020202020204" pitchFamily="34" charset="0"/>
                <a:cs typeface="Arial" panose="020B0604020202020204" pitchFamily="34" charset="0"/>
              </a:rPr>
              <a:t>Questions </a:t>
            </a:r>
            <a:r>
              <a:rPr lang="en-US" sz="3200" dirty="0">
                <a:latin typeface="Arial" panose="020B0604020202020204" pitchFamily="34" charset="0"/>
                <a:cs typeface="Arial" panose="020B0604020202020204" pitchFamily="34" charset="0"/>
              </a:rPr>
              <a:t>related to </a:t>
            </a:r>
            <a:r>
              <a:rPr lang="en-US" sz="3200" dirty="0" smtClean="0">
                <a:latin typeface="Arial" panose="020B0604020202020204" pitchFamily="34" charset="0"/>
                <a:cs typeface="Arial" panose="020B0604020202020204" pitchFamily="34" charset="0"/>
              </a:rPr>
              <a:t>MA APCD: </a:t>
            </a:r>
            <a:r>
              <a:rPr lang="en-US" sz="3200" dirty="0">
                <a:latin typeface="+mn-lt"/>
              </a:rPr>
              <a:t>(</a:t>
            </a:r>
            <a:r>
              <a:rPr lang="en-US" sz="3200" dirty="0">
                <a:latin typeface="+mn-lt"/>
                <a:hlinkClick r:id="rId3"/>
              </a:rPr>
              <a:t>apcd.data@state.ma.us</a:t>
            </a:r>
            <a:r>
              <a:rPr lang="en-US" sz="3200" dirty="0">
                <a:latin typeface="+mn-lt"/>
              </a:rPr>
              <a:t>)</a:t>
            </a:r>
          </a:p>
          <a:p>
            <a:pPr marL="457200" lvl="0" indent="-457200" fontAlgn="auto">
              <a:spcAft>
                <a:spcPts val="0"/>
              </a:spcAft>
              <a:buFont typeface="Arial"/>
              <a:buChar char="•"/>
            </a:pPr>
            <a:r>
              <a:rPr lang="en-US" sz="3200" dirty="0">
                <a:latin typeface="Arial" panose="020B0604020202020204" pitchFamily="34" charset="0"/>
                <a:cs typeface="Arial" panose="020B0604020202020204" pitchFamily="34" charset="0"/>
              </a:rPr>
              <a:t>Questions related to </a:t>
            </a:r>
            <a:r>
              <a:rPr lang="en-US" sz="3200" dirty="0" smtClean="0">
                <a:latin typeface="Arial" panose="020B0604020202020204" pitchFamily="34" charset="0"/>
                <a:cs typeface="Arial" panose="020B0604020202020204" pitchFamily="34" charset="0"/>
              </a:rPr>
              <a:t>Case Mix</a:t>
            </a:r>
            <a:r>
              <a:rPr lang="en-US" sz="3200" dirty="0">
                <a:latin typeface="Arial" panose="020B0604020202020204" pitchFamily="34" charset="0"/>
                <a:cs typeface="Arial" panose="020B0604020202020204" pitchFamily="34" charset="0"/>
              </a:rPr>
              <a:t>: </a:t>
            </a:r>
            <a:r>
              <a:rPr lang="en-US" sz="3200" dirty="0">
                <a:latin typeface="+mn-lt"/>
              </a:rPr>
              <a:t>(</a:t>
            </a:r>
            <a:r>
              <a:rPr lang="en-US" sz="3200" dirty="0">
                <a:latin typeface="+mn-lt"/>
                <a:hlinkClick r:id="rId4"/>
              </a:rPr>
              <a:t>casemix.data@state.ma.us</a:t>
            </a:r>
            <a:r>
              <a:rPr lang="en-US" sz="3200" dirty="0" smtClean="0">
                <a:latin typeface="+mn-lt"/>
              </a:rPr>
              <a:t>)</a:t>
            </a:r>
            <a:br>
              <a:rPr lang="en-US" sz="3200" dirty="0" smtClean="0">
                <a:latin typeface="+mn-lt"/>
              </a:rPr>
            </a:br>
            <a:endParaRPr lang="en-US" sz="3200" dirty="0" smtClean="0">
              <a:latin typeface="Arial" panose="020B0604020202020204" pitchFamily="34" charset="0"/>
              <a:cs typeface="Arial" panose="020B0604020202020204" pitchFamily="34" charset="0"/>
            </a:endParaRPr>
          </a:p>
          <a:p>
            <a:pPr lvl="0" fontAlgn="auto">
              <a:spcAft>
                <a:spcPts val="0"/>
              </a:spcAft>
            </a:pPr>
            <a:r>
              <a:rPr lang="en-US" sz="2800" u="sng" dirty="0" smtClean="0">
                <a:latin typeface="Arial" panose="020B0604020202020204" pitchFamily="34" charset="0"/>
                <a:cs typeface="Arial" panose="020B0604020202020204" pitchFamily="34" charset="0"/>
              </a:rPr>
              <a:t>REMINDER</a:t>
            </a:r>
            <a:r>
              <a:rPr lang="en-US" sz="2800" dirty="0" smtClean="0">
                <a:latin typeface="Arial" panose="020B0604020202020204" pitchFamily="34" charset="0"/>
                <a:cs typeface="Arial" panose="020B0604020202020204" pitchFamily="34" charset="0"/>
              </a:rPr>
              <a:t>: Please include your </a:t>
            </a:r>
            <a:r>
              <a:rPr lang="en-US" sz="2800" b="1" dirty="0" smtClean="0">
                <a:latin typeface="Arial" panose="020B0604020202020204" pitchFamily="34" charset="0"/>
                <a:cs typeface="Arial" panose="020B0604020202020204" pitchFamily="34" charset="0"/>
              </a:rPr>
              <a:t>IRBNet ID#</a:t>
            </a:r>
            <a:r>
              <a:rPr lang="en-US" sz="2800" dirty="0" smtClean="0">
                <a:latin typeface="Arial" panose="020B0604020202020204" pitchFamily="34" charset="0"/>
                <a:cs typeface="Arial" panose="020B0604020202020204" pitchFamily="34" charset="0"/>
              </a:rPr>
              <a:t>, if you currently have a project using CHIA data</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94154241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Wingdings" panose="05000000000000000000" pitchFamily="2" charset="2"/>
              <a:buChar char="§"/>
            </a:pPr>
            <a:r>
              <a:rPr lang="en-US" dirty="0" smtClean="0">
                <a:latin typeface="Arial" panose="020B0604020202020204" pitchFamily="34" charset="0"/>
                <a:cs typeface="Arial" panose="020B0604020202020204" pitchFamily="34" charset="0"/>
              </a:rPr>
              <a:t>Updates on MA APCD Release 6.0</a:t>
            </a:r>
          </a:p>
          <a:p>
            <a:pPr marL="571500" lvl="0" indent="-571500">
              <a:buFont typeface="Wingdings" panose="05000000000000000000" pitchFamily="2" charset="2"/>
              <a:buChar char="§"/>
            </a:pPr>
            <a:r>
              <a:rPr lang="en-US" dirty="0" smtClean="0">
                <a:latin typeface="Arial" panose="020B0604020202020204" pitchFamily="34" charset="0"/>
                <a:cs typeface="Arial" panose="020B0604020202020204" pitchFamily="34" charset="0"/>
              </a:rPr>
              <a:t>Summarized Data Reports</a:t>
            </a:r>
          </a:p>
          <a:p>
            <a:pPr marL="571500" lvl="0" indent="-571500">
              <a:buFont typeface="Wingdings" panose="05000000000000000000" pitchFamily="2" charset="2"/>
              <a:buChar char="§"/>
            </a:pPr>
            <a:r>
              <a:rPr lang="en-US" dirty="0" smtClean="0">
                <a:latin typeface="Arial" panose="020B0604020202020204" pitchFamily="34" charset="0"/>
                <a:cs typeface="Arial" panose="020B0604020202020204" pitchFamily="34" charset="0"/>
              </a:rPr>
              <a:t>Publications Using CHIA Data – CHIA Website Update</a:t>
            </a:r>
          </a:p>
          <a:p>
            <a:pPr marL="571500" lvl="0" indent="-571500">
              <a:buFont typeface="Wingdings" panose="05000000000000000000" pitchFamily="2" charset="2"/>
              <a:buChar char="§"/>
            </a:pPr>
            <a:r>
              <a:rPr lang="en-US" u="sng" dirty="0" smtClean="0">
                <a:latin typeface="Arial" panose="020B0604020202020204" pitchFamily="34" charset="0"/>
                <a:cs typeface="Arial" panose="020B0604020202020204" pitchFamily="34" charset="0"/>
              </a:rPr>
              <a:t>User Support Slide Topics</a:t>
            </a:r>
            <a:r>
              <a:rPr lang="en-US" dirty="0" smtClean="0">
                <a:latin typeface="Arial" panose="020B0604020202020204" pitchFamily="34" charset="0"/>
                <a:cs typeface="Arial" panose="020B0604020202020204" pitchFamily="34" charset="0"/>
              </a:rPr>
              <a:t>: </a:t>
            </a:r>
          </a:p>
          <a:p>
            <a:pPr marL="1028700" lvl="1" indent="-571500" algn="l">
              <a:buFont typeface="Courier New" panose="02070309020205020404" pitchFamily="49" charset="0"/>
              <a:buChar char="o"/>
            </a:pPr>
            <a:r>
              <a:rPr lang="en-US" sz="1600" dirty="0" smtClean="0">
                <a:solidFill>
                  <a:schemeClr val="tx2"/>
                </a:solidFill>
                <a:latin typeface="Arial" panose="020B0604020202020204" pitchFamily="34" charset="0"/>
                <a:ea typeface="Times New Roman"/>
                <a:cs typeface="Arial" panose="020B0604020202020204" pitchFamily="34" charset="0"/>
              </a:rPr>
              <a:t>MA APCD Inpatient Deaths in the Medical Claims file</a:t>
            </a:r>
          </a:p>
          <a:p>
            <a:pPr marL="1028700" lvl="1" indent="-571500" algn="l">
              <a:buFont typeface="Courier New" panose="02070309020205020404" pitchFamily="49" charset="0"/>
              <a:buChar char="o"/>
            </a:pPr>
            <a:r>
              <a:rPr lang="en-US" sz="1600" dirty="0" smtClean="0">
                <a:solidFill>
                  <a:schemeClr val="tx2"/>
                </a:solidFill>
                <a:latin typeface="Arial" panose="020B0604020202020204" pitchFamily="34" charset="0"/>
                <a:ea typeface="Times New Roman"/>
                <a:cs typeface="Arial" panose="020B0604020202020204" pitchFamily="34" charset="0"/>
              </a:rPr>
              <a:t>Difference between Pharmacy data in the MA APCD vs Case Mix</a:t>
            </a:r>
            <a:endParaRPr lang="en-US" sz="1600" dirty="0">
              <a:solidFill>
                <a:schemeClr val="tx2"/>
              </a:solidFill>
              <a:latin typeface="Arial" panose="020B0604020202020204" pitchFamily="34" charset="0"/>
              <a:ea typeface="Times New Roman"/>
              <a:cs typeface="Arial" panose="020B0604020202020204" pitchFamily="34" charset="0"/>
            </a:endParaRPr>
          </a:p>
          <a:p>
            <a:pPr marL="1028700" lvl="1" indent="-571500" algn="l">
              <a:buFont typeface="Courier New" panose="02070309020205020404" pitchFamily="49" charset="0"/>
              <a:buChar char="o"/>
            </a:pPr>
            <a:r>
              <a:rPr lang="en-US" sz="1600" dirty="0" smtClean="0">
                <a:solidFill>
                  <a:schemeClr val="tx2"/>
                </a:solidFill>
                <a:latin typeface="Arial" panose="020B0604020202020204" pitchFamily="34" charset="0"/>
                <a:ea typeface="Times New Roman"/>
                <a:cs typeface="Arial" panose="020B0604020202020204" pitchFamily="34" charset="0"/>
              </a:rPr>
              <a:t>Unknown Gender in the Member Eligibility file</a:t>
            </a:r>
            <a:endParaRPr lang="en-US" sz="1600" dirty="0">
              <a:solidFill>
                <a:schemeClr val="tx2"/>
              </a:solidFill>
              <a:latin typeface="Arial" panose="020B0604020202020204" pitchFamily="34" charset="0"/>
              <a:ea typeface="Times New Roman"/>
              <a:cs typeface="Arial" panose="020B0604020202020204" pitchFamily="34" charset="0"/>
            </a:endParaRPr>
          </a:p>
          <a:p>
            <a:pPr marL="1028700" lvl="1" indent="-571500" algn="l">
              <a:buFont typeface="Courier New" panose="02070309020205020404" pitchFamily="49" charset="0"/>
              <a:buChar char="o"/>
            </a:pPr>
            <a:r>
              <a:rPr lang="en-US" sz="1600" dirty="0" smtClean="0">
                <a:solidFill>
                  <a:schemeClr val="tx2"/>
                </a:solidFill>
                <a:latin typeface="Arial" panose="020B0604020202020204" pitchFamily="34" charset="0"/>
                <a:ea typeface="Times New Roman"/>
                <a:cs typeface="Arial" panose="020B0604020202020204" pitchFamily="34" charset="0"/>
              </a:rPr>
              <a:t>Difference between financial data in the MA APCD vs Case Mix</a:t>
            </a:r>
            <a:endParaRPr lang="en-US" sz="1600" dirty="0">
              <a:solidFill>
                <a:schemeClr val="tx2"/>
              </a:solidFill>
              <a:latin typeface="Arial" panose="020B0604020202020204" pitchFamily="34" charset="0"/>
              <a:ea typeface="Times New Roman"/>
              <a:cs typeface="Arial" panose="020B0604020202020204" pitchFamily="34" charset="0"/>
            </a:endParaRPr>
          </a:p>
          <a:p>
            <a:pPr marL="571500" lvl="0" indent="-571500">
              <a:buFont typeface="Wingdings" panose="05000000000000000000" pitchFamily="2" charset="2"/>
              <a:buChar char="§"/>
            </a:pPr>
            <a:r>
              <a:rPr lang="en-US" dirty="0" smtClean="0">
                <a:latin typeface="Arial" panose="020B0604020202020204" pitchFamily="34" charset="0"/>
                <a:cs typeface="Arial" panose="020B0604020202020204" pitchFamily="34" charset="0"/>
              </a:rPr>
              <a:t>Q&amp;A</a:t>
            </a:r>
            <a:endParaRPr lang="en-US" dirty="0">
              <a:latin typeface="Arial" panose="020B0604020202020204" pitchFamily="34" charset="0"/>
              <a:cs typeface="Arial" panose="020B0604020202020204" pitchFamily="34" charset="0"/>
            </a:endParaRPr>
          </a:p>
          <a:p>
            <a:pPr lvl="0"/>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Call for Topics and Presenters</a:t>
            </a:r>
            <a:endParaRPr lang="en-US" dirty="0"/>
          </a:p>
        </p:txBody>
      </p:sp>
      <p:sp>
        <p:nvSpPr>
          <p:cNvPr id="3" name="Subtitle 2"/>
          <p:cNvSpPr>
            <a:spLocks noGrp="1"/>
          </p:cNvSpPr>
          <p:nvPr>
            <p:ph type="subTitle" idx="1"/>
          </p:nvPr>
        </p:nvSpPr>
        <p:spPr/>
        <p:txBody>
          <a:bodyPr/>
          <a:lstStyle/>
          <a:p>
            <a:pPr lvl="0"/>
            <a:r>
              <a:rPr lang="en-US" sz="2400" dirty="0"/>
              <a:t>If </a:t>
            </a:r>
            <a:r>
              <a:rPr lang="en-US" sz="2400" dirty="0" smtClean="0"/>
              <a:t>there is a </a:t>
            </a:r>
            <a:r>
              <a:rPr lang="en-US" sz="2400" b="1" dirty="0" smtClean="0"/>
              <a:t>TOPIC</a:t>
            </a:r>
            <a:r>
              <a:rPr lang="en-US" sz="2400" dirty="0" smtClean="0"/>
              <a:t> that you would like to see discussed at an MA </a:t>
            </a:r>
            <a:r>
              <a:rPr lang="en-US" sz="2400" dirty="0"/>
              <a:t>APCD or Case Mix </a:t>
            </a:r>
            <a:r>
              <a:rPr lang="en-US" sz="2400" dirty="0" smtClean="0"/>
              <a:t>workgroup in 2018, contact </a:t>
            </a:r>
            <a:r>
              <a:rPr lang="en-US" sz="2400" dirty="0"/>
              <a:t>Adam Tapply [adam.tapply@state.ma.us</a:t>
            </a:r>
            <a:r>
              <a:rPr lang="en-US" sz="2400" dirty="0" smtClean="0"/>
              <a:t>]</a:t>
            </a:r>
          </a:p>
          <a:p>
            <a:pPr lvl="0"/>
            <a:endParaRPr lang="en-US" sz="2400" dirty="0"/>
          </a:p>
          <a:p>
            <a:pPr lvl="0"/>
            <a:r>
              <a:rPr lang="en-US" sz="2400" dirty="0"/>
              <a:t>If you are interested in </a:t>
            </a:r>
            <a:r>
              <a:rPr lang="en-US" sz="2400" b="1" dirty="0"/>
              <a:t>PRESENTING</a:t>
            </a:r>
            <a:r>
              <a:rPr lang="en-US" sz="2400" dirty="0"/>
              <a:t> at an MA APCD or Case Mix </a:t>
            </a:r>
            <a:r>
              <a:rPr lang="en-US" sz="2400" dirty="0" smtClean="0"/>
              <a:t>workgroup in 2018, contact </a:t>
            </a:r>
            <a:r>
              <a:rPr lang="en-US" sz="2400" dirty="0"/>
              <a:t>Adam Tapply [adam.tapply@state.ma.us]</a:t>
            </a:r>
          </a:p>
          <a:p>
            <a:pPr lvl="1" algn="l"/>
            <a:r>
              <a:rPr lang="en-US" sz="2000" dirty="0" smtClean="0">
                <a:solidFill>
                  <a:srgbClr val="00436E"/>
                </a:solidFill>
                <a:latin typeface="Arial" panose="020B0604020202020204" pitchFamily="34" charset="0"/>
                <a:cs typeface="Arial" panose="020B0604020202020204" pitchFamily="34" charset="0"/>
              </a:rPr>
              <a:t>You can present </a:t>
            </a:r>
            <a:r>
              <a:rPr lang="en-US" sz="2000" dirty="0">
                <a:solidFill>
                  <a:srgbClr val="00436E"/>
                </a:solidFill>
                <a:latin typeface="Arial" panose="020B0604020202020204" pitchFamily="34" charset="0"/>
                <a:cs typeface="Arial" panose="020B0604020202020204" pitchFamily="34" charset="0"/>
              </a:rPr>
              <a:t>remotely from your own office, or in-person at CHIA.</a:t>
            </a:r>
          </a:p>
          <a:p>
            <a:pPr lvl="0"/>
            <a:endParaRPr lang="en-US" sz="2400" dirty="0" smtClean="0">
              <a:latin typeface="Arial" panose="020B0604020202020204" pitchFamily="34" charset="0"/>
              <a:cs typeface="Arial" panose="020B0604020202020204" pitchFamily="34" charset="0"/>
            </a:endParaRPr>
          </a:p>
          <a:p>
            <a:pPr lvl="0"/>
            <a:endParaRPr lang="en-US" sz="2400" dirty="0"/>
          </a:p>
          <a:p>
            <a:endParaRPr lang="en-US" dirty="0"/>
          </a:p>
        </p:txBody>
      </p:sp>
    </p:spTree>
    <p:extLst>
      <p:ext uri="{BB962C8B-B14F-4D97-AF65-F5344CB8AC3E}">
        <p14:creationId xmlns:p14="http://schemas.microsoft.com/office/powerpoint/2010/main" val="287595636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Release 6.0</a:t>
            </a:r>
            <a:endParaRPr lang="en-US" dirty="0"/>
          </a:p>
        </p:txBody>
      </p:sp>
      <p:sp>
        <p:nvSpPr>
          <p:cNvPr id="3" name="Subtitle 2"/>
          <p:cNvSpPr>
            <a:spLocks noGrp="1"/>
          </p:cNvSpPr>
          <p:nvPr>
            <p:ph type="subTitle" idx="1"/>
          </p:nvPr>
        </p:nvSpPr>
        <p:spPr/>
        <p:txBody>
          <a:bodyPr/>
          <a:lstStyle/>
          <a:p>
            <a:pPr marL="342900" lvl="0" indent="-342900">
              <a:buFont typeface="Arial" panose="020B0604020202020204" pitchFamily="34" charset="0"/>
              <a:buChar char="•"/>
            </a:pPr>
            <a:r>
              <a:rPr lang="en-US" sz="2400" dirty="0"/>
              <a:t>Will encompass data from January 2012 – December 2016 with six months of claim </a:t>
            </a:r>
            <a:r>
              <a:rPr lang="en-US" sz="2400" dirty="0" smtClean="0"/>
              <a:t>runout</a:t>
            </a:r>
            <a:endParaRPr lang="en-US" sz="2400" dirty="0" smtClean="0">
              <a:solidFill>
                <a:schemeClr val="tx2"/>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Apply now by listing 2016 in the “Years Requested” section of the current application form</a:t>
            </a:r>
          </a:p>
          <a:p>
            <a:r>
              <a:rPr lang="en-US" sz="2400" dirty="0">
                <a:solidFill>
                  <a:schemeClr val="tx2"/>
                </a:solidFill>
                <a:latin typeface="Arial" panose="020B0604020202020204" pitchFamily="34" charset="0"/>
                <a:cs typeface="Arial" panose="020B0604020202020204" pitchFamily="34" charset="0"/>
              </a:rPr>
              <a:t>	</a:t>
            </a:r>
            <a:r>
              <a:rPr lang="en-US" sz="1800" dirty="0">
                <a:solidFill>
                  <a:schemeClr val="tx2"/>
                </a:solidFill>
                <a:latin typeface="Arial" panose="020B0604020202020204" pitchFamily="34" charset="0"/>
                <a:cs typeface="Arial" panose="020B0604020202020204" pitchFamily="34" charset="0"/>
              </a:rPr>
              <a:t>Available here: </a:t>
            </a:r>
            <a:r>
              <a:rPr lang="en-US" sz="1800" dirty="0">
                <a:solidFill>
                  <a:schemeClr val="tx2"/>
                </a:solidFill>
                <a:latin typeface="Arial" panose="020B0604020202020204" pitchFamily="34" charset="0"/>
                <a:cs typeface="Arial" panose="020B0604020202020204" pitchFamily="34" charset="0"/>
                <a:hlinkClick r:id="rId3"/>
              </a:rPr>
              <a:t>http://</a:t>
            </a:r>
            <a:r>
              <a:rPr lang="en-US" sz="1800" dirty="0" smtClean="0">
                <a:solidFill>
                  <a:schemeClr val="tx2"/>
                </a:solidFill>
                <a:latin typeface="Arial" panose="020B0604020202020204" pitchFamily="34" charset="0"/>
                <a:cs typeface="Arial" panose="020B0604020202020204" pitchFamily="34" charset="0"/>
                <a:hlinkClick r:id="rId3"/>
              </a:rPr>
              <a:t>www.chiamass.gov/application-documents</a:t>
            </a:r>
            <a:r>
              <a:rPr lang="en-US" sz="1800" dirty="0" smtClean="0">
                <a:solidFill>
                  <a:schemeClr val="tx2"/>
                </a:solidFill>
                <a:latin typeface="Arial" panose="020B0604020202020204" pitchFamily="34" charset="0"/>
                <a:cs typeface="Arial" panose="020B0604020202020204" pitchFamily="34" charset="0"/>
              </a:rPr>
              <a:t> </a:t>
            </a: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Make sure you’re signed up for CHIA’s email list to receive important announcements:</a:t>
            </a:r>
          </a:p>
          <a:p>
            <a:r>
              <a:rPr lang="en-US" sz="2400" dirty="0" smtClean="0">
                <a:solidFill>
                  <a:schemeClr val="tx2"/>
                </a:solidFill>
                <a:latin typeface="Arial" panose="020B0604020202020204" pitchFamily="34" charset="0"/>
                <a:cs typeface="Arial" panose="020B0604020202020204" pitchFamily="34" charset="0"/>
              </a:rPr>
              <a:t> 	</a:t>
            </a:r>
            <a:r>
              <a:rPr lang="en-US" sz="2800" dirty="0" smtClean="0">
                <a:solidFill>
                  <a:schemeClr val="tx2"/>
                </a:solidFill>
                <a:latin typeface="Arial" panose="020B0604020202020204" pitchFamily="34" charset="0"/>
                <a:cs typeface="Arial" panose="020B0604020202020204" pitchFamily="34" charset="0"/>
                <a:hlinkClick r:id="rId4"/>
              </a:rPr>
              <a:t>Sign Up Here</a:t>
            </a:r>
            <a:endParaRPr lang="en-US" sz="2800" dirty="0" smtClean="0">
              <a:solidFill>
                <a:schemeClr val="tx2"/>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sz="24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923994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500" dirty="0" smtClean="0"/>
              <a:t>MA APCD Release 6.0 Highlights</a:t>
            </a:r>
            <a:endParaRPr lang="en-US" sz="3500" dirty="0"/>
          </a:p>
        </p:txBody>
      </p:sp>
      <p:sp>
        <p:nvSpPr>
          <p:cNvPr id="3" name="Subtitle 2"/>
          <p:cNvSpPr>
            <a:spLocks noGrp="1"/>
          </p:cNvSpPr>
          <p:nvPr>
            <p:ph type="subTitle" idx="1"/>
          </p:nvPr>
        </p:nvSpPr>
        <p:spPr/>
        <p:txBody>
          <a:bodyPr/>
          <a:lstStyle/>
          <a:p>
            <a:pPr marL="342900" lvl="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4 carriers added to the Pharmacy versioning:</a:t>
            </a:r>
          </a:p>
          <a:p>
            <a:pPr marL="800100" lvl="1" indent="-342900" algn="l">
              <a:buFont typeface="Courier New" panose="02070309020205020404" pitchFamily="49" charset="0"/>
              <a:buChar char="o"/>
            </a:pPr>
            <a:r>
              <a:rPr lang="en-US" sz="2000" dirty="0">
                <a:solidFill>
                  <a:schemeClr val="tx2"/>
                </a:solidFill>
                <a:latin typeface="Arial" panose="020B0604020202020204" pitchFamily="34" charset="0"/>
                <a:cs typeface="Arial" panose="020B0604020202020204" pitchFamily="34" charset="0"/>
              </a:rPr>
              <a:t>(P1) 301 - Health New England</a:t>
            </a:r>
          </a:p>
          <a:p>
            <a:pPr marL="800100" lvl="1" indent="-342900" algn="l">
              <a:buFont typeface="Courier New" panose="02070309020205020404" pitchFamily="49" charset="0"/>
              <a:buChar char="o"/>
            </a:pPr>
            <a:r>
              <a:rPr lang="en-US" sz="2000" dirty="0">
                <a:solidFill>
                  <a:schemeClr val="tx2"/>
                </a:solidFill>
                <a:latin typeface="Arial" panose="020B0604020202020204" pitchFamily="34" charset="0"/>
                <a:cs typeface="Arial" panose="020B0604020202020204" pitchFamily="34" charset="0"/>
              </a:rPr>
              <a:t>(P2) 12226 - Minuteman Health</a:t>
            </a:r>
          </a:p>
          <a:p>
            <a:pPr marL="800100" lvl="1" indent="-342900" algn="l">
              <a:buFont typeface="Courier New" panose="02070309020205020404" pitchFamily="49" charset="0"/>
              <a:buChar char="o"/>
            </a:pPr>
            <a:r>
              <a:rPr lang="en-US" sz="2000" dirty="0">
                <a:solidFill>
                  <a:schemeClr val="tx2"/>
                </a:solidFill>
                <a:latin typeface="Arial" panose="020B0604020202020204" pitchFamily="34" charset="0"/>
                <a:cs typeface="Arial" panose="020B0604020202020204" pitchFamily="34" charset="0"/>
              </a:rPr>
              <a:t>(P3) 10632 - Anthem</a:t>
            </a:r>
          </a:p>
          <a:p>
            <a:pPr marL="800100" lvl="1" indent="-342900" algn="l">
              <a:buFont typeface="Courier New" panose="02070309020205020404" pitchFamily="49" charset="0"/>
              <a:buChar char="o"/>
            </a:pPr>
            <a:r>
              <a:rPr lang="en-US" sz="2000" dirty="0">
                <a:solidFill>
                  <a:schemeClr val="tx2"/>
                </a:solidFill>
                <a:latin typeface="Arial" panose="020B0604020202020204" pitchFamily="34" charset="0"/>
                <a:cs typeface="Arial" panose="020B0604020202020204" pitchFamily="34" charset="0"/>
              </a:rPr>
              <a:t>(P4) 302 - Health Plans Inc</a:t>
            </a:r>
            <a:r>
              <a:rPr lang="en-US" sz="2000" dirty="0" smtClean="0">
                <a:solidFill>
                  <a:schemeClr val="tx2"/>
                </a:solidFill>
                <a:latin typeface="Arial" panose="020B0604020202020204" pitchFamily="34" charset="0"/>
                <a:cs typeface="Arial" panose="020B0604020202020204" pitchFamily="34" charset="0"/>
              </a:rPr>
              <a:t>.</a:t>
            </a: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3 new data submitters:</a:t>
            </a:r>
          </a:p>
          <a:p>
            <a:pPr marL="914400" lvl="1" indent="-457200" algn="l">
              <a:buFont typeface="Courier New" panose="02070309020205020404" pitchFamily="49" charset="0"/>
              <a:buChar char="o"/>
            </a:pPr>
            <a:r>
              <a:rPr lang="en-US" sz="2000" dirty="0" smtClean="0">
                <a:solidFill>
                  <a:schemeClr val="tx2"/>
                </a:solidFill>
                <a:latin typeface="Arial" panose="020B0604020202020204" pitchFamily="34" charset="0"/>
                <a:cs typeface="Arial" panose="020B0604020202020204" pitchFamily="34" charset="0"/>
              </a:rPr>
              <a:t>Catamaran</a:t>
            </a:r>
          </a:p>
          <a:p>
            <a:pPr marL="914400" lvl="1" indent="-457200" algn="l">
              <a:buFont typeface="Courier New" panose="02070309020205020404" pitchFamily="49" charset="0"/>
              <a:buChar char="o"/>
            </a:pPr>
            <a:r>
              <a:rPr lang="en-US" sz="2000" dirty="0" smtClean="0">
                <a:solidFill>
                  <a:schemeClr val="tx2"/>
                </a:solidFill>
                <a:latin typeface="Arial" panose="020B0604020202020204" pitchFamily="34" charset="0"/>
                <a:cs typeface="Arial" panose="020B0604020202020204" pitchFamily="34" charset="0"/>
              </a:rPr>
              <a:t>Harvard Pilgrim Medicare Advantage</a:t>
            </a:r>
          </a:p>
          <a:p>
            <a:pPr marL="914400" lvl="1" indent="-457200" algn="l">
              <a:buFont typeface="Courier New" panose="02070309020205020404" pitchFamily="49" charset="0"/>
              <a:buChar char="o"/>
            </a:pPr>
            <a:r>
              <a:rPr lang="en-US" sz="2000" dirty="0" smtClean="0">
                <a:solidFill>
                  <a:schemeClr val="tx2"/>
                </a:solidFill>
                <a:latin typeface="Arial" panose="020B0604020202020204" pitchFamily="34" charset="0"/>
                <a:cs typeface="Arial" panose="020B0604020202020204" pitchFamily="34" charset="0"/>
              </a:rPr>
              <a:t>United Healthcare – Medicare &amp; Retirement - SCO</a:t>
            </a:r>
            <a:endParaRPr lang="en-US" sz="2000" dirty="0">
              <a:solidFill>
                <a:schemeClr val="tx2"/>
              </a:solidFill>
              <a:latin typeface="Arial" panose="020B0604020202020204" pitchFamily="34" charset="0"/>
              <a:cs typeface="Arial" panose="020B0604020202020204" pitchFamily="34" charset="0"/>
            </a:endParaRPr>
          </a:p>
          <a:p>
            <a:pPr lvl="0"/>
            <a:endParaRPr lang="en-US" sz="2400" dirty="0" smtClean="0">
              <a:solidFill>
                <a:schemeClr val="tx2"/>
              </a:solidFill>
              <a:latin typeface="Arial" panose="020B0604020202020204" pitchFamily="34" charset="0"/>
              <a:cs typeface="Arial" panose="020B0604020202020204" pitchFamily="34" charset="0"/>
            </a:endParaRPr>
          </a:p>
          <a:p>
            <a:endParaRPr lang="en-US" sz="24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119850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500" dirty="0" smtClean="0"/>
              <a:t>MA APCD Release 6.0 Highlights</a:t>
            </a:r>
            <a:endParaRPr lang="en-US" sz="3500" dirty="0"/>
          </a:p>
        </p:txBody>
      </p:sp>
      <p:sp>
        <p:nvSpPr>
          <p:cNvPr id="3" name="Subtitle 2"/>
          <p:cNvSpPr>
            <a:spLocks noGrp="1"/>
          </p:cNvSpPr>
          <p:nvPr>
            <p:ph type="subTitle" idx="1"/>
          </p:nvPr>
        </p:nvSpPr>
        <p:spPr/>
        <p:txBody>
          <a:bodyPr/>
          <a:lstStyle/>
          <a:p>
            <a:r>
              <a:rPr lang="en-US" sz="2500" b="1" u="sng" dirty="0" smtClean="0"/>
              <a:t>New </a:t>
            </a:r>
            <a:r>
              <a:rPr lang="en-US" sz="2500" b="1" u="sng" dirty="0" smtClean="0">
                <a:solidFill>
                  <a:schemeClr val="tx2"/>
                </a:solidFill>
                <a:latin typeface="Arial" panose="020B0604020202020204" pitchFamily="34" charset="0"/>
                <a:cs typeface="Arial" panose="020B0604020202020204" pitchFamily="34" charset="0"/>
              </a:rPr>
              <a:t>and </a:t>
            </a:r>
            <a:r>
              <a:rPr lang="en-US" sz="2500" b="1" u="sng" dirty="0">
                <a:solidFill>
                  <a:schemeClr val="tx2"/>
                </a:solidFill>
                <a:latin typeface="Arial" panose="020B0604020202020204" pitchFamily="34" charset="0"/>
                <a:cs typeface="Arial" panose="020B0604020202020204" pitchFamily="34" charset="0"/>
              </a:rPr>
              <a:t>improved Member Enterprise ID </a:t>
            </a:r>
            <a:r>
              <a:rPr lang="en-US" sz="2500" b="1" dirty="0">
                <a:solidFill>
                  <a:schemeClr val="tx2"/>
                </a:solidFill>
                <a:latin typeface="Arial" panose="020B0604020202020204" pitchFamily="34" charset="0"/>
                <a:cs typeface="Arial" panose="020B0604020202020204" pitchFamily="34" charset="0"/>
              </a:rPr>
              <a:t>(MEID</a:t>
            </a:r>
            <a:r>
              <a:rPr lang="en-US" sz="2500" b="1" dirty="0" smtClean="0">
                <a:solidFill>
                  <a:schemeClr val="tx2"/>
                </a:solidFill>
                <a:latin typeface="Arial" panose="020B0604020202020204" pitchFamily="34" charset="0"/>
                <a:cs typeface="Arial" panose="020B0604020202020204" pitchFamily="34" charset="0"/>
              </a:rPr>
              <a:t>)</a:t>
            </a:r>
            <a:endParaRPr lang="en-US" sz="2500" b="1" dirty="0" smtClean="0"/>
          </a:p>
          <a:p>
            <a:pPr marL="342900" lvl="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Allows de-identified linkage of members across plans/products/years – has been retooled and improved</a:t>
            </a:r>
          </a:p>
          <a:p>
            <a:pPr marL="342900" lvl="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Master </a:t>
            </a:r>
            <a:r>
              <a:rPr lang="en-US" dirty="0">
                <a:solidFill>
                  <a:schemeClr val="tx2"/>
                </a:solidFill>
                <a:latin typeface="Arial" panose="020B0604020202020204" pitchFamily="34" charset="0"/>
                <a:cs typeface="Arial" panose="020B0604020202020204" pitchFamily="34" charset="0"/>
              </a:rPr>
              <a:t>Data Management (MDM) approach updated to work with hashed patient information</a:t>
            </a:r>
          </a:p>
          <a:p>
            <a:pPr marL="342900" lvl="0" indent="-342900">
              <a:buFont typeface="Arial" panose="020B0604020202020204" pitchFamily="34" charset="0"/>
              <a:buChar char="•"/>
            </a:pPr>
            <a:r>
              <a:rPr lang="en-US" dirty="0">
                <a:solidFill>
                  <a:schemeClr val="tx2"/>
                </a:solidFill>
                <a:latin typeface="Arial" panose="020B0604020202020204" pitchFamily="34" charset="0"/>
                <a:cs typeface="Arial" panose="020B0604020202020204" pitchFamily="34" charset="0"/>
              </a:rPr>
              <a:t>Added Nickname processing for first names (Joe, Joseph)</a:t>
            </a:r>
          </a:p>
          <a:p>
            <a:pPr marL="342900" lvl="0" indent="-342900">
              <a:buFont typeface="Arial" panose="020B0604020202020204" pitchFamily="34" charset="0"/>
              <a:buChar char="•"/>
            </a:pPr>
            <a:r>
              <a:rPr lang="en-US" dirty="0">
                <a:solidFill>
                  <a:schemeClr val="tx2"/>
                </a:solidFill>
                <a:latin typeface="Arial" panose="020B0604020202020204" pitchFamily="34" charset="0"/>
                <a:cs typeface="Arial" panose="020B0604020202020204" pitchFamily="34" charset="0"/>
              </a:rPr>
              <a:t>Added NYSIIS phonetic processing for last names (Smith, Smyth)</a:t>
            </a:r>
          </a:p>
          <a:p>
            <a:pPr marL="342900" lvl="0" indent="-342900">
              <a:spcAft>
                <a:spcPts val="600"/>
              </a:spcAft>
              <a:buFont typeface="Arial" panose="020B0604020202020204" pitchFamily="34" charset="0"/>
              <a:buChar char="•"/>
            </a:pPr>
            <a:r>
              <a:rPr lang="en-US" dirty="0">
                <a:solidFill>
                  <a:schemeClr val="tx2"/>
                </a:solidFill>
                <a:latin typeface="Arial" panose="020B0604020202020204" pitchFamily="34" charset="0"/>
                <a:cs typeface="Arial" panose="020B0604020202020204" pitchFamily="34" charset="0"/>
              </a:rPr>
              <a:t>Removed the Pharmacy Benefit Manager data from the MDM process to decrease the duplication of member data by upwards of 40</a:t>
            </a:r>
            <a:r>
              <a:rPr lang="en-US" dirty="0" smtClean="0">
                <a:solidFill>
                  <a:schemeClr val="tx2"/>
                </a:solidFill>
                <a:latin typeface="Arial" panose="020B0604020202020204" pitchFamily="34" charset="0"/>
                <a:cs typeface="Arial" panose="020B0604020202020204" pitchFamily="34" charset="0"/>
              </a:rPr>
              <a:t>%</a:t>
            </a:r>
            <a:endParaRPr lang="en-US" sz="2400" dirty="0" smtClean="0">
              <a:solidFill>
                <a:schemeClr val="tx2"/>
              </a:solidFill>
              <a:latin typeface="Arial" panose="020B0604020202020204" pitchFamily="34" charset="0"/>
              <a:cs typeface="Arial" panose="020B0604020202020204" pitchFamily="34" charset="0"/>
            </a:endParaRPr>
          </a:p>
          <a:p>
            <a:endParaRPr lang="en-US" sz="24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052924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Other Release 6.0 Notes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Several carriers have stopped submitting data either due to the decision in </a:t>
            </a:r>
            <a:r>
              <a:rPr lang="en-US" dirty="0" err="1" smtClean="0"/>
              <a:t>Gobeille</a:t>
            </a:r>
            <a:r>
              <a:rPr lang="en-US" dirty="0" smtClean="0"/>
              <a:t> v. Liberty Mutual around self-insured members or because they have left the MA market</a:t>
            </a:r>
          </a:p>
          <a:p>
            <a:pPr marL="342900" indent="-342900">
              <a:buFont typeface="Arial" panose="020B0604020202020204" pitchFamily="34" charset="0"/>
              <a:buChar char="•"/>
            </a:pPr>
            <a:r>
              <a:rPr lang="en-US" dirty="0" smtClean="0"/>
              <a:t>These carriers will still be present in Release 6.0, but only limited 2016 data will be available as they only submitted data for a portion of the year</a:t>
            </a:r>
          </a:p>
          <a:p>
            <a:pPr marL="800100" lvl="1" indent="-342900" algn="l">
              <a:buFont typeface="Courier New" panose="02070309020205020404" pitchFamily="49" charset="0"/>
              <a:buChar char="o"/>
            </a:pPr>
            <a:r>
              <a:rPr lang="en-US" sz="1800" dirty="0" smtClean="0">
                <a:solidFill>
                  <a:schemeClr val="tx2"/>
                </a:solidFill>
              </a:rPr>
              <a:t>Most stopped submitting between Jan 2016 and Aug 2016</a:t>
            </a:r>
          </a:p>
          <a:p>
            <a:pPr marL="342900" indent="-342900">
              <a:buFont typeface="Arial" panose="020B0604020202020204" pitchFamily="34" charset="0"/>
              <a:buChar char="•"/>
            </a:pPr>
            <a:r>
              <a:rPr lang="en-US" dirty="0" smtClean="0">
                <a:solidFill>
                  <a:schemeClr val="tx2"/>
                </a:solidFill>
              </a:rPr>
              <a:t>A full list of the carriers that have stopped submitting will be in the Release 6.0 release documentation, which should be available next month</a:t>
            </a:r>
            <a:endParaRPr lang="en-US" dirty="0">
              <a:solidFill>
                <a:schemeClr val="tx2"/>
              </a:solidFill>
            </a:endParaRPr>
          </a:p>
        </p:txBody>
      </p:sp>
    </p:spTree>
    <p:extLst>
      <p:ext uri="{BB962C8B-B14F-4D97-AF65-F5344CB8AC3E}">
        <p14:creationId xmlns:p14="http://schemas.microsoft.com/office/powerpoint/2010/main" val="2434297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Data Release Timeframe</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CHIA IT expects to start fulfilling requests for MA APCD Release 6.0 in mid-February.</a:t>
            </a:r>
          </a:p>
          <a:p>
            <a:pPr marL="342900" indent="-342900">
              <a:buFont typeface="Arial" panose="020B0604020202020204" pitchFamily="34" charset="0"/>
              <a:buChar char="•"/>
            </a:pPr>
            <a:r>
              <a:rPr lang="en-US" dirty="0" smtClean="0"/>
              <a:t>Due to the size of the data and QA required for each extract, they can take around 7 days each to create</a:t>
            </a:r>
          </a:p>
          <a:p>
            <a:pPr marL="342900" indent="-342900">
              <a:buFont typeface="Arial" panose="020B0604020202020204" pitchFamily="34" charset="0"/>
              <a:buChar char="•"/>
            </a:pPr>
            <a:r>
              <a:rPr lang="en-US" dirty="0" smtClean="0"/>
              <a:t>Requests from state agencies are always given priority over non-government data requests</a:t>
            </a:r>
            <a:endParaRPr lang="en-US" dirty="0"/>
          </a:p>
        </p:txBody>
      </p:sp>
    </p:spTree>
    <p:extLst>
      <p:ext uri="{BB962C8B-B14F-4D97-AF65-F5344CB8AC3E}">
        <p14:creationId xmlns:p14="http://schemas.microsoft.com/office/powerpoint/2010/main" val="1761395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Future Years of Data</a:t>
            </a:r>
            <a:endParaRPr lang="en-US" dirty="0"/>
          </a:p>
        </p:txBody>
      </p:sp>
      <p:sp>
        <p:nvSpPr>
          <p:cNvPr id="3" name="Subtitle 2"/>
          <p:cNvSpPr>
            <a:spLocks noGrp="1"/>
          </p:cNvSpPr>
          <p:nvPr>
            <p:ph type="subTitle" idx="1"/>
          </p:nvPr>
        </p:nvSpPr>
        <p:spPr/>
        <p:txBody>
          <a:bodyPr/>
          <a:lstStyle/>
          <a:p>
            <a:r>
              <a:rPr lang="en-US" dirty="0" smtClean="0"/>
              <a:t>Applicants can now request </a:t>
            </a:r>
            <a:r>
              <a:rPr lang="en-US" u="sng" dirty="0" smtClean="0"/>
              <a:t>FUTURE YEARS OF DATA </a:t>
            </a:r>
            <a:r>
              <a:rPr lang="en-US" dirty="0" smtClean="0"/>
              <a:t>for both MA APCD and Case Mix.</a:t>
            </a:r>
            <a:endParaRPr lang="en-US" u="sng" dirty="0" smtClean="0"/>
          </a:p>
          <a:p>
            <a:pPr marL="342900" indent="-342900">
              <a:buFont typeface="Arial" panose="020B0604020202020204" pitchFamily="34" charset="0"/>
              <a:buChar char="•"/>
            </a:pPr>
            <a:r>
              <a:rPr lang="en-US" dirty="0" smtClean="0"/>
              <a:t>Initial project requires Data Privacy Committee and Data Release Committee review</a:t>
            </a:r>
          </a:p>
          <a:p>
            <a:pPr marL="342900" indent="-342900">
              <a:buFont typeface="Arial" panose="020B0604020202020204" pitchFamily="34" charset="0"/>
              <a:buChar char="•"/>
            </a:pPr>
            <a:r>
              <a:rPr lang="en-US" dirty="0" smtClean="0"/>
              <a:t>Additional years or </a:t>
            </a:r>
            <a:r>
              <a:rPr lang="en-US" dirty="0"/>
              <a:t>release versions of data will be released </a:t>
            </a:r>
            <a:r>
              <a:rPr lang="en-US" i="1" dirty="0"/>
              <a:t>upon availability </a:t>
            </a:r>
            <a:r>
              <a:rPr lang="en-US" dirty="0"/>
              <a:t>and the Recipient’s completion of a </a:t>
            </a:r>
            <a:r>
              <a:rPr lang="en-US" u="sng" dirty="0" smtClean="0"/>
              <a:t>Certificate </a:t>
            </a:r>
            <a:r>
              <a:rPr lang="en-US" u="sng" dirty="0"/>
              <a:t>of Continued </a:t>
            </a:r>
            <a:r>
              <a:rPr lang="en-US" u="sng" dirty="0" smtClean="0"/>
              <a:t>Need</a:t>
            </a:r>
            <a:r>
              <a:rPr lang="en-US" dirty="0" smtClean="0"/>
              <a:t> (Exhibit B of the DUA)</a:t>
            </a:r>
            <a:endParaRPr lang="en-US" u="sng" dirty="0" smtClean="0"/>
          </a:p>
          <a:p>
            <a:pPr marL="342900" indent="-342900">
              <a:buFont typeface="Arial" panose="020B0604020202020204" pitchFamily="34" charset="0"/>
              <a:buChar char="•"/>
            </a:pPr>
            <a:r>
              <a:rPr lang="en-US" dirty="0" smtClean="0"/>
              <a:t>No additional review required for these additional years of data unless your request changes</a:t>
            </a:r>
          </a:p>
          <a:p>
            <a:pPr marL="342900" indent="-342900">
              <a:buFont typeface="Arial" panose="020B0604020202020204" pitchFamily="34" charset="0"/>
              <a:buChar char="•"/>
            </a:pPr>
            <a:r>
              <a:rPr lang="en-US" dirty="0" smtClean="0"/>
              <a:t>Normal data fees still apply</a:t>
            </a:r>
            <a:endParaRPr lang="en-US" dirty="0"/>
          </a:p>
        </p:txBody>
      </p:sp>
    </p:spTree>
    <p:extLst>
      <p:ext uri="{BB962C8B-B14F-4D97-AF65-F5344CB8AC3E}">
        <p14:creationId xmlns:p14="http://schemas.microsoft.com/office/powerpoint/2010/main" val="420297194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Future Years of Data</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No longer required to check any boxes on the application form for future years of data</a:t>
            </a:r>
          </a:p>
          <a:p>
            <a:pPr marL="342900" indent="-342900">
              <a:buFont typeface="Arial" panose="020B0604020202020204" pitchFamily="34" charset="0"/>
              <a:buChar char="•"/>
            </a:pPr>
            <a:r>
              <a:rPr lang="en-US" dirty="0" smtClean="0"/>
              <a:t>List the years you would like to request and we will fulfill all years available with the current Release</a:t>
            </a:r>
          </a:p>
          <a:p>
            <a:pPr marL="342900" indent="-342900">
              <a:buFont typeface="Arial" panose="020B0604020202020204" pitchFamily="34" charset="0"/>
              <a:buChar char="•"/>
            </a:pPr>
            <a:r>
              <a:rPr lang="en-US" dirty="0" smtClean="0"/>
              <a:t>To request future years of data (no longer limited to the upcoming 5 years), just click the box for “Subscription”</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9278" y="4333601"/>
            <a:ext cx="7115175" cy="1485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36600751"/>
      </p:ext>
    </p:extLst>
  </p:cSld>
  <p:clrMapOvr>
    <a:masterClrMapping/>
  </p:clrMapOvr>
</p:sld>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22146</TotalTime>
  <Words>1877</Words>
  <Application>Microsoft Macintosh PowerPoint</Application>
  <PresentationFormat>On-screen Show (4:3)</PresentationFormat>
  <Paragraphs>210</Paragraphs>
  <Slides>20</Slides>
  <Notes>20</Notes>
  <HiddenSlides>0</HiddenSlides>
  <MMClips>0</MMClips>
  <ScaleCrop>false</ScaleCrop>
  <HeadingPairs>
    <vt:vector size="4" baseType="variant">
      <vt:variant>
        <vt:lpstr>Theme</vt:lpstr>
      </vt:variant>
      <vt:variant>
        <vt:i4>4</vt:i4>
      </vt:variant>
      <vt:variant>
        <vt:lpstr>Slide Titles</vt:lpstr>
      </vt:variant>
      <vt:variant>
        <vt:i4>20</vt:i4>
      </vt:variant>
    </vt:vector>
  </HeadingPairs>
  <TitlesOfParts>
    <vt:vector size="24" baseType="lpstr">
      <vt:lpstr>content option A</vt:lpstr>
      <vt:lpstr>HIT January 2014</vt:lpstr>
      <vt:lpstr>1_content option A</vt:lpstr>
      <vt:lpstr>Office Theme</vt:lpstr>
      <vt:lpstr>MA Center for Health Information &amp; Analysis  MA APCD User Workgroup</vt:lpstr>
      <vt:lpstr>Agenda</vt:lpstr>
      <vt:lpstr>MA APCD Release 6.0</vt:lpstr>
      <vt:lpstr>MA APCD Release 6.0 Highlights</vt:lpstr>
      <vt:lpstr>MA APCD Release 6.0 Highlights</vt:lpstr>
      <vt:lpstr>Other Release 6.0 Notes</vt:lpstr>
      <vt:lpstr>Data Release Timeframe</vt:lpstr>
      <vt:lpstr>Future Years of Data</vt:lpstr>
      <vt:lpstr>Future Years of Data</vt:lpstr>
      <vt:lpstr>Summarized Data Reports</vt:lpstr>
      <vt:lpstr>Summarized Data Reports</vt:lpstr>
      <vt:lpstr>Publications Using CHIA Data</vt:lpstr>
      <vt:lpstr>Publications Using CHIA Data</vt:lpstr>
      <vt:lpstr> QUESTIONS?</vt:lpstr>
      <vt:lpstr>PowerPoint Presentation</vt:lpstr>
      <vt:lpstr>Question:  What is the difference between the information on pharmaceuticals in administrative Case Mix data and the MA APCD?</vt:lpstr>
      <vt:lpstr>Question: What is the difference between the Financial Data in Case Mix and MA APCD? </vt:lpstr>
      <vt:lpstr>Question: Is there any way to determine the gender for those who have gender listed “unknown” in the eligibility file? </vt:lpstr>
      <vt:lpstr>Questions?</vt:lpstr>
      <vt:lpstr>Call for Topics and Presenters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Rick Vogel</cp:lastModifiedBy>
  <cp:revision>493</cp:revision>
  <cp:lastPrinted>2018-01-23T19:37:12Z</cp:lastPrinted>
  <dcterms:created xsi:type="dcterms:W3CDTF">2014-04-22T00:14:56Z</dcterms:created>
  <dcterms:modified xsi:type="dcterms:W3CDTF">2018-01-23T20:48:14Z</dcterms:modified>
</cp:coreProperties>
</file>