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2"/>
  </p:notesMasterIdLst>
  <p:handoutMasterIdLst>
    <p:handoutMasterId r:id="rId23"/>
  </p:handoutMasterIdLst>
  <p:sldIdLst>
    <p:sldId id="317" r:id="rId5"/>
    <p:sldId id="264" r:id="rId6"/>
    <p:sldId id="566" r:id="rId7"/>
    <p:sldId id="623" r:id="rId8"/>
    <p:sldId id="650" r:id="rId9"/>
    <p:sldId id="645" r:id="rId10"/>
    <p:sldId id="646" r:id="rId11"/>
    <p:sldId id="647" r:id="rId12"/>
    <p:sldId id="615" r:id="rId13"/>
    <p:sldId id="649" r:id="rId14"/>
    <p:sldId id="622" r:id="rId15"/>
    <p:sldId id="574" r:id="rId16"/>
    <p:sldId id="651" r:id="rId17"/>
    <p:sldId id="652" r:id="rId18"/>
    <p:sldId id="653" r:id="rId19"/>
    <p:sldId id="296" r:id="rId20"/>
    <p:sldId id="560" r:id="rId21"/>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2034" y="-25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2/28/2017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2/28/2017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4214951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35155188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3353764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003520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fld id="{019036BE-F0A2-476D-B517-8F5A599909E2}" type="slidenum">
              <a:rPr lang="en-US" altLang="en-US">
                <a:solidFill>
                  <a:prstClr val="black"/>
                </a:solidFill>
              </a:rPr>
              <a:pPr eaLnBrk="1" hangingPunct="1"/>
              <a:t>15</a:t>
            </a:fld>
            <a:endParaRPr lang="en-US" altLang="en-US">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2322938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165469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720605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047639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29334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821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1854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6405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0311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4816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9492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342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4437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405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7561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6B0248-7CE2-4CED-94C2-32C94FC61CF8}" type="datetimeFigureOut">
              <a:rPr lang="en-US" smtClean="0">
                <a:solidFill>
                  <a:prstClr val="black">
                    <a:tint val="75000"/>
                  </a:prstClr>
                </a:solidFill>
              </a:rPr>
              <a:pPr/>
              <a:t>2/28/2017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EB7C2A0-47D5-4E18-B8AA-90A187D0BB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96748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C66B0248-7CE2-4CED-94C2-32C94FC61CF8}" type="datetimeFigureOut">
              <a:rPr lang="en-US" smtClean="0">
                <a:solidFill>
                  <a:prstClr val="black">
                    <a:tint val="75000"/>
                  </a:prstClr>
                </a:solidFill>
                <a:latin typeface="Calibri"/>
                <a:ea typeface="+mn-ea"/>
                <a:cs typeface="+mn-cs"/>
              </a:rPr>
              <a:pPr defTabSz="914400" fontAlgn="auto">
                <a:spcBef>
                  <a:spcPts val="0"/>
                </a:spcBef>
                <a:spcAft>
                  <a:spcPts val="0"/>
                </a:spcAft>
              </a:pPr>
              <a:t>2/28/2017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BEB7C2A0-47D5-4E18-B8AA-90A187D0BBDA}"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515071540"/>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chiamass.gov/assets/Uploads/data-apps/Non-Government-Data-Use-Agreement.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hyperlink" Target="http://www.chiamass.gov/assets/Uploads/data-apps/Non-Government-Re-Use-APCD-Application.docx" TargetMode="External"/><Relationship Id="rId4" Type="http://schemas.openxmlformats.org/officeDocument/2006/relationships/hyperlink" Target="http://www.chiamass.gov/assets/Uploads/data-apps/Non-Government-APCD-Application.docx"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0ahUKEwiRzfiho7HSAhXo3YMKHcLyC-EQjRwIBw&amp;url=https://commons.wikimedia.org/wiki/File:Flag-map_of_Massachusetts.svg&amp;psig=AFQjCNEuycxLEa8W52Bvbcn03c1kSoa2nw&amp;ust=1488319205001564"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Microsoft_Excel_97-2003_Worksheet2.xls"/><Relationship Id="rId3" Type="http://schemas.openxmlformats.org/officeDocument/2006/relationships/notesSlide" Target="../notesSlides/notesSlide15.xml"/><Relationship Id="rId7"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oleObject" Target="../embeddings/Microsoft_Excel_97-2003_Worksheet1.xls"/><Relationship Id="rId4" Type="http://schemas.openxmlformats.org/officeDocument/2006/relationships/oleObject" Target="../embeddings/oleObject1.bin"/><Relationship Id="rId9"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ma-apc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www.chiamass.gov/assets/docs/g/chia-ab/16-13.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hyperlink" Target="http://www.chiamass.gov/application-documen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February 28, 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Which forms have changed?</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Revised </a:t>
            </a:r>
            <a:r>
              <a:rPr lang="en-US" u="sng" dirty="0" smtClean="0"/>
              <a:t>Data Use Agreement</a:t>
            </a:r>
            <a:r>
              <a:rPr lang="en-US" dirty="0"/>
              <a:t>: </a:t>
            </a:r>
            <a:r>
              <a:rPr lang="en-US" dirty="0">
                <a:hlinkClick r:id="rId3"/>
              </a:rPr>
              <a:t>http://</a:t>
            </a:r>
            <a:r>
              <a:rPr lang="en-US" dirty="0" smtClean="0">
                <a:hlinkClick r:id="rId3"/>
              </a:rPr>
              <a:t>www.chiamass.gov/assets/Uploads/data-apps/Non-Government-Data-Use-Agreement.pdf</a:t>
            </a:r>
            <a:r>
              <a:rPr lang="en-US" dirty="0" smtClean="0"/>
              <a:t> </a:t>
            </a:r>
          </a:p>
          <a:p>
            <a:pPr marL="800100" lvl="1" indent="-342900" algn="l">
              <a:buFont typeface="Wingdings" panose="05000000000000000000" pitchFamily="2" charset="2"/>
              <a:buChar char="ü"/>
            </a:pPr>
            <a:r>
              <a:rPr lang="en-US" sz="2000" dirty="0" smtClean="0">
                <a:solidFill>
                  <a:schemeClr val="tx2"/>
                </a:solidFill>
                <a:latin typeface="Arial" panose="020B0604020202020204" pitchFamily="34" charset="0"/>
                <a:cs typeface="Arial" panose="020B0604020202020204" pitchFamily="34" charset="0"/>
              </a:rPr>
              <a:t>One DUA for both Gov’t and Non-Gov’t applicants</a:t>
            </a:r>
          </a:p>
          <a:p>
            <a:pPr marL="342900" indent="-342900">
              <a:buFont typeface="Arial" panose="020B0604020202020204" pitchFamily="34" charset="0"/>
              <a:buChar char="•"/>
            </a:pPr>
            <a:r>
              <a:rPr lang="en-US" dirty="0" smtClean="0"/>
              <a:t>Revised </a:t>
            </a:r>
            <a:r>
              <a:rPr lang="en-US" u="sng" dirty="0" smtClean="0"/>
              <a:t>Non-Gov’t APCD Request Form</a:t>
            </a:r>
            <a:r>
              <a:rPr lang="en-US" dirty="0"/>
              <a:t>: </a:t>
            </a:r>
            <a:r>
              <a:rPr lang="en-US" dirty="0" smtClean="0">
                <a:hlinkClick r:id="rId4"/>
              </a:rPr>
              <a:t>http</a:t>
            </a:r>
            <a:r>
              <a:rPr lang="en-US" dirty="0">
                <a:hlinkClick r:id="rId4"/>
              </a:rPr>
              <a:t>://</a:t>
            </a:r>
            <a:r>
              <a:rPr lang="en-US" dirty="0" smtClean="0">
                <a:hlinkClick r:id="rId4"/>
              </a:rPr>
              <a:t>www.chiamass.gov/assets/Uploads/data-apps/Non-Government-APCD-Application.docx</a:t>
            </a:r>
            <a:r>
              <a:rPr lang="en-US" dirty="0" smtClean="0"/>
              <a:t>  </a:t>
            </a:r>
            <a:endParaRPr lang="en-US" dirty="0"/>
          </a:p>
          <a:p>
            <a:pPr marL="342900" indent="-342900">
              <a:buFont typeface="Arial" panose="020B0604020202020204" pitchFamily="34" charset="0"/>
              <a:buChar char="•"/>
            </a:pPr>
            <a:r>
              <a:rPr lang="en-US" dirty="0"/>
              <a:t>NEW </a:t>
            </a:r>
            <a:r>
              <a:rPr lang="en-US" u="sng" dirty="0"/>
              <a:t>Application for Re-Use of </a:t>
            </a:r>
            <a:r>
              <a:rPr lang="en-US" u="sng" dirty="0" smtClean="0"/>
              <a:t>APCD </a:t>
            </a:r>
            <a:r>
              <a:rPr lang="en-US" u="sng" dirty="0"/>
              <a:t>Data</a:t>
            </a:r>
            <a:r>
              <a:rPr lang="en-US" dirty="0"/>
              <a:t>: </a:t>
            </a:r>
            <a:r>
              <a:rPr lang="en-US" dirty="0">
                <a:hlinkClick r:id="rId5"/>
              </a:rPr>
              <a:t>http://</a:t>
            </a:r>
            <a:r>
              <a:rPr lang="en-US" dirty="0" smtClean="0">
                <a:hlinkClick r:id="rId5"/>
              </a:rPr>
              <a:t>www.chiamass.gov/assets/Uploads/data-apps/Non-Government-Re-Use-APCD-Application.docx</a:t>
            </a:r>
            <a:endParaRPr lang="en-US" dirty="0" smtClean="0"/>
          </a:p>
          <a:p>
            <a:pPr marL="342900" indent="-342900">
              <a:buFont typeface="Arial" panose="020B0604020202020204" pitchFamily="34" charset="0"/>
              <a:buChar char="•"/>
            </a:pPr>
            <a:endParaRPr lang="en-US" dirty="0"/>
          </a:p>
          <a:p>
            <a:r>
              <a:rPr lang="en-US" dirty="0" smtClean="0"/>
              <a:t>**Similar changes have been made to the Case Mix forms** </a:t>
            </a:r>
            <a:endParaRPr lang="en-US" dirty="0"/>
          </a:p>
        </p:txBody>
      </p:sp>
    </p:spTree>
    <p:extLst>
      <p:ext uri="{BB962C8B-B14F-4D97-AF65-F5344CB8AC3E}">
        <p14:creationId xmlns:p14="http://schemas.microsoft.com/office/powerpoint/2010/main" val="758266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Reminders</a:t>
            </a:r>
            <a:endParaRPr lang="en-US" dirty="0"/>
          </a:p>
        </p:txBody>
      </p:sp>
      <p:sp>
        <p:nvSpPr>
          <p:cNvPr id="3" name="Subtitle 2"/>
          <p:cNvSpPr>
            <a:spLocks noGrp="1"/>
          </p:cNvSpPr>
          <p:nvPr>
            <p:ph type="subTitle" idx="1"/>
          </p:nvPr>
        </p:nvSpPr>
        <p:spPr/>
        <p:txBody>
          <a:bodyPr/>
          <a:lstStyle/>
          <a:p>
            <a:pPr marL="457200" indent="-457200">
              <a:buFont typeface="Arial" panose="020B0604020202020204" pitchFamily="34" charset="0"/>
              <a:buChar char="•"/>
            </a:pPr>
            <a:r>
              <a:rPr lang="en-US" sz="2400" dirty="0"/>
              <a:t>Applicants should not use “de-identified” in their application in referring to the data received from CHIA.  CHIA datasets are not de-identified as the term </a:t>
            </a:r>
            <a:r>
              <a:rPr lang="en-US" sz="2400" dirty="0" smtClean="0"/>
              <a:t>is defined by HIPAA.</a:t>
            </a:r>
          </a:p>
          <a:p>
            <a:pPr marL="914400" lvl="1" indent="-4572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Applicants have done this recently in their IRB reviews and research methodologies</a:t>
            </a:r>
          </a:p>
          <a:p>
            <a:pPr marL="457200" lvl="0" indent="-457200">
              <a:buFont typeface="Arial" panose="020B0604020202020204" pitchFamily="34" charset="0"/>
              <a:buChar char="•"/>
            </a:pPr>
            <a:r>
              <a:rPr lang="en-US" sz="2400" dirty="0" smtClean="0"/>
              <a:t>Make sure you are requesting ALL the data you need.</a:t>
            </a:r>
            <a:r>
              <a:rPr lang="en-US" sz="2400" dirty="0"/>
              <a:t>  We have received several </a:t>
            </a:r>
            <a:r>
              <a:rPr lang="en-US" sz="2400" dirty="0" smtClean="0"/>
              <a:t>amendment requests </a:t>
            </a:r>
            <a:r>
              <a:rPr lang="en-US" sz="2400" dirty="0"/>
              <a:t>in the </a:t>
            </a:r>
            <a:r>
              <a:rPr lang="en-US" sz="2400" dirty="0" smtClean="0"/>
              <a:t>past couple months because applicants didn’t check the box(</a:t>
            </a:r>
            <a:r>
              <a:rPr lang="en-US" sz="2400" dirty="0" err="1" smtClean="0"/>
              <a:t>es</a:t>
            </a:r>
            <a:r>
              <a:rPr lang="en-US" sz="2400" dirty="0" smtClean="0"/>
              <a:t>) for data they needed for their project.</a:t>
            </a:r>
          </a:p>
        </p:txBody>
      </p:sp>
    </p:spTree>
    <p:extLst>
      <p:ext uri="{BB962C8B-B14F-4D97-AF65-F5344CB8AC3E}">
        <p14:creationId xmlns:p14="http://schemas.microsoft.com/office/powerpoint/2010/main" val="3311541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6324600" cy="1676400"/>
          </a:xfrm>
        </p:spPr>
        <p:txBody>
          <a:bodyPr>
            <a:noAutofit/>
          </a:bodyPr>
          <a:lstStyle/>
          <a:p>
            <a:r>
              <a:rPr lang="en-US" sz="2000" b="1" u="sng" dirty="0" smtClean="0"/>
              <a:t>Question</a:t>
            </a:r>
            <a:r>
              <a:rPr lang="en-US" sz="2000" b="1" dirty="0" smtClean="0"/>
              <a:t>: Why does </a:t>
            </a:r>
            <a:r>
              <a:rPr lang="en-US" sz="2000" b="1" dirty="0"/>
              <a:t>m</a:t>
            </a:r>
            <a:r>
              <a:rPr lang="en-US" sz="2000" b="1" dirty="0" smtClean="0"/>
              <a:t>y count of Distinct Member Link EIDs  (MEIDs) exceed the Massachusetts </a:t>
            </a:r>
            <a:r>
              <a:rPr lang="en-US" sz="2000" b="1" dirty="0" smtClean="0">
                <a:solidFill>
                  <a:srgbClr val="0070C0"/>
                </a:solidFill>
              </a:rPr>
              <a:t>2010 Census</a:t>
            </a:r>
            <a:br>
              <a:rPr lang="en-US" sz="2000" b="1" dirty="0" smtClean="0">
                <a:solidFill>
                  <a:srgbClr val="0070C0"/>
                </a:solidFill>
              </a:rPr>
            </a:br>
            <a:r>
              <a:rPr lang="en-US" sz="2000" b="1" dirty="0" smtClean="0">
                <a:solidFill>
                  <a:srgbClr val="0070C0"/>
                </a:solidFill>
              </a:rPr>
              <a:t> Population of 6,547,629</a:t>
            </a:r>
            <a:r>
              <a:rPr lang="en-US" sz="2000" b="1" dirty="0" smtClean="0"/>
              <a:t> and Massachusetts </a:t>
            </a:r>
            <a:r>
              <a:rPr lang="en-US" sz="2000" b="1" dirty="0" smtClean="0">
                <a:solidFill>
                  <a:srgbClr val="0070C0"/>
                </a:solidFill>
              </a:rPr>
              <a:t>2016 Census Estimate of  </a:t>
            </a:r>
            <a:r>
              <a:rPr lang="en-US" sz="2000" b="1" dirty="0" smtClean="0">
                <a:solidFill>
                  <a:srgbClr val="0070C0"/>
                </a:solidFill>
                <a:effectLst/>
              </a:rPr>
              <a:t>6,811,779?</a:t>
            </a:r>
            <a:r>
              <a:rPr lang="en-US" sz="2000" b="1" dirty="0" smtClean="0">
                <a:solidFill>
                  <a:srgbClr val="0070C0"/>
                </a:solidFill>
              </a:rPr>
              <a:t> </a:t>
            </a:r>
            <a:endParaRPr lang="en-US" sz="2000" b="1" dirty="0">
              <a:solidFill>
                <a:srgbClr val="0070C0"/>
              </a:solidFill>
            </a:endParaRPr>
          </a:p>
        </p:txBody>
      </p:sp>
      <p:grpSp>
        <p:nvGrpSpPr>
          <p:cNvPr id="4" name="Group 3"/>
          <p:cNvGrpSpPr/>
          <p:nvPr/>
        </p:nvGrpSpPr>
        <p:grpSpPr>
          <a:xfrm>
            <a:off x="6478264" y="0"/>
            <a:ext cx="2665736" cy="1676400"/>
            <a:chOff x="6019800" y="152400"/>
            <a:chExt cx="2894336" cy="1772239"/>
          </a:xfrm>
        </p:grpSpPr>
        <p:pic>
          <p:nvPicPr>
            <p:cNvPr id="1032" name="Picture 8" descr="Image result for map of massachusett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152400"/>
              <a:ext cx="2894336" cy="177223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understand.missouri.edu/civility-you-mizzou/images/peopl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53200" y="381000"/>
              <a:ext cx="1371600" cy="689246"/>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p:cNvSpPr txBox="1"/>
          <p:nvPr/>
        </p:nvSpPr>
        <p:spPr>
          <a:xfrm>
            <a:off x="25401" y="1447800"/>
            <a:ext cx="9118600" cy="1600438"/>
          </a:xfrm>
          <a:prstGeom prst="rect">
            <a:avLst/>
          </a:prstGeom>
          <a:noFill/>
        </p:spPr>
        <p:txBody>
          <a:bodyPr wrap="square" rtlCol="0">
            <a:spAutoFit/>
          </a:bodyPr>
          <a:lstStyle/>
          <a:p>
            <a:pPr defTabSz="914400" fontAlgn="auto">
              <a:spcBef>
                <a:spcPts val="0"/>
              </a:spcBef>
              <a:spcAft>
                <a:spcPts val="0"/>
              </a:spcAft>
            </a:pPr>
            <a:r>
              <a:rPr lang="en-US" sz="1400"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An unfiltered count of distinct MEIDs for each in the Member Eligibility file averages 10 million records.</a:t>
            </a:r>
          </a:p>
          <a:p>
            <a:pPr defTabSz="914400" fontAlgn="auto">
              <a:spcBef>
                <a:spcPts val="0"/>
              </a:spcBef>
              <a:spcAft>
                <a:spcPts val="0"/>
              </a:spcAft>
            </a:pPr>
            <a:r>
              <a:rPr lang="en-US" sz="1400" dirty="0" smtClean="0">
                <a:solidFill>
                  <a:prstClr val="black"/>
                </a:solidFill>
                <a:latin typeface="Calibri"/>
                <a:ea typeface="+mn-ea"/>
                <a:cs typeface="+mn-cs"/>
              </a:rPr>
              <a:t>However, when the data is filtered by Massachusetts residency (</a:t>
            </a:r>
            <a:r>
              <a:rPr lang="en-US" sz="1200" i="1" dirty="0" err="1">
                <a:solidFill>
                  <a:prstClr val="black"/>
                </a:solidFill>
                <a:latin typeface="Calibri"/>
                <a:ea typeface="+mn-ea"/>
                <a:cs typeface="+mn-cs"/>
              </a:rPr>
              <a:t>standardized_memberstateorprovince</a:t>
            </a:r>
            <a:r>
              <a:rPr lang="en-US" sz="1200" i="1" dirty="0">
                <a:solidFill>
                  <a:prstClr val="black"/>
                </a:solidFill>
                <a:latin typeface="Calibri"/>
                <a:ea typeface="+mn-ea"/>
                <a:cs typeface="+mn-cs"/>
              </a:rPr>
              <a:t> = 'MA</a:t>
            </a:r>
            <a:r>
              <a:rPr lang="en-US" sz="1400" dirty="0">
                <a:solidFill>
                  <a:prstClr val="black"/>
                </a:solidFill>
                <a:latin typeface="Calibri"/>
                <a:ea typeface="+mn-ea"/>
                <a:cs typeface="+mn-cs"/>
              </a:rPr>
              <a:t>' </a:t>
            </a:r>
            <a:r>
              <a:rPr lang="en-US" sz="1400" dirty="0" smtClean="0">
                <a:solidFill>
                  <a:prstClr val="black"/>
                </a:solidFill>
                <a:latin typeface="Calibri"/>
                <a:ea typeface="+mn-ea"/>
                <a:cs typeface="+mn-cs"/>
              </a:rPr>
              <a:t>), eliminate beneficiaries who have died (</a:t>
            </a:r>
            <a:r>
              <a:rPr lang="en-US" sz="1200" i="1" dirty="0" smtClean="0">
                <a:solidFill>
                  <a:prstClr val="black"/>
                </a:solidFill>
                <a:latin typeface="Calibri"/>
                <a:ea typeface="+mn-ea"/>
                <a:cs typeface="+mn-cs"/>
              </a:rPr>
              <a:t>date of death is null</a:t>
            </a:r>
            <a:r>
              <a:rPr lang="en-US" sz="1400" dirty="0" smtClean="0">
                <a:solidFill>
                  <a:prstClr val="black"/>
                </a:solidFill>
                <a:latin typeface="Calibri"/>
                <a:ea typeface="+mn-ea"/>
                <a:cs typeface="+mn-cs"/>
              </a:rPr>
              <a:t>), limit to those who have medical coverage (</a:t>
            </a:r>
            <a:r>
              <a:rPr lang="en-US" sz="1200" i="1" dirty="0" err="1" smtClean="0">
                <a:solidFill>
                  <a:prstClr val="black"/>
                </a:solidFill>
                <a:latin typeface="Calibri"/>
                <a:ea typeface="+mn-ea"/>
                <a:cs typeface="+mn-cs"/>
              </a:rPr>
              <a:t>medicalcoverage</a:t>
            </a:r>
            <a:r>
              <a:rPr lang="en-US" sz="1200" i="1" dirty="0" smtClean="0">
                <a:solidFill>
                  <a:prstClr val="black"/>
                </a:solidFill>
                <a:latin typeface="Calibri"/>
                <a:ea typeface="+mn-ea"/>
                <a:cs typeface="+mn-cs"/>
              </a:rPr>
              <a:t> = '1'</a:t>
            </a:r>
            <a:r>
              <a:rPr lang="en-US" sz="1400" dirty="0" smtClean="0">
                <a:solidFill>
                  <a:prstClr val="black"/>
                </a:solidFill>
                <a:latin typeface="Calibri"/>
                <a:ea typeface="+mn-ea"/>
                <a:cs typeface="+mn-cs"/>
              </a:rPr>
              <a:t>) with a clearly insurance product (</a:t>
            </a:r>
            <a:r>
              <a:rPr lang="en-US" sz="1200" i="1" dirty="0" err="1" smtClean="0">
                <a:solidFill>
                  <a:prstClr val="black"/>
                </a:solidFill>
                <a:latin typeface="Calibri"/>
                <a:ea typeface="+mn-ea"/>
                <a:cs typeface="+mn-cs"/>
              </a:rPr>
              <a:t>insurancetypecodeproduct</a:t>
            </a:r>
            <a:r>
              <a:rPr lang="en-US" sz="1200" i="1" dirty="0" smtClean="0">
                <a:solidFill>
                  <a:prstClr val="black"/>
                </a:solidFill>
                <a:latin typeface="Calibri"/>
                <a:ea typeface="+mn-ea"/>
                <a:cs typeface="+mn-cs"/>
              </a:rPr>
              <a:t> &lt;&gt; '‘), and </a:t>
            </a:r>
            <a:r>
              <a:rPr lang="en-US" sz="1400" dirty="0" smtClean="0">
                <a:solidFill>
                  <a:prstClr val="black"/>
                </a:solidFill>
                <a:latin typeface="Calibri"/>
                <a:ea typeface="+mn-ea"/>
                <a:cs typeface="+mn-cs"/>
              </a:rPr>
              <a:t>a geocoded address (</a:t>
            </a:r>
            <a:r>
              <a:rPr lang="en-US" sz="1200" i="1" dirty="0" err="1">
                <a:solidFill>
                  <a:prstClr val="black"/>
                </a:solidFill>
                <a:latin typeface="Calibri"/>
                <a:ea typeface="+mn-ea"/>
                <a:cs typeface="+mn-cs"/>
              </a:rPr>
              <a:t>standardized_membercounty</a:t>
            </a:r>
            <a:r>
              <a:rPr lang="en-US" sz="1200" i="1" dirty="0">
                <a:solidFill>
                  <a:prstClr val="black"/>
                </a:solidFill>
                <a:latin typeface="Calibri"/>
                <a:ea typeface="+mn-ea"/>
                <a:cs typeface="+mn-cs"/>
              </a:rPr>
              <a:t> &lt;&gt; '' </a:t>
            </a:r>
            <a:r>
              <a:rPr lang="en-US" sz="1400" dirty="0" smtClean="0">
                <a:solidFill>
                  <a:prstClr val="black"/>
                </a:solidFill>
                <a:latin typeface="Calibri"/>
                <a:ea typeface="+mn-ea"/>
                <a:cs typeface="+mn-cs"/>
              </a:rPr>
              <a:t>) and who are under 65 (</a:t>
            </a:r>
            <a:r>
              <a:rPr lang="en-US" sz="1200" i="1" dirty="0" err="1" smtClean="0">
                <a:solidFill>
                  <a:prstClr val="black"/>
                </a:solidFill>
                <a:latin typeface="Calibri"/>
                <a:ea typeface="+mn-ea"/>
                <a:cs typeface="+mn-cs"/>
              </a:rPr>
              <a:t>memberage</a:t>
            </a:r>
            <a:r>
              <a:rPr lang="en-US" sz="1200" i="1" dirty="0" smtClean="0">
                <a:solidFill>
                  <a:prstClr val="black"/>
                </a:solidFill>
                <a:latin typeface="Calibri"/>
                <a:ea typeface="+mn-ea"/>
                <a:cs typeface="+mn-cs"/>
              </a:rPr>
              <a:t> </a:t>
            </a:r>
            <a:r>
              <a:rPr lang="en-US" sz="1200" i="1" dirty="0">
                <a:solidFill>
                  <a:prstClr val="black"/>
                </a:solidFill>
                <a:latin typeface="Calibri"/>
                <a:ea typeface="+mn-ea"/>
                <a:cs typeface="+mn-cs"/>
              </a:rPr>
              <a:t>&lt;</a:t>
            </a:r>
            <a:r>
              <a:rPr lang="en-US" sz="1200" i="1" dirty="0" smtClean="0">
                <a:solidFill>
                  <a:prstClr val="black"/>
                </a:solidFill>
                <a:latin typeface="Calibri"/>
                <a:ea typeface="+mn-ea"/>
                <a:cs typeface="+mn-cs"/>
              </a:rPr>
              <a:t>65</a:t>
            </a:r>
            <a:r>
              <a:rPr lang="en-US" sz="1400" dirty="0" smtClean="0">
                <a:solidFill>
                  <a:prstClr val="black"/>
                </a:solidFill>
                <a:latin typeface="Calibri"/>
                <a:ea typeface="+mn-ea"/>
                <a:cs typeface="+mn-cs"/>
              </a:rPr>
              <a:t>), you will see a close alignment with the census population. The alignment improves after adjusting for the Census count of remaining uninsured population under age 65. The margin of percent difference between the Census County populations ranges from +3.8% to -5.7% (see Table below).</a:t>
            </a:r>
            <a:endParaRPr lang="en-US" sz="1400" dirty="0">
              <a:solidFill>
                <a:prstClr val="black"/>
              </a:solidFill>
              <a:latin typeface="Calibri"/>
              <a:ea typeface="+mn-ea"/>
              <a:cs typeface="+mn-cs"/>
            </a:endParaRPr>
          </a:p>
        </p:txBody>
      </p:sp>
      <p:graphicFrame>
        <p:nvGraphicFramePr>
          <p:cNvPr id="9" name="Table 8"/>
          <p:cNvGraphicFramePr>
            <a:graphicFrameLocks noGrp="1"/>
          </p:cNvGraphicFramePr>
          <p:nvPr>
            <p:extLst>
              <p:ext uri="{D42A27DB-BD31-4B8C-83A1-F6EECF244321}">
                <p14:modId xmlns:p14="http://schemas.microsoft.com/office/powerpoint/2010/main" val="2746298509"/>
              </p:ext>
            </p:extLst>
          </p:nvPr>
        </p:nvGraphicFramePr>
        <p:xfrm>
          <a:off x="457200" y="3200400"/>
          <a:ext cx="8229600" cy="3465703"/>
        </p:xfrm>
        <a:graphic>
          <a:graphicData uri="http://schemas.openxmlformats.org/drawingml/2006/table">
            <a:tbl>
              <a:tblPr firstRow="1" firstCol="1" bandRow="1">
                <a:tableStyleId>{5C22544A-7EE6-4342-B048-85BDC9FD1C3A}</a:tableStyleId>
              </a:tblPr>
              <a:tblGrid>
                <a:gridCol w="708509"/>
                <a:gridCol w="743934"/>
                <a:gridCol w="602686"/>
                <a:gridCol w="617674"/>
                <a:gridCol w="532290"/>
                <a:gridCol w="532744"/>
                <a:gridCol w="532744"/>
                <a:gridCol w="532744"/>
                <a:gridCol w="683075"/>
                <a:gridCol w="838200"/>
                <a:gridCol w="914400"/>
                <a:gridCol w="990600"/>
              </a:tblGrid>
              <a:tr h="228600">
                <a:tc gridSpan="12">
                  <a:txBody>
                    <a:bodyPr/>
                    <a:lstStyle/>
                    <a:p>
                      <a:pPr marL="0" marR="0" algn="ctr">
                        <a:lnSpc>
                          <a:spcPct val="115000"/>
                        </a:lnSpc>
                        <a:spcBef>
                          <a:spcPts val="0"/>
                        </a:spcBef>
                        <a:spcAft>
                          <a:spcPts val="0"/>
                        </a:spcAft>
                      </a:pPr>
                      <a:r>
                        <a:rPr lang="en-US" sz="1200" dirty="0" smtClean="0">
                          <a:effectLst/>
                        </a:rPr>
                        <a:t>Comparison of Census 2010 County Population</a:t>
                      </a:r>
                      <a:r>
                        <a:rPr lang="en-US" sz="1200" baseline="0" dirty="0" smtClean="0">
                          <a:effectLst/>
                        </a:rPr>
                        <a:t> to APCD </a:t>
                      </a:r>
                      <a:r>
                        <a:rPr lang="en-US" sz="1200" dirty="0" smtClean="0">
                          <a:effectLst/>
                        </a:rPr>
                        <a:t>Member Eligibility Distinct MEIDs Age &lt;65 Years with Select Filters</a:t>
                      </a:r>
                      <a:endParaRPr lang="en-US" sz="1200" dirty="0">
                        <a:effectLst/>
                        <a:latin typeface="Calibri"/>
                        <a:ea typeface="Calibri"/>
                        <a:cs typeface="Times New Roman"/>
                      </a:endParaRPr>
                    </a:p>
                  </a:txBody>
                  <a:tcPr marL="49051" marR="49051"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nSpc>
                          <a:spcPct val="115000"/>
                        </a:lnSpc>
                      </a:pPr>
                      <a:endParaRPr lang="en-US" sz="800" dirty="0">
                        <a:effectLst/>
                        <a:latin typeface="Calibri"/>
                      </a:endParaRPr>
                    </a:p>
                  </a:txBody>
                  <a:tcPr marL="49051" marR="49051"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nSpc>
                          <a:spcPct val="115000"/>
                        </a:lnSpc>
                      </a:pPr>
                      <a:endParaRPr lang="en-US" sz="800" dirty="0">
                        <a:effectLst/>
                        <a:latin typeface="Calibri"/>
                      </a:endParaRPr>
                    </a:p>
                  </a:txBody>
                  <a:tcPr marL="49051" marR="49051"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nSpc>
                          <a:spcPct val="115000"/>
                        </a:lnSpc>
                      </a:pPr>
                      <a:endParaRPr lang="en-US" sz="800" dirty="0">
                        <a:effectLst/>
                        <a:latin typeface="Calibri"/>
                      </a:endParaRPr>
                    </a:p>
                  </a:txBody>
                  <a:tcPr marL="49051" marR="49051"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15000"/>
                        </a:lnSpc>
                        <a:spcBef>
                          <a:spcPts val="0"/>
                        </a:spcBef>
                        <a:spcAft>
                          <a:spcPts val="0"/>
                        </a:spcAft>
                      </a:pPr>
                      <a:endParaRPr lang="en-US" sz="800" dirty="0">
                        <a:effectLst/>
                        <a:latin typeface="Calibri"/>
                        <a:ea typeface="Calibri"/>
                        <a:cs typeface="Times New Roman"/>
                      </a:endParaRPr>
                    </a:p>
                  </a:txBody>
                  <a:tcPr marL="49051" marR="49051"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nSpc>
                          <a:spcPct val="115000"/>
                        </a:lnSpc>
                      </a:pPr>
                      <a:endParaRPr lang="en-US" sz="800" dirty="0">
                        <a:effectLst/>
                        <a:latin typeface="Calibri"/>
                      </a:endParaRPr>
                    </a:p>
                  </a:txBody>
                  <a:tcPr marL="49051" marR="49051"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nSpc>
                          <a:spcPct val="115000"/>
                        </a:lnSpc>
                      </a:pPr>
                      <a:endParaRPr lang="en-US" sz="800" dirty="0">
                        <a:effectLst/>
                        <a:latin typeface="Calibri"/>
                      </a:endParaRPr>
                    </a:p>
                  </a:txBody>
                  <a:tcPr marL="49051" marR="49051"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nSpc>
                          <a:spcPct val="115000"/>
                        </a:lnSpc>
                      </a:pPr>
                      <a:endParaRPr lang="en-US" sz="800" dirty="0">
                        <a:effectLst/>
                        <a:latin typeface="Calibri"/>
                      </a:endParaRPr>
                    </a:p>
                  </a:txBody>
                  <a:tcPr marL="49051" marR="49051"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08203">
                <a:tc>
                  <a:txBody>
                    <a:bodyPr/>
                    <a:lstStyle/>
                    <a:p>
                      <a:pPr marL="0" marR="0" algn="ctr">
                        <a:lnSpc>
                          <a:spcPct val="115000"/>
                        </a:lnSpc>
                        <a:spcBef>
                          <a:spcPts val="0"/>
                        </a:spcBef>
                        <a:spcAft>
                          <a:spcPts val="0"/>
                        </a:spcAft>
                      </a:pPr>
                      <a:r>
                        <a:rPr lang="en-US" sz="1000" dirty="0">
                          <a:effectLst/>
                        </a:rPr>
                        <a:t>COUNTY</a:t>
                      </a:r>
                      <a:endParaRPr lang="en-US" sz="1000" dirty="0">
                        <a:effectLst/>
                        <a:latin typeface="Calibri"/>
                        <a:ea typeface="Calibri"/>
                        <a:cs typeface="Times New Roman"/>
                      </a:endParaRPr>
                    </a:p>
                  </a:txBody>
                  <a:tcPr marL="49051" marR="49051" marT="0" marB="0" anchor="b">
                    <a:lnT w="38100" cmpd="sng">
                      <a:noFill/>
                    </a:lnT>
                  </a:tcPr>
                </a:tc>
                <a:tc>
                  <a:txBody>
                    <a:bodyPr/>
                    <a:lstStyle/>
                    <a:p>
                      <a:pPr marL="0" marR="0" algn="ctr">
                        <a:lnSpc>
                          <a:spcPct val="115000"/>
                        </a:lnSpc>
                        <a:spcBef>
                          <a:spcPts val="0"/>
                        </a:spcBef>
                        <a:spcAft>
                          <a:spcPts val="0"/>
                        </a:spcAft>
                      </a:pPr>
                      <a:r>
                        <a:rPr lang="en-US" sz="800" dirty="0" smtClean="0">
                          <a:effectLst/>
                        </a:rPr>
                        <a:t>Total Massachusetts 2010  Census  Population</a:t>
                      </a:r>
                      <a:endParaRPr lang="en-US" sz="800" dirty="0">
                        <a:effectLst/>
                        <a:latin typeface="Calibri"/>
                        <a:ea typeface="Calibri"/>
                        <a:cs typeface="Times New Roman"/>
                      </a:endParaRPr>
                    </a:p>
                  </a:txBody>
                  <a:tcPr marL="49051" marR="49051" marT="0" marB="0" anchor="b">
                    <a:lnT w="38100" cmpd="sng">
                      <a:noFill/>
                    </a:lnT>
                  </a:tcPr>
                </a:tc>
                <a:tc>
                  <a:txBody>
                    <a:bodyPr/>
                    <a:lstStyle/>
                    <a:p>
                      <a:pPr marL="0" marR="0" algn="ctr">
                        <a:lnSpc>
                          <a:spcPct val="115000"/>
                        </a:lnSpc>
                        <a:spcBef>
                          <a:spcPts val="0"/>
                        </a:spcBef>
                        <a:spcAft>
                          <a:spcPts val="0"/>
                        </a:spcAft>
                      </a:pPr>
                      <a:r>
                        <a:rPr lang="en-US" sz="800" dirty="0" smtClean="0">
                          <a:effectLst/>
                        </a:rPr>
                        <a:t>Census Population Age</a:t>
                      </a:r>
                      <a:r>
                        <a:rPr lang="en-US" sz="800" dirty="0">
                          <a:effectLst/>
                        </a:rPr>
                        <a:t>=&gt;65</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lnT w="38100" cmpd="sng">
                      <a:noFill/>
                    </a:lnT>
                  </a:tcPr>
                </a:tc>
                <a:tc>
                  <a:txBody>
                    <a:bodyPr/>
                    <a:lstStyle/>
                    <a:p>
                      <a:pPr marL="0" marR="0" algn="ctr">
                        <a:lnSpc>
                          <a:spcPct val="115000"/>
                        </a:lnSpc>
                        <a:spcBef>
                          <a:spcPts val="0"/>
                        </a:spcBef>
                        <a:spcAft>
                          <a:spcPts val="0"/>
                        </a:spcAft>
                      </a:pPr>
                      <a:r>
                        <a:rPr lang="en-US" sz="800" dirty="0" smtClean="0">
                          <a:effectLst/>
                        </a:rPr>
                        <a:t>Census Population Age&lt;65</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800" dirty="0" smtClean="0">
                          <a:effectLst/>
                        </a:rPr>
                        <a:t>APCD Year 2011</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800" dirty="0" smtClean="0">
                          <a:effectLst/>
                        </a:rPr>
                        <a:t>APCD Year 2012</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T w="38100" cmpd="sng">
                      <a:noFill/>
                    </a:lnT>
                  </a:tcPr>
                </a:tc>
                <a:tc>
                  <a:txBody>
                    <a:bodyPr/>
                    <a:lstStyle/>
                    <a:p>
                      <a:pPr marL="0" marR="0" algn="ctr">
                        <a:lnSpc>
                          <a:spcPct val="115000"/>
                        </a:lnSpc>
                        <a:spcBef>
                          <a:spcPts val="0"/>
                        </a:spcBef>
                        <a:spcAft>
                          <a:spcPts val="0"/>
                        </a:spcAft>
                      </a:pPr>
                      <a:r>
                        <a:rPr lang="en-US" sz="800" dirty="0" smtClean="0">
                          <a:effectLst/>
                        </a:rPr>
                        <a:t>APCD Year 2013</a:t>
                      </a:r>
                      <a:endParaRPr lang="en-US" sz="800" dirty="0">
                        <a:effectLst/>
                        <a:latin typeface="Calibri"/>
                        <a:ea typeface="Calibri"/>
                        <a:cs typeface="Times New Roman"/>
                      </a:endParaRPr>
                    </a:p>
                  </a:txBody>
                  <a:tcPr marL="49051" marR="49051" marT="0" marB="0" anchor="b">
                    <a:lnT w="38100" cmpd="sng">
                      <a:noFill/>
                    </a:lnT>
                  </a:tcPr>
                </a:tc>
                <a:tc>
                  <a:txBody>
                    <a:bodyPr/>
                    <a:lstStyle/>
                    <a:p>
                      <a:pPr marL="0" marR="0" algn="ctr">
                        <a:lnSpc>
                          <a:spcPct val="115000"/>
                        </a:lnSpc>
                        <a:spcBef>
                          <a:spcPts val="0"/>
                        </a:spcBef>
                        <a:spcAft>
                          <a:spcPts val="0"/>
                        </a:spcAft>
                      </a:pPr>
                      <a:r>
                        <a:rPr lang="en-US" sz="800" dirty="0" smtClean="0">
                          <a:effectLst/>
                        </a:rPr>
                        <a:t>APCD Year 2014</a:t>
                      </a:r>
                      <a:endParaRPr lang="en-US" sz="800" dirty="0">
                        <a:effectLst/>
                        <a:latin typeface="Calibri"/>
                        <a:ea typeface="Calibri"/>
                        <a:cs typeface="Times New Roman"/>
                      </a:endParaRPr>
                    </a:p>
                  </a:txBody>
                  <a:tcPr marL="49051" marR="49051" marT="0" marB="0" anchor="b">
                    <a:lnT w="38100" cmpd="sng">
                      <a:noFill/>
                    </a:lnT>
                  </a:tcPr>
                </a:tc>
                <a:tc>
                  <a:txBody>
                    <a:bodyPr/>
                    <a:lstStyle/>
                    <a:p>
                      <a:pPr marL="0" marR="0" algn="ctr">
                        <a:lnSpc>
                          <a:spcPct val="115000"/>
                        </a:lnSpc>
                        <a:spcBef>
                          <a:spcPts val="0"/>
                        </a:spcBef>
                        <a:spcAft>
                          <a:spcPts val="0"/>
                        </a:spcAft>
                      </a:pPr>
                      <a:r>
                        <a:rPr lang="en-US" sz="800" dirty="0" smtClean="0">
                          <a:effectLst/>
                        </a:rPr>
                        <a:t>APCD Year 2015</a:t>
                      </a:r>
                      <a:endParaRPr lang="en-US" sz="800" dirty="0">
                        <a:effectLst/>
                        <a:latin typeface="Calibri"/>
                        <a:ea typeface="Calibri"/>
                        <a:cs typeface="Times New Roman"/>
                      </a:endParaRPr>
                    </a:p>
                  </a:txBody>
                  <a:tcPr marL="49051" marR="49051" marT="0" marB="0" anchor="b">
                    <a:lnT w="38100" cmpd="sng">
                      <a:noFill/>
                    </a:lnT>
                  </a:tcPr>
                </a:tc>
                <a:tc>
                  <a:txBody>
                    <a:bodyPr/>
                    <a:lstStyle/>
                    <a:p>
                      <a:pPr marL="0" marR="0" algn="ctr">
                        <a:lnSpc>
                          <a:spcPct val="115000"/>
                        </a:lnSpc>
                        <a:spcBef>
                          <a:spcPts val="0"/>
                        </a:spcBef>
                        <a:spcAft>
                          <a:spcPts val="0"/>
                        </a:spcAft>
                      </a:pPr>
                      <a:r>
                        <a:rPr lang="en-US" sz="800" dirty="0" smtClean="0">
                          <a:effectLst/>
                        </a:rPr>
                        <a:t>Percent Diff </a:t>
                      </a:r>
                    </a:p>
                    <a:p>
                      <a:pPr marL="0" marR="0" algn="ctr">
                        <a:lnSpc>
                          <a:spcPct val="115000"/>
                        </a:lnSpc>
                        <a:spcBef>
                          <a:spcPts val="0"/>
                        </a:spcBef>
                        <a:spcAft>
                          <a:spcPts val="0"/>
                        </a:spcAft>
                      </a:pPr>
                      <a:r>
                        <a:rPr lang="en-US" sz="800" dirty="0" smtClean="0">
                          <a:effectLst/>
                        </a:rPr>
                        <a:t>2010 Census and</a:t>
                      </a:r>
                    </a:p>
                    <a:p>
                      <a:pPr marL="0" marR="0" algn="ctr">
                        <a:lnSpc>
                          <a:spcPct val="115000"/>
                        </a:lnSpc>
                        <a:spcBef>
                          <a:spcPts val="0"/>
                        </a:spcBef>
                        <a:spcAft>
                          <a:spcPts val="0"/>
                        </a:spcAft>
                      </a:pPr>
                      <a:r>
                        <a:rPr lang="en-US" sz="800" dirty="0" smtClean="0">
                          <a:effectLst/>
                        </a:rPr>
                        <a:t> APCD Year 2011</a:t>
                      </a:r>
                      <a:endParaRPr lang="en-US" sz="800" dirty="0">
                        <a:effectLst/>
                        <a:latin typeface="Calibri"/>
                        <a:ea typeface="Calibri"/>
                        <a:cs typeface="Times New Roman"/>
                      </a:endParaRPr>
                    </a:p>
                  </a:txBody>
                  <a:tcPr marL="49051" marR="49051" marT="0" marB="0" anchor="b">
                    <a:lnT w="38100" cmpd="sng">
                      <a:noFill/>
                    </a:lnT>
                  </a:tcPr>
                </a:tc>
                <a:tc>
                  <a:txBody>
                    <a:bodyPr/>
                    <a:lstStyle/>
                    <a:p>
                      <a:pPr marL="0" marR="0" algn="ctr">
                        <a:lnSpc>
                          <a:spcPct val="115000"/>
                        </a:lnSpc>
                        <a:spcBef>
                          <a:spcPts val="0"/>
                        </a:spcBef>
                        <a:spcAft>
                          <a:spcPts val="0"/>
                        </a:spcAft>
                      </a:pPr>
                      <a:r>
                        <a:rPr lang="en-US" sz="800" dirty="0" smtClean="0">
                          <a:effectLst/>
                        </a:rPr>
                        <a:t>Census 2010 Percent</a:t>
                      </a:r>
                      <a:r>
                        <a:rPr lang="en-US" sz="800" baseline="0" dirty="0" smtClean="0">
                          <a:effectLst/>
                        </a:rPr>
                        <a:t> P</a:t>
                      </a:r>
                      <a:r>
                        <a:rPr lang="en-US" sz="800" dirty="0" smtClean="0">
                          <a:effectLst/>
                        </a:rPr>
                        <a:t>opulation Age&lt;65 Uninsured</a:t>
                      </a:r>
                      <a:endParaRPr lang="en-US" sz="800" dirty="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lnT w="38100" cmpd="sng">
                      <a:noFill/>
                    </a:lnT>
                  </a:tcPr>
                </a:tc>
                <a:tc>
                  <a:txBody>
                    <a:bodyPr/>
                    <a:lstStyle/>
                    <a:p>
                      <a:pPr marL="0" marR="0" algn="ctr">
                        <a:lnSpc>
                          <a:spcPct val="115000"/>
                        </a:lnSpc>
                        <a:spcBef>
                          <a:spcPts val="0"/>
                        </a:spcBef>
                        <a:spcAft>
                          <a:spcPts val="0"/>
                        </a:spcAft>
                      </a:pPr>
                      <a:r>
                        <a:rPr lang="en-US" sz="800" b="1" dirty="0" smtClean="0">
                          <a:solidFill>
                            <a:srgbClr val="FF0000"/>
                          </a:solidFill>
                          <a:effectLst/>
                        </a:rPr>
                        <a:t>Percent Difference After Adjusting for Census 2010 Percent Age&lt;65Uninsured</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Barnstable</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215,888</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53,879</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162,009</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171,728</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174,589</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172,787</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173,871</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174,594</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6%</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6%</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0.0%</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Berkshire</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131,219</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24,386</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106,833</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110,283</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112,993</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113,235</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114,088</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114,311</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3%</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3.9%</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-0.7%</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Bristol</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548,285</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77,879</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470,406</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470,063</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480,034</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480,061</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487,554</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494,269</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0%</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4.5%</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-4.6%</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Dukes</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16,535</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2,699</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13,836</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15,300</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16,156</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16,133</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16,431</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16,702</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11%</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9.9%</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0.7%</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Essex</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743,159</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105,083</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638,076</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680,365</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700,462</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dirty="0">
                          <a:effectLst/>
                        </a:rPr>
                        <a:t>700,727</a:t>
                      </a:r>
                      <a:endParaRPr lang="en-US" sz="800" dirty="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713,432</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721,717</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7%</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4.4%</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2.2%</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Franklin</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71,372</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10,878</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60,494</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62,967</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65,619</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65,460</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66,596</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66,845</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4%</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dirty="0">
                          <a:effectLst/>
                        </a:rPr>
                        <a:t>3.9%</a:t>
                      </a:r>
                      <a:endParaRPr lang="en-US" sz="800" dirty="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0.2%</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Hampden</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463,490</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65,745</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397,745</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424,230</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434,563</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440,508</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448,160</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454,183</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7%</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4.6%</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2.1%</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Hampshire</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158,080</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20,022</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138,058</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125,268</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135,649</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136,342</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134,182</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133,838</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-9%</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3.6%</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-5.7%</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Middlesex</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1,503,085</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197,015</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1,306,070</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1,360,781</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1,406,270</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1,405,090</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1,432,748</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1,447,816</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4%</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3.7%</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0.5%</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Nantucket</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10,172</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1,227</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8,945</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10,054</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10,679</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10,862</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11,477</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12,052</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12%</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8.6%</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3.8%</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Norfolk</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670,850</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97,304</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573,546</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604,694</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617,916</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618,943</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628,638</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633,948</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5%</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2.5%</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2.9%</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Plymouth</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494,919</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68,846</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426,073</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441,279</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448,599</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447,708</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453,257</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458,230</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4%</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3.8%</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-0.2%</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887">
                <a:tc>
                  <a:txBody>
                    <a:bodyPr/>
                    <a:lstStyle/>
                    <a:p>
                      <a:pPr marL="0" marR="0">
                        <a:lnSpc>
                          <a:spcPct val="115000"/>
                        </a:lnSpc>
                        <a:spcBef>
                          <a:spcPts val="0"/>
                        </a:spcBef>
                        <a:spcAft>
                          <a:spcPts val="0"/>
                        </a:spcAft>
                      </a:pPr>
                      <a:r>
                        <a:rPr lang="en-US" sz="1000" dirty="0">
                          <a:effectLst/>
                        </a:rPr>
                        <a:t>Suffolk</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722,023</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75,726</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646,297</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676,431</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714,838</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719,437</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746,100</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775,051</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5%</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5.4%</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-0.7%</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43064">
                <a:tc>
                  <a:txBody>
                    <a:bodyPr/>
                    <a:lstStyle/>
                    <a:p>
                      <a:pPr marL="0" marR="0">
                        <a:lnSpc>
                          <a:spcPct val="115000"/>
                        </a:lnSpc>
                        <a:spcBef>
                          <a:spcPts val="0"/>
                        </a:spcBef>
                        <a:spcAft>
                          <a:spcPts val="0"/>
                        </a:spcAft>
                      </a:pPr>
                      <a:r>
                        <a:rPr lang="en-US" sz="1000" dirty="0">
                          <a:effectLst/>
                        </a:rPr>
                        <a:t>Worcester</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a:effectLst/>
                        </a:rPr>
                        <a:t>798,552</a:t>
                      </a:r>
                      <a:endParaRPr lang="en-US" sz="80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dirty="0">
                          <a:effectLst/>
                        </a:rPr>
                        <a:t>102,035</a:t>
                      </a:r>
                      <a:endParaRPr lang="en-US" sz="800" dirty="0">
                        <a:solidFill>
                          <a:schemeClr val="tx1"/>
                        </a:solidFill>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nSpc>
                          <a:spcPct val="115000"/>
                        </a:lnSpc>
                        <a:spcBef>
                          <a:spcPts val="0"/>
                        </a:spcBef>
                        <a:spcAft>
                          <a:spcPts val="0"/>
                        </a:spcAft>
                      </a:pPr>
                      <a:r>
                        <a:rPr lang="en-US" sz="800" dirty="0">
                          <a:effectLst/>
                        </a:rPr>
                        <a:t>696,517</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dirty="0">
                          <a:effectLst/>
                        </a:rPr>
                        <a:t>724,426</a:t>
                      </a:r>
                      <a:endParaRPr lang="en-US" sz="800" dirty="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800">
                          <a:effectLst/>
                        </a:rPr>
                        <a:t>741,668</a:t>
                      </a:r>
                      <a:endParaRPr lang="en-US" sz="800">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tcPr>
                </a:tc>
                <a:tc>
                  <a:txBody>
                    <a:bodyPr/>
                    <a:lstStyle/>
                    <a:p>
                      <a:pPr marL="0" marR="0" algn="r">
                        <a:lnSpc>
                          <a:spcPct val="115000"/>
                        </a:lnSpc>
                        <a:spcBef>
                          <a:spcPts val="0"/>
                        </a:spcBef>
                        <a:spcAft>
                          <a:spcPts val="0"/>
                        </a:spcAft>
                      </a:pPr>
                      <a:r>
                        <a:rPr lang="en-US" sz="800">
                          <a:effectLst/>
                        </a:rPr>
                        <a:t>739,089</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747,572</a:t>
                      </a:r>
                      <a:endParaRPr lang="en-US" sz="800">
                        <a:effectLst/>
                        <a:latin typeface="Calibri"/>
                        <a:ea typeface="Calibri"/>
                        <a:cs typeface="Times New Roman"/>
                      </a:endParaRPr>
                    </a:p>
                  </a:txBody>
                  <a:tcPr marL="49051" marR="49051" marT="0" marB="0" anchor="b"/>
                </a:tc>
                <a:tc>
                  <a:txBody>
                    <a:bodyPr/>
                    <a:lstStyle/>
                    <a:p>
                      <a:pPr marL="0" marR="0" algn="r">
                        <a:lnSpc>
                          <a:spcPct val="115000"/>
                        </a:lnSpc>
                        <a:spcBef>
                          <a:spcPts val="0"/>
                        </a:spcBef>
                        <a:spcAft>
                          <a:spcPts val="0"/>
                        </a:spcAft>
                      </a:pPr>
                      <a:r>
                        <a:rPr lang="en-US" sz="800">
                          <a:effectLst/>
                        </a:rPr>
                        <a:t>750,556</a:t>
                      </a:r>
                      <a:endParaRPr lang="en-US" sz="800">
                        <a:effectLst/>
                        <a:latin typeface="Calibri"/>
                        <a:ea typeface="Calibri"/>
                        <a:cs typeface="Times New Roman"/>
                      </a:endParaRPr>
                    </a:p>
                  </a:txBody>
                  <a:tcPr marL="49051" marR="49051" marT="0" marB="0" anchor="b"/>
                </a:tc>
                <a:tc>
                  <a:txBody>
                    <a:bodyPr/>
                    <a:lstStyle/>
                    <a:p>
                      <a:pPr marL="0" marR="0" algn="ctr">
                        <a:lnSpc>
                          <a:spcPct val="115000"/>
                        </a:lnSpc>
                        <a:spcBef>
                          <a:spcPts val="0"/>
                        </a:spcBef>
                        <a:spcAft>
                          <a:spcPts val="0"/>
                        </a:spcAft>
                      </a:pPr>
                      <a:r>
                        <a:rPr lang="en-US" sz="800">
                          <a:effectLst/>
                        </a:rPr>
                        <a:t>4%</a:t>
                      </a:r>
                      <a:endParaRPr lang="en-US" sz="800">
                        <a:effectLst/>
                        <a:latin typeface="Calibri"/>
                        <a:ea typeface="Calibri"/>
                        <a:cs typeface="Times New Roman"/>
                      </a:endParaRPr>
                    </a:p>
                  </a:txBody>
                  <a:tcPr marL="49051" marR="49051" marT="0" marB="0" anchor="ctr"/>
                </a:tc>
                <a:tc>
                  <a:txBody>
                    <a:bodyPr/>
                    <a:lstStyle/>
                    <a:p>
                      <a:pPr marL="0" marR="0" algn="ctr">
                        <a:lnSpc>
                          <a:spcPct val="115000"/>
                        </a:lnSpc>
                        <a:spcBef>
                          <a:spcPts val="0"/>
                        </a:spcBef>
                        <a:spcAft>
                          <a:spcPts val="0"/>
                        </a:spcAft>
                      </a:pPr>
                      <a:r>
                        <a:rPr lang="en-US" sz="800">
                          <a:effectLst/>
                        </a:rPr>
                        <a:t>3.7%</a:t>
                      </a:r>
                      <a:endParaRPr lang="en-US" sz="800">
                        <a:effectLst/>
                        <a:latin typeface="Calibri"/>
                        <a:ea typeface="Calibri"/>
                        <a:cs typeface="Times New Roman"/>
                      </a:endParaRPr>
                    </a:p>
                  </a:txBody>
                  <a:tcPr marL="49051" marR="49051" marT="0" marB="0" anchor="b">
                    <a:lnR w="12700" cap="flat" cmpd="sng" algn="ctr">
                      <a:solidFill>
                        <a:schemeClr val="tx1"/>
                      </a:solidFill>
                      <a:prstDash val="solid"/>
                      <a:round/>
                      <a:headEnd type="none" w="med" len="med"/>
                      <a:tailEnd type="none" w="med" len="med"/>
                    </a:lnR>
                  </a:tcPr>
                </a:tc>
                <a:tc>
                  <a:txBody>
                    <a:bodyPr/>
                    <a:lstStyle/>
                    <a:p>
                      <a:pPr marL="0" marR="0" algn="ctr">
                        <a:lnSpc>
                          <a:spcPct val="115000"/>
                        </a:lnSpc>
                        <a:spcBef>
                          <a:spcPts val="0"/>
                        </a:spcBef>
                        <a:spcAft>
                          <a:spcPts val="0"/>
                        </a:spcAft>
                      </a:pPr>
                      <a:r>
                        <a:rPr lang="en-US" sz="800" b="1" dirty="0">
                          <a:solidFill>
                            <a:srgbClr val="FF0000"/>
                          </a:solidFill>
                          <a:effectLst/>
                        </a:rPr>
                        <a:t>0.3%</a:t>
                      </a:r>
                      <a:endParaRPr lang="en-US" sz="800" b="1" dirty="0">
                        <a:solidFill>
                          <a:srgbClr val="FF0000"/>
                        </a:solidFill>
                        <a:effectLst/>
                        <a:latin typeface="Calibri"/>
                        <a:ea typeface="Calibri"/>
                        <a:cs typeface="Times New Roman"/>
                      </a:endParaRPr>
                    </a:p>
                  </a:txBody>
                  <a:tcPr marL="49051" marR="4905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49877">
                <a:tc>
                  <a:txBody>
                    <a:bodyPr/>
                    <a:lstStyle/>
                    <a:p>
                      <a:pPr marL="0" marR="0" algn="ctr">
                        <a:lnSpc>
                          <a:spcPct val="115000"/>
                        </a:lnSpc>
                        <a:spcBef>
                          <a:spcPts val="0"/>
                        </a:spcBef>
                        <a:spcAft>
                          <a:spcPts val="0"/>
                        </a:spcAft>
                      </a:pPr>
                      <a:r>
                        <a:rPr lang="en-US" sz="1000" dirty="0">
                          <a:effectLst/>
                        </a:rPr>
                        <a:t>Population</a:t>
                      </a:r>
                      <a:endParaRPr lang="en-US" sz="1000" dirty="0">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b="1">
                          <a:effectLst/>
                        </a:rPr>
                        <a:t>6,547,629</a:t>
                      </a:r>
                      <a:endParaRPr lang="en-US" sz="800" b="1">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b="1" dirty="0">
                          <a:effectLst/>
                        </a:rPr>
                        <a:t>902,724</a:t>
                      </a:r>
                      <a:endParaRPr lang="en-US" sz="800" b="1" dirty="0">
                        <a:solidFill>
                          <a:schemeClr val="tx1"/>
                        </a:solidFill>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b="1" dirty="0">
                          <a:effectLst/>
                        </a:rPr>
                        <a:t>5,644,905</a:t>
                      </a:r>
                      <a:endParaRPr lang="en-US" sz="800" b="1" dirty="0">
                        <a:effectLst/>
                        <a:latin typeface="Calibri"/>
                        <a:ea typeface="Calibri"/>
                        <a:cs typeface="Times New Roman"/>
                      </a:endParaRPr>
                    </a:p>
                  </a:txBody>
                  <a:tcPr marL="49051" marR="49051" marT="0" marB="0" anchor="b">
                    <a:lnT w="12700" cap="flat" cmpd="sng" algn="ctr">
                      <a:solidFill>
                        <a:schemeClr val="tx1"/>
                      </a:solidFill>
                      <a:prstDash val="solid"/>
                      <a:round/>
                      <a:headEnd type="none" w="med" len="med"/>
                      <a:tailEnd type="none" w="med" len="med"/>
                    </a:lnT>
                  </a:tcPr>
                </a:tc>
                <a:tc>
                  <a:txBody>
                    <a:bodyPr/>
                    <a:lstStyle/>
                    <a:p>
                      <a:pPr marL="0" marR="0">
                        <a:lnSpc>
                          <a:spcPct val="115000"/>
                        </a:lnSpc>
                        <a:spcBef>
                          <a:spcPts val="0"/>
                        </a:spcBef>
                        <a:spcAft>
                          <a:spcPts val="0"/>
                        </a:spcAft>
                      </a:pPr>
                      <a:r>
                        <a:rPr lang="en-US" sz="800" b="1" dirty="0">
                          <a:effectLst/>
                        </a:rPr>
                        <a:t>5,877,869</a:t>
                      </a:r>
                      <a:endParaRPr lang="en-US" sz="800" b="1" dirty="0">
                        <a:effectLst/>
                        <a:latin typeface="Calibri"/>
                        <a:ea typeface="Calibri"/>
                        <a:cs typeface="Times New Roman"/>
                      </a:endParaRPr>
                    </a:p>
                  </a:txBody>
                  <a:tcPr marL="49051" marR="49051" marT="0" marB="0" anchor="b">
                    <a:lnT w="12700" cap="flat" cmpd="sng" algn="ctr">
                      <a:solidFill>
                        <a:schemeClr val="tx1"/>
                      </a:solidFill>
                      <a:prstDash val="solid"/>
                      <a:round/>
                      <a:headEnd type="none" w="med" len="med"/>
                      <a:tailEnd type="none" w="med" len="med"/>
                    </a:lnT>
                  </a:tcPr>
                </a:tc>
                <a:tc>
                  <a:txBody>
                    <a:bodyPr/>
                    <a:lstStyle/>
                    <a:p>
                      <a:pPr marL="0" marR="0">
                        <a:lnSpc>
                          <a:spcPct val="115000"/>
                        </a:lnSpc>
                        <a:spcBef>
                          <a:spcPts val="0"/>
                        </a:spcBef>
                        <a:spcAft>
                          <a:spcPts val="0"/>
                        </a:spcAft>
                      </a:pPr>
                      <a:r>
                        <a:rPr lang="en-US" sz="800" b="1">
                          <a:effectLst/>
                        </a:rPr>
                        <a:t>6,060,035</a:t>
                      </a:r>
                      <a:endParaRPr lang="en-US" sz="800" b="1">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b="1">
                          <a:effectLst/>
                        </a:rPr>
                        <a:t>6,066,382</a:t>
                      </a:r>
                      <a:endParaRPr lang="en-US" sz="800" b="1">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b="1">
                          <a:effectLst/>
                        </a:rPr>
                        <a:t>6,174,106</a:t>
                      </a:r>
                      <a:endParaRPr lang="en-US" sz="800" b="1">
                        <a:effectLst/>
                        <a:latin typeface="Calibri"/>
                        <a:ea typeface="Calibri"/>
                        <a:cs typeface="Times New Roman"/>
                      </a:endParaRPr>
                    </a:p>
                  </a:txBody>
                  <a:tcPr marL="49051" marR="49051" marT="0" marB="0" anchor="b"/>
                </a:tc>
                <a:tc>
                  <a:txBody>
                    <a:bodyPr/>
                    <a:lstStyle/>
                    <a:p>
                      <a:pPr marL="0" marR="0">
                        <a:lnSpc>
                          <a:spcPct val="115000"/>
                        </a:lnSpc>
                        <a:spcBef>
                          <a:spcPts val="0"/>
                        </a:spcBef>
                        <a:spcAft>
                          <a:spcPts val="0"/>
                        </a:spcAft>
                      </a:pPr>
                      <a:r>
                        <a:rPr lang="en-US" sz="800" b="1" dirty="0">
                          <a:effectLst/>
                        </a:rPr>
                        <a:t>6,254,112</a:t>
                      </a:r>
                      <a:endParaRPr lang="en-US" sz="800" b="1" dirty="0">
                        <a:effectLst/>
                        <a:latin typeface="Calibri"/>
                        <a:ea typeface="Calibri"/>
                        <a:cs typeface="Times New Roman"/>
                      </a:endParaRPr>
                    </a:p>
                  </a:txBody>
                  <a:tcPr marL="49051" marR="49051" marT="0" marB="0" anchor="b"/>
                </a:tc>
                <a:tc>
                  <a:txBody>
                    <a:bodyPr/>
                    <a:lstStyle/>
                    <a:p>
                      <a:pPr>
                        <a:lnSpc>
                          <a:spcPct val="115000"/>
                        </a:lnSpc>
                      </a:pPr>
                      <a:endParaRPr lang="en-US" sz="800">
                        <a:effectLst/>
                        <a:latin typeface="Calibri"/>
                      </a:endParaRPr>
                    </a:p>
                  </a:txBody>
                  <a:tcPr marL="49051" marR="49051" marT="0" marB="0" anchor="b"/>
                </a:tc>
                <a:tc>
                  <a:txBody>
                    <a:bodyPr/>
                    <a:lstStyle/>
                    <a:p>
                      <a:pPr>
                        <a:lnSpc>
                          <a:spcPct val="115000"/>
                        </a:lnSpc>
                      </a:pPr>
                      <a:endParaRPr lang="en-US" sz="800">
                        <a:effectLst/>
                        <a:latin typeface="Calibri"/>
                      </a:endParaRPr>
                    </a:p>
                  </a:txBody>
                  <a:tcPr marL="49051" marR="49051" marT="0" marB="0" anchor="b"/>
                </a:tc>
                <a:tc>
                  <a:txBody>
                    <a:bodyPr/>
                    <a:lstStyle/>
                    <a:p>
                      <a:pPr>
                        <a:lnSpc>
                          <a:spcPct val="115000"/>
                        </a:lnSpc>
                      </a:pPr>
                      <a:endParaRPr lang="en-US" sz="800" b="1" dirty="0">
                        <a:solidFill>
                          <a:srgbClr val="FF0000"/>
                        </a:solidFill>
                        <a:effectLst/>
                        <a:latin typeface="Calibri"/>
                      </a:endParaRPr>
                    </a:p>
                  </a:txBody>
                  <a:tcPr marL="49051" marR="49051" marT="0" marB="0" anchor="b">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23921454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7733907" cy="990600"/>
          </a:xfrm>
        </p:spPr>
        <p:txBody>
          <a:bodyPr>
            <a:normAutofit fontScale="90000"/>
          </a:bodyPr>
          <a:lstStyle/>
          <a:p>
            <a:r>
              <a:rPr lang="en-US" sz="2800" b="1" dirty="0" smtClean="0"/>
              <a:t>Question: Which </a:t>
            </a:r>
            <a:r>
              <a:rPr lang="en-US" sz="2800" b="1" dirty="0"/>
              <a:t>o</a:t>
            </a:r>
            <a:r>
              <a:rPr lang="en-US" sz="2800" b="1" dirty="0" smtClean="0"/>
              <a:t>rganizations are with the Medicaid/Health Safety Net Indicator and do they include Medicaid Managed Care Organizations?</a:t>
            </a:r>
            <a:endParaRPr lang="en-US" sz="2800" b="1" dirty="0"/>
          </a:p>
        </p:txBody>
      </p:sp>
      <p:graphicFrame>
        <p:nvGraphicFramePr>
          <p:cNvPr id="4" name="Table 3"/>
          <p:cNvGraphicFramePr>
            <a:graphicFrameLocks noGrp="1"/>
          </p:cNvGraphicFramePr>
          <p:nvPr>
            <p:extLst>
              <p:ext uri="{D42A27DB-BD31-4B8C-83A1-F6EECF244321}">
                <p14:modId xmlns:p14="http://schemas.microsoft.com/office/powerpoint/2010/main" val="3507858277"/>
              </p:ext>
            </p:extLst>
          </p:nvPr>
        </p:nvGraphicFramePr>
        <p:xfrm>
          <a:off x="457200" y="2362200"/>
          <a:ext cx="7581900" cy="3139440"/>
        </p:xfrm>
        <a:graphic>
          <a:graphicData uri="http://schemas.openxmlformats.org/drawingml/2006/table">
            <a:tbl>
              <a:tblPr firstRow="1" firstCol="1" bandRow="1">
                <a:tableStyleId>{6E25E649-3F16-4E02-A733-19D2CDBF48F0}</a:tableStyleId>
              </a:tblPr>
              <a:tblGrid>
                <a:gridCol w="533400"/>
                <a:gridCol w="4140200"/>
                <a:gridCol w="2908300"/>
              </a:tblGrid>
              <a:tr h="190500">
                <a:tc>
                  <a:txBody>
                    <a:bodyPr/>
                    <a:lstStyle/>
                    <a:p>
                      <a:pPr marL="0" marR="0" algn="ctr">
                        <a:lnSpc>
                          <a:spcPct val="115000"/>
                        </a:lnSpc>
                        <a:spcBef>
                          <a:spcPts val="0"/>
                        </a:spcBef>
                        <a:spcAft>
                          <a:spcPts val="0"/>
                        </a:spcAft>
                      </a:pPr>
                      <a:r>
                        <a:rPr lang="en-US" sz="1100" dirty="0">
                          <a:effectLst/>
                        </a:rPr>
                        <a:t>OrgID</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OrganizationName</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INSURANCE </a:t>
                      </a:r>
                      <a:r>
                        <a:rPr lang="en-US" sz="1100" dirty="0" smtClean="0">
                          <a:effectLst/>
                        </a:rPr>
                        <a:t> TYPE  CODE  PRODUCT</a:t>
                      </a:r>
                      <a:endParaRPr lang="en-US" sz="1100" dirty="0">
                        <a:effectLst/>
                        <a:latin typeface="Calibri"/>
                        <a:ea typeface="Calibri"/>
                        <a:cs typeface="Times New Roman"/>
                      </a:endParaRPr>
                    </a:p>
                  </a:txBody>
                  <a:tcPr marL="68580" marR="68580" marT="0" marB="0" anchor="b"/>
                </a:tc>
              </a:tr>
              <a:tr h="247650">
                <a:tc>
                  <a:txBody>
                    <a:bodyPr/>
                    <a:lstStyle/>
                    <a:p>
                      <a:pPr marL="0" marR="0" algn="r">
                        <a:lnSpc>
                          <a:spcPct val="115000"/>
                        </a:lnSpc>
                        <a:spcBef>
                          <a:spcPts val="0"/>
                        </a:spcBef>
                        <a:spcAft>
                          <a:spcPts val="0"/>
                        </a:spcAft>
                      </a:pPr>
                      <a:r>
                        <a:rPr lang="en-US" sz="1100">
                          <a:effectLst/>
                        </a:rPr>
                        <a:t>11541</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Health Safety Net</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Health Safety Net Trust Fund</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3156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MassHealth</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3505</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Boston Medical Center HealthNet Plan</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4962</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Network Health</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10920</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Celticare of Massachusetts</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296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Fallon Community Health Plan</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 Managed Care Organization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301</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Health New England, Inc.</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 Managed Care Organization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3735</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Neighborhood Health Plan</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 Managed Care Organization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4962</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Network Health</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 Managed Care Organization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10920</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Celticare of Massachusetts</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Medicaid Managed Care Organization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12122</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Fallon Total Care</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Other</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296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Fallon Community Health Plan</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Senior Care Option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8647</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Tufts Health Plan</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Senior Care Option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9913</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Senior Whole Health</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effectLst/>
                        </a:rPr>
                        <a:t>Senior Care Option</a:t>
                      </a:r>
                      <a:endParaRPr lang="en-US" sz="1100">
                        <a:effectLst/>
                        <a:latin typeface="Calibri"/>
                        <a:ea typeface="Calibri"/>
                        <a:cs typeface="Times New Roman"/>
                      </a:endParaRPr>
                    </a:p>
                  </a:txBody>
                  <a:tcPr marL="68580" marR="68580" marT="0" marB="0" anchor="b"/>
                </a:tc>
              </a:tr>
              <a:tr h="190500">
                <a:tc>
                  <a:txBody>
                    <a:bodyPr/>
                    <a:lstStyle/>
                    <a:p>
                      <a:pPr marL="0" marR="0" algn="r">
                        <a:lnSpc>
                          <a:spcPct val="115000"/>
                        </a:lnSpc>
                        <a:spcBef>
                          <a:spcPts val="0"/>
                        </a:spcBef>
                        <a:spcAft>
                          <a:spcPts val="0"/>
                        </a:spcAft>
                      </a:pPr>
                      <a:r>
                        <a:rPr lang="en-US" sz="1100">
                          <a:effectLst/>
                        </a:rPr>
                        <a:t>10926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effectLst/>
                        </a:rPr>
                        <a:t>United Healthcare Insurance Company - Medicare Advantage</a:t>
                      </a:r>
                      <a:endParaRPr lang="en-US" sz="11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effectLst/>
                        </a:rPr>
                        <a:t>Senior Care Option</a:t>
                      </a:r>
                      <a:endParaRPr lang="en-US" sz="1100" dirty="0">
                        <a:effectLst/>
                        <a:latin typeface="Calibri"/>
                        <a:ea typeface="Calibri"/>
                        <a:cs typeface="Times New Roman"/>
                      </a:endParaRPr>
                    </a:p>
                  </a:txBody>
                  <a:tcPr marL="68580" marR="68580" marT="0" marB="0" anchor="b"/>
                </a:tc>
              </a:tr>
            </a:tbl>
          </a:graphicData>
        </a:graphic>
      </p:graphicFrame>
      <p:sp>
        <p:nvSpPr>
          <p:cNvPr id="5" name="TextBox 4"/>
          <p:cNvSpPr txBox="1"/>
          <p:nvPr/>
        </p:nvSpPr>
        <p:spPr>
          <a:xfrm>
            <a:off x="685800" y="1371600"/>
            <a:ext cx="7992381" cy="646331"/>
          </a:xfrm>
          <a:prstGeom prst="rect">
            <a:avLst/>
          </a:prstGeom>
          <a:noFill/>
        </p:spPr>
        <p:txBody>
          <a:bodyPr wrap="none" rtlCol="0">
            <a:spAutoFit/>
          </a:bodyPr>
          <a:lstStyle/>
          <a:p>
            <a:pPr defTabSz="914400" fontAlgn="auto">
              <a:spcBef>
                <a:spcPts val="0"/>
              </a:spcBef>
              <a:spcAft>
                <a:spcPts val="0"/>
              </a:spcAft>
            </a:pPr>
            <a:r>
              <a:rPr lang="en-US" u="sng" dirty="0" smtClean="0">
                <a:solidFill>
                  <a:prstClr val="black"/>
                </a:solidFill>
                <a:latin typeface="Calibri"/>
                <a:ea typeface="+mn-ea"/>
                <a:cs typeface="+mn-cs"/>
              </a:rPr>
              <a:t>Answer</a:t>
            </a:r>
            <a:r>
              <a:rPr lang="en-US" dirty="0" smtClean="0">
                <a:solidFill>
                  <a:prstClr val="black"/>
                </a:solidFill>
                <a:latin typeface="Calibri"/>
                <a:ea typeface="+mn-ea"/>
                <a:cs typeface="+mn-cs"/>
              </a:rPr>
              <a:t>: Eleven organizations have the Medicaid/HSN indicator and they do include</a:t>
            </a:r>
          </a:p>
          <a:p>
            <a:pPr defTabSz="914400" fontAlgn="auto">
              <a:spcBef>
                <a:spcPts val="0"/>
              </a:spcBef>
              <a:spcAft>
                <a:spcPts val="0"/>
              </a:spcAft>
            </a:pPr>
            <a:r>
              <a:rPr lang="en-US" dirty="0" smtClean="0">
                <a:solidFill>
                  <a:prstClr val="black"/>
                </a:solidFill>
                <a:latin typeface="Calibri"/>
                <a:ea typeface="+mn-ea"/>
                <a:cs typeface="+mn-cs"/>
              </a:rPr>
              <a:t>Medicaid Managed Care Organizations (see below).</a:t>
            </a:r>
            <a:endParaRPr lang="en-US" dirty="0">
              <a:solidFill>
                <a:prstClr val="black"/>
              </a:solidFill>
              <a:latin typeface="Calibri"/>
              <a:ea typeface="+mn-ea"/>
              <a:cs typeface="+mn-cs"/>
            </a:endParaRPr>
          </a:p>
        </p:txBody>
      </p:sp>
      <p:sp>
        <p:nvSpPr>
          <p:cNvPr id="6" name="TextBox 5"/>
          <p:cNvSpPr txBox="1"/>
          <p:nvPr/>
        </p:nvSpPr>
        <p:spPr>
          <a:xfrm>
            <a:off x="533400" y="2057400"/>
            <a:ext cx="8077200" cy="307777"/>
          </a:xfrm>
          <a:prstGeom prst="rect">
            <a:avLst/>
          </a:prstGeom>
          <a:noFill/>
        </p:spPr>
        <p:txBody>
          <a:bodyPr wrap="square" rtlCol="0">
            <a:spAutoFit/>
          </a:bodyPr>
          <a:lstStyle/>
          <a:p>
            <a:pPr defTabSz="914400" fontAlgn="auto">
              <a:spcBef>
                <a:spcPts val="0"/>
              </a:spcBef>
              <a:spcAft>
                <a:spcPts val="0"/>
              </a:spcAft>
            </a:pPr>
            <a:r>
              <a:rPr lang="en-US" sz="1400" b="1" dirty="0" smtClean="0">
                <a:solidFill>
                  <a:srgbClr val="FF0000"/>
                </a:solidFill>
                <a:latin typeface="Calibri"/>
                <a:ea typeface="+mn-ea"/>
                <a:cs typeface="+mn-cs"/>
              </a:rPr>
              <a:t>APCD Release 5.0 Member Eligibility File Organizations with True in Medicaid/HSN Indicator Field</a:t>
            </a:r>
            <a:endParaRPr lang="en-US" sz="1400" b="1" dirty="0">
              <a:solidFill>
                <a:srgbClr val="FF0000"/>
              </a:solidFill>
              <a:latin typeface="Calibri"/>
              <a:ea typeface="+mn-ea"/>
              <a:cs typeface="+mn-cs"/>
            </a:endParaRPr>
          </a:p>
        </p:txBody>
      </p:sp>
    </p:spTree>
    <p:extLst>
      <p:ext uri="{BB962C8B-B14F-4D97-AF65-F5344CB8AC3E}">
        <p14:creationId xmlns:p14="http://schemas.microsoft.com/office/powerpoint/2010/main" val="21919788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76200"/>
            <a:ext cx="9144000" cy="990600"/>
          </a:xfrm>
        </p:spPr>
        <p:txBody>
          <a:bodyPr rtlCol="0">
            <a:normAutofit fontScale="90000"/>
          </a:bodyPr>
          <a:lstStyle/>
          <a:p>
            <a:pPr eaLnBrk="1" fontAlgn="auto" hangingPunct="1">
              <a:spcAft>
                <a:spcPts val="0"/>
              </a:spcAft>
              <a:defRPr/>
            </a:pPr>
            <a:r>
              <a:rPr lang="en-US" sz="3100" b="1" dirty="0" smtClean="0"/>
              <a:t/>
            </a:r>
            <a:br>
              <a:rPr lang="en-US" sz="3100" b="1" dirty="0" smtClean="0"/>
            </a:br>
            <a:r>
              <a:rPr lang="en-US" sz="2200" b="1" u="sng" dirty="0" smtClean="0"/>
              <a:t>Question</a:t>
            </a:r>
            <a:r>
              <a:rPr lang="en-US" sz="2200" b="1" dirty="0" smtClean="0"/>
              <a:t>: Which Medical Claims Linking ID has the highest rate (Billing Provider or Service Provider) and what is the linkage rate of the </a:t>
            </a:r>
            <a:r>
              <a:rPr lang="en-US" sz="2200" b="1" dirty="0" err="1" smtClean="0"/>
              <a:t>ProductID</a:t>
            </a:r>
            <a:r>
              <a:rPr lang="en-US" sz="2200" b="1" dirty="0" smtClean="0"/>
              <a:t> ?</a:t>
            </a:r>
            <a:endParaRPr lang="en-US" sz="2200" dirty="0" smtClean="0"/>
          </a:p>
        </p:txBody>
      </p:sp>
      <p:sp>
        <p:nvSpPr>
          <p:cNvPr id="3" name="Subtitle 2"/>
          <p:cNvSpPr>
            <a:spLocks noGrp="1"/>
          </p:cNvSpPr>
          <p:nvPr>
            <p:ph type="subTitle" idx="1"/>
          </p:nvPr>
        </p:nvSpPr>
        <p:spPr>
          <a:xfrm>
            <a:off x="2514600" y="2133600"/>
            <a:ext cx="4267200" cy="762000"/>
          </a:xfrm>
        </p:spPr>
        <p:txBody>
          <a:bodyPr rtlCol="0">
            <a:normAutofit/>
          </a:bodyPr>
          <a:lstStyle/>
          <a:p>
            <a:pPr algn="l" eaLnBrk="1" fontAlgn="auto" hangingPunct="1">
              <a:spcAft>
                <a:spcPts val="0"/>
              </a:spcAft>
              <a:defRPr/>
            </a:pPr>
            <a:r>
              <a:rPr lang="en-US" sz="1200" b="1" dirty="0" smtClean="0">
                <a:solidFill>
                  <a:schemeClr val="tx2">
                    <a:lumMod val="60000"/>
                    <a:lumOff val="40000"/>
                  </a:schemeClr>
                </a:solidFill>
              </a:rPr>
              <a:t>SERVICEPROVIDERNUMBER_LINKAGE_ID (MC Link to PV)</a:t>
            </a:r>
            <a:endParaRPr lang="en-US" sz="1200" dirty="0" smtClean="0">
              <a:solidFill>
                <a:schemeClr val="tx2">
                  <a:lumMod val="60000"/>
                  <a:lumOff val="40000"/>
                </a:schemeClr>
              </a:solidFill>
            </a:endParaRPr>
          </a:p>
          <a:p>
            <a:pPr algn="l" eaLnBrk="1" fontAlgn="auto" hangingPunct="1">
              <a:spcAft>
                <a:spcPts val="0"/>
              </a:spcAft>
              <a:defRPr/>
            </a:pPr>
            <a:r>
              <a:rPr lang="en-US" sz="1200" b="1" dirty="0" smtClean="0">
                <a:solidFill>
                  <a:schemeClr val="tx2">
                    <a:lumMod val="60000"/>
                    <a:lumOff val="40000"/>
                  </a:schemeClr>
                </a:solidFill>
              </a:rPr>
              <a:t>BILLINGPROVIDERNUMBER_LINKAGE_ID (MC link to PV)</a:t>
            </a:r>
            <a:endParaRPr lang="en-US" sz="1200" dirty="0" smtClean="0">
              <a:solidFill>
                <a:schemeClr val="tx2">
                  <a:lumMod val="60000"/>
                  <a:lumOff val="40000"/>
                </a:schemeClr>
              </a:solidFill>
            </a:endParaRPr>
          </a:p>
          <a:p>
            <a:pPr algn="l" eaLnBrk="1" fontAlgn="auto" hangingPunct="1">
              <a:spcAft>
                <a:spcPts val="0"/>
              </a:spcAft>
              <a:defRPr/>
            </a:pPr>
            <a:r>
              <a:rPr lang="en-US" sz="1200" b="1" dirty="0" smtClean="0">
                <a:solidFill>
                  <a:srgbClr val="00B050"/>
                </a:solidFill>
              </a:rPr>
              <a:t>PRODUCTIDNUMBER_LINKAGE_ID (MC link to PR)</a:t>
            </a:r>
            <a:endParaRPr lang="en-US" sz="1200" dirty="0" smtClean="0">
              <a:solidFill>
                <a:srgbClr val="00B050"/>
              </a:solidFill>
            </a:endParaRPr>
          </a:p>
        </p:txBody>
      </p:sp>
      <p:graphicFrame>
        <p:nvGraphicFramePr>
          <p:cNvPr id="2052" name="Chart 4"/>
          <p:cNvGraphicFramePr>
            <a:graphicFrameLocks/>
          </p:cNvGraphicFramePr>
          <p:nvPr/>
        </p:nvGraphicFramePr>
        <p:xfrm>
          <a:off x="254000" y="2844800"/>
          <a:ext cx="4140200" cy="3683000"/>
        </p:xfrm>
        <a:graphic>
          <a:graphicData uri="http://schemas.openxmlformats.org/presentationml/2006/ole">
            <mc:AlternateContent xmlns:mc="http://schemas.openxmlformats.org/markup-compatibility/2006">
              <mc:Choice xmlns:v="urn:schemas-microsoft-com:vml" Requires="v">
                <p:oleObj spid="_x0000_s3086" r:id="rId5" imgW="4139543" imgH="3682303" progId="Excel.Chart.8">
                  <p:embed/>
                </p:oleObj>
              </mc:Choice>
              <mc:Fallback>
                <p:oleObj r:id="rId5" imgW="4139543" imgH="3682303"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000" y="2844800"/>
                        <a:ext cx="4140200" cy="368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Chart 5"/>
          <p:cNvGraphicFramePr>
            <a:graphicFrameLocks/>
          </p:cNvGraphicFramePr>
          <p:nvPr/>
        </p:nvGraphicFramePr>
        <p:xfrm>
          <a:off x="4521200" y="2921000"/>
          <a:ext cx="4292600" cy="3683000"/>
        </p:xfrm>
        <a:graphic>
          <a:graphicData uri="http://schemas.openxmlformats.org/presentationml/2006/ole">
            <mc:AlternateContent xmlns:mc="http://schemas.openxmlformats.org/markup-compatibility/2006">
              <mc:Choice xmlns:v="urn:schemas-microsoft-com:vml" Requires="v">
                <p:oleObj spid="_x0000_s3087" r:id="rId8" imgW="4291956" imgH="3682303" progId="Excel.Chart.8">
                  <p:embed/>
                </p:oleObj>
              </mc:Choice>
              <mc:Fallback>
                <p:oleObj r:id="rId8" imgW="4291956" imgH="3682303" progId="Excel.Chart.8">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1200" y="2921000"/>
                        <a:ext cx="4292600" cy="368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838200" y="1143000"/>
            <a:ext cx="8107348" cy="923330"/>
          </a:xfrm>
          <a:prstGeom prst="rect">
            <a:avLst/>
          </a:prstGeom>
          <a:noFill/>
        </p:spPr>
        <p:txBody>
          <a:bodyPr wrap="none" rtlCol="0">
            <a:spAutoFit/>
          </a:bodyPr>
          <a:lstStyle/>
          <a:p>
            <a:pPr defTabSz="914400" fontAlgn="auto">
              <a:spcBef>
                <a:spcPts val="0"/>
              </a:spcBef>
              <a:spcAft>
                <a:spcPts val="0"/>
              </a:spcAft>
            </a:pPr>
            <a:r>
              <a:rPr lang="en-US" u="sng" dirty="0" smtClean="0">
                <a:solidFill>
                  <a:prstClr val="black"/>
                </a:solidFill>
                <a:latin typeface="Calibri"/>
                <a:ea typeface="+mn-ea"/>
                <a:cs typeface="+mn-cs"/>
              </a:rPr>
              <a:t>Answer</a:t>
            </a:r>
            <a:r>
              <a:rPr lang="en-US" dirty="0" smtClean="0">
                <a:solidFill>
                  <a:prstClr val="black"/>
                </a:solidFill>
                <a:latin typeface="Calibri"/>
                <a:ea typeface="+mn-ea"/>
                <a:cs typeface="+mn-cs"/>
              </a:rPr>
              <a:t>: From 2010 to 2013 the Billing Provider </a:t>
            </a:r>
            <a:r>
              <a:rPr lang="en-US" dirty="0" smtClean="0">
                <a:solidFill>
                  <a:prstClr val="black"/>
                </a:solidFill>
                <a:latin typeface="Calibri"/>
                <a:ea typeface="+mn-ea"/>
                <a:cs typeface="+mn-cs"/>
              </a:rPr>
              <a:t>had </a:t>
            </a:r>
            <a:r>
              <a:rPr lang="en-US" dirty="0" smtClean="0">
                <a:solidFill>
                  <a:prstClr val="black"/>
                </a:solidFill>
                <a:latin typeface="Calibri"/>
                <a:ea typeface="+mn-ea"/>
                <a:cs typeface="+mn-cs"/>
              </a:rPr>
              <a:t>a higher linkage rate than</a:t>
            </a:r>
          </a:p>
          <a:p>
            <a:pPr defTabSz="914400" fontAlgn="auto">
              <a:spcBef>
                <a:spcPts val="0"/>
              </a:spcBef>
              <a:spcAft>
                <a:spcPts val="0"/>
              </a:spcAft>
            </a:pPr>
            <a:r>
              <a:rPr lang="en-US" dirty="0">
                <a:solidFill>
                  <a:prstClr val="black"/>
                </a:solidFill>
                <a:latin typeface="Calibri"/>
                <a:ea typeface="+mn-ea"/>
                <a:cs typeface="+mn-cs"/>
              </a:rPr>
              <a:t>t</a:t>
            </a:r>
            <a:r>
              <a:rPr lang="en-US" dirty="0" smtClean="0">
                <a:solidFill>
                  <a:prstClr val="black"/>
                </a:solidFill>
                <a:latin typeface="Calibri"/>
                <a:ea typeface="+mn-ea"/>
                <a:cs typeface="+mn-cs"/>
              </a:rPr>
              <a:t>he service provider. In 2014 the Service Provider linkage rate increased to over 85%.</a:t>
            </a:r>
          </a:p>
          <a:p>
            <a:pPr defTabSz="914400" fontAlgn="auto">
              <a:spcBef>
                <a:spcPts val="0"/>
              </a:spcBef>
              <a:spcAft>
                <a:spcPts val="0"/>
              </a:spcAft>
            </a:pPr>
            <a:r>
              <a:rPr lang="en-US" dirty="0" smtClean="0">
                <a:solidFill>
                  <a:prstClr val="black"/>
                </a:solidFill>
                <a:latin typeface="Calibri"/>
                <a:ea typeface="+mn-ea"/>
                <a:cs typeface="+mn-cs"/>
              </a:rPr>
              <a:t>The Product ID has consistently had an over 90% linkage rate.</a:t>
            </a:r>
            <a:endParaRPr lang="en-US" dirty="0">
              <a:solidFill>
                <a:prstClr val="black"/>
              </a:solidFill>
              <a:latin typeface="Calibri"/>
              <a:ea typeface="+mn-ea"/>
              <a:cs typeface="+mn-cs"/>
            </a:endParaRPr>
          </a:p>
        </p:txBody>
      </p:sp>
    </p:spTree>
    <p:extLst>
      <p:ext uri="{BB962C8B-B14F-4D97-AF65-F5344CB8AC3E}">
        <p14:creationId xmlns:p14="http://schemas.microsoft.com/office/powerpoint/2010/main" val="258548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2017,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2017,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a:t>
            </a:r>
          </a:p>
          <a:p>
            <a:pPr marL="571500" lvl="0" indent="-571500">
              <a:buFont typeface="Wingdings" panose="05000000000000000000" pitchFamily="2" charset="2"/>
              <a:buChar char="§"/>
            </a:pPr>
            <a:r>
              <a:rPr lang="en-US" sz="2400" dirty="0">
                <a:latin typeface="Arial" panose="020B0604020202020204" pitchFamily="34" charset="0"/>
                <a:cs typeface="Arial" panose="020B0604020202020204" pitchFamily="34" charset="0"/>
              </a:rPr>
              <a:t>Overview of Admin Bulletin </a:t>
            </a:r>
            <a:r>
              <a:rPr lang="en-US" sz="2400" dirty="0" smtClean="0">
                <a:latin typeface="Arial" panose="020B0604020202020204" pitchFamily="34" charset="0"/>
                <a:cs typeface="Arial" panose="020B0604020202020204" pitchFamily="34" charset="0"/>
              </a:rPr>
              <a:t>16-13 </a:t>
            </a:r>
            <a:r>
              <a:rPr lang="en-US" sz="2400" dirty="0">
                <a:latin typeface="Arial" panose="020B0604020202020204" pitchFamily="34" charset="0"/>
                <a:cs typeface="Arial" panose="020B0604020202020204" pitchFamily="34" charset="0"/>
              </a:rPr>
              <a:t>(Updated </a:t>
            </a:r>
            <a:r>
              <a:rPr lang="en-US" sz="2400" dirty="0" smtClean="0">
                <a:latin typeface="Arial" panose="020B0604020202020204" pitchFamily="34" charset="0"/>
                <a:cs typeface="Arial" panose="020B0604020202020204" pitchFamily="34" charset="0"/>
              </a:rPr>
              <a:t>APCD </a:t>
            </a:r>
            <a:r>
              <a:rPr lang="en-US" sz="2400" dirty="0">
                <a:latin typeface="Arial" panose="020B0604020202020204" pitchFamily="34" charset="0"/>
                <a:cs typeface="Arial" panose="020B0604020202020204" pitchFamily="34" charset="0"/>
              </a:rPr>
              <a:t>Fee Schedule)</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New Data Release Policies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Overview </a:t>
            </a:r>
            <a:r>
              <a:rPr lang="en-US" sz="2400" dirty="0">
                <a:latin typeface="Arial" panose="020B0604020202020204" pitchFamily="34" charset="0"/>
                <a:cs typeface="Arial" panose="020B0604020202020204" pitchFamily="34" charset="0"/>
              </a:rPr>
              <a:t>of New/Revised Application Forms</a:t>
            </a:r>
          </a:p>
          <a:p>
            <a:pPr marL="571500" lvl="0" indent="-571500">
              <a:buFont typeface="Wingdings" panose="05000000000000000000" pitchFamily="2" charset="2"/>
              <a:buChar char="§"/>
            </a:pPr>
            <a:r>
              <a:rPr lang="en-US" sz="2400" dirty="0">
                <a:latin typeface="Arial" panose="020B0604020202020204" pitchFamily="34" charset="0"/>
                <a:cs typeface="Arial" panose="020B0604020202020204" pitchFamily="34" charset="0"/>
              </a:rPr>
              <a:t>User Questions</a:t>
            </a:r>
          </a:p>
          <a:p>
            <a:pPr marL="571500" lvl="0" indent="-571500">
              <a:buFont typeface="Wingdings" panose="05000000000000000000" pitchFamily="2" charset="2"/>
              <a:buChar char="§"/>
            </a:pPr>
            <a:r>
              <a:rPr lang="en-US" sz="2400" dirty="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a:solidFill>
                  <a:schemeClr val="tx2"/>
                </a:solidFill>
                <a:latin typeface="Arial" panose="020B0604020202020204" pitchFamily="34" charset="0"/>
                <a:cs typeface="Arial" panose="020B0604020202020204" pitchFamily="34" charset="0"/>
              </a:rPr>
              <a:t>A</a:t>
            </a:r>
            <a:r>
              <a:rPr lang="en-US" sz="2400" dirty="0" smtClean="0">
                <a:solidFill>
                  <a:schemeClr val="tx2"/>
                </a:solidFill>
                <a:latin typeface="Arial" panose="020B0604020202020204" pitchFamily="34" charset="0"/>
                <a:cs typeface="Arial" panose="020B0604020202020204" pitchFamily="34" charset="0"/>
              </a:rPr>
              <a:t>pplication forms </a:t>
            </a:r>
            <a:r>
              <a:rPr lang="en-US" sz="2400" dirty="0">
                <a:solidFill>
                  <a:schemeClr val="tx2"/>
                </a:solidFill>
                <a:latin typeface="Arial" panose="020B0604020202020204" pitchFamily="34" charset="0"/>
                <a:cs typeface="Arial" panose="020B0604020202020204" pitchFamily="34" charset="0"/>
              </a:rPr>
              <a:t>are posted on the APCD website: </a:t>
            </a:r>
            <a:r>
              <a:rPr lang="en-US" sz="2400" dirty="0">
                <a:solidFill>
                  <a:schemeClr val="tx2"/>
                </a:solidFill>
                <a:latin typeface="Arial" panose="020B0604020202020204" pitchFamily="34" charset="0"/>
                <a:cs typeface="Arial" panose="020B0604020202020204" pitchFamily="34" charset="0"/>
                <a:hlinkClick r:id="rId3"/>
              </a:rPr>
              <a:t>http://</a:t>
            </a:r>
            <a:r>
              <a:rPr lang="en-US" sz="2400" dirty="0" smtClean="0">
                <a:solidFill>
                  <a:schemeClr val="tx2"/>
                </a:solidFill>
                <a:latin typeface="Arial" panose="020B0604020202020204" pitchFamily="34" charset="0"/>
                <a:cs typeface="Arial" panose="020B0604020202020204" pitchFamily="34" charset="0"/>
                <a:hlinkClick r:id="rId3"/>
              </a:rPr>
              <a:t>www.chiamass.gov/application-documents\</a:t>
            </a:r>
            <a:endParaRPr lang="en-US" sz="2400" dirty="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Data is ready for release now</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(including full data specifications and release documentation) has been posted </a:t>
            </a:r>
            <a:r>
              <a:rPr lang="en-US" sz="2400" dirty="0">
                <a:solidFill>
                  <a:schemeClr val="tx2"/>
                </a:solidFill>
                <a:latin typeface="Arial" panose="020B0604020202020204" pitchFamily="34" charset="0"/>
                <a:cs typeface="Arial" panose="020B0604020202020204" pitchFamily="34" charset="0"/>
              </a:rPr>
              <a:t>to the APCD website: </a:t>
            </a:r>
            <a:r>
              <a:rPr lang="en-US" sz="2400" dirty="0">
                <a:solidFill>
                  <a:schemeClr val="tx2"/>
                </a:solidFill>
                <a:latin typeface="Arial" panose="020B0604020202020204" pitchFamily="34" charset="0"/>
                <a:cs typeface="Arial" panose="020B0604020202020204" pitchFamily="34" charset="0"/>
                <a:hlinkClick r:id="rId4"/>
              </a:rPr>
              <a:t>http://www.chiamass.gov/ma-apcd</a:t>
            </a:r>
            <a:r>
              <a:rPr lang="en-US" sz="2400" dirty="0" smtClean="0">
                <a:solidFill>
                  <a:schemeClr val="tx2"/>
                </a:solidFill>
                <a:latin typeface="Arial" panose="020B0604020202020204" pitchFamily="34" charset="0"/>
                <a:cs typeface="Arial" panose="020B0604020202020204" pitchFamily="34" charset="0"/>
                <a:hlinkClick r:id="rId4"/>
              </a:rPr>
              <a:t>/</a:t>
            </a:r>
            <a:r>
              <a:rPr lang="en-US" sz="2400" dirty="0" smtClean="0">
                <a:solidFill>
                  <a:schemeClr val="tx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14181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Release Documentation</a:t>
            </a:r>
            <a:endParaRPr lang="en-US"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618" y="1848464"/>
            <a:ext cx="6721300" cy="4408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ight Arrow 4"/>
          <p:cNvSpPr/>
          <p:nvPr/>
        </p:nvSpPr>
        <p:spPr>
          <a:xfrm rot="10800000">
            <a:off x="7157391" y="4572001"/>
            <a:ext cx="796413" cy="34412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ight Arrow 3"/>
          <p:cNvSpPr/>
          <p:nvPr/>
        </p:nvSpPr>
        <p:spPr>
          <a:xfrm rot="10800000">
            <a:off x="6626942" y="2831688"/>
            <a:ext cx="928656" cy="31463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361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Support for Old APCD Releases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Due to the amount of IT resources necessary to store and maintain old APCD Releases (Release 3.0 and earlier), our ability to assist users with those datasets is limited</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The data is no longer available, so we can’t give you additional data from those datasets</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If you’re seeing confusing data, or want to confirm what you’re seeing isn’t an anomaly, our support team isn’t able to go into the dataset and confirm what you’re seeing is correct or not (unless it’s a previously identified issue)</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053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Administrative Bulletin 16-13</a:t>
            </a:r>
            <a:endParaRPr lang="en-US" dirty="0"/>
          </a:p>
        </p:txBody>
      </p:sp>
      <p:sp>
        <p:nvSpPr>
          <p:cNvPr id="3" name="Subtitle 2"/>
          <p:cNvSpPr>
            <a:spLocks noGrp="1"/>
          </p:cNvSpPr>
          <p:nvPr>
            <p:ph type="subTitle" idx="1"/>
          </p:nvPr>
        </p:nvSpPr>
        <p:spPr/>
        <p:txBody>
          <a:bodyPr/>
          <a:lstStyle/>
          <a:p>
            <a:r>
              <a:rPr lang="en-US" dirty="0" smtClean="0"/>
              <a:t>Update to the </a:t>
            </a:r>
            <a:r>
              <a:rPr lang="en-US" u="sng" dirty="0" smtClean="0"/>
              <a:t>APCD Fee Schedule</a:t>
            </a:r>
            <a:r>
              <a:rPr lang="en-US" dirty="0" smtClean="0"/>
              <a:t> (effective 2/1/2017)</a:t>
            </a:r>
          </a:p>
          <a:p>
            <a:r>
              <a:rPr lang="en-US" dirty="0" smtClean="0"/>
              <a:t>	Key Changes:</a:t>
            </a:r>
          </a:p>
          <a:p>
            <a:pPr marL="1257300" lvl="2" indent="-342900" algn="l">
              <a:buFont typeface="Arial" panose="020B0604020202020204" pitchFamily="34" charset="0"/>
              <a:buChar char="•"/>
            </a:pPr>
            <a:r>
              <a:rPr lang="en-US" sz="1800" dirty="0">
                <a:solidFill>
                  <a:schemeClr val="tx2"/>
                </a:solidFill>
                <a:latin typeface="Arial" panose="020B0604020202020204" pitchFamily="34" charset="0"/>
                <a:cs typeface="Arial" panose="020B0604020202020204" pitchFamily="34" charset="0"/>
              </a:rPr>
              <a:t>Definitions have been </a:t>
            </a:r>
            <a:r>
              <a:rPr lang="en-US" sz="1800" dirty="0" smtClean="0">
                <a:solidFill>
                  <a:schemeClr val="tx2"/>
                </a:solidFill>
                <a:latin typeface="Arial" panose="020B0604020202020204" pitchFamily="34" charset="0"/>
                <a:cs typeface="Arial" panose="020B0604020202020204" pitchFamily="34" charset="0"/>
              </a:rPr>
              <a:t>simplified / brought into line with the Case Mix Fee Schedule (also updated effective 2/1) </a:t>
            </a:r>
          </a:p>
          <a:p>
            <a:pPr marL="1257300" lvl="2"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Researchers </a:t>
            </a:r>
            <a:r>
              <a:rPr lang="en-US" sz="1800" dirty="0">
                <a:solidFill>
                  <a:schemeClr val="tx2"/>
                </a:solidFill>
                <a:latin typeface="Arial" panose="020B0604020202020204" pitchFamily="34" charset="0"/>
                <a:cs typeface="Arial" panose="020B0604020202020204" pitchFamily="34" charset="0"/>
              </a:rPr>
              <a:t>are required to demonstrate that the funding source for their research does not cover the cost of the data to be eligible for a full or partial fee waiver. </a:t>
            </a:r>
            <a:endParaRPr lang="en-US" sz="1800" dirty="0" smtClean="0">
              <a:solidFill>
                <a:schemeClr val="tx2"/>
              </a:solidFill>
              <a:latin typeface="Arial" panose="020B0604020202020204" pitchFamily="34" charset="0"/>
              <a:cs typeface="Arial" panose="020B0604020202020204" pitchFamily="34" charset="0"/>
            </a:endParaRPr>
          </a:p>
          <a:p>
            <a:pPr marL="1257300" lvl="2" indent="-3429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Resellers </a:t>
            </a:r>
            <a:r>
              <a:rPr lang="en-US" sz="1800" dirty="0">
                <a:solidFill>
                  <a:schemeClr val="tx2"/>
                </a:solidFill>
                <a:latin typeface="Arial" panose="020B0604020202020204" pitchFamily="34" charset="0"/>
                <a:cs typeface="Arial" panose="020B0604020202020204" pitchFamily="34" charset="0"/>
              </a:rPr>
              <a:t>have been clearly defined and may only qualify for a partial fee waiver if they are nonprofits and can demonstrate their project, report or product is in beta stage and not generating any income. </a:t>
            </a:r>
            <a:endParaRPr lang="en-US" sz="1800" dirty="0" smtClean="0">
              <a:solidFill>
                <a:schemeClr val="tx2"/>
              </a:solidFill>
              <a:latin typeface="Arial" panose="020B0604020202020204" pitchFamily="34" charset="0"/>
              <a:cs typeface="Arial" panose="020B0604020202020204" pitchFamily="34" charset="0"/>
            </a:endParaRPr>
          </a:p>
          <a:p>
            <a:pPr lvl="2" algn="l"/>
            <a:endParaRPr lang="en-US" sz="1800" dirty="0">
              <a:solidFill>
                <a:schemeClr val="tx2"/>
              </a:solidFill>
              <a:latin typeface="Arial" panose="020B0604020202020204" pitchFamily="34" charset="0"/>
              <a:cs typeface="Arial" panose="020B0604020202020204" pitchFamily="34" charset="0"/>
            </a:endParaRPr>
          </a:p>
          <a:p>
            <a:r>
              <a:rPr lang="en-US" sz="1800" dirty="0">
                <a:solidFill>
                  <a:schemeClr val="tx2"/>
                </a:solidFill>
                <a:latin typeface="Arial" panose="020B0604020202020204" pitchFamily="34" charset="0"/>
                <a:cs typeface="Arial" panose="020B0604020202020204" pitchFamily="34" charset="0"/>
              </a:rPr>
              <a:t>Link</a:t>
            </a:r>
            <a:r>
              <a:rPr lang="en-US" sz="1800" dirty="0" smtClean="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hlinkClick r:id="rId3"/>
              </a:rPr>
              <a:t>http://</a:t>
            </a:r>
            <a:r>
              <a:rPr lang="en-US" sz="1800" dirty="0" smtClean="0">
                <a:solidFill>
                  <a:schemeClr val="tx2"/>
                </a:solidFill>
                <a:latin typeface="Arial" panose="020B0604020202020204" pitchFamily="34" charset="0"/>
                <a:cs typeface="Arial" panose="020B0604020202020204" pitchFamily="34" charset="0"/>
                <a:hlinkClick r:id="rId3"/>
              </a:rPr>
              <a:t>www.chiamass.gov/assets/docs/g/chia-ab/16-13.pdf</a:t>
            </a:r>
            <a:r>
              <a:rPr lang="en-US" sz="1800" dirty="0" smtClean="0">
                <a:solidFill>
                  <a:schemeClr val="tx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737916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Data Release Policy</a:t>
            </a:r>
            <a:endParaRPr lang="en-US" dirty="0"/>
          </a:p>
        </p:txBody>
      </p:sp>
      <p:sp>
        <p:nvSpPr>
          <p:cNvPr id="3" name="Subtitle 2"/>
          <p:cNvSpPr>
            <a:spLocks noGrp="1"/>
          </p:cNvSpPr>
          <p:nvPr>
            <p:ph type="subTitle" idx="1"/>
          </p:nvPr>
        </p:nvSpPr>
        <p:spPr/>
        <p:txBody>
          <a:bodyPr/>
          <a:lstStyle/>
          <a:p>
            <a:r>
              <a:rPr lang="en-US" sz="2400" dirty="0" smtClean="0"/>
              <a:t>Applicants can now request </a:t>
            </a:r>
            <a:r>
              <a:rPr lang="en-US" sz="2400" u="sng" dirty="0" smtClean="0"/>
              <a:t>FUTURE YEARS OF DATA</a:t>
            </a:r>
          </a:p>
          <a:p>
            <a:pPr marL="342900" indent="-342900">
              <a:buFont typeface="Arial" panose="020B0604020202020204" pitchFamily="34" charset="0"/>
              <a:buChar char="•"/>
            </a:pPr>
            <a:r>
              <a:rPr lang="en-US" sz="2400" dirty="0" smtClean="0"/>
              <a:t>Initial project requires Data Privacy Committee and Data Release Committee review</a:t>
            </a:r>
          </a:p>
          <a:p>
            <a:pPr marL="342900" indent="-342900">
              <a:buFont typeface="Arial" panose="020B0604020202020204" pitchFamily="34" charset="0"/>
              <a:buChar char="•"/>
            </a:pPr>
            <a:r>
              <a:rPr lang="en-US" sz="2400" dirty="0" smtClean="0"/>
              <a:t>Additional years (up to 5 years) </a:t>
            </a:r>
            <a:r>
              <a:rPr lang="en-US" sz="2400" dirty="0"/>
              <a:t>or release versions of data will be released </a:t>
            </a:r>
            <a:r>
              <a:rPr lang="en-US" sz="2400" i="1" dirty="0"/>
              <a:t>upon availability </a:t>
            </a:r>
            <a:r>
              <a:rPr lang="en-US" sz="2400" dirty="0"/>
              <a:t>and the Recipient’s completion of a </a:t>
            </a:r>
            <a:r>
              <a:rPr lang="en-US" sz="2400" u="sng" dirty="0" smtClean="0"/>
              <a:t>Certificate </a:t>
            </a:r>
            <a:r>
              <a:rPr lang="en-US" sz="2400" u="sng" dirty="0"/>
              <a:t>of Continued </a:t>
            </a:r>
            <a:r>
              <a:rPr lang="en-US" sz="2400" u="sng" dirty="0" smtClean="0"/>
              <a:t>Need</a:t>
            </a:r>
            <a:r>
              <a:rPr lang="en-US" sz="2400" dirty="0" smtClean="0"/>
              <a:t> (Exhibit B of the revised DUA)</a:t>
            </a:r>
            <a:endParaRPr lang="en-US" sz="2400" u="sng" dirty="0" smtClean="0"/>
          </a:p>
          <a:p>
            <a:pPr marL="342900" indent="-342900">
              <a:buFont typeface="Arial" panose="020B0604020202020204" pitchFamily="34" charset="0"/>
              <a:buChar char="•"/>
            </a:pPr>
            <a:r>
              <a:rPr lang="en-US" sz="2400" dirty="0" smtClean="0"/>
              <a:t>No additional review required for these additional years of data</a:t>
            </a:r>
          </a:p>
          <a:p>
            <a:pPr marL="342900" indent="-342900">
              <a:buFont typeface="Arial" panose="020B0604020202020204" pitchFamily="34" charset="0"/>
              <a:buChar char="•"/>
            </a:pPr>
            <a:r>
              <a:rPr lang="en-US" sz="2400" dirty="0" smtClean="0"/>
              <a:t>Normal data fees still apply</a:t>
            </a:r>
            <a:endParaRPr lang="en-US" sz="2400" dirty="0"/>
          </a:p>
        </p:txBody>
      </p:sp>
    </p:spTree>
    <p:extLst>
      <p:ext uri="{BB962C8B-B14F-4D97-AF65-F5344CB8AC3E}">
        <p14:creationId xmlns:p14="http://schemas.microsoft.com/office/powerpoint/2010/main" val="251628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Data Release Policy</a:t>
            </a:r>
            <a:endParaRPr lang="en-US" dirty="0"/>
          </a:p>
        </p:txBody>
      </p:sp>
      <p:sp>
        <p:nvSpPr>
          <p:cNvPr id="3" name="Subtitle 2"/>
          <p:cNvSpPr>
            <a:spLocks noGrp="1"/>
          </p:cNvSpPr>
          <p:nvPr>
            <p:ph type="subTitle" idx="1"/>
          </p:nvPr>
        </p:nvSpPr>
        <p:spPr/>
        <p:txBody>
          <a:bodyPr/>
          <a:lstStyle/>
          <a:p>
            <a:r>
              <a:rPr lang="en-US" sz="2400" dirty="0"/>
              <a:t>Applicants will now be able to request authorization to use the data they have received for one project </a:t>
            </a:r>
            <a:r>
              <a:rPr lang="en-US" sz="2400" dirty="0" smtClean="0"/>
              <a:t>for </a:t>
            </a:r>
            <a:r>
              <a:rPr lang="en-US" sz="2400" u="sng" dirty="0" smtClean="0"/>
              <a:t>SUBSEQUENT PROJECTS</a:t>
            </a:r>
          </a:p>
          <a:p>
            <a:pPr marL="342900" indent="-342900">
              <a:buFont typeface="Arial" panose="020B0604020202020204" pitchFamily="34" charset="0"/>
              <a:buChar char="•"/>
            </a:pPr>
            <a:r>
              <a:rPr lang="en-US" sz="2400" dirty="0" smtClean="0"/>
              <a:t>Must complete new application for subsequent project – will require Data Privacy Committee and Data Release Committee review</a:t>
            </a:r>
          </a:p>
          <a:p>
            <a:pPr marL="342900" indent="-342900">
              <a:buFont typeface="Arial" panose="020B0604020202020204" pitchFamily="34" charset="0"/>
              <a:buChar char="•"/>
            </a:pPr>
            <a:r>
              <a:rPr lang="en-US" sz="2400" dirty="0" smtClean="0"/>
              <a:t>If approved, will not require a new extract – can begin using data already in possession immediately (upon execution/amendment of DUA)</a:t>
            </a:r>
          </a:p>
          <a:p>
            <a:pPr marL="342900" indent="-342900">
              <a:buFont typeface="Arial" panose="020B0604020202020204" pitchFamily="34" charset="0"/>
              <a:buChar char="•"/>
            </a:pPr>
            <a:r>
              <a:rPr lang="en-US" sz="2400" dirty="0" smtClean="0"/>
              <a:t>Normal data fees still apply</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128910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106" y="2325251"/>
            <a:ext cx="4770028" cy="42574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p:txBody>
          <a:bodyPr/>
          <a:lstStyle/>
          <a:p>
            <a:r>
              <a:rPr lang="en-US" dirty="0" smtClean="0"/>
              <a:t>Revised Application Forms</a:t>
            </a:r>
            <a:endParaRPr lang="en-US" dirty="0"/>
          </a:p>
        </p:txBody>
      </p:sp>
      <p:sp>
        <p:nvSpPr>
          <p:cNvPr id="3" name="Subtitle 2"/>
          <p:cNvSpPr>
            <a:spLocks noGrp="1"/>
          </p:cNvSpPr>
          <p:nvPr>
            <p:ph type="subTitle" idx="1"/>
          </p:nvPr>
        </p:nvSpPr>
        <p:spPr/>
        <p:txBody>
          <a:bodyPr/>
          <a:lstStyle/>
          <a:p>
            <a:r>
              <a:rPr lang="en-US" dirty="0" smtClean="0"/>
              <a:t>Posted here</a:t>
            </a:r>
            <a:r>
              <a:rPr lang="en-US" dirty="0"/>
              <a:t>: </a:t>
            </a:r>
            <a:r>
              <a:rPr lang="en-US" dirty="0">
                <a:hlinkClick r:id="rId4"/>
              </a:rPr>
              <a:t>http://</a:t>
            </a:r>
            <a:r>
              <a:rPr lang="en-US" dirty="0" smtClean="0">
                <a:hlinkClick r:id="rId4"/>
              </a:rPr>
              <a:t>www.chiamass.gov/application-documents</a:t>
            </a:r>
            <a:r>
              <a:rPr lang="en-US" dirty="0" smtClean="0"/>
              <a:t> </a:t>
            </a:r>
          </a:p>
          <a:p>
            <a:endParaRPr lang="en-US" dirty="0"/>
          </a:p>
        </p:txBody>
      </p:sp>
      <p:sp>
        <p:nvSpPr>
          <p:cNvPr id="7" name="Right Arrow 6"/>
          <p:cNvSpPr/>
          <p:nvPr/>
        </p:nvSpPr>
        <p:spPr>
          <a:xfrm rot="10800000">
            <a:off x="3997993" y="3618275"/>
            <a:ext cx="1012231" cy="31463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4108" y="5237727"/>
            <a:ext cx="1109663"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671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19211</TotalTime>
  <Words>1219</Words>
  <Application>Microsoft Office PowerPoint</Application>
  <PresentationFormat>On-screen Show (4:3)</PresentationFormat>
  <Paragraphs>335</Paragraphs>
  <Slides>17</Slides>
  <Notes>17</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17</vt:i4>
      </vt:variant>
    </vt:vector>
  </HeadingPairs>
  <TitlesOfParts>
    <vt:vector size="22" baseType="lpstr">
      <vt:lpstr>content option A</vt:lpstr>
      <vt:lpstr>HIT January 2014</vt:lpstr>
      <vt:lpstr>1_content option A</vt:lpstr>
      <vt:lpstr>Office Theme</vt:lpstr>
      <vt:lpstr>Microsoft Excel Chart</vt:lpstr>
      <vt:lpstr>MA Center for Health Information &amp; Analysis  MA APCD User Workgroup</vt:lpstr>
      <vt:lpstr>Agenda</vt:lpstr>
      <vt:lpstr>MA APCD Release 5.0</vt:lpstr>
      <vt:lpstr>Release Documentation</vt:lpstr>
      <vt:lpstr>Support for Old APCD Releases</vt:lpstr>
      <vt:lpstr>Administrative Bulletin 16-13</vt:lpstr>
      <vt:lpstr>Revised Data Release Policy</vt:lpstr>
      <vt:lpstr>Revised Data Release Policy</vt:lpstr>
      <vt:lpstr>Revised Application Forms</vt:lpstr>
      <vt:lpstr>Which forms have changed?</vt:lpstr>
      <vt:lpstr>Application Reminders</vt:lpstr>
      <vt:lpstr> QUESTIONS?</vt:lpstr>
      <vt:lpstr>Question: Why does my count of Distinct Member Link EIDs  (MEIDs) exceed the Massachusetts 2010 Census  Population of 6,547,629 and Massachusetts 2016 Census Estimate of  6,811,779? </vt:lpstr>
      <vt:lpstr>Question: Which organizations are with the Medicaid/Health Safety Net Indicator and do they include Medicaid Managed Care Organizations?</vt:lpstr>
      <vt:lpstr> Question: Which Medical Claims Linking ID has the highest rate (Billing Provider or Service Provider) and what is the linkage rate of the ProductID ?</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user</cp:lastModifiedBy>
  <cp:revision>443</cp:revision>
  <cp:lastPrinted>2017-02-28T19:14:24Z</cp:lastPrinted>
  <dcterms:created xsi:type="dcterms:W3CDTF">2014-04-22T00:14:56Z</dcterms:created>
  <dcterms:modified xsi:type="dcterms:W3CDTF">2017-02-28T20:47:38Z</dcterms:modified>
</cp:coreProperties>
</file>