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8.xml" ContentType="application/vnd.openxmlformats-officedocument.presentationml.notesSlide+xml"/>
  <Override PartName="/ppt/charts/chart2.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 id="2147483700" r:id="rId5"/>
  </p:sldMasterIdLst>
  <p:notesMasterIdLst>
    <p:notesMasterId r:id="rId28"/>
  </p:notesMasterIdLst>
  <p:handoutMasterIdLst>
    <p:handoutMasterId r:id="rId29"/>
  </p:handoutMasterIdLst>
  <p:sldIdLst>
    <p:sldId id="317" r:id="rId6"/>
    <p:sldId id="264" r:id="rId7"/>
    <p:sldId id="566" r:id="rId8"/>
    <p:sldId id="654" r:id="rId9"/>
    <p:sldId id="650" r:id="rId10"/>
    <p:sldId id="622" r:id="rId11"/>
    <p:sldId id="655" r:id="rId12"/>
    <p:sldId id="656" r:id="rId13"/>
    <p:sldId id="657" r:id="rId14"/>
    <p:sldId id="574" r:id="rId15"/>
    <p:sldId id="658" r:id="rId16"/>
    <p:sldId id="659" r:id="rId17"/>
    <p:sldId id="660" r:id="rId18"/>
    <p:sldId id="661" r:id="rId19"/>
    <p:sldId id="662" r:id="rId20"/>
    <p:sldId id="663" r:id="rId21"/>
    <p:sldId id="664" r:id="rId22"/>
    <p:sldId id="665" r:id="rId23"/>
    <p:sldId id="666" r:id="rId24"/>
    <p:sldId id="667" r:id="rId25"/>
    <p:sldId id="296" r:id="rId26"/>
    <p:sldId id="560" r:id="rId27"/>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9371" autoAdjust="0"/>
  </p:normalViewPr>
  <p:slideViewPr>
    <p:cSldViewPr snapToGrid="0" snapToObjects="1" showGuides="1">
      <p:cViewPr>
        <p:scale>
          <a:sx n="97" d="100"/>
          <a:sy n="97" d="100"/>
        </p:scale>
        <p:origin x="-372" y="906"/>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commentAuthors" Target="commentAuthors.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2" Type="http://schemas.openxmlformats.org/officeDocument/2006/relationships/oleObject" Target="file:///C:\Users\HP\Downloads\RevisedValidationPlan3_6_2014.doc!_155461768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5"/>
    </mc:Choice>
    <mc:Fallback>
      <c:style val="35"/>
    </mc:Fallback>
  </mc:AlternateContent>
  <c:clrMapOvr bg1="lt1" tx1="dk1" bg2="lt2" tx2="dk2" accent1="accent1" accent2="accent2" accent3="accent3" accent4="accent4" accent5="accent5" accent6="accent6" hlink="hlink" folHlink="folHlink"/>
  <c:chart>
    <c:title>
      <c:tx>
        <c:rich>
          <a:bodyPr/>
          <a:lstStyle/>
          <a:p>
            <a:pPr>
              <a:defRPr sz="1400"/>
            </a:pPr>
            <a:r>
              <a:rPr lang="en-US" sz="1200" dirty="0"/>
              <a:t>Figure 1.</a:t>
            </a:r>
            <a:r>
              <a:rPr lang="en-US" sz="1200" baseline="0" dirty="0"/>
              <a:t> Comparison of the </a:t>
            </a:r>
            <a:r>
              <a:rPr lang="en-US" sz="1200" dirty="0"/>
              <a:t>Completeness of National </a:t>
            </a:r>
            <a:r>
              <a:rPr lang="en-US" sz="1200" baseline="0" dirty="0"/>
              <a:t>Provider Identifiers</a:t>
            </a:r>
            <a:endParaRPr lang="en-US" sz="1200" dirty="0"/>
          </a:p>
        </c:rich>
      </c:tx>
      <c:layout/>
      <c:overlay val="0"/>
    </c:title>
    <c:autoTitleDeleted val="0"/>
    <c:plotArea>
      <c:layout/>
      <c:barChart>
        <c:barDir val="col"/>
        <c:grouping val="clustered"/>
        <c:varyColors val="0"/>
        <c:ser>
          <c:idx val="0"/>
          <c:order val="0"/>
          <c:tx>
            <c:strRef>
              <c:f>'[Chart in C  Users HP Downloads RevisedValidationPlan3_6_2014.doc]Sheet1'!$B$1</c:f>
              <c:strCache>
                <c:ptCount val="1"/>
                <c:pt idx="0">
                  <c:v>Completeness</c:v>
                </c:pt>
              </c:strCache>
            </c:strRef>
          </c:tx>
          <c:invertIfNegative val="0"/>
          <c:dLbls>
            <c:dLbl>
              <c:idx val="0"/>
              <c:layout>
                <c:manualLayout>
                  <c:x val="-1.2345679012345678E-2"/>
                  <c:y val="0.17487977509920263"/>
                </c:manualLayout>
              </c:layout>
              <c:tx>
                <c:rich>
                  <a:bodyPr/>
                  <a:lstStyle/>
                  <a:p>
                    <a:pPr>
                      <a:defRPr/>
                    </a:pPr>
                    <a:r>
                      <a:rPr lang="en-US"/>
                      <a:t>MC 026 </a:t>
                    </a:r>
                  </a:p>
                  <a:p>
                    <a:pPr>
                      <a:defRPr/>
                    </a:pPr>
                    <a:r>
                      <a:rPr lang="en-US"/>
                      <a:t>85%</a:t>
                    </a:r>
                  </a:p>
                </c:rich>
              </c:tx>
              <c:spPr/>
              <c:dLblPos val="outEnd"/>
              <c:showLegendKey val="0"/>
              <c:showVal val="0"/>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A103-4FD9-8EA4-8BB9C1C84728}"/>
                </c:ext>
              </c:extLst>
            </c:dLbl>
            <c:dLbl>
              <c:idx val="1"/>
              <c:layout/>
              <c:tx>
                <c:rich>
                  <a:bodyPr/>
                  <a:lstStyle/>
                  <a:p>
                    <a:pPr>
                      <a:defRPr/>
                    </a:pPr>
                    <a:r>
                      <a:rPr lang="en-US"/>
                      <a:t>MC077</a:t>
                    </a:r>
                  </a:p>
                  <a:p>
                    <a:pPr>
                      <a:defRPr/>
                    </a:pPr>
                    <a:r>
                      <a:rPr lang="en-US"/>
                      <a:t>91%</a:t>
                    </a:r>
                  </a:p>
                </c:rich>
              </c:tx>
              <c:spPr/>
              <c:dLblPos val="inEnd"/>
              <c:showLegendKey val="0"/>
              <c:showVal val="0"/>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A103-4FD9-8EA4-8BB9C1C84728}"/>
                </c:ext>
              </c:extLst>
            </c:dLbl>
            <c:spPr>
              <a:noFill/>
              <a:ln>
                <a:noFill/>
              </a:ln>
              <a:effectLst/>
            </c:sp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'[Chart in C  Users HP Downloads RevisedValidationPlan3_6_2014.doc]Sheet1'!$A$2:$A$3</c:f>
              <c:strCache>
                <c:ptCount val="2"/>
                <c:pt idx="0">
                  <c:v>National Service Provider Number</c:v>
                </c:pt>
                <c:pt idx="1">
                  <c:v>National Billing Provider Number</c:v>
                </c:pt>
              </c:strCache>
            </c:strRef>
          </c:cat>
          <c:val>
            <c:numRef>
              <c:f>'[Chart in C  Users HP Downloads RevisedValidationPlan3_6_2014.doc]Sheet1'!$B$2:$B$3</c:f>
              <c:numCache>
                <c:formatCode>0%</c:formatCode>
                <c:ptCount val="2"/>
                <c:pt idx="0">
                  <c:v>0.85</c:v>
                </c:pt>
                <c:pt idx="1">
                  <c:v>0.91</c:v>
                </c:pt>
              </c:numCache>
            </c:numRef>
          </c:val>
          <c:extLst xmlns:c16r2="http://schemas.microsoft.com/office/drawing/2015/06/chart">
            <c:ext xmlns:c16="http://schemas.microsoft.com/office/drawing/2014/chart" uri="{C3380CC4-5D6E-409C-BE32-E72D297353CC}">
              <c16:uniqueId val="{00000002-A103-4FD9-8EA4-8BB9C1C84728}"/>
            </c:ext>
          </c:extLst>
        </c:ser>
        <c:dLbls>
          <c:showLegendKey val="0"/>
          <c:showVal val="0"/>
          <c:showCatName val="0"/>
          <c:showSerName val="0"/>
          <c:showPercent val="0"/>
          <c:showBubbleSize val="0"/>
        </c:dLbls>
        <c:gapWidth val="75"/>
        <c:overlap val="40"/>
        <c:axId val="46103552"/>
        <c:axId val="42040064"/>
      </c:barChart>
      <c:catAx>
        <c:axId val="46103552"/>
        <c:scaling>
          <c:orientation val="minMax"/>
        </c:scaling>
        <c:delete val="0"/>
        <c:axPos val="b"/>
        <c:numFmt formatCode="General" sourceLinked="1"/>
        <c:majorTickMark val="none"/>
        <c:minorTickMark val="none"/>
        <c:tickLblPos val="nextTo"/>
        <c:txPr>
          <a:bodyPr/>
          <a:lstStyle/>
          <a:p>
            <a:pPr>
              <a:defRPr baseline="0">
                <a:latin typeface="+mj-lt"/>
              </a:defRPr>
            </a:pPr>
            <a:endParaRPr lang="en-US"/>
          </a:p>
        </c:txPr>
        <c:crossAx val="42040064"/>
        <c:crosses val="autoZero"/>
        <c:auto val="1"/>
        <c:lblAlgn val="ctr"/>
        <c:lblOffset val="100"/>
        <c:noMultiLvlLbl val="0"/>
      </c:catAx>
      <c:valAx>
        <c:axId val="42040064"/>
        <c:scaling>
          <c:orientation val="minMax"/>
        </c:scaling>
        <c:delete val="0"/>
        <c:axPos val="l"/>
        <c:majorGridlines/>
        <c:numFmt formatCode="0%" sourceLinked="1"/>
        <c:majorTickMark val="none"/>
        <c:minorTickMark val="none"/>
        <c:tickLblPos val="nextTo"/>
        <c:txPr>
          <a:bodyPr/>
          <a:lstStyle/>
          <a:p>
            <a:pPr>
              <a:defRPr baseline="0">
                <a:latin typeface="+mj-lt"/>
              </a:defRPr>
            </a:pPr>
            <a:endParaRPr lang="en-US"/>
          </a:p>
        </c:txPr>
        <c:crossAx val="46103552"/>
        <c:crosses val="autoZero"/>
        <c:crossBetween val="between"/>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400" dirty="0"/>
              <a:t>Figure 2. Facility Inpatient Claims</a:t>
            </a:r>
            <a:r>
              <a:rPr lang="en-US" sz="1400" baseline="0" dirty="0"/>
              <a:t> vs Facility Outpatient Claims*</a:t>
            </a:r>
            <a:endParaRPr lang="en-US" sz="1400" dirty="0"/>
          </a:p>
        </c:rich>
      </c:tx>
      <c:layout>
        <c:manualLayout>
          <c:xMode val="edge"/>
          <c:yMode val="edge"/>
          <c:x val="0.2115225527364635"/>
          <c:y val="4.8452008997864109E-2"/>
        </c:manualLayout>
      </c:layout>
      <c:overlay val="1"/>
    </c:title>
    <c:autoTitleDeleted val="0"/>
    <c:plotArea>
      <c:layout>
        <c:manualLayout>
          <c:layoutTarget val="inner"/>
          <c:xMode val="edge"/>
          <c:yMode val="edge"/>
          <c:x val="0.13823815174835527"/>
          <c:y val="0.22096245006809148"/>
          <c:w val="0.79509557767543204"/>
          <c:h val="0.5820067362095418"/>
        </c:manualLayout>
      </c:layout>
      <c:barChart>
        <c:barDir val="col"/>
        <c:grouping val="clustered"/>
        <c:varyColors val="0"/>
        <c:ser>
          <c:idx val="0"/>
          <c:order val="0"/>
          <c:tx>
            <c:strRef>
              <c:f>'Inpt Outpat by Submission'!$B$1</c:f>
              <c:strCache>
                <c:ptCount val="1"/>
                <c:pt idx="0">
                  <c:v>INPATIENT</c:v>
                </c:pt>
              </c:strCache>
            </c:strRef>
          </c:tx>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'Inpt Outpat by Submission'!$A$2:$A$7</c:f>
              <c:numCache>
                <c:formatCode>General</c:formatCode>
                <c:ptCount val="6"/>
                <c:pt idx="0">
                  <c:v>2011</c:v>
                </c:pt>
                <c:pt idx="1">
                  <c:v>2012</c:v>
                </c:pt>
                <c:pt idx="2">
                  <c:v>2013</c:v>
                </c:pt>
                <c:pt idx="3">
                  <c:v>2014</c:v>
                </c:pt>
                <c:pt idx="4">
                  <c:v>2015</c:v>
                </c:pt>
                <c:pt idx="5">
                  <c:v>2016</c:v>
                </c:pt>
              </c:numCache>
            </c:numRef>
          </c:cat>
          <c:val>
            <c:numRef>
              <c:f>'Inpt Outpat by Submission'!$B$2:$B$7</c:f>
              <c:numCache>
                <c:formatCode>#,##0</c:formatCode>
                <c:ptCount val="6"/>
                <c:pt idx="0">
                  <c:v>7437176</c:v>
                </c:pt>
                <c:pt idx="1">
                  <c:v>6968682</c:v>
                </c:pt>
                <c:pt idx="2">
                  <c:v>7258813</c:v>
                </c:pt>
                <c:pt idx="3">
                  <c:v>8344092</c:v>
                </c:pt>
                <c:pt idx="4">
                  <c:v>8731455</c:v>
                </c:pt>
                <c:pt idx="5">
                  <c:v>2556962</c:v>
                </c:pt>
              </c:numCache>
            </c:numRef>
          </c:val>
          <c:extLst xmlns:c16r2="http://schemas.microsoft.com/office/drawing/2015/06/chart">
            <c:ext xmlns:c16="http://schemas.microsoft.com/office/drawing/2014/chart" uri="{C3380CC4-5D6E-409C-BE32-E72D297353CC}">
              <c16:uniqueId val="{00000000-A55D-4495-8D3A-CA9C8265461D}"/>
            </c:ext>
          </c:extLst>
        </c:ser>
        <c:ser>
          <c:idx val="1"/>
          <c:order val="1"/>
          <c:tx>
            <c:strRef>
              <c:f>'Inpt Outpat by Submission'!$C$1</c:f>
              <c:strCache>
                <c:ptCount val="1"/>
                <c:pt idx="0">
                  <c:v>OUTPATIENT</c:v>
                </c:pt>
              </c:strCache>
            </c:strRef>
          </c:tx>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'Inpt Outpat by Submission'!$A$2:$A$7</c:f>
              <c:numCache>
                <c:formatCode>General</c:formatCode>
                <c:ptCount val="6"/>
                <c:pt idx="0">
                  <c:v>2011</c:v>
                </c:pt>
                <c:pt idx="1">
                  <c:v>2012</c:v>
                </c:pt>
                <c:pt idx="2">
                  <c:v>2013</c:v>
                </c:pt>
                <c:pt idx="3">
                  <c:v>2014</c:v>
                </c:pt>
                <c:pt idx="4">
                  <c:v>2015</c:v>
                </c:pt>
                <c:pt idx="5">
                  <c:v>2016</c:v>
                </c:pt>
              </c:numCache>
            </c:numRef>
          </c:cat>
          <c:val>
            <c:numRef>
              <c:f>'Inpt Outpat by Submission'!$C$2:$C$7</c:f>
              <c:numCache>
                <c:formatCode>#,##0</c:formatCode>
                <c:ptCount val="6"/>
                <c:pt idx="0">
                  <c:v>70681861</c:v>
                </c:pt>
                <c:pt idx="1">
                  <c:v>66497014</c:v>
                </c:pt>
                <c:pt idx="2">
                  <c:v>68125873</c:v>
                </c:pt>
                <c:pt idx="3">
                  <c:v>72419903</c:v>
                </c:pt>
                <c:pt idx="4">
                  <c:v>74810194</c:v>
                </c:pt>
                <c:pt idx="5">
                  <c:v>22157375</c:v>
                </c:pt>
              </c:numCache>
            </c:numRef>
          </c:val>
          <c:extLst xmlns:c16r2="http://schemas.microsoft.com/office/drawing/2015/06/chart">
            <c:ext xmlns:c16="http://schemas.microsoft.com/office/drawing/2014/chart" uri="{C3380CC4-5D6E-409C-BE32-E72D297353CC}">
              <c16:uniqueId val="{00000001-A55D-4495-8D3A-CA9C8265461D}"/>
            </c:ext>
          </c:extLst>
        </c:ser>
        <c:dLbls>
          <c:dLblPos val="outEnd"/>
          <c:showLegendKey val="0"/>
          <c:showVal val="1"/>
          <c:showCatName val="0"/>
          <c:showSerName val="0"/>
          <c:showPercent val="0"/>
          <c:showBubbleSize val="0"/>
        </c:dLbls>
        <c:gapWidth val="150"/>
        <c:axId val="47880192"/>
        <c:axId val="46161920"/>
      </c:barChart>
      <c:catAx>
        <c:axId val="47880192"/>
        <c:scaling>
          <c:orientation val="minMax"/>
        </c:scaling>
        <c:delete val="0"/>
        <c:axPos val="b"/>
        <c:numFmt formatCode="General" sourceLinked="1"/>
        <c:majorTickMark val="out"/>
        <c:minorTickMark val="none"/>
        <c:tickLblPos val="nextTo"/>
        <c:crossAx val="46161920"/>
        <c:crosses val="autoZero"/>
        <c:auto val="1"/>
        <c:lblAlgn val="ctr"/>
        <c:lblOffset val="100"/>
        <c:noMultiLvlLbl val="0"/>
      </c:catAx>
      <c:valAx>
        <c:axId val="46161920"/>
        <c:scaling>
          <c:orientation val="minMax"/>
        </c:scaling>
        <c:delete val="0"/>
        <c:axPos val="l"/>
        <c:majorGridlines/>
        <c:numFmt formatCode="#,##0" sourceLinked="1"/>
        <c:majorTickMark val="out"/>
        <c:minorTickMark val="none"/>
        <c:tickLblPos val="nextTo"/>
        <c:txPr>
          <a:bodyPr/>
          <a:lstStyle/>
          <a:p>
            <a:pPr>
              <a:defRPr sz="800" baseline="0"/>
            </a:pPr>
            <a:endParaRPr lang="en-US"/>
          </a:p>
        </c:txPr>
        <c:crossAx val="47880192"/>
        <c:crosses val="autoZero"/>
        <c:crossBetween val="between"/>
      </c:valAx>
    </c:plotArea>
    <c:legend>
      <c:legendPos val="b"/>
      <c:layout>
        <c:manualLayout>
          <c:xMode val="edge"/>
          <c:yMode val="edge"/>
          <c:x val="0.36219285089363829"/>
          <c:y val="0.15552662330819567"/>
          <c:w val="0.42196578279803315"/>
          <c:h val="6.5376072784433345E-2"/>
        </c:manualLayout>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4/25/2017</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4/25/2017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20470761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a:p>
        </p:txBody>
      </p:sp>
    </p:spTree>
    <p:extLst>
      <p:ext uri="{BB962C8B-B14F-4D97-AF65-F5344CB8AC3E}">
        <p14:creationId xmlns:p14="http://schemas.microsoft.com/office/powerpoint/2010/main" val="16711576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35372743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14</a:t>
            </a:fld>
            <a:endParaRPr lang="en-US"/>
          </a:p>
        </p:txBody>
      </p:sp>
    </p:spTree>
    <p:extLst>
      <p:ext uri="{BB962C8B-B14F-4D97-AF65-F5344CB8AC3E}">
        <p14:creationId xmlns:p14="http://schemas.microsoft.com/office/powerpoint/2010/main" val="13746462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15</a:t>
            </a:fld>
            <a:endParaRPr lang="en-US"/>
          </a:p>
        </p:txBody>
      </p:sp>
    </p:spTree>
    <p:extLst>
      <p:ext uri="{BB962C8B-B14F-4D97-AF65-F5344CB8AC3E}">
        <p14:creationId xmlns:p14="http://schemas.microsoft.com/office/powerpoint/2010/main" val="7855831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16</a:t>
            </a:fld>
            <a:endParaRPr lang="en-US"/>
          </a:p>
        </p:txBody>
      </p:sp>
    </p:spTree>
    <p:extLst>
      <p:ext uri="{BB962C8B-B14F-4D97-AF65-F5344CB8AC3E}">
        <p14:creationId xmlns:p14="http://schemas.microsoft.com/office/powerpoint/2010/main" val="32577277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17</a:t>
            </a:fld>
            <a:endParaRPr lang="en-US"/>
          </a:p>
        </p:txBody>
      </p:sp>
    </p:spTree>
    <p:extLst>
      <p:ext uri="{BB962C8B-B14F-4D97-AF65-F5344CB8AC3E}">
        <p14:creationId xmlns:p14="http://schemas.microsoft.com/office/powerpoint/2010/main" val="34940964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18</a:t>
            </a:fld>
            <a:endParaRPr lang="en-US"/>
          </a:p>
        </p:txBody>
      </p:sp>
    </p:spTree>
    <p:extLst>
      <p:ext uri="{BB962C8B-B14F-4D97-AF65-F5344CB8AC3E}">
        <p14:creationId xmlns:p14="http://schemas.microsoft.com/office/powerpoint/2010/main" val="2667042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19</a:t>
            </a:fld>
            <a:endParaRPr lang="en-US"/>
          </a:p>
        </p:txBody>
      </p:sp>
    </p:spTree>
    <p:extLst>
      <p:ext uri="{BB962C8B-B14F-4D97-AF65-F5344CB8AC3E}">
        <p14:creationId xmlns:p14="http://schemas.microsoft.com/office/powerpoint/2010/main" val="557181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20</a:t>
            </a:fld>
            <a:endParaRPr lang="en-US"/>
          </a:p>
        </p:txBody>
      </p:sp>
    </p:spTree>
    <p:extLst>
      <p:ext uri="{BB962C8B-B14F-4D97-AF65-F5344CB8AC3E}">
        <p14:creationId xmlns:p14="http://schemas.microsoft.com/office/powerpoint/2010/main" val="36215131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22</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1654695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6</a:t>
            </a:fld>
            <a:endParaRPr lang="en-US"/>
          </a:p>
        </p:txBody>
      </p:sp>
    </p:spTree>
    <p:extLst>
      <p:ext uri="{BB962C8B-B14F-4D97-AF65-F5344CB8AC3E}">
        <p14:creationId xmlns:p14="http://schemas.microsoft.com/office/powerpoint/2010/main" val="3515518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961092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961092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961092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E8BF1D4-CFB1-4B69-AB54-06CC329992A0}" type="datetimeFigureOut">
              <a:rPr lang="en-US" smtClean="0">
                <a:solidFill>
                  <a:prstClr val="black">
                    <a:tint val="75000"/>
                  </a:prstClr>
                </a:solidFill>
              </a:rPr>
              <a:pPr/>
              <a:t>4/25/2017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80064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E8BF1D4-CFB1-4B69-AB54-06CC329992A0}" type="datetimeFigureOut">
              <a:rPr lang="en-US" smtClean="0">
                <a:solidFill>
                  <a:prstClr val="black">
                    <a:tint val="75000"/>
                  </a:prstClr>
                </a:solidFill>
              </a:rPr>
              <a:pPr/>
              <a:t>4/25/2017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05271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E8BF1D4-CFB1-4B69-AB54-06CC329992A0}" type="datetimeFigureOut">
              <a:rPr lang="en-US" smtClean="0">
                <a:solidFill>
                  <a:prstClr val="black">
                    <a:tint val="75000"/>
                  </a:prstClr>
                </a:solidFill>
              </a:rPr>
              <a:pPr/>
              <a:t>4/25/2017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43603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8BF1D4-CFB1-4B69-AB54-06CC329992A0}" type="datetimeFigureOut">
              <a:rPr lang="en-US" smtClean="0">
                <a:solidFill>
                  <a:prstClr val="black">
                    <a:tint val="75000"/>
                  </a:prstClr>
                </a:solidFill>
              </a:rPr>
              <a:pPr/>
              <a:t>4/25/2017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348881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8BF1D4-CFB1-4B69-AB54-06CC329992A0}" type="datetimeFigureOut">
              <a:rPr lang="en-US" smtClean="0">
                <a:solidFill>
                  <a:prstClr val="black">
                    <a:tint val="75000"/>
                  </a:prstClr>
                </a:solidFill>
              </a:rPr>
              <a:pPr/>
              <a:t>4/25/2017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6991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8BF1D4-CFB1-4B69-AB54-06CC329992A0}" type="datetimeFigureOut">
              <a:rPr lang="en-US" smtClean="0">
                <a:solidFill>
                  <a:prstClr val="black">
                    <a:tint val="75000"/>
                  </a:prstClr>
                </a:solidFill>
              </a:rPr>
              <a:pPr/>
              <a:t>4/25/2017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6025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8BF1D4-CFB1-4B69-AB54-06CC329992A0}" type="datetimeFigureOut">
              <a:rPr lang="en-US" smtClean="0">
                <a:solidFill>
                  <a:prstClr val="black">
                    <a:tint val="75000"/>
                  </a:prstClr>
                </a:solidFill>
              </a:rPr>
              <a:pPr/>
              <a:t>4/25/2017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67051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8BF1D4-CFB1-4B69-AB54-06CC329992A0}" type="datetimeFigureOut">
              <a:rPr lang="en-US" smtClean="0">
                <a:solidFill>
                  <a:prstClr val="black">
                    <a:tint val="75000"/>
                  </a:prstClr>
                </a:solidFill>
              </a:rPr>
              <a:pPr/>
              <a:t>4/25/2017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3882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3852428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831916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E8BF1D4-CFB1-4B69-AB54-06CC329992A0}" type="datetimeFigureOut">
              <a:rPr lang="en-US" smtClean="0">
                <a:solidFill>
                  <a:prstClr val="black">
                    <a:tint val="75000"/>
                  </a:prstClr>
                </a:solidFill>
              </a:rPr>
              <a:pPr/>
              <a:t>4/25/2017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5804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8BF1D4-CFB1-4B69-AB54-06CC329992A0}" type="datetimeFigureOut">
              <a:rPr lang="en-US" smtClean="0">
                <a:solidFill>
                  <a:prstClr val="black">
                    <a:tint val="75000"/>
                  </a:prstClr>
                </a:solidFill>
              </a:rPr>
              <a:pPr/>
              <a:t>4/25/2017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7243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8BF1D4-CFB1-4B69-AB54-06CC329992A0}" type="datetimeFigureOut">
              <a:rPr lang="en-US" smtClean="0">
                <a:solidFill>
                  <a:prstClr val="black">
                    <a:tint val="75000"/>
                  </a:prstClr>
                </a:solidFill>
              </a:rPr>
              <a:pPr/>
              <a:t>4/25/2017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1599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2.jpe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5.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1365465030"/>
      </p:ext>
    </p:extLst>
  </p:cSld>
  <p:clrMap bg1="lt1" tx1="dk1" bg2="lt2" tx2="dk2" accent1="accent1" accent2="accent2" accent3="accent3" accent4="accent4" accent5="accent5" accent6="accent6" hlink="hlink" folHlink="folHlink"/>
  <p:sldLayoutIdLst>
    <p:sldLayoutId id="2147483698" r:id="rId1"/>
    <p:sldLayoutId id="2147483699"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DE8BF1D4-CFB1-4B69-AB54-06CC329992A0}" type="datetimeFigureOut">
              <a:rPr lang="en-US" smtClean="0">
                <a:solidFill>
                  <a:prstClr val="black">
                    <a:tint val="75000"/>
                  </a:prstClr>
                </a:solidFill>
                <a:latin typeface="Calibri"/>
                <a:ea typeface="+mn-ea"/>
                <a:cs typeface="+mn-cs"/>
              </a:rPr>
              <a:pPr defTabSz="914400" fontAlgn="auto">
                <a:spcBef>
                  <a:spcPts val="0"/>
                </a:spcBef>
                <a:spcAft>
                  <a:spcPts val="0"/>
                </a:spcAft>
              </a:pPr>
              <a:t>4/25/2017</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46BB2F3C-91C2-4FEA-ADC6-B3AC15A34D11}"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964857335"/>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8" Type="http://schemas.openxmlformats.org/officeDocument/2006/relationships/hyperlink" Target="https://www.resdac.org/resconnect/articles" TargetMode="External"/><Relationship Id="rId3" Type="http://schemas.openxmlformats.org/officeDocument/2006/relationships/image" Target="../media/image3.jpeg"/><Relationship Id="rId7" Type="http://schemas.openxmlformats.org/officeDocument/2006/relationships/hyperlink" Target="http://www.mass.gov/eohhs/gov/laws-regs/masshealth/provider-library/provider-manual/" TargetMode="External"/><Relationship Id="rId2" Type="http://schemas.openxmlformats.org/officeDocument/2006/relationships/notesSlide" Target="../notesSlides/notesSlide15.xml"/><Relationship Id="rId1" Type="http://schemas.openxmlformats.org/officeDocument/2006/relationships/slideLayout" Target="../slideLayouts/slideLayout8.xml"/><Relationship Id="rId6" Type="http://schemas.openxmlformats.org/officeDocument/2006/relationships/hyperlink" Target="http://www.mass.gov/anf/budget-taxes-and-procurement/oversight-agencies/health-policy-commission/publications/b2-hospital-outpatient.pdf" TargetMode="External"/><Relationship Id="rId5" Type="http://schemas.openxmlformats.org/officeDocument/2006/relationships/hyperlink" Target="https://www.cms.gov/Research-Statistics-Data-and-Systems/Statistics-Trends-and-Reports/Medicare-Provider-Charge-Data/Downloads/Medicare-Physician-and-Other-Supplier-PUF-Methodology.pdf" TargetMode="External"/><Relationship Id="rId4" Type="http://schemas.openxmlformats.org/officeDocument/2006/relationships/hyperlink" Target="http://www.chiamass.gov/assets/docs/r/pubs/16/RP-Methodology-Paper-9-15-16.pdf"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8.xml"/><Relationship Id="rId4" Type="http://schemas.openxmlformats.org/officeDocument/2006/relationships/chart" Target="../charts/char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8.xml"/><Relationship Id="rId4" Type="http://schemas.openxmlformats.org/officeDocument/2006/relationships/chart" Target="../charts/char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chiamass.gov/application-document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www.chiamass.gov/ma-apcd/"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visitor.r20.constantcontact.com/d.jsp?llr=efmhfytab&amp;p=oi&amp;m=1120723513508&amp;sit=xcruu7sjb&amp;f=e1fbb9c6-ba86-47fe-a9d7-0cec812f8ea3"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mailto:Scott.Curley@state.ma.us"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hyperlink" Target="mailto:Kathy.Hines@state.ma.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April 25, 2017</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800"/>
            <a:ext cx="8991600" cy="1470025"/>
          </a:xfrm>
        </p:spPr>
        <p:txBody>
          <a:bodyPr>
            <a:noAutofit/>
          </a:bodyPr>
          <a:lstStyle/>
          <a:p>
            <a:r>
              <a:rPr lang="en-US" sz="2000" b="1" u="sng" kern="1200" dirty="0">
                <a:solidFill>
                  <a:schemeClr val="tx1"/>
                </a:solidFill>
                <a:effectLst/>
              </a:rPr>
              <a:t>Question</a:t>
            </a:r>
            <a:r>
              <a:rPr lang="en-US" sz="2000" b="1" kern="1200" dirty="0">
                <a:solidFill>
                  <a:schemeClr val="tx1"/>
                </a:solidFill>
                <a:effectLst/>
              </a:rPr>
              <a:t>: What Year to Year </a:t>
            </a:r>
            <a:r>
              <a:rPr lang="en-US" sz="2000" b="1" kern="1200" dirty="0" smtClean="0">
                <a:solidFill>
                  <a:schemeClr val="tx1"/>
                </a:solidFill>
                <a:effectLst/>
              </a:rPr>
              <a:t>Difference </a:t>
            </a:r>
            <a:r>
              <a:rPr lang="en-US" sz="2000" b="1" kern="1200" dirty="0">
                <a:solidFill>
                  <a:schemeClr val="tx1"/>
                </a:solidFill>
                <a:effectLst/>
              </a:rPr>
              <a:t>in Enrollment Type Volume should we expect in APCD Release 5.0 Member Eligibility File as a result of </a:t>
            </a:r>
            <a:r>
              <a:rPr lang="en-US" sz="2000" b="1" i="1" dirty="0" err="1" smtClean="0"/>
              <a:t>Gobeille</a:t>
            </a:r>
            <a:r>
              <a:rPr lang="en-US" sz="2000" b="1" i="1" dirty="0" smtClean="0"/>
              <a:t> </a:t>
            </a:r>
            <a:r>
              <a:rPr lang="en-US" sz="2000" b="1" i="1" kern="1200" dirty="0" smtClean="0">
                <a:solidFill>
                  <a:schemeClr val="tx1"/>
                </a:solidFill>
                <a:effectLst/>
              </a:rPr>
              <a:t>v. </a:t>
            </a:r>
            <a:r>
              <a:rPr lang="en-US" sz="2000" b="1" i="1" kern="1200" dirty="0">
                <a:solidFill>
                  <a:schemeClr val="tx1"/>
                </a:solidFill>
                <a:effectLst/>
              </a:rPr>
              <a:t>Liberty Mutual Insurance Company</a:t>
            </a:r>
            <a:r>
              <a:rPr lang="en-US" sz="2000" b="1" kern="1200" dirty="0">
                <a:solidFill>
                  <a:schemeClr val="tx1"/>
                </a:solidFill>
                <a:effectLst/>
              </a:rPr>
              <a:t>?</a:t>
            </a:r>
            <a:r>
              <a:rPr lang="en-US" sz="1100" b="1" kern="1200" dirty="0">
                <a:solidFill>
                  <a:schemeClr val="tx1"/>
                </a:solidFill>
                <a:effectLst/>
              </a:rPr>
              <a:t/>
            </a:r>
            <a:br>
              <a:rPr lang="en-US" sz="1100" b="1" kern="1200" dirty="0">
                <a:solidFill>
                  <a:schemeClr val="tx1"/>
                </a:solidFill>
                <a:effectLst/>
              </a:rPr>
            </a:br>
            <a:r>
              <a:rPr lang="en-US" sz="1100" b="1" kern="1200" dirty="0">
                <a:solidFill>
                  <a:schemeClr val="tx1"/>
                </a:solidFill>
                <a:effectLst/>
              </a:rPr>
              <a:t/>
            </a:r>
            <a:br>
              <a:rPr lang="en-US" sz="1100" b="1" kern="1200" dirty="0">
                <a:solidFill>
                  <a:schemeClr val="tx1"/>
                </a:solidFill>
                <a:effectLst/>
              </a:rPr>
            </a:br>
            <a:r>
              <a:rPr lang="en-US" sz="1600" u="sng" kern="1200" dirty="0">
                <a:solidFill>
                  <a:schemeClr val="tx1"/>
                </a:solidFill>
                <a:effectLst/>
              </a:rPr>
              <a:t>Answer</a:t>
            </a:r>
            <a:r>
              <a:rPr lang="en-US" sz="1600" kern="1200" dirty="0">
                <a:solidFill>
                  <a:schemeClr val="tx1"/>
                </a:solidFill>
                <a:effectLst/>
              </a:rPr>
              <a:t>: Release 5.0 includes data submitted from January 2011 through March 2016. Comparing a count of </a:t>
            </a:r>
            <a:r>
              <a:rPr lang="en-US" sz="1600" b="1" u="sng" kern="1200" dirty="0">
                <a:solidFill>
                  <a:srgbClr val="0070C0"/>
                </a:solidFill>
                <a:effectLst/>
              </a:rPr>
              <a:t>all distinct MEIDs</a:t>
            </a:r>
            <a:r>
              <a:rPr lang="en-US" sz="1600" kern="1200" dirty="0">
                <a:solidFill>
                  <a:schemeClr val="tx1"/>
                </a:solidFill>
                <a:effectLst/>
              </a:rPr>
              <a:t> </a:t>
            </a:r>
            <a:r>
              <a:rPr lang="en-US" sz="1600" dirty="0"/>
              <a:t>for the last four submission periods in the ME File (see Table 1 below)</a:t>
            </a:r>
            <a:r>
              <a:rPr lang="en-US" sz="1600" kern="1200" dirty="0">
                <a:solidFill>
                  <a:schemeClr val="tx1"/>
                </a:solidFill>
                <a:effectLst/>
              </a:rPr>
              <a:t>, there was a 14.2% decrease in total distinct MEIDs in the last submission year month (201603) attributable to a 60.7% decrease in self-insured (see Table 2).</a:t>
            </a:r>
            <a:endParaRPr lang="en-US" sz="1600" dirty="0"/>
          </a:p>
        </p:txBody>
      </p:sp>
      <p:graphicFrame>
        <p:nvGraphicFramePr>
          <p:cNvPr id="4" name="Table 3"/>
          <p:cNvGraphicFramePr>
            <a:graphicFrameLocks noGrp="1"/>
          </p:cNvGraphicFramePr>
          <p:nvPr>
            <p:extLst>
              <p:ext uri="{D42A27DB-BD31-4B8C-83A1-F6EECF244321}">
                <p14:modId xmlns:p14="http://schemas.microsoft.com/office/powerpoint/2010/main" val="194031009"/>
              </p:ext>
            </p:extLst>
          </p:nvPr>
        </p:nvGraphicFramePr>
        <p:xfrm>
          <a:off x="304800" y="2362200"/>
          <a:ext cx="8534399" cy="2060772"/>
        </p:xfrm>
        <a:graphic>
          <a:graphicData uri="http://schemas.openxmlformats.org/drawingml/2006/table">
            <a:tbl>
              <a:tblPr firstRow="1" firstCol="1" bandRow="1">
                <a:tableStyleId>{5C22544A-7EE6-4342-B048-85BDC9FD1C3A}</a:tableStyleId>
              </a:tblPr>
              <a:tblGrid>
                <a:gridCol w="775854">
                  <a:extLst>
                    <a:ext uri="{9D8B030D-6E8A-4147-A177-3AD203B41FA5}">
                      <a16:colId xmlns="" xmlns:a16="http://schemas.microsoft.com/office/drawing/2014/main" val="20000"/>
                    </a:ext>
                  </a:extLst>
                </a:gridCol>
                <a:gridCol w="775855">
                  <a:extLst>
                    <a:ext uri="{9D8B030D-6E8A-4147-A177-3AD203B41FA5}">
                      <a16:colId xmlns="" xmlns:a16="http://schemas.microsoft.com/office/drawing/2014/main" val="20001"/>
                    </a:ext>
                  </a:extLst>
                </a:gridCol>
                <a:gridCol w="543098">
                  <a:extLst>
                    <a:ext uri="{9D8B030D-6E8A-4147-A177-3AD203B41FA5}">
                      <a16:colId xmlns="" xmlns:a16="http://schemas.microsoft.com/office/drawing/2014/main" val="20002"/>
                    </a:ext>
                  </a:extLst>
                </a:gridCol>
                <a:gridCol w="1029393">
                  <a:extLst>
                    <a:ext uri="{9D8B030D-6E8A-4147-A177-3AD203B41FA5}">
                      <a16:colId xmlns="" xmlns:a16="http://schemas.microsoft.com/office/drawing/2014/main" val="20003"/>
                    </a:ext>
                  </a:extLst>
                </a:gridCol>
                <a:gridCol w="762000">
                  <a:extLst>
                    <a:ext uri="{9D8B030D-6E8A-4147-A177-3AD203B41FA5}">
                      <a16:colId xmlns="" xmlns:a16="http://schemas.microsoft.com/office/drawing/2014/main" val="20004"/>
                    </a:ext>
                  </a:extLst>
                </a:gridCol>
                <a:gridCol w="990600">
                  <a:extLst>
                    <a:ext uri="{9D8B030D-6E8A-4147-A177-3AD203B41FA5}">
                      <a16:colId xmlns="" xmlns:a16="http://schemas.microsoft.com/office/drawing/2014/main" val="20005"/>
                    </a:ext>
                  </a:extLst>
                </a:gridCol>
                <a:gridCol w="838200">
                  <a:extLst>
                    <a:ext uri="{9D8B030D-6E8A-4147-A177-3AD203B41FA5}">
                      <a16:colId xmlns="" xmlns:a16="http://schemas.microsoft.com/office/drawing/2014/main" val="20006"/>
                    </a:ext>
                  </a:extLst>
                </a:gridCol>
                <a:gridCol w="838200">
                  <a:extLst>
                    <a:ext uri="{9D8B030D-6E8A-4147-A177-3AD203B41FA5}">
                      <a16:colId xmlns="" xmlns:a16="http://schemas.microsoft.com/office/drawing/2014/main" val="20007"/>
                    </a:ext>
                  </a:extLst>
                </a:gridCol>
                <a:gridCol w="914400">
                  <a:extLst>
                    <a:ext uri="{9D8B030D-6E8A-4147-A177-3AD203B41FA5}">
                      <a16:colId xmlns="" xmlns:a16="http://schemas.microsoft.com/office/drawing/2014/main" val="20008"/>
                    </a:ext>
                  </a:extLst>
                </a:gridCol>
                <a:gridCol w="1066799">
                  <a:extLst>
                    <a:ext uri="{9D8B030D-6E8A-4147-A177-3AD203B41FA5}">
                      <a16:colId xmlns="" xmlns:a16="http://schemas.microsoft.com/office/drawing/2014/main" val="20009"/>
                    </a:ext>
                  </a:extLst>
                </a:gridCol>
              </a:tblGrid>
              <a:tr h="520648">
                <a:tc>
                  <a:txBody>
                    <a:bodyPr/>
                    <a:lstStyle/>
                    <a:p>
                      <a:pPr marL="0" marR="0" algn="ctr">
                        <a:lnSpc>
                          <a:spcPct val="115000"/>
                        </a:lnSpc>
                        <a:spcBef>
                          <a:spcPts val="0"/>
                        </a:spcBef>
                        <a:spcAft>
                          <a:spcPts val="0"/>
                        </a:spcAft>
                      </a:pPr>
                      <a:r>
                        <a:rPr lang="en-US" sz="1000" dirty="0">
                          <a:effectLst/>
                        </a:rPr>
                        <a:t>Submission Year Month</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Total Distinct MEIDs</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Blanks</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Unknown/ Not Applicable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Fully-Insured Commercial</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Group Insurance Commission</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MassHealth Managed Care Organization</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Supplemental Policy Enrollee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Integrated Care Organization or Senior Care Option</a:t>
                      </a:r>
                      <a:endParaRPr lang="en-US" sz="10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0"/>
                  </a:ext>
                </a:extLst>
              </a:tr>
              <a:tr h="339933">
                <a:tc>
                  <a:txBody>
                    <a:bodyPr/>
                    <a:lstStyle/>
                    <a:p>
                      <a:pPr marL="0" marR="0" algn="r">
                        <a:lnSpc>
                          <a:spcPct val="115000"/>
                        </a:lnSpc>
                        <a:spcBef>
                          <a:spcPts val="0"/>
                        </a:spcBef>
                        <a:spcAft>
                          <a:spcPts val="0"/>
                        </a:spcAft>
                      </a:pPr>
                      <a:r>
                        <a:rPr lang="en-US" sz="1000" dirty="0">
                          <a:effectLst/>
                        </a:rPr>
                        <a:t>201312</a:t>
                      </a:r>
                      <a:endParaRPr lang="en-US" sz="1000" dirty="0">
                        <a:effectLst/>
                        <a:latin typeface="Calibri"/>
                        <a:ea typeface="Calibri"/>
                        <a:cs typeface="Times New Roman"/>
                      </a:endParaRPr>
                    </a:p>
                  </a:txBody>
                  <a:tcPr marL="60462" marR="60462" marT="0" marB="0" anchor="b"/>
                </a:tc>
                <a:tc>
                  <a:txBody>
                    <a:bodyPr/>
                    <a:lstStyle/>
                    <a:p>
                      <a:pPr marL="0" marR="0" algn="r">
                        <a:lnSpc>
                          <a:spcPct val="115000"/>
                        </a:lnSpc>
                        <a:spcBef>
                          <a:spcPts val="0"/>
                        </a:spcBef>
                        <a:spcAft>
                          <a:spcPts val="0"/>
                        </a:spcAft>
                      </a:pPr>
                      <a:r>
                        <a:rPr lang="en-US" sz="1100" dirty="0">
                          <a:solidFill>
                            <a:srgbClr val="FF0000"/>
                          </a:solidFill>
                          <a:effectLst/>
                        </a:rPr>
                        <a:t>17,739,573</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7,352</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6,394,890</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5,149,146</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3,602,840</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429,229</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1,791,665</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363,859</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592</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1"/>
                  </a:ext>
                </a:extLst>
              </a:tr>
              <a:tr h="339933">
                <a:tc>
                  <a:txBody>
                    <a:bodyPr/>
                    <a:lstStyle/>
                    <a:p>
                      <a:pPr marL="0" marR="0" algn="r">
                        <a:lnSpc>
                          <a:spcPct val="115000"/>
                        </a:lnSpc>
                        <a:spcBef>
                          <a:spcPts val="0"/>
                        </a:spcBef>
                        <a:spcAft>
                          <a:spcPts val="0"/>
                        </a:spcAft>
                      </a:pPr>
                      <a:r>
                        <a:rPr lang="en-US" sz="1000" dirty="0">
                          <a:effectLst/>
                        </a:rPr>
                        <a:t>201412</a:t>
                      </a:r>
                      <a:endParaRPr lang="en-US" sz="1000" dirty="0">
                        <a:effectLst/>
                        <a:latin typeface="Calibri"/>
                        <a:ea typeface="Calibri"/>
                        <a:cs typeface="Times New Roman"/>
                      </a:endParaRPr>
                    </a:p>
                  </a:txBody>
                  <a:tcPr marL="60462" marR="60462" marT="0" marB="0" anchor="b"/>
                </a:tc>
                <a:tc>
                  <a:txBody>
                    <a:bodyPr/>
                    <a:lstStyle/>
                    <a:p>
                      <a:pPr marL="0" marR="0" algn="r">
                        <a:lnSpc>
                          <a:spcPct val="115000"/>
                        </a:lnSpc>
                        <a:spcBef>
                          <a:spcPts val="0"/>
                        </a:spcBef>
                        <a:spcAft>
                          <a:spcPts val="0"/>
                        </a:spcAft>
                      </a:pPr>
                      <a:r>
                        <a:rPr lang="en-US" sz="1100" dirty="0">
                          <a:solidFill>
                            <a:srgbClr val="FF0000"/>
                          </a:solidFill>
                          <a:effectLst/>
                        </a:rPr>
                        <a:t>18,001,355</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5,614</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6,435,809</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5,214,835</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3,729,472</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456,068</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1,777,094</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366,557</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15,906</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2"/>
                  </a:ext>
                </a:extLst>
              </a:tr>
              <a:tr h="339933">
                <a:tc>
                  <a:txBody>
                    <a:bodyPr/>
                    <a:lstStyle/>
                    <a:p>
                      <a:pPr marL="0" marR="0" algn="r">
                        <a:lnSpc>
                          <a:spcPct val="115000"/>
                        </a:lnSpc>
                        <a:spcBef>
                          <a:spcPts val="0"/>
                        </a:spcBef>
                        <a:spcAft>
                          <a:spcPts val="0"/>
                        </a:spcAft>
                      </a:pPr>
                      <a:r>
                        <a:rPr lang="en-US" sz="1000" dirty="0">
                          <a:effectLst/>
                        </a:rPr>
                        <a:t>201512</a:t>
                      </a:r>
                      <a:endParaRPr lang="en-US" sz="1000" dirty="0">
                        <a:effectLst/>
                        <a:latin typeface="Calibri"/>
                        <a:ea typeface="Calibri"/>
                        <a:cs typeface="Times New Roman"/>
                      </a:endParaRPr>
                    </a:p>
                  </a:txBody>
                  <a:tcPr marL="60462" marR="60462" marT="0" marB="0" anchor="b"/>
                </a:tc>
                <a:tc>
                  <a:txBody>
                    <a:bodyPr/>
                    <a:lstStyle/>
                    <a:p>
                      <a:pPr marL="0" marR="0" algn="r">
                        <a:lnSpc>
                          <a:spcPct val="115000"/>
                        </a:lnSpc>
                        <a:spcBef>
                          <a:spcPts val="0"/>
                        </a:spcBef>
                        <a:spcAft>
                          <a:spcPts val="0"/>
                        </a:spcAft>
                      </a:pPr>
                      <a:r>
                        <a:rPr lang="en-US" sz="1100" dirty="0">
                          <a:solidFill>
                            <a:srgbClr val="FF0000"/>
                          </a:solidFill>
                          <a:effectLst/>
                        </a:rPr>
                        <a:t>17,878,773</a:t>
                      </a:r>
                      <a:endParaRPr lang="en-US" sz="1100" dirty="0">
                        <a:solidFill>
                          <a:srgbClr val="FF0000"/>
                        </a:solidFill>
                        <a:effectLst/>
                        <a:latin typeface="Calibri"/>
                        <a:ea typeface="Calibri"/>
                        <a:cs typeface="Times New Roman"/>
                      </a:endParaRPr>
                    </a:p>
                  </a:txBody>
                  <a:tcPr marL="60462" marR="60462" marT="0" marB="0" anchor="b"/>
                </a:tc>
                <a:tc>
                  <a:txBody>
                    <a:bodyPr/>
                    <a:lstStyle/>
                    <a:p>
                      <a:pPr>
                        <a:lnSpc>
                          <a:spcPct val="115000"/>
                        </a:lnSpc>
                      </a:pPr>
                      <a:endParaRPr lang="en-US" sz="1100" dirty="0">
                        <a:effectLst/>
                        <a:latin typeface="Calibri"/>
                      </a:endParaRPr>
                    </a:p>
                  </a:txBody>
                  <a:tcPr marL="60462" marR="60462" marT="0" marB="0" anchor="b"/>
                </a:tc>
                <a:tc>
                  <a:txBody>
                    <a:bodyPr/>
                    <a:lstStyle/>
                    <a:p>
                      <a:pPr marL="0" marR="0" algn="ctr">
                        <a:lnSpc>
                          <a:spcPct val="115000"/>
                        </a:lnSpc>
                        <a:spcBef>
                          <a:spcPts val="0"/>
                        </a:spcBef>
                        <a:spcAft>
                          <a:spcPts val="0"/>
                        </a:spcAft>
                      </a:pPr>
                      <a:r>
                        <a:rPr lang="en-US" sz="1100" dirty="0">
                          <a:effectLst/>
                        </a:rPr>
                        <a:t>6,899,489</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4,280,429</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3,826,650</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431,817</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1,857,734</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520,960</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61,694</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3"/>
                  </a:ext>
                </a:extLst>
              </a:tr>
              <a:tr h="339933">
                <a:tc>
                  <a:txBody>
                    <a:bodyPr/>
                    <a:lstStyle/>
                    <a:p>
                      <a:pPr marL="0" marR="0" algn="r">
                        <a:lnSpc>
                          <a:spcPct val="115000"/>
                        </a:lnSpc>
                        <a:spcBef>
                          <a:spcPts val="0"/>
                        </a:spcBef>
                        <a:spcAft>
                          <a:spcPts val="0"/>
                        </a:spcAft>
                      </a:pPr>
                      <a:r>
                        <a:rPr lang="en-US" sz="1000" dirty="0">
                          <a:effectLst/>
                        </a:rPr>
                        <a:t>201603</a:t>
                      </a:r>
                      <a:endParaRPr lang="en-US" sz="1000" dirty="0">
                        <a:effectLst/>
                        <a:latin typeface="Calibri"/>
                        <a:ea typeface="Calibri"/>
                        <a:cs typeface="Times New Roman"/>
                      </a:endParaRPr>
                    </a:p>
                  </a:txBody>
                  <a:tcPr marL="60462" marR="60462" marT="0" marB="0" anchor="b"/>
                </a:tc>
                <a:tc>
                  <a:txBody>
                    <a:bodyPr/>
                    <a:lstStyle/>
                    <a:p>
                      <a:pPr marL="0" marR="0" algn="r">
                        <a:lnSpc>
                          <a:spcPct val="115000"/>
                        </a:lnSpc>
                        <a:spcBef>
                          <a:spcPts val="0"/>
                        </a:spcBef>
                        <a:spcAft>
                          <a:spcPts val="0"/>
                        </a:spcAft>
                      </a:pPr>
                      <a:r>
                        <a:rPr lang="en-US" sz="1100" dirty="0">
                          <a:solidFill>
                            <a:srgbClr val="FF0000"/>
                          </a:solidFill>
                          <a:effectLst/>
                        </a:rPr>
                        <a:t>15,338,983</a:t>
                      </a:r>
                      <a:endParaRPr lang="en-US" sz="1100" dirty="0">
                        <a:solidFill>
                          <a:srgbClr val="FF0000"/>
                        </a:solidFill>
                        <a:effectLst/>
                        <a:latin typeface="Calibri"/>
                        <a:ea typeface="Calibri"/>
                        <a:cs typeface="Times New Roman"/>
                      </a:endParaRPr>
                    </a:p>
                  </a:txBody>
                  <a:tcPr marL="60462" marR="60462" marT="0" marB="0" anchor="b"/>
                </a:tc>
                <a:tc>
                  <a:txBody>
                    <a:bodyPr/>
                    <a:lstStyle/>
                    <a:p>
                      <a:pPr>
                        <a:lnSpc>
                          <a:spcPct val="115000"/>
                        </a:lnSpc>
                      </a:pPr>
                      <a:endParaRPr lang="en-US" sz="1100" dirty="0">
                        <a:effectLst/>
                        <a:latin typeface="Calibri"/>
                      </a:endParaRPr>
                    </a:p>
                  </a:txBody>
                  <a:tcPr marL="60462" marR="60462" marT="0" marB="0" anchor="b"/>
                </a:tc>
                <a:tc>
                  <a:txBody>
                    <a:bodyPr/>
                    <a:lstStyle/>
                    <a:p>
                      <a:pPr marL="0" marR="0" algn="ctr">
                        <a:lnSpc>
                          <a:spcPct val="115000"/>
                        </a:lnSpc>
                        <a:spcBef>
                          <a:spcPts val="0"/>
                        </a:spcBef>
                        <a:spcAft>
                          <a:spcPts val="0"/>
                        </a:spcAft>
                      </a:pPr>
                      <a:r>
                        <a:rPr lang="en-US" sz="1100" dirty="0">
                          <a:effectLst/>
                        </a:rPr>
                        <a:t>6,836,452</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4,215,930</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1,502,915</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434,015</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1,883,160</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399,134</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67,377</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4"/>
                  </a:ext>
                </a:extLst>
              </a:tr>
            </a:tbl>
          </a:graphicData>
        </a:graphic>
      </p:graphicFrame>
      <p:sp>
        <p:nvSpPr>
          <p:cNvPr id="5" name="TextBox 4"/>
          <p:cNvSpPr txBox="1"/>
          <p:nvPr/>
        </p:nvSpPr>
        <p:spPr>
          <a:xfrm>
            <a:off x="990600" y="2057400"/>
            <a:ext cx="6651757" cy="307777"/>
          </a:xfrm>
          <a:prstGeom prst="rect">
            <a:avLst/>
          </a:prstGeom>
          <a:noFill/>
        </p:spPr>
        <p:txBody>
          <a:bodyPr wrap="none" rtlCol="0">
            <a:spAutoFit/>
          </a:bodyPr>
          <a:lstStyle/>
          <a:p>
            <a:pPr defTabSz="914400" fontAlgn="auto">
              <a:spcBef>
                <a:spcPts val="0"/>
              </a:spcBef>
              <a:spcAft>
                <a:spcPts val="0"/>
              </a:spcAft>
            </a:pPr>
            <a:r>
              <a:rPr lang="en-US" sz="1400" b="1" u="sng" dirty="0">
                <a:solidFill>
                  <a:srgbClr val="FF0000"/>
                </a:solidFill>
                <a:latin typeface="Calibri"/>
                <a:ea typeface="+mn-ea"/>
                <a:cs typeface="+mn-cs"/>
              </a:rPr>
              <a:t>Table 1. Comparison of ME File Change in Volume of Distinct MEIDs by Enrollment Type</a:t>
            </a:r>
          </a:p>
        </p:txBody>
      </p:sp>
      <p:graphicFrame>
        <p:nvGraphicFramePr>
          <p:cNvPr id="6" name="Table 5"/>
          <p:cNvGraphicFramePr>
            <a:graphicFrameLocks noGrp="1"/>
          </p:cNvGraphicFramePr>
          <p:nvPr>
            <p:extLst>
              <p:ext uri="{D42A27DB-BD31-4B8C-83A1-F6EECF244321}">
                <p14:modId xmlns:p14="http://schemas.microsoft.com/office/powerpoint/2010/main" val="1275024570"/>
              </p:ext>
            </p:extLst>
          </p:nvPr>
        </p:nvGraphicFramePr>
        <p:xfrm>
          <a:off x="152400" y="5032177"/>
          <a:ext cx="8686799" cy="1295765"/>
        </p:xfrm>
        <a:graphic>
          <a:graphicData uri="http://schemas.openxmlformats.org/drawingml/2006/table">
            <a:tbl>
              <a:tblPr firstRow="1" firstCol="1" bandRow="1">
                <a:tableStyleId>{5C22544A-7EE6-4342-B048-85BDC9FD1C3A}</a:tableStyleId>
              </a:tblPr>
              <a:tblGrid>
                <a:gridCol w="762000">
                  <a:extLst>
                    <a:ext uri="{9D8B030D-6E8A-4147-A177-3AD203B41FA5}">
                      <a16:colId xmlns="" xmlns:a16="http://schemas.microsoft.com/office/drawing/2014/main" val="20000"/>
                    </a:ext>
                  </a:extLst>
                </a:gridCol>
                <a:gridCol w="715346">
                  <a:extLst>
                    <a:ext uri="{9D8B030D-6E8A-4147-A177-3AD203B41FA5}">
                      <a16:colId xmlns="" xmlns:a16="http://schemas.microsoft.com/office/drawing/2014/main" val="20001"/>
                    </a:ext>
                  </a:extLst>
                </a:gridCol>
                <a:gridCol w="685489">
                  <a:extLst>
                    <a:ext uri="{9D8B030D-6E8A-4147-A177-3AD203B41FA5}">
                      <a16:colId xmlns="" xmlns:a16="http://schemas.microsoft.com/office/drawing/2014/main" val="20002"/>
                    </a:ext>
                  </a:extLst>
                </a:gridCol>
                <a:gridCol w="1016415">
                  <a:extLst>
                    <a:ext uri="{9D8B030D-6E8A-4147-A177-3AD203B41FA5}">
                      <a16:colId xmlns="" xmlns:a16="http://schemas.microsoft.com/office/drawing/2014/main" val="20003"/>
                    </a:ext>
                  </a:extLst>
                </a:gridCol>
                <a:gridCol w="780038">
                  <a:extLst>
                    <a:ext uri="{9D8B030D-6E8A-4147-A177-3AD203B41FA5}">
                      <a16:colId xmlns="" xmlns:a16="http://schemas.microsoft.com/office/drawing/2014/main" val="20004"/>
                    </a:ext>
                  </a:extLst>
                </a:gridCol>
                <a:gridCol w="971057">
                  <a:extLst>
                    <a:ext uri="{9D8B030D-6E8A-4147-A177-3AD203B41FA5}">
                      <a16:colId xmlns="" xmlns:a16="http://schemas.microsoft.com/office/drawing/2014/main" val="20005"/>
                    </a:ext>
                  </a:extLst>
                </a:gridCol>
                <a:gridCol w="939114">
                  <a:extLst>
                    <a:ext uri="{9D8B030D-6E8A-4147-A177-3AD203B41FA5}">
                      <a16:colId xmlns="" xmlns:a16="http://schemas.microsoft.com/office/drawing/2014/main" val="20006"/>
                    </a:ext>
                  </a:extLst>
                </a:gridCol>
                <a:gridCol w="860854">
                  <a:extLst>
                    <a:ext uri="{9D8B030D-6E8A-4147-A177-3AD203B41FA5}">
                      <a16:colId xmlns="" xmlns:a16="http://schemas.microsoft.com/office/drawing/2014/main" val="20007"/>
                    </a:ext>
                  </a:extLst>
                </a:gridCol>
                <a:gridCol w="939114">
                  <a:extLst>
                    <a:ext uri="{9D8B030D-6E8A-4147-A177-3AD203B41FA5}">
                      <a16:colId xmlns="" xmlns:a16="http://schemas.microsoft.com/office/drawing/2014/main" val="20008"/>
                    </a:ext>
                  </a:extLst>
                </a:gridCol>
                <a:gridCol w="1017372">
                  <a:extLst>
                    <a:ext uri="{9D8B030D-6E8A-4147-A177-3AD203B41FA5}">
                      <a16:colId xmlns="" xmlns:a16="http://schemas.microsoft.com/office/drawing/2014/main" val="20009"/>
                    </a:ext>
                  </a:extLst>
                </a:gridCol>
              </a:tblGrid>
              <a:tr h="609600">
                <a:tc>
                  <a:txBody>
                    <a:bodyPr/>
                    <a:lstStyle/>
                    <a:p>
                      <a:pPr marL="0" marR="0" algn="ctr">
                        <a:lnSpc>
                          <a:spcPct val="115000"/>
                        </a:lnSpc>
                        <a:spcBef>
                          <a:spcPts val="0"/>
                        </a:spcBef>
                        <a:spcAft>
                          <a:spcPts val="0"/>
                        </a:spcAft>
                      </a:pPr>
                      <a:r>
                        <a:rPr lang="en-US" sz="1000" dirty="0">
                          <a:effectLst/>
                        </a:rPr>
                        <a:t>Submission Year Month</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Total Distinct MEIDs</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Blank</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Unknown/ Not Applicable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Fully-Insured Commercial </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Group Insurance Commission</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MassHealth Managed Care Organization </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Supplemental Policy Enrollee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Integrated Care Organization or Senior Care Option</a:t>
                      </a:r>
                      <a:endParaRPr lang="en-US" sz="10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0"/>
                  </a:ext>
                </a:extLst>
              </a:tr>
              <a:tr h="209153">
                <a:tc>
                  <a:txBody>
                    <a:bodyPr/>
                    <a:lstStyle/>
                    <a:p>
                      <a:pPr marL="0" marR="0" algn="r">
                        <a:lnSpc>
                          <a:spcPct val="115000"/>
                        </a:lnSpc>
                        <a:spcBef>
                          <a:spcPts val="0"/>
                        </a:spcBef>
                        <a:spcAft>
                          <a:spcPts val="0"/>
                        </a:spcAft>
                      </a:pPr>
                      <a:r>
                        <a:rPr lang="en-US" sz="1000" dirty="0">
                          <a:effectLst/>
                        </a:rPr>
                        <a:t>201412</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1.5%</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-23.6%</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0.6%</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1.3%</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3.5%</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6.3%</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-0.8%</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0.7%</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2,586.8%</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1"/>
                  </a:ext>
                </a:extLst>
              </a:tr>
              <a:tr h="169966">
                <a:tc>
                  <a:txBody>
                    <a:bodyPr/>
                    <a:lstStyle/>
                    <a:p>
                      <a:pPr marL="0" marR="0" algn="r">
                        <a:lnSpc>
                          <a:spcPct val="115000"/>
                        </a:lnSpc>
                        <a:spcBef>
                          <a:spcPts val="0"/>
                        </a:spcBef>
                        <a:spcAft>
                          <a:spcPts val="0"/>
                        </a:spcAft>
                      </a:pPr>
                      <a:r>
                        <a:rPr lang="en-US" sz="1000" dirty="0">
                          <a:effectLst/>
                        </a:rPr>
                        <a:t>201512</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-0.7%</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7.2%</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-17.9%</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2.6%</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-5.3%</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4.5%</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42.1%</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287.9%</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2"/>
                  </a:ext>
                </a:extLst>
              </a:tr>
              <a:tr h="176349">
                <a:tc>
                  <a:txBody>
                    <a:bodyPr/>
                    <a:lstStyle/>
                    <a:p>
                      <a:pPr marL="0" marR="0" algn="r">
                        <a:lnSpc>
                          <a:spcPct val="115000"/>
                        </a:lnSpc>
                        <a:spcBef>
                          <a:spcPts val="0"/>
                        </a:spcBef>
                        <a:spcAft>
                          <a:spcPts val="0"/>
                        </a:spcAft>
                      </a:pPr>
                      <a:r>
                        <a:rPr lang="en-US" sz="1000" dirty="0">
                          <a:effectLst/>
                        </a:rPr>
                        <a:t>201603</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b="1" dirty="0">
                          <a:solidFill>
                            <a:srgbClr val="FF0000"/>
                          </a:solidFill>
                          <a:effectLst>
                            <a:outerShdw blurRad="38100" dist="38100" dir="2700000" algn="tl">
                              <a:srgbClr val="000000">
                                <a:alpha val="43137"/>
                              </a:srgbClr>
                            </a:outerShdw>
                          </a:effectLst>
                        </a:rPr>
                        <a:t>-14.2%</a:t>
                      </a:r>
                      <a:endParaRPr lang="en-US" sz="1100" b="1" dirty="0">
                        <a:solidFill>
                          <a:srgbClr val="FF0000"/>
                        </a:solidFill>
                        <a:effectLst>
                          <a:outerShdw blurRad="38100" dist="38100" dir="2700000" algn="tl">
                            <a:srgbClr val="000000">
                              <a:alpha val="43137"/>
                            </a:srgbClr>
                          </a:outerShdw>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-0.9%</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-1.5%</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-60.7%</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0.5%</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1.4%</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-23.4%</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9.2%</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3"/>
                  </a:ext>
                </a:extLst>
              </a:tr>
            </a:tbl>
          </a:graphicData>
        </a:graphic>
      </p:graphicFrame>
      <p:sp>
        <p:nvSpPr>
          <p:cNvPr id="7" name="TextBox 6"/>
          <p:cNvSpPr txBox="1"/>
          <p:nvPr/>
        </p:nvSpPr>
        <p:spPr>
          <a:xfrm>
            <a:off x="381000" y="4724400"/>
            <a:ext cx="8467190" cy="307777"/>
          </a:xfrm>
          <a:prstGeom prst="rect">
            <a:avLst/>
          </a:prstGeom>
          <a:noFill/>
        </p:spPr>
        <p:txBody>
          <a:bodyPr wrap="none" rtlCol="0">
            <a:spAutoFit/>
          </a:bodyPr>
          <a:lstStyle/>
          <a:p>
            <a:pPr defTabSz="914400" fontAlgn="auto">
              <a:spcBef>
                <a:spcPts val="0"/>
              </a:spcBef>
              <a:spcAft>
                <a:spcPts val="0"/>
              </a:spcAft>
            </a:pPr>
            <a:r>
              <a:rPr lang="en-US" sz="1400" b="1" u="sng" dirty="0">
                <a:solidFill>
                  <a:srgbClr val="FF0000"/>
                </a:solidFill>
                <a:latin typeface="Calibri"/>
                <a:ea typeface="+mn-ea"/>
                <a:cs typeface="+mn-cs"/>
              </a:rPr>
              <a:t>Table 2. Comparison of Percent Change in Distinct MEIDs by Enrollment Type for last 3 ME File Submission Years</a:t>
            </a:r>
          </a:p>
        </p:txBody>
      </p:sp>
    </p:spTree>
    <p:extLst>
      <p:ext uri="{BB962C8B-B14F-4D97-AF65-F5344CB8AC3E}">
        <p14:creationId xmlns:p14="http://schemas.microsoft.com/office/powerpoint/2010/main" val="17328582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499" y="685800"/>
            <a:ext cx="8763000" cy="778002"/>
          </a:xfrm>
        </p:spPr>
        <p:txBody>
          <a:bodyPr>
            <a:noAutofit/>
          </a:bodyPr>
          <a:lstStyle/>
          <a:p>
            <a:r>
              <a:rPr lang="en-US" sz="2000" b="1" u="sng" kern="1200" dirty="0">
                <a:solidFill>
                  <a:schemeClr val="tx1"/>
                </a:solidFill>
                <a:effectLst/>
              </a:rPr>
              <a:t>Answer</a:t>
            </a:r>
            <a:r>
              <a:rPr lang="en-US" sz="2000" kern="1200" dirty="0">
                <a:solidFill>
                  <a:schemeClr val="tx1"/>
                </a:solidFill>
                <a:effectLst/>
              </a:rPr>
              <a:t> (</a:t>
            </a:r>
            <a:r>
              <a:rPr lang="en-US" sz="2000" i="1" kern="1200" dirty="0">
                <a:solidFill>
                  <a:schemeClr val="tx1"/>
                </a:solidFill>
                <a:effectLst/>
              </a:rPr>
              <a:t>continued</a:t>
            </a:r>
            <a:r>
              <a:rPr lang="en-US" sz="2000" kern="1200" dirty="0">
                <a:solidFill>
                  <a:schemeClr val="tx1"/>
                </a:solidFill>
                <a:effectLst/>
              </a:rPr>
              <a:t>):  </a:t>
            </a:r>
            <a:r>
              <a:rPr lang="en-US" sz="2000" dirty="0"/>
              <a:t>When limiting the count of </a:t>
            </a:r>
            <a:r>
              <a:rPr lang="en-US" sz="2000" b="1" u="sng" dirty="0">
                <a:solidFill>
                  <a:srgbClr val="0070C0"/>
                </a:solidFill>
              </a:rPr>
              <a:t>distinct MEIDs for Massachusetts residents</a:t>
            </a:r>
            <a:r>
              <a:rPr lang="en-US" sz="2000" dirty="0"/>
              <a:t>, the magnitude of decrease is smaller. </a:t>
            </a:r>
            <a:r>
              <a:rPr lang="en-US" sz="2000" kern="1200" dirty="0">
                <a:solidFill>
                  <a:schemeClr val="tx1"/>
                </a:solidFill>
                <a:effectLst/>
              </a:rPr>
              <a:t> Comparing a count of distinct MEIDs </a:t>
            </a:r>
            <a:r>
              <a:rPr lang="en-US" sz="2000" dirty="0"/>
              <a:t>for the last four submission periods in the ME File (see Table 3 below)</a:t>
            </a:r>
            <a:r>
              <a:rPr lang="en-US" sz="2000" kern="1200" dirty="0">
                <a:solidFill>
                  <a:schemeClr val="tx1"/>
                </a:solidFill>
                <a:effectLst/>
              </a:rPr>
              <a:t>, there was a </a:t>
            </a:r>
            <a:r>
              <a:rPr lang="en-US" sz="2000" dirty="0"/>
              <a:t>9.8</a:t>
            </a:r>
            <a:r>
              <a:rPr lang="en-US" sz="2000" kern="1200" dirty="0">
                <a:solidFill>
                  <a:schemeClr val="tx1"/>
                </a:solidFill>
                <a:effectLst/>
              </a:rPr>
              <a:t>% decrease in total distinct MEIDs in the last submission year month (201603) attributable to a </a:t>
            </a:r>
            <a:r>
              <a:rPr lang="en-US" sz="2000" dirty="0"/>
              <a:t>52.5</a:t>
            </a:r>
            <a:r>
              <a:rPr lang="en-US" sz="2000" kern="1200" dirty="0">
                <a:solidFill>
                  <a:schemeClr val="tx1"/>
                </a:solidFill>
                <a:effectLst/>
              </a:rPr>
              <a:t>% decrease in self-insured (see Table 4).</a:t>
            </a: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4142176478"/>
              </p:ext>
            </p:extLst>
          </p:nvPr>
        </p:nvGraphicFramePr>
        <p:xfrm>
          <a:off x="304800" y="2362200"/>
          <a:ext cx="8534399" cy="2060772"/>
        </p:xfrm>
        <a:graphic>
          <a:graphicData uri="http://schemas.openxmlformats.org/drawingml/2006/table">
            <a:tbl>
              <a:tblPr firstRow="1" firstCol="1" bandRow="1">
                <a:tableStyleId>{5C22544A-7EE6-4342-B048-85BDC9FD1C3A}</a:tableStyleId>
              </a:tblPr>
              <a:tblGrid>
                <a:gridCol w="775854">
                  <a:extLst>
                    <a:ext uri="{9D8B030D-6E8A-4147-A177-3AD203B41FA5}">
                      <a16:colId xmlns="" xmlns:a16="http://schemas.microsoft.com/office/drawing/2014/main" val="20000"/>
                    </a:ext>
                  </a:extLst>
                </a:gridCol>
                <a:gridCol w="775855">
                  <a:extLst>
                    <a:ext uri="{9D8B030D-6E8A-4147-A177-3AD203B41FA5}">
                      <a16:colId xmlns="" xmlns:a16="http://schemas.microsoft.com/office/drawing/2014/main" val="20001"/>
                    </a:ext>
                  </a:extLst>
                </a:gridCol>
                <a:gridCol w="543098">
                  <a:extLst>
                    <a:ext uri="{9D8B030D-6E8A-4147-A177-3AD203B41FA5}">
                      <a16:colId xmlns="" xmlns:a16="http://schemas.microsoft.com/office/drawing/2014/main" val="20002"/>
                    </a:ext>
                  </a:extLst>
                </a:gridCol>
                <a:gridCol w="1029393">
                  <a:extLst>
                    <a:ext uri="{9D8B030D-6E8A-4147-A177-3AD203B41FA5}">
                      <a16:colId xmlns="" xmlns:a16="http://schemas.microsoft.com/office/drawing/2014/main" val="20003"/>
                    </a:ext>
                  </a:extLst>
                </a:gridCol>
                <a:gridCol w="762000">
                  <a:extLst>
                    <a:ext uri="{9D8B030D-6E8A-4147-A177-3AD203B41FA5}">
                      <a16:colId xmlns="" xmlns:a16="http://schemas.microsoft.com/office/drawing/2014/main" val="20004"/>
                    </a:ext>
                  </a:extLst>
                </a:gridCol>
                <a:gridCol w="990600">
                  <a:extLst>
                    <a:ext uri="{9D8B030D-6E8A-4147-A177-3AD203B41FA5}">
                      <a16:colId xmlns="" xmlns:a16="http://schemas.microsoft.com/office/drawing/2014/main" val="20005"/>
                    </a:ext>
                  </a:extLst>
                </a:gridCol>
                <a:gridCol w="838200">
                  <a:extLst>
                    <a:ext uri="{9D8B030D-6E8A-4147-A177-3AD203B41FA5}">
                      <a16:colId xmlns="" xmlns:a16="http://schemas.microsoft.com/office/drawing/2014/main" val="20006"/>
                    </a:ext>
                  </a:extLst>
                </a:gridCol>
                <a:gridCol w="838200">
                  <a:extLst>
                    <a:ext uri="{9D8B030D-6E8A-4147-A177-3AD203B41FA5}">
                      <a16:colId xmlns="" xmlns:a16="http://schemas.microsoft.com/office/drawing/2014/main" val="20007"/>
                    </a:ext>
                  </a:extLst>
                </a:gridCol>
                <a:gridCol w="914400">
                  <a:extLst>
                    <a:ext uri="{9D8B030D-6E8A-4147-A177-3AD203B41FA5}">
                      <a16:colId xmlns="" xmlns:a16="http://schemas.microsoft.com/office/drawing/2014/main" val="20008"/>
                    </a:ext>
                  </a:extLst>
                </a:gridCol>
                <a:gridCol w="1066799">
                  <a:extLst>
                    <a:ext uri="{9D8B030D-6E8A-4147-A177-3AD203B41FA5}">
                      <a16:colId xmlns="" xmlns:a16="http://schemas.microsoft.com/office/drawing/2014/main" val="20009"/>
                    </a:ext>
                  </a:extLst>
                </a:gridCol>
              </a:tblGrid>
              <a:tr h="520648">
                <a:tc>
                  <a:txBody>
                    <a:bodyPr/>
                    <a:lstStyle/>
                    <a:p>
                      <a:pPr marL="0" marR="0" algn="ctr">
                        <a:lnSpc>
                          <a:spcPct val="115000"/>
                        </a:lnSpc>
                        <a:spcBef>
                          <a:spcPts val="0"/>
                        </a:spcBef>
                        <a:spcAft>
                          <a:spcPts val="0"/>
                        </a:spcAft>
                      </a:pPr>
                      <a:r>
                        <a:rPr lang="en-US" sz="1000" dirty="0">
                          <a:effectLst/>
                        </a:rPr>
                        <a:t>Submission Year Month</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Total Distinct MEIDs</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Blanks</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Unknown/ Not Applicable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Fully-Insured Commercial</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Group Insurance Commission</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MassHealth Managed Care Organization</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Supplemental Policy Enrollee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Integrated Care Organization or Senior Care Option</a:t>
                      </a:r>
                      <a:endParaRPr lang="en-US" sz="10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0"/>
                  </a:ext>
                </a:extLst>
              </a:tr>
              <a:tr h="339933">
                <a:tc>
                  <a:txBody>
                    <a:bodyPr/>
                    <a:lstStyle/>
                    <a:p>
                      <a:pPr marL="0" marR="0" algn="r">
                        <a:lnSpc>
                          <a:spcPct val="115000"/>
                        </a:lnSpc>
                        <a:spcBef>
                          <a:spcPts val="0"/>
                        </a:spcBef>
                        <a:spcAft>
                          <a:spcPts val="0"/>
                        </a:spcAft>
                      </a:pPr>
                      <a:r>
                        <a:rPr lang="en-US" sz="1000" dirty="0">
                          <a:effectLst/>
                        </a:rPr>
                        <a:t>201312</a:t>
                      </a:r>
                      <a:endParaRPr lang="en-US" sz="1000" dirty="0">
                        <a:effectLst/>
                        <a:latin typeface="Calibri"/>
                        <a:ea typeface="Calibri"/>
                        <a:cs typeface="Times New Roman"/>
                      </a:endParaRPr>
                    </a:p>
                  </a:txBody>
                  <a:tcPr marL="60462" marR="60462" marT="0" marB="0" anchor="b"/>
                </a:tc>
                <a:tc>
                  <a:txBody>
                    <a:bodyPr/>
                    <a:lstStyle/>
                    <a:p>
                      <a:pPr marL="0" marR="0" algn="r">
                        <a:lnSpc>
                          <a:spcPct val="115000"/>
                        </a:lnSpc>
                        <a:spcBef>
                          <a:spcPts val="0"/>
                        </a:spcBef>
                        <a:spcAft>
                          <a:spcPts val="0"/>
                        </a:spcAft>
                      </a:pPr>
                      <a:r>
                        <a:rPr lang="en-US" sz="1100" dirty="0">
                          <a:solidFill>
                            <a:srgbClr val="FF0000"/>
                          </a:solidFill>
                          <a:effectLst/>
                        </a:rPr>
                        <a:t>14,585,358</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7,147</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6,076,440</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latin typeface="Calibri"/>
                          <a:ea typeface="Calibri"/>
                          <a:cs typeface="Times New Roman"/>
                        </a:rPr>
                        <a:t>3,438,738</a:t>
                      </a: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latin typeface="Calibri"/>
                          <a:ea typeface="Calibri"/>
                          <a:cs typeface="Times New Roman"/>
                        </a:rPr>
                        <a:t>2,556,582</a:t>
                      </a:r>
                    </a:p>
                  </a:txBody>
                  <a:tcPr marL="60462" marR="60462" marT="0" marB="0" anchor="b"/>
                </a:tc>
                <a:tc>
                  <a:txBody>
                    <a:bodyPr/>
                    <a:lstStyle/>
                    <a:p>
                      <a:pPr marL="0" marR="0" algn="ctr">
                        <a:lnSpc>
                          <a:spcPct val="115000"/>
                        </a:lnSpc>
                        <a:spcBef>
                          <a:spcPts val="0"/>
                        </a:spcBef>
                        <a:spcAft>
                          <a:spcPts val="0"/>
                        </a:spcAft>
                      </a:pPr>
                      <a:r>
                        <a:rPr lang="en-US" sz="1100" dirty="0">
                          <a:effectLst/>
                          <a:latin typeface="Calibri"/>
                          <a:ea typeface="Calibri"/>
                          <a:cs typeface="Times New Roman"/>
                        </a:rPr>
                        <a:t>395,232</a:t>
                      </a:r>
                    </a:p>
                  </a:txBody>
                  <a:tcPr marL="60462" marR="60462" marT="0" marB="0" anchor="b"/>
                </a:tc>
                <a:tc>
                  <a:txBody>
                    <a:bodyPr/>
                    <a:lstStyle/>
                    <a:p>
                      <a:pPr marL="0" marR="0" algn="ctr">
                        <a:lnSpc>
                          <a:spcPct val="115000"/>
                        </a:lnSpc>
                        <a:spcBef>
                          <a:spcPts val="0"/>
                        </a:spcBef>
                        <a:spcAft>
                          <a:spcPts val="0"/>
                        </a:spcAft>
                      </a:pPr>
                      <a:r>
                        <a:rPr lang="en-US" sz="1100" dirty="0">
                          <a:effectLst/>
                        </a:rPr>
                        <a:t>1,778,854</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331,774</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591</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1"/>
                  </a:ext>
                </a:extLst>
              </a:tr>
              <a:tr h="339933">
                <a:tc>
                  <a:txBody>
                    <a:bodyPr/>
                    <a:lstStyle/>
                    <a:p>
                      <a:pPr marL="0" marR="0" algn="r">
                        <a:lnSpc>
                          <a:spcPct val="115000"/>
                        </a:lnSpc>
                        <a:spcBef>
                          <a:spcPts val="0"/>
                        </a:spcBef>
                        <a:spcAft>
                          <a:spcPts val="0"/>
                        </a:spcAft>
                      </a:pPr>
                      <a:r>
                        <a:rPr lang="en-US" sz="1000" dirty="0">
                          <a:effectLst/>
                        </a:rPr>
                        <a:t>201412</a:t>
                      </a:r>
                      <a:endParaRPr lang="en-US" sz="1000" dirty="0">
                        <a:effectLst/>
                        <a:latin typeface="Calibri"/>
                        <a:ea typeface="Calibri"/>
                        <a:cs typeface="Times New Roman"/>
                      </a:endParaRPr>
                    </a:p>
                  </a:txBody>
                  <a:tcPr marL="60462" marR="60462" marT="0" marB="0" anchor="b"/>
                </a:tc>
                <a:tc>
                  <a:txBody>
                    <a:bodyPr/>
                    <a:lstStyle/>
                    <a:p>
                      <a:pPr marL="0" marR="0" algn="r">
                        <a:lnSpc>
                          <a:spcPct val="115000"/>
                        </a:lnSpc>
                        <a:spcBef>
                          <a:spcPts val="0"/>
                        </a:spcBef>
                        <a:spcAft>
                          <a:spcPts val="0"/>
                        </a:spcAft>
                      </a:pPr>
                      <a:r>
                        <a:rPr lang="en-US" sz="1100" dirty="0">
                          <a:solidFill>
                            <a:srgbClr val="FF0000"/>
                          </a:solidFill>
                          <a:effectLst/>
                        </a:rPr>
                        <a:t>14,829,101</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5,458</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6,157,779</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latin typeface="Calibri"/>
                          <a:ea typeface="Calibri"/>
                          <a:cs typeface="Times New Roman"/>
                        </a:rPr>
                        <a:t>3,531,341</a:t>
                      </a: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latin typeface="Calibri"/>
                          <a:ea typeface="Calibri"/>
                          <a:cs typeface="Times New Roman"/>
                        </a:rPr>
                        <a:t>2,600,484</a:t>
                      </a:r>
                    </a:p>
                  </a:txBody>
                  <a:tcPr marL="60462" marR="60462" marT="0" marB="0" anchor="b"/>
                </a:tc>
                <a:tc>
                  <a:txBody>
                    <a:bodyPr/>
                    <a:lstStyle/>
                    <a:p>
                      <a:pPr marL="0" marR="0" algn="ctr">
                        <a:lnSpc>
                          <a:spcPct val="115000"/>
                        </a:lnSpc>
                        <a:spcBef>
                          <a:spcPts val="0"/>
                        </a:spcBef>
                        <a:spcAft>
                          <a:spcPts val="0"/>
                        </a:spcAft>
                      </a:pPr>
                      <a:r>
                        <a:rPr lang="en-US" sz="1100" dirty="0">
                          <a:effectLst/>
                          <a:latin typeface="Calibri"/>
                          <a:ea typeface="Calibri"/>
                          <a:cs typeface="Times New Roman"/>
                        </a:rPr>
                        <a:t>418,293</a:t>
                      </a:r>
                    </a:p>
                  </a:txBody>
                  <a:tcPr marL="60462" marR="60462" marT="0" marB="0" anchor="b"/>
                </a:tc>
                <a:tc>
                  <a:txBody>
                    <a:bodyPr/>
                    <a:lstStyle/>
                    <a:p>
                      <a:pPr marL="0" marR="0" algn="ctr">
                        <a:lnSpc>
                          <a:spcPct val="115000"/>
                        </a:lnSpc>
                        <a:spcBef>
                          <a:spcPts val="0"/>
                        </a:spcBef>
                        <a:spcAft>
                          <a:spcPts val="0"/>
                        </a:spcAft>
                      </a:pPr>
                      <a:r>
                        <a:rPr lang="en-US" sz="1100" dirty="0">
                          <a:effectLst/>
                        </a:rPr>
                        <a:t>1,764,089</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335,772</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15,885</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2"/>
                  </a:ext>
                </a:extLst>
              </a:tr>
              <a:tr h="339933">
                <a:tc>
                  <a:txBody>
                    <a:bodyPr/>
                    <a:lstStyle/>
                    <a:p>
                      <a:pPr marL="0" marR="0" algn="r">
                        <a:lnSpc>
                          <a:spcPct val="115000"/>
                        </a:lnSpc>
                        <a:spcBef>
                          <a:spcPts val="0"/>
                        </a:spcBef>
                        <a:spcAft>
                          <a:spcPts val="0"/>
                        </a:spcAft>
                      </a:pPr>
                      <a:r>
                        <a:rPr lang="en-US" sz="1000" dirty="0">
                          <a:effectLst/>
                        </a:rPr>
                        <a:t>201512</a:t>
                      </a:r>
                      <a:endParaRPr lang="en-US" sz="1000" dirty="0">
                        <a:effectLst/>
                        <a:latin typeface="Calibri"/>
                        <a:ea typeface="Calibri"/>
                        <a:cs typeface="Times New Roman"/>
                      </a:endParaRPr>
                    </a:p>
                  </a:txBody>
                  <a:tcPr marL="60462" marR="60462" marT="0" marB="0" anchor="b"/>
                </a:tc>
                <a:tc>
                  <a:txBody>
                    <a:bodyPr/>
                    <a:lstStyle/>
                    <a:p>
                      <a:pPr marL="0" marR="0" algn="r">
                        <a:lnSpc>
                          <a:spcPct val="115000"/>
                        </a:lnSpc>
                        <a:spcBef>
                          <a:spcPts val="0"/>
                        </a:spcBef>
                        <a:spcAft>
                          <a:spcPts val="0"/>
                        </a:spcAft>
                      </a:pPr>
                      <a:r>
                        <a:rPr lang="en-US" sz="1100" dirty="0">
                          <a:solidFill>
                            <a:srgbClr val="FF0000"/>
                          </a:solidFill>
                          <a:effectLst/>
                        </a:rPr>
                        <a:t>14,849,399</a:t>
                      </a:r>
                      <a:endParaRPr lang="en-US" sz="1100" dirty="0">
                        <a:solidFill>
                          <a:srgbClr val="FF0000"/>
                        </a:solidFill>
                        <a:effectLst/>
                        <a:latin typeface="Calibri"/>
                        <a:ea typeface="Calibri"/>
                        <a:cs typeface="Times New Roman"/>
                      </a:endParaRPr>
                    </a:p>
                  </a:txBody>
                  <a:tcPr marL="60462" marR="60462" marT="0" marB="0" anchor="b"/>
                </a:tc>
                <a:tc>
                  <a:txBody>
                    <a:bodyPr/>
                    <a:lstStyle/>
                    <a:p>
                      <a:pPr>
                        <a:lnSpc>
                          <a:spcPct val="115000"/>
                        </a:lnSpc>
                      </a:pPr>
                      <a:endParaRPr lang="en-US" sz="1100" dirty="0">
                        <a:effectLst/>
                        <a:latin typeface="Calibri"/>
                      </a:endParaRPr>
                    </a:p>
                  </a:txBody>
                  <a:tcPr marL="60462" marR="60462" marT="0" marB="0" anchor="b"/>
                </a:tc>
                <a:tc>
                  <a:txBody>
                    <a:bodyPr/>
                    <a:lstStyle/>
                    <a:p>
                      <a:pPr marL="0" marR="0" algn="ctr">
                        <a:lnSpc>
                          <a:spcPct val="115000"/>
                        </a:lnSpc>
                        <a:spcBef>
                          <a:spcPts val="0"/>
                        </a:spcBef>
                        <a:spcAft>
                          <a:spcPts val="0"/>
                        </a:spcAft>
                      </a:pPr>
                      <a:r>
                        <a:rPr lang="en-US" sz="1100" dirty="0">
                          <a:effectLst/>
                        </a:rPr>
                        <a:t>6,520,347</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latin typeface="Calibri"/>
                          <a:ea typeface="Calibri"/>
                          <a:cs typeface="Times New Roman"/>
                        </a:rPr>
                        <a:t>3,050,263</a:t>
                      </a: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latin typeface="Calibri"/>
                          <a:ea typeface="Calibri"/>
                          <a:cs typeface="Times New Roman"/>
                        </a:rPr>
                        <a:t>2,552,204</a:t>
                      </a:r>
                    </a:p>
                  </a:txBody>
                  <a:tcPr marL="60462" marR="60462" marT="0" marB="0" anchor="b"/>
                </a:tc>
                <a:tc>
                  <a:txBody>
                    <a:bodyPr/>
                    <a:lstStyle/>
                    <a:p>
                      <a:pPr marL="0" marR="0" algn="ctr">
                        <a:lnSpc>
                          <a:spcPct val="115000"/>
                        </a:lnSpc>
                        <a:spcBef>
                          <a:spcPts val="0"/>
                        </a:spcBef>
                        <a:spcAft>
                          <a:spcPts val="0"/>
                        </a:spcAft>
                      </a:pPr>
                      <a:r>
                        <a:rPr lang="en-US" sz="1100" dirty="0">
                          <a:effectLst/>
                        </a:rPr>
                        <a:t>409,696</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1,843,201</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latin typeface="Calibri"/>
                          <a:ea typeface="Calibri"/>
                          <a:cs typeface="Times New Roman"/>
                        </a:rPr>
                        <a:t>412,188</a:t>
                      </a:r>
                    </a:p>
                  </a:txBody>
                  <a:tcPr marL="60462" marR="60462" marT="0" marB="0" anchor="b"/>
                </a:tc>
                <a:tc>
                  <a:txBody>
                    <a:bodyPr/>
                    <a:lstStyle/>
                    <a:p>
                      <a:pPr marL="0" marR="0" algn="ctr">
                        <a:lnSpc>
                          <a:spcPct val="115000"/>
                        </a:lnSpc>
                        <a:spcBef>
                          <a:spcPts val="0"/>
                        </a:spcBef>
                        <a:spcAft>
                          <a:spcPts val="0"/>
                        </a:spcAft>
                      </a:pPr>
                      <a:r>
                        <a:rPr lang="en-US" sz="1100" dirty="0">
                          <a:effectLst/>
                        </a:rPr>
                        <a:t>61,500</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3"/>
                  </a:ext>
                </a:extLst>
              </a:tr>
              <a:tr h="339933">
                <a:tc>
                  <a:txBody>
                    <a:bodyPr/>
                    <a:lstStyle/>
                    <a:p>
                      <a:pPr marL="0" marR="0" algn="r">
                        <a:lnSpc>
                          <a:spcPct val="115000"/>
                        </a:lnSpc>
                        <a:spcBef>
                          <a:spcPts val="0"/>
                        </a:spcBef>
                        <a:spcAft>
                          <a:spcPts val="0"/>
                        </a:spcAft>
                      </a:pPr>
                      <a:r>
                        <a:rPr lang="en-US" sz="1000" dirty="0">
                          <a:effectLst/>
                        </a:rPr>
                        <a:t>201603</a:t>
                      </a:r>
                      <a:endParaRPr lang="en-US" sz="1000" dirty="0">
                        <a:effectLst/>
                        <a:latin typeface="Calibri"/>
                        <a:ea typeface="Calibri"/>
                        <a:cs typeface="Times New Roman"/>
                      </a:endParaRPr>
                    </a:p>
                  </a:txBody>
                  <a:tcPr marL="60462" marR="60462" marT="0" marB="0" anchor="b"/>
                </a:tc>
                <a:tc>
                  <a:txBody>
                    <a:bodyPr/>
                    <a:lstStyle/>
                    <a:p>
                      <a:pPr marL="0" marR="0" algn="r">
                        <a:lnSpc>
                          <a:spcPct val="115000"/>
                        </a:lnSpc>
                        <a:spcBef>
                          <a:spcPts val="0"/>
                        </a:spcBef>
                        <a:spcAft>
                          <a:spcPts val="0"/>
                        </a:spcAft>
                      </a:pPr>
                      <a:r>
                        <a:rPr lang="en-US" sz="1100" dirty="0">
                          <a:solidFill>
                            <a:srgbClr val="FF0000"/>
                          </a:solidFill>
                          <a:effectLst/>
                        </a:rPr>
                        <a:t>13,388,528</a:t>
                      </a:r>
                      <a:endParaRPr lang="en-US" sz="1100" dirty="0">
                        <a:solidFill>
                          <a:srgbClr val="FF0000"/>
                        </a:solidFill>
                        <a:effectLst/>
                        <a:latin typeface="Calibri"/>
                        <a:ea typeface="Calibri"/>
                        <a:cs typeface="Times New Roman"/>
                      </a:endParaRPr>
                    </a:p>
                  </a:txBody>
                  <a:tcPr marL="60462" marR="60462" marT="0" marB="0" anchor="b"/>
                </a:tc>
                <a:tc>
                  <a:txBody>
                    <a:bodyPr/>
                    <a:lstStyle/>
                    <a:p>
                      <a:pPr>
                        <a:lnSpc>
                          <a:spcPct val="115000"/>
                        </a:lnSpc>
                      </a:pPr>
                      <a:endParaRPr lang="en-US" sz="1100" dirty="0">
                        <a:effectLst/>
                        <a:latin typeface="Calibri"/>
                      </a:endParaRPr>
                    </a:p>
                  </a:txBody>
                  <a:tcPr marL="60462" marR="60462" marT="0" marB="0" anchor="b"/>
                </a:tc>
                <a:tc>
                  <a:txBody>
                    <a:bodyPr/>
                    <a:lstStyle/>
                    <a:p>
                      <a:pPr marL="0" marR="0" algn="ctr">
                        <a:lnSpc>
                          <a:spcPct val="115000"/>
                        </a:lnSpc>
                        <a:spcBef>
                          <a:spcPts val="0"/>
                        </a:spcBef>
                        <a:spcAft>
                          <a:spcPts val="0"/>
                        </a:spcAft>
                      </a:pPr>
                      <a:r>
                        <a:rPr lang="en-US" sz="1100" dirty="0">
                          <a:effectLst/>
                        </a:rPr>
                        <a:t>6,490,760</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latin typeface="Calibri"/>
                          <a:ea typeface="Calibri"/>
                          <a:cs typeface="Times New Roman"/>
                        </a:rPr>
                        <a:t>2,975,724</a:t>
                      </a: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1,211,707</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411,784</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1,867,829</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363,551</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67,173</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4"/>
                  </a:ext>
                </a:extLst>
              </a:tr>
            </a:tbl>
          </a:graphicData>
        </a:graphic>
      </p:graphicFrame>
      <p:sp>
        <p:nvSpPr>
          <p:cNvPr id="5" name="TextBox 4"/>
          <p:cNvSpPr txBox="1"/>
          <p:nvPr/>
        </p:nvSpPr>
        <p:spPr>
          <a:xfrm>
            <a:off x="152400" y="2106746"/>
            <a:ext cx="8807091" cy="307777"/>
          </a:xfrm>
          <a:prstGeom prst="rect">
            <a:avLst/>
          </a:prstGeom>
          <a:noFill/>
        </p:spPr>
        <p:txBody>
          <a:bodyPr wrap="none" rtlCol="0">
            <a:spAutoFit/>
          </a:bodyPr>
          <a:lstStyle/>
          <a:p>
            <a:pPr defTabSz="914400" fontAlgn="auto">
              <a:spcBef>
                <a:spcPts val="0"/>
              </a:spcBef>
              <a:spcAft>
                <a:spcPts val="0"/>
              </a:spcAft>
            </a:pPr>
            <a:r>
              <a:rPr lang="en-US" sz="1400" b="1" u="sng" dirty="0">
                <a:solidFill>
                  <a:srgbClr val="FF0000"/>
                </a:solidFill>
                <a:latin typeface="Calibri"/>
                <a:ea typeface="+mn-ea"/>
                <a:cs typeface="+mn-cs"/>
              </a:rPr>
              <a:t>Table 3. Comparison of ME File Change in Volume of Distinct MEIDs by Enrollment Type for Massachusetts Residents</a:t>
            </a:r>
          </a:p>
        </p:txBody>
      </p:sp>
      <p:graphicFrame>
        <p:nvGraphicFramePr>
          <p:cNvPr id="6" name="Table 5"/>
          <p:cNvGraphicFramePr>
            <a:graphicFrameLocks noGrp="1"/>
          </p:cNvGraphicFramePr>
          <p:nvPr>
            <p:extLst>
              <p:ext uri="{D42A27DB-BD31-4B8C-83A1-F6EECF244321}">
                <p14:modId xmlns:p14="http://schemas.microsoft.com/office/powerpoint/2010/main" val="2653214785"/>
              </p:ext>
            </p:extLst>
          </p:nvPr>
        </p:nvGraphicFramePr>
        <p:xfrm>
          <a:off x="152400" y="5032177"/>
          <a:ext cx="8686799" cy="1279398"/>
        </p:xfrm>
        <a:graphic>
          <a:graphicData uri="http://schemas.openxmlformats.org/drawingml/2006/table">
            <a:tbl>
              <a:tblPr firstRow="1" firstCol="1" bandRow="1">
                <a:tableStyleId>{5C22544A-7EE6-4342-B048-85BDC9FD1C3A}</a:tableStyleId>
              </a:tblPr>
              <a:tblGrid>
                <a:gridCol w="762000">
                  <a:extLst>
                    <a:ext uri="{9D8B030D-6E8A-4147-A177-3AD203B41FA5}">
                      <a16:colId xmlns="" xmlns:a16="http://schemas.microsoft.com/office/drawing/2014/main" val="20000"/>
                    </a:ext>
                  </a:extLst>
                </a:gridCol>
                <a:gridCol w="715346">
                  <a:extLst>
                    <a:ext uri="{9D8B030D-6E8A-4147-A177-3AD203B41FA5}">
                      <a16:colId xmlns="" xmlns:a16="http://schemas.microsoft.com/office/drawing/2014/main" val="20001"/>
                    </a:ext>
                  </a:extLst>
                </a:gridCol>
                <a:gridCol w="685489">
                  <a:extLst>
                    <a:ext uri="{9D8B030D-6E8A-4147-A177-3AD203B41FA5}">
                      <a16:colId xmlns="" xmlns:a16="http://schemas.microsoft.com/office/drawing/2014/main" val="20002"/>
                    </a:ext>
                  </a:extLst>
                </a:gridCol>
                <a:gridCol w="1016415">
                  <a:extLst>
                    <a:ext uri="{9D8B030D-6E8A-4147-A177-3AD203B41FA5}">
                      <a16:colId xmlns="" xmlns:a16="http://schemas.microsoft.com/office/drawing/2014/main" val="20003"/>
                    </a:ext>
                  </a:extLst>
                </a:gridCol>
                <a:gridCol w="780038">
                  <a:extLst>
                    <a:ext uri="{9D8B030D-6E8A-4147-A177-3AD203B41FA5}">
                      <a16:colId xmlns="" xmlns:a16="http://schemas.microsoft.com/office/drawing/2014/main" val="20004"/>
                    </a:ext>
                  </a:extLst>
                </a:gridCol>
                <a:gridCol w="971057">
                  <a:extLst>
                    <a:ext uri="{9D8B030D-6E8A-4147-A177-3AD203B41FA5}">
                      <a16:colId xmlns="" xmlns:a16="http://schemas.microsoft.com/office/drawing/2014/main" val="20005"/>
                    </a:ext>
                  </a:extLst>
                </a:gridCol>
                <a:gridCol w="939114">
                  <a:extLst>
                    <a:ext uri="{9D8B030D-6E8A-4147-A177-3AD203B41FA5}">
                      <a16:colId xmlns="" xmlns:a16="http://schemas.microsoft.com/office/drawing/2014/main" val="20006"/>
                    </a:ext>
                  </a:extLst>
                </a:gridCol>
                <a:gridCol w="860854">
                  <a:extLst>
                    <a:ext uri="{9D8B030D-6E8A-4147-A177-3AD203B41FA5}">
                      <a16:colId xmlns="" xmlns:a16="http://schemas.microsoft.com/office/drawing/2014/main" val="20007"/>
                    </a:ext>
                  </a:extLst>
                </a:gridCol>
                <a:gridCol w="939114">
                  <a:extLst>
                    <a:ext uri="{9D8B030D-6E8A-4147-A177-3AD203B41FA5}">
                      <a16:colId xmlns="" xmlns:a16="http://schemas.microsoft.com/office/drawing/2014/main" val="20008"/>
                    </a:ext>
                  </a:extLst>
                </a:gridCol>
                <a:gridCol w="1017372">
                  <a:extLst>
                    <a:ext uri="{9D8B030D-6E8A-4147-A177-3AD203B41FA5}">
                      <a16:colId xmlns="" xmlns:a16="http://schemas.microsoft.com/office/drawing/2014/main" val="20009"/>
                    </a:ext>
                  </a:extLst>
                </a:gridCol>
              </a:tblGrid>
              <a:tr h="609600">
                <a:tc>
                  <a:txBody>
                    <a:bodyPr/>
                    <a:lstStyle/>
                    <a:p>
                      <a:pPr marL="0" marR="0" algn="ctr">
                        <a:lnSpc>
                          <a:spcPct val="115000"/>
                        </a:lnSpc>
                        <a:spcBef>
                          <a:spcPts val="0"/>
                        </a:spcBef>
                        <a:spcAft>
                          <a:spcPts val="0"/>
                        </a:spcAft>
                      </a:pPr>
                      <a:r>
                        <a:rPr lang="en-US" sz="1000" dirty="0">
                          <a:effectLst/>
                        </a:rPr>
                        <a:t>Submission Year Month</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Total Distinct MEIDs</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Blank</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Unknown/ Not Applicable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Fully-Insured Commercial </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Group Insurance Commission</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MassHealth Managed Care Organization </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Supplemental Policy Enrollee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Integrated Care Organization or Senior Care Option</a:t>
                      </a:r>
                      <a:endParaRPr lang="en-US" sz="10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0"/>
                  </a:ext>
                </a:extLst>
              </a:tr>
              <a:tr h="169966">
                <a:tc>
                  <a:txBody>
                    <a:bodyPr/>
                    <a:lstStyle/>
                    <a:p>
                      <a:pPr marL="0" marR="0" algn="r">
                        <a:lnSpc>
                          <a:spcPct val="115000"/>
                        </a:lnSpc>
                        <a:spcBef>
                          <a:spcPts val="0"/>
                        </a:spcBef>
                        <a:spcAft>
                          <a:spcPts val="0"/>
                        </a:spcAft>
                      </a:pPr>
                      <a:r>
                        <a:rPr lang="en-US" sz="1000" dirty="0">
                          <a:effectLst/>
                        </a:rPr>
                        <a:t>201412</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1.7%</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-23.6%</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1.3%</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2.7%</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1.7%</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5.8%</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-0.8%</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1.2%</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2,587.8%</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1"/>
                  </a:ext>
                </a:extLst>
              </a:tr>
              <a:tr h="169966">
                <a:tc>
                  <a:txBody>
                    <a:bodyPr/>
                    <a:lstStyle/>
                    <a:p>
                      <a:pPr marL="0" marR="0" algn="r">
                        <a:lnSpc>
                          <a:spcPct val="115000"/>
                        </a:lnSpc>
                        <a:spcBef>
                          <a:spcPts val="0"/>
                        </a:spcBef>
                        <a:spcAft>
                          <a:spcPts val="0"/>
                        </a:spcAft>
                      </a:pPr>
                      <a:r>
                        <a:rPr lang="en-US" sz="1000" dirty="0">
                          <a:effectLst/>
                        </a:rPr>
                        <a:t>201512</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0.1%</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5.9%</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-13.6%</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-1.9%</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-2.1%</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4.5%</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22.8%</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287.2%</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2"/>
                  </a:ext>
                </a:extLst>
              </a:tr>
              <a:tr h="176349">
                <a:tc>
                  <a:txBody>
                    <a:bodyPr/>
                    <a:lstStyle/>
                    <a:p>
                      <a:pPr marL="0" marR="0" algn="r">
                        <a:lnSpc>
                          <a:spcPct val="115000"/>
                        </a:lnSpc>
                        <a:spcBef>
                          <a:spcPts val="0"/>
                        </a:spcBef>
                        <a:spcAft>
                          <a:spcPts val="0"/>
                        </a:spcAft>
                      </a:pPr>
                      <a:r>
                        <a:rPr lang="en-US" sz="1000" dirty="0">
                          <a:effectLst/>
                        </a:rPr>
                        <a:t>201603</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b="1" dirty="0">
                          <a:solidFill>
                            <a:srgbClr val="FF0000"/>
                          </a:solidFill>
                          <a:effectLst>
                            <a:outerShdw blurRad="38100" dist="38100" dir="2700000" algn="tl">
                              <a:srgbClr val="000000">
                                <a:alpha val="43137"/>
                              </a:srgbClr>
                            </a:outerShdw>
                          </a:effectLst>
                        </a:rPr>
                        <a:t>-9.8%</a:t>
                      </a:r>
                      <a:endParaRPr lang="en-US" sz="1100" b="1" dirty="0">
                        <a:solidFill>
                          <a:srgbClr val="FF0000"/>
                        </a:solidFill>
                        <a:effectLst>
                          <a:outerShdw blurRad="38100" dist="38100" dir="2700000" algn="tl">
                            <a:srgbClr val="000000">
                              <a:alpha val="43137"/>
                            </a:srgbClr>
                          </a:outerShdw>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-0.5%</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-2.4%</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solidFill>
                            <a:srgbClr val="FF0000"/>
                          </a:solidFill>
                          <a:effectLst/>
                        </a:rPr>
                        <a:t>-52.5%</a:t>
                      </a:r>
                      <a:endParaRPr lang="en-US" sz="11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0.5%</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1.3%</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-11.8%</a:t>
                      </a:r>
                      <a:endParaRPr lang="en-US" sz="11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100" dirty="0">
                          <a:effectLst/>
                        </a:rPr>
                        <a:t>9.2%</a:t>
                      </a:r>
                      <a:endParaRPr lang="en-US" sz="11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3"/>
                  </a:ext>
                </a:extLst>
              </a:tr>
            </a:tbl>
          </a:graphicData>
        </a:graphic>
      </p:graphicFrame>
      <p:sp>
        <p:nvSpPr>
          <p:cNvPr id="7" name="TextBox 6"/>
          <p:cNvSpPr txBox="1"/>
          <p:nvPr/>
        </p:nvSpPr>
        <p:spPr>
          <a:xfrm>
            <a:off x="0" y="4741244"/>
            <a:ext cx="9155712" cy="276999"/>
          </a:xfrm>
          <a:prstGeom prst="rect">
            <a:avLst/>
          </a:prstGeom>
          <a:noFill/>
        </p:spPr>
        <p:txBody>
          <a:bodyPr wrap="none" rtlCol="0">
            <a:spAutoFit/>
          </a:bodyPr>
          <a:lstStyle/>
          <a:p>
            <a:pPr defTabSz="914400" fontAlgn="auto">
              <a:spcBef>
                <a:spcPts val="0"/>
              </a:spcBef>
              <a:spcAft>
                <a:spcPts val="0"/>
              </a:spcAft>
            </a:pPr>
            <a:r>
              <a:rPr lang="en-US" sz="1200" b="1" u="sng" dirty="0">
                <a:solidFill>
                  <a:srgbClr val="FF0000"/>
                </a:solidFill>
                <a:latin typeface="Calibri"/>
                <a:ea typeface="+mn-ea"/>
                <a:cs typeface="+mn-cs"/>
              </a:rPr>
              <a:t>Table 4. Comparison of Percent Change in Distinct MEIDs by Enrollment Type for last 3 ME File Submission Years for Massachusetts Residents</a:t>
            </a:r>
          </a:p>
        </p:txBody>
      </p:sp>
    </p:spTree>
    <p:extLst>
      <p:ext uri="{BB962C8B-B14F-4D97-AF65-F5344CB8AC3E}">
        <p14:creationId xmlns:p14="http://schemas.microsoft.com/office/powerpoint/2010/main" val="21230562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685800"/>
            <a:ext cx="8991600" cy="838200"/>
          </a:xfrm>
        </p:spPr>
        <p:txBody>
          <a:bodyPr>
            <a:noAutofit/>
          </a:bodyPr>
          <a:lstStyle/>
          <a:p>
            <a:r>
              <a:rPr lang="en-US" sz="1900" b="1" u="sng" kern="1200" dirty="0">
                <a:solidFill>
                  <a:schemeClr val="tx1"/>
                </a:solidFill>
                <a:effectLst/>
              </a:rPr>
              <a:t>Answer</a:t>
            </a:r>
            <a:r>
              <a:rPr lang="en-US" sz="1900" kern="1200" dirty="0">
                <a:solidFill>
                  <a:schemeClr val="tx1"/>
                </a:solidFill>
                <a:effectLst/>
              </a:rPr>
              <a:t> (</a:t>
            </a:r>
            <a:r>
              <a:rPr lang="en-US" sz="1900" i="1" kern="1200" dirty="0">
                <a:solidFill>
                  <a:schemeClr val="tx1"/>
                </a:solidFill>
                <a:effectLst/>
              </a:rPr>
              <a:t>continued</a:t>
            </a:r>
            <a:r>
              <a:rPr lang="en-US" sz="1900" kern="1200" dirty="0">
                <a:solidFill>
                  <a:schemeClr val="tx1"/>
                </a:solidFill>
                <a:effectLst/>
              </a:rPr>
              <a:t>):  For</a:t>
            </a:r>
            <a:r>
              <a:rPr lang="en-US" sz="1900" dirty="0"/>
              <a:t> researchers who focus on analyzing  </a:t>
            </a:r>
            <a:r>
              <a:rPr lang="en-US" sz="1900" u="sng" dirty="0"/>
              <a:t>only those with medical coverage (</a:t>
            </a:r>
            <a:r>
              <a:rPr lang="en-US" sz="1900" u="sng" dirty="0">
                <a:solidFill>
                  <a:srgbClr val="FF0000"/>
                </a:solidFill>
              </a:rPr>
              <a:t>where ME018 = Yes</a:t>
            </a:r>
            <a:r>
              <a:rPr lang="en-US" sz="1900" u="sng" dirty="0"/>
              <a:t>)</a:t>
            </a:r>
            <a:r>
              <a:rPr lang="en-US" sz="1900" dirty="0"/>
              <a:t>, when you compare the</a:t>
            </a:r>
            <a:r>
              <a:rPr lang="en-US" sz="1900" kern="1200" dirty="0">
                <a:solidFill>
                  <a:schemeClr val="tx1"/>
                </a:solidFill>
                <a:effectLst/>
              </a:rPr>
              <a:t> count of </a:t>
            </a:r>
            <a:r>
              <a:rPr lang="en-US" sz="1900" b="1" u="sng" kern="1200" dirty="0">
                <a:solidFill>
                  <a:srgbClr val="0070C0"/>
                </a:solidFill>
                <a:effectLst/>
              </a:rPr>
              <a:t>distinct MEIDs of MA residents with </a:t>
            </a:r>
            <a:r>
              <a:rPr lang="en-US" sz="1900" b="1" u="sng" dirty="0">
                <a:solidFill>
                  <a:srgbClr val="0070C0"/>
                </a:solidFill>
              </a:rPr>
              <a:t>medical coverage</a:t>
            </a:r>
            <a:r>
              <a:rPr lang="en-US" sz="1900" dirty="0"/>
              <a:t> for the last four submission periods in the ME File (see Table 5 below)</a:t>
            </a:r>
            <a:r>
              <a:rPr lang="en-US" sz="1900" kern="1200" dirty="0">
                <a:solidFill>
                  <a:schemeClr val="tx1"/>
                </a:solidFill>
                <a:effectLst/>
              </a:rPr>
              <a:t>, there was a 16</a:t>
            </a:r>
            <a:r>
              <a:rPr lang="en-US" sz="1900" dirty="0"/>
              <a:t>.1</a:t>
            </a:r>
            <a:r>
              <a:rPr lang="en-US" sz="1900" kern="1200" dirty="0">
                <a:solidFill>
                  <a:schemeClr val="tx1"/>
                </a:solidFill>
                <a:effectLst/>
              </a:rPr>
              <a:t>% decrease in total distinct MEIDs in the last submission year month (201603) attributable to a </a:t>
            </a:r>
            <a:r>
              <a:rPr lang="en-US" sz="1900" dirty="0"/>
              <a:t>61</a:t>
            </a:r>
            <a:r>
              <a:rPr lang="en-US" sz="1900" kern="1200" dirty="0">
                <a:solidFill>
                  <a:schemeClr val="tx1"/>
                </a:solidFill>
                <a:effectLst/>
              </a:rPr>
              <a:t>% decrease in self-insured (see Table).</a:t>
            </a:r>
            <a:endParaRPr lang="en-US" sz="1900" dirty="0"/>
          </a:p>
        </p:txBody>
      </p:sp>
      <p:graphicFrame>
        <p:nvGraphicFramePr>
          <p:cNvPr id="4" name="Table 3"/>
          <p:cNvGraphicFramePr>
            <a:graphicFrameLocks noGrp="1"/>
          </p:cNvGraphicFramePr>
          <p:nvPr>
            <p:extLst>
              <p:ext uri="{D42A27DB-BD31-4B8C-83A1-F6EECF244321}">
                <p14:modId xmlns:p14="http://schemas.microsoft.com/office/powerpoint/2010/main" val="498890161"/>
              </p:ext>
            </p:extLst>
          </p:nvPr>
        </p:nvGraphicFramePr>
        <p:xfrm>
          <a:off x="304800" y="2362200"/>
          <a:ext cx="8534399" cy="2060772"/>
        </p:xfrm>
        <a:graphic>
          <a:graphicData uri="http://schemas.openxmlformats.org/drawingml/2006/table">
            <a:tbl>
              <a:tblPr firstRow="1" firstCol="1" bandRow="1">
                <a:tableStyleId>{5C22544A-7EE6-4342-B048-85BDC9FD1C3A}</a:tableStyleId>
              </a:tblPr>
              <a:tblGrid>
                <a:gridCol w="775854">
                  <a:extLst>
                    <a:ext uri="{9D8B030D-6E8A-4147-A177-3AD203B41FA5}">
                      <a16:colId xmlns="" xmlns:a16="http://schemas.microsoft.com/office/drawing/2014/main" val="20000"/>
                    </a:ext>
                  </a:extLst>
                </a:gridCol>
                <a:gridCol w="775855">
                  <a:extLst>
                    <a:ext uri="{9D8B030D-6E8A-4147-A177-3AD203B41FA5}">
                      <a16:colId xmlns="" xmlns:a16="http://schemas.microsoft.com/office/drawing/2014/main" val="20001"/>
                    </a:ext>
                  </a:extLst>
                </a:gridCol>
                <a:gridCol w="543098">
                  <a:extLst>
                    <a:ext uri="{9D8B030D-6E8A-4147-A177-3AD203B41FA5}">
                      <a16:colId xmlns="" xmlns:a16="http://schemas.microsoft.com/office/drawing/2014/main" val="20002"/>
                    </a:ext>
                  </a:extLst>
                </a:gridCol>
                <a:gridCol w="1029393">
                  <a:extLst>
                    <a:ext uri="{9D8B030D-6E8A-4147-A177-3AD203B41FA5}">
                      <a16:colId xmlns="" xmlns:a16="http://schemas.microsoft.com/office/drawing/2014/main" val="20003"/>
                    </a:ext>
                  </a:extLst>
                </a:gridCol>
                <a:gridCol w="762000">
                  <a:extLst>
                    <a:ext uri="{9D8B030D-6E8A-4147-A177-3AD203B41FA5}">
                      <a16:colId xmlns="" xmlns:a16="http://schemas.microsoft.com/office/drawing/2014/main" val="20004"/>
                    </a:ext>
                  </a:extLst>
                </a:gridCol>
                <a:gridCol w="990600">
                  <a:extLst>
                    <a:ext uri="{9D8B030D-6E8A-4147-A177-3AD203B41FA5}">
                      <a16:colId xmlns="" xmlns:a16="http://schemas.microsoft.com/office/drawing/2014/main" val="20005"/>
                    </a:ext>
                  </a:extLst>
                </a:gridCol>
                <a:gridCol w="838200">
                  <a:extLst>
                    <a:ext uri="{9D8B030D-6E8A-4147-A177-3AD203B41FA5}">
                      <a16:colId xmlns="" xmlns:a16="http://schemas.microsoft.com/office/drawing/2014/main" val="20006"/>
                    </a:ext>
                  </a:extLst>
                </a:gridCol>
                <a:gridCol w="838200">
                  <a:extLst>
                    <a:ext uri="{9D8B030D-6E8A-4147-A177-3AD203B41FA5}">
                      <a16:colId xmlns="" xmlns:a16="http://schemas.microsoft.com/office/drawing/2014/main" val="20007"/>
                    </a:ext>
                  </a:extLst>
                </a:gridCol>
                <a:gridCol w="914400">
                  <a:extLst>
                    <a:ext uri="{9D8B030D-6E8A-4147-A177-3AD203B41FA5}">
                      <a16:colId xmlns="" xmlns:a16="http://schemas.microsoft.com/office/drawing/2014/main" val="20008"/>
                    </a:ext>
                  </a:extLst>
                </a:gridCol>
                <a:gridCol w="1066799">
                  <a:extLst>
                    <a:ext uri="{9D8B030D-6E8A-4147-A177-3AD203B41FA5}">
                      <a16:colId xmlns="" xmlns:a16="http://schemas.microsoft.com/office/drawing/2014/main" val="20009"/>
                    </a:ext>
                  </a:extLst>
                </a:gridCol>
              </a:tblGrid>
              <a:tr h="520648">
                <a:tc>
                  <a:txBody>
                    <a:bodyPr/>
                    <a:lstStyle/>
                    <a:p>
                      <a:pPr marL="0" marR="0" algn="ctr">
                        <a:lnSpc>
                          <a:spcPct val="115000"/>
                        </a:lnSpc>
                        <a:spcBef>
                          <a:spcPts val="0"/>
                        </a:spcBef>
                        <a:spcAft>
                          <a:spcPts val="0"/>
                        </a:spcAft>
                      </a:pPr>
                      <a:r>
                        <a:rPr lang="en-US" sz="1000" dirty="0">
                          <a:effectLst/>
                        </a:rPr>
                        <a:t>Submission Year Month</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Total Distinct MEIDs</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Blanks</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Unknown/ Not Applicable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Fully-Insured Commercial</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Group Insurance Commission</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MassHealth Managed Care Organization</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Supplemental Policy Enrollee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Integrated Care Organization or Senior Care Option</a:t>
                      </a:r>
                      <a:endParaRPr lang="en-US" sz="10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0"/>
                  </a:ext>
                </a:extLst>
              </a:tr>
              <a:tr h="339933">
                <a:tc>
                  <a:txBody>
                    <a:bodyPr/>
                    <a:lstStyle/>
                    <a:p>
                      <a:pPr marL="0" marR="0" algn="ctr">
                        <a:lnSpc>
                          <a:spcPct val="115000"/>
                        </a:lnSpc>
                        <a:spcBef>
                          <a:spcPts val="0"/>
                        </a:spcBef>
                        <a:spcAft>
                          <a:spcPts val="0"/>
                        </a:spcAft>
                      </a:pPr>
                      <a:r>
                        <a:rPr lang="en-US" sz="1000" dirty="0">
                          <a:effectLst/>
                        </a:rPr>
                        <a:t>201312</a:t>
                      </a:r>
                      <a:endParaRPr lang="en-US" sz="1000" dirty="0">
                        <a:effectLst/>
                        <a:latin typeface="Calibri"/>
                        <a:ea typeface="Calibri"/>
                        <a:cs typeface="Times New Roman"/>
                      </a:endParaRPr>
                    </a:p>
                  </a:txBody>
                  <a:tcPr marL="60462" marR="60462" marT="0" marB="0" anchor="b"/>
                </a:tc>
                <a:tc>
                  <a:txBody>
                    <a:bodyPr/>
                    <a:lstStyle/>
                    <a:p>
                      <a:pPr algn="ctr" fontAlgn="b"/>
                      <a:r>
                        <a:rPr lang="en-US" sz="1100" b="0" i="0" u="none" strike="noStrike" dirty="0">
                          <a:solidFill>
                            <a:srgbClr val="FF0000"/>
                          </a:solidFill>
                          <a:effectLst/>
                          <a:latin typeface="Calibri"/>
                        </a:rPr>
                        <a:t>8,256,400</a:t>
                      </a:r>
                    </a:p>
                  </a:txBody>
                  <a:tcPr marL="9525" marR="9525" marT="9525" marB="0" anchor="b"/>
                </a:tc>
                <a:tc>
                  <a:txBody>
                    <a:bodyPr/>
                    <a:lstStyle/>
                    <a:p>
                      <a:pPr algn="ctr" fontAlgn="b"/>
                      <a:r>
                        <a:rPr lang="en-US" sz="1100" b="0" i="0" u="none" strike="noStrike" dirty="0">
                          <a:solidFill>
                            <a:srgbClr val="000000"/>
                          </a:solidFill>
                          <a:effectLst/>
                          <a:latin typeface="Calibri"/>
                        </a:rPr>
                        <a:t>5805</a:t>
                      </a:r>
                    </a:p>
                  </a:txBody>
                  <a:tcPr marL="9525" marR="9525" marT="9525" marB="0" anchor="b"/>
                </a:tc>
                <a:tc>
                  <a:txBody>
                    <a:bodyPr/>
                    <a:lstStyle/>
                    <a:p>
                      <a:pPr algn="ctr" fontAlgn="b"/>
                      <a:r>
                        <a:rPr lang="en-US" sz="1100" b="0" i="0" u="none" strike="noStrike" dirty="0">
                          <a:solidFill>
                            <a:srgbClr val="000000"/>
                          </a:solidFill>
                          <a:effectLst/>
                          <a:latin typeface="Calibri"/>
                        </a:rPr>
                        <a:t>1,320,799</a:t>
                      </a:r>
                    </a:p>
                  </a:txBody>
                  <a:tcPr marL="9525" marR="9525" marT="9525" marB="0" anchor="b"/>
                </a:tc>
                <a:tc>
                  <a:txBody>
                    <a:bodyPr/>
                    <a:lstStyle/>
                    <a:p>
                      <a:pPr algn="ctr" fontAlgn="b"/>
                      <a:r>
                        <a:rPr lang="en-US" sz="1100" b="0" i="0" u="none" strike="noStrike" dirty="0">
                          <a:solidFill>
                            <a:srgbClr val="000000"/>
                          </a:solidFill>
                          <a:effectLst/>
                          <a:latin typeface="Calibri"/>
                        </a:rPr>
                        <a:t>2,203,289</a:t>
                      </a:r>
                    </a:p>
                  </a:txBody>
                  <a:tcPr marL="9525" marR="9525" marT="9525" marB="0" anchor="b"/>
                </a:tc>
                <a:tc>
                  <a:txBody>
                    <a:bodyPr/>
                    <a:lstStyle/>
                    <a:p>
                      <a:pPr algn="ctr" fontAlgn="b"/>
                      <a:r>
                        <a:rPr lang="en-US" sz="1100" b="0" i="0" u="none" strike="noStrike" dirty="0">
                          <a:solidFill>
                            <a:srgbClr val="FF0000"/>
                          </a:solidFill>
                          <a:effectLst/>
                          <a:latin typeface="Calibri"/>
                        </a:rPr>
                        <a:t>2,246,226</a:t>
                      </a:r>
                    </a:p>
                  </a:txBody>
                  <a:tcPr marL="9525" marR="9525" marT="9525" marB="0" anchor="b"/>
                </a:tc>
                <a:tc>
                  <a:txBody>
                    <a:bodyPr/>
                    <a:lstStyle/>
                    <a:p>
                      <a:pPr algn="ctr" fontAlgn="b"/>
                      <a:r>
                        <a:rPr lang="en-US" sz="1100" b="0" i="0" u="none" strike="noStrike" dirty="0">
                          <a:solidFill>
                            <a:srgbClr val="000000"/>
                          </a:solidFill>
                          <a:effectLst/>
                          <a:latin typeface="Calibri"/>
                        </a:rPr>
                        <a:t>389,865</a:t>
                      </a:r>
                    </a:p>
                  </a:txBody>
                  <a:tcPr marL="9525" marR="9525" marT="9525" marB="0" anchor="b"/>
                </a:tc>
                <a:tc>
                  <a:txBody>
                    <a:bodyPr/>
                    <a:lstStyle/>
                    <a:p>
                      <a:pPr algn="ctr" fontAlgn="b"/>
                      <a:r>
                        <a:rPr lang="en-US" sz="1100" b="0" i="0" u="none" strike="noStrike" dirty="0">
                          <a:solidFill>
                            <a:srgbClr val="000000"/>
                          </a:solidFill>
                          <a:effectLst/>
                          <a:latin typeface="Calibri"/>
                        </a:rPr>
                        <a:t>1,758,051</a:t>
                      </a:r>
                    </a:p>
                  </a:txBody>
                  <a:tcPr marL="9525" marR="9525" marT="9525" marB="0" anchor="b"/>
                </a:tc>
                <a:tc>
                  <a:txBody>
                    <a:bodyPr/>
                    <a:lstStyle/>
                    <a:p>
                      <a:pPr algn="ctr" fontAlgn="b"/>
                      <a:r>
                        <a:rPr lang="en-US" sz="1100" b="0" i="0" u="none" strike="noStrike" dirty="0">
                          <a:solidFill>
                            <a:srgbClr val="000000"/>
                          </a:solidFill>
                          <a:effectLst/>
                          <a:latin typeface="Calibri"/>
                        </a:rPr>
                        <a:t>331,774</a:t>
                      </a:r>
                    </a:p>
                  </a:txBody>
                  <a:tcPr marL="9525" marR="9525" marT="9525" marB="0" anchor="b"/>
                </a:tc>
                <a:tc>
                  <a:txBody>
                    <a:bodyPr/>
                    <a:lstStyle/>
                    <a:p>
                      <a:pPr algn="ctr" fontAlgn="b"/>
                      <a:r>
                        <a:rPr lang="en-US" sz="1100" b="0" i="0" u="none" strike="noStrike" dirty="0">
                          <a:solidFill>
                            <a:srgbClr val="000000"/>
                          </a:solidFill>
                          <a:effectLst/>
                          <a:latin typeface="Calibri"/>
                        </a:rPr>
                        <a:t>591</a:t>
                      </a:r>
                    </a:p>
                  </a:txBody>
                  <a:tcPr marL="9525" marR="9525" marT="9525" marB="0" anchor="b"/>
                </a:tc>
                <a:extLst>
                  <a:ext uri="{0D108BD9-81ED-4DB2-BD59-A6C34878D82A}">
                    <a16:rowId xmlns="" xmlns:a16="http://schemas.microsoft.com/office/drawing/2014/main" val="10001"/>
                  </a:ext>
                </a:extLst>
              </a:tr>
              <a:tr h="339933">
                <a:tc>
                  <a:txBody>
                    <a:bodyPr/>
                    <a:lstStyle/>
                    <a:p>
                      <a:pPr marL="0" marR="0" algn="ctr">
                        <a:lnSpc>
                          <a:spcPct val="115000"/>
                        </a:lnSpc>
                        <a:spcBef>
                          <a:spcPts val="0"/>
                        </a:spcBef>
                        <a:spcAft>
                          <a:spcPts val="0"/>
                        </a:spcAft>
                      </a:pPr>
                      <a:r>
                        <a:rPr lang="en-US" sz="1000" dirty="0">
                          <a:effectLst/>
                        </a:rPr>
                        <a:t>201412</a:t>
                      </a:r>
                      <a:endParaRPr lang="en-US" sz="1000" dirty="0">
                        <a:effectLst/>
                        <a:latin typeface="Calibri"/>
                        <a:ea typeface="Calibri"/>
                        <a:cs typeface="Times New Roman"/>
                      </a:endParaRPr>
                    </a:p>
                  </a:txBody>
                  <a:tcPr marL="60462" marR="60462" marT="0" marB="0" anchor="b"/>
                </a:tc>
                <a:tc>
                  <a:txBody>
                    <a:bodyPr/>
                    <a:lstStyle/>
                    <a:p>
                      <a:pPr algn="ctr" fontAlgn="b"/>
                      <a:r>
                        <a:rPr lang="en-US" sz="1100" b="0" i="0" u="none" strike="noStrike" dirty="0">
                          <a:solidFill>
                            <a:srgbClr val="FF0000"/>
                          </a:solidFill>
                          <a:effectLst/>
                          <a:latin typeface="Calibri"/>
                        </a:rPr>
                        <a:t>8,530,145</a:t>
                      </a:r>
                    </a:p>
                  </a:txBody>
                  <a:tcPr marL="9525" marR="9525" marT="9525" marB="0" anchor="b"/>
                </a:tc>
                <a:tc>
                  <a:txBody>
                    <a:bodyPr/>
                    <a:lstStyle/>
                    <a:p>
                      <a:pPr algn="ctr" fontAlgn="b"/>
                      <a:r>
                        <a:rPr lang="en-US" sz="1100" b="0" i="0" u="none" strike="noStrike" dirty="0">
                          <a:solidFill>
                            <a:srgbClr val="000000"/>
                          </a:solidFill>
                          <a:effectLst/>
                          <a:latin typeface="Calibri"/>
                        </a:rPr>
                        <a:t>4124</a:t>
                      </a:r>
                    </a:p>
                  </a:txBody>
                  <a:tcPr marL="9525" marR="9525" marT="9525" marB="0" anchor="b"/>
                </a:tc>
                <a:tc>
                  <a:txBody>
                    <a:bodyPr/>
                    <a:lstStyle/>
                    <a:p>
                      <a:pPr algn="ctr" fontAlgn="b"/>
                      <a:r>
                        <a:rPr lang="en-US" sz="1100" b="0" i="0" u="none" strike="noStrike" dirty="0">
                          <a:solidFill>
                            <a:srgbClr val="000000"/>
                          </a:solidFill>
                          <a:effectLst/>
                          <a:latin typeface="Calibri"/>
                        </a:rPr>
                        <a:t>1,560,103</a:t>
                      </a:r>
                    </a:p>
                  </a:txBody>
                  <a:tcPr marL="9525" marR="9525" marT="9525" marB="0" anchor="b"/>
                </a:tc>
                <a:tc>
                  <a:txBody>
                    <a:bodyPr/>
                    <a:lstStyle/>
                    <a:p>
                      <a:pPr algn="ctr" fontAlgn="b"/>
                      <a:r>
                        <a:rPr lang="en-US" sz="1100" b="0" i="0" u="none" strike="noStrike" dirty="0">
                          <a:solidFill>
                            <a:srgbClr val="000000"/>
                          </a:solidFill>
                          <a:effectLst/>
                          <a:latin typeface="Calibri"/>
                        </a:rPr>
                        <a:t>2,231,362</a:t>
                      </a:r>
                    </a:p>
                  </a:txBody>
                  <a:tcPr marL="9525" marR="9525" marT="9525" marB="0" anchor="b"/>
                </a:tc>
                <a:tc>
                  <a:txBody>
                    <a:bodyPr/>
                    <a:lstStyle/>
                    <a:p>
                      <a:pPr algn="ctr" fontAlgn="b"/>
                      <a:r>
                        <a:rPr lang="en-US" sz="1100" b="0" i="0" u="none" strike="noStrike" dirty="0">
                          <a:solidFill>
                            <a:srgbClr val="FF0000"/>
                          </a:solidFill>
                          <a:effectLst/>
                          <a:latin typeface="Calibri"/>
                        </a:rPr>
                        <a:t>2,220,667</a:t>
                      </a:r>
                    </a:p>
                  </a:txBody>
                  <a:tcPr marL="9525" marR="9525" marT="9525" marB="0" anchor="b"/>
                </a:tc>
                <a:tc>
                  <a:txBody>
                    <a:bodyPr/>
                    <a:lstStyle/>
                    <a:p>
                      <a:pPr algn="ctr" fontAlgn="b"/>
                      <a:r>
                        <a:rPr lang="en-US" sz="1100" b="0" i="0" u="none" strike="noStrike" dirty="0">
                          <a:solidFill>
                            <a:srgbClr val="000000"/>
                          </a:solidFill>
                          <a:effectLst/>
                          <a:latin typeface="Calibri"/>
                        </a:rPr>
                        <a:t>417,404</a:t>
                      </a:r>
                    </a:p>
                  </a:txBody>
                  <a:tcPr marL="9525" marR="9525" marT="9525" marB="0" anchor="b"/>
                </a:tc>
                <a:tc>
                  <a:txBody>
                    <a:bodyPr/>
                    <a:lstStyle/>
                    <a:p>
                      <a:pPr algn="ctr" fontAlgn="b"/>
                      <a:r>
                        <a:rPr lang="en-US" sz="1100" b="0" i="0" u="none" strike="noStrike" dirty="0">
                          <a:solidFill>
                            <a:srgbClr val="000000"/>
                          </a:solidFill>
                          <a:effectLst/>
                          <a:latin typeface="Calibri"/>
                        </a:rPr>
                        <a:t>1,744,828</a:t>
                      </a:r>
                    </a:p>
                  </a:txBody>
                  <a:tcPr marL="9525" marR="9525" marT="9525" marB="0" anchor="b"/>
                </a:tc>
                <a:tc>
                  <a:txBody>
                    <a:bodyPr/>
                    <a:lstStyle/>
                    <a:p>
                      <a:pPr algn="ctr" fontAlgn="b"/>
                      <a:r>
                        <a:rPr lang="en-US" sz="1100" b="0" i="0" u="none" strike="noStrike" dirty="0">
                          <a:solidFill>
                            <a:srgbClr val="000000"/>
                          </a:solidFill>
                          <a:effectLst/>
                          <a:latin typeface="Calibri"/>
                        </a:rPr>
                        <a:t>335,772</a:t>
                      </a:r>
                    </a:p>
                  </a:txBody>
                  <a:tcPr marL="9525" marR="9525" marT="9525" marB="0" anchor="b"/>
                </a:tc>
                <a:tc>
                  <a:txBody>
                    <a:bodyPr/>
                    <a:lstStyle/>
                    <a:p>
                      <a:pPr algn="ctr" fontAlgn="b"/>
                      <a:r>
                        <a:rPr lang="en-US" sz="1100" b="0" i="0" u="none" strike="noStrike" dirty="0">
                          <a:solidFill>
                            <a:srgbClr val="000000"/>
                          </a:solidFill>
                          <a:effectLst/>
                          <a:latin typeface="Calibri"/>
                        </a:rPr>
                        <a:t>15,885</a:t>
                      </a:r>
                    </a:p>
                  </a:txBody>
                  <a:tcPr marL="9525" marR="9525" marT="9525" marB="0" anchor="b"/>
                </a:tc>
                <a:extLst>
                  <a:ext uri="{0D108BD9-81ED-4DB2-BD59-A6C34878D82A}">
                    <a16:rowId xmlns="" xmlns:a16="http://schemas.microsoft.com/office/drawing/2014/main" val="10002"/>
                  </a:ext>
                </a:extLst>
              </a:tr>
              <a:tr h="339933">
                <a:tc>
                  <a:txBody>
                    <a:bodyPr/>
                    <a:lstStyle/>
                    <a:p>
                      <a:pPr marL="0" marR="0" algn="ctr">
                        <a:lnSpc>
                          <a:spcPct val="115000"/>
                        </a:lnSpc>
                        <a:spcBef>
                          <a:spcPts val="0"/>
                        </a:spcBef>
                        <a:spcAft>
                          <a:spcPts val="0"/>
                        </a:spcAft>
                      </a:pPr>
                      <a:r>
                        <a:rPr lang="en-US" sz="1000" dirty="0">
                          <a:effectLst/>
                        </a:rPr>
                        <a:t>201512</a:t>
                      </a:r>
                      <a:endParaRPr lang="en-US" sz="1000" dirty="0">
                        <a:effectLst/>
                        <a:latin typeface="Calibri"/>
                        <a:ea typeface="Calibri"/>
                        <a:cs typeface="Times New Roman"/>
                      </a:endParaRPr>
                    </a:p>
                  </a:txBody>
                  <a:tcPr marL="60462" marR="60462" marT="0" marB="0" anchor="b"/>
                </a:tc>
                <a:tc>
                  <a:txBody>
                    <a:bodyPr/>
                    <a:lstStyle/>
                    <a:p>
                      <a:pPr algn="ctr" fontAlgn="b"/>
                      <a:r>
                        <a:rPr lang="en-US" sz="1100" b="0" i="0" u="none" strike="noStrike" dirty="0">
                          <a:solidFill>
                            <a:srgbClr val="FF0000"/>
                          </a:solidFill>
                          <a:effectLst/>
                          <a:latin typeface="Calibri"/>
                        </a:rPr>
                        <a:t>8,8504,71</a:t>
                      </a:r>
                    </a:p>
                  </a:txBody>
                  <a:tcPr marL="9525" marR="9525" marT="9525" marB="0" anchor="b"/>
                </a:tc>
                <a:tc>
                  <a:txBody>
                    <a:bodyPr/>
                    <a:lstStyle/>
                    <a:p>
                      <a:pPr algn="ctr" fontAlgn="b"/>
                      <a:endParaRPr lang="en-US" sz="1000" b="0" i="0" u="none" strike="noStrike" dirty="0">
                        <a:solidFill>
                          <a:srgbClr val="000000"/>
                        </a:solidFill>
                        <a:effectLst/>
                        <a:latin typeface="Arial"/>
                      </a:endParaRPr>
                    </a:p>
                  </a:txBody>
                  <a:tcPr marL="9525" marR="9525" marT="9525" marB="0" anchor="b"/>
                </a:tc>
                <a:tc>
                  <a:txBody>
                    <a:bodyPr/>
                    <a:lstStyle/>
                    <a:p>
                      <a:pPr algn="ctr" fontAlgn="b"/>
                      <a:r>
                        <a:rPr lang="en-US" sz="1100" b="0" i="0" u="none" strike="noStrike" dirty="0">
                          <a:solidFill>
                            <a:srgbClr val="000000"/>
                          </a:solidFill>
                          <a:effectLst/>
                          <a:latin typeface="Calibri"/>
                        </a:rPr>
                        <a:t>1,658,961</a:t>
                      </a:r>
                    </a:p>
                  </a:txBody>
                  <a:tcPr marL="9525" marR="9525" marT="9525" marB="0" anchor="b"/>
                </a:tc>
                <a:tc>
                  <a:txBody>
                    <a:bodyPr/>
                    <a:lstStyle/>
                    <a:p>
                      <a:pPr algn="ctr" fontAlgn="b"/>
                      <a:r>
                        <a:rPr lang="en-US" sz="1100" b="0" i="0" u="none" strike="noStrike" dirty="0">
                          <a:solidFill>
                            <a:srgbClr val="000000"/>
                          </a:solidFill>
                          <a:effectLst/>
                          <a:latin typeface="Calibri"/>
                        </a:rPr>
                        <a:t>2,412,160</a:t>
                      </a:r>
                    </a:p>
                  </a:txBody>
                  <a:tcPr marL="9525" marR="9525" marT="9525" marB="0" anchor="b"/>
                </a:tc>
                <a:tc>
                  <a:txBody>
                    <a:bodyPr/>
                    <a:lstStyle/>
                    <a:p>
                      <a:pPr algn="ctr" fontAlgn="b"/>
                      <a:r>
                        <a:rPr lang="en-US" sz="1100" b="0" i="0" u="none" strike="noStrike" dirty="0">
                          <a:solidFill>
                            <a:srgbClr val="FF0000"/>
                          </a:solidFill>
                          <a:effectLst/>
                          <a:latin typeface="Calibri"/>
                        </a:rPr>
                        <a:t>2,115,152</a:t>
                      </a:r>
                    </a:p>
                  </a:txBody>
                  <a:tcPr marL="9525" marR="9525" marT="9525" marB="0" anchor="b"/>
                </a:tc>
                <a:tc>
                  <a:txBody>
                    <a:bodyPr/>
                    <a:lstStyle/>
                    <a:p>
                      <a:pPr algn="ctr" fontAlgn="b"/>
                      <a:r>
                        <a:rPr lang="en-US" sz="1100" b="0" i="0" u="none" strike="noStrike" dirty="0">
                          <a:solidFill>
                            <a:srgbClr val="000000"/>
                          </a:solidFill>
                          <a:effectLst/>
                          <a:latin typeface="Calibri"/>
                        </a:rPr>
                        <a:t>368,278</a:t>
                      </a:r>
                    </a:p>
                  </a:txBody>
                  <a:tcPr marL="9525" marR="9525" marT="9525" marB="0" anchor="b"/>
                </a:tc>
                <a:tc>
                  <a:txBody>
                    <a:bodyPr/>
                    <a:lstStyle/>
                    <a:p>
                      <a:pPr algn="ctr" fontAlgn="b"/>
                      <a:r>
                        <a:rPr lang="en-US" sz="1100" b="0" i="0" u="none" strike="noStrike" dirty="0">
                          <a:solidFill>
                            <a:srgbClr val="000000"/>
                          </a:solidFill>
                          <a:effectLst/>
                          <a:latin typeface="Calibri"/>
                        </a:rPr>
                        <a:t>1,827,904</a:t>
                      </a:r>
                    </a:p>
                  </a:txBody>
                  <a:tcPr marL="9525" marR="9525" marT="9525" marB="0" anchor="b"/>
                </a:tc>
                <a:tc>
                  <a:txBody>
                    <a:bodyPr/>
                    <a:lstStyle/>
                    <a:p>
                      <a:pPr algn="ctr" fontAlgn="b"/>
                      <a:r>
                        <a:rPr lang="en-US" sz="1100" b="0" i="0" u="none" strike="noStrike" dirty="0">
                          <a:solidFill>
                            <a:srgbClr val="000000"/>
                          </a:solidFill>
                          <a:effectLst/>
                          <a:latin typeface="Calibri"/>
                        </a:rPr>
                        <a:t>407,123</a:t>
                      </a:r>
                    </a:p>
                  </a:txBody>
                  <a:tcPr marL="9525" marR="9525" marT="9525" marB="0" anchor="b"/>
                </a:tc>
                <a:tc>
                  <a:txBody>
                    <a:bodyPr/>
                    <a:lstStyle/>
                    <a:p>
                      <a:pPr algn="ctr" fontAlgn="b"/>
                      <a:r>
                        <a:rPr lang="en-US" sz="1100" b="0" i="0" u="none" strike="noStrike" dirty="0">
                          <a:solidFill>
                            <a:srgbClr val="000000"/>
                          </a:solidFill>
                          <a:effectLst/>
                          <a:latin typeface="Calibri"/>
                        </a:rPr>
                        <a:t>60,893</a:t>
                      </a:r>
                    </a:p>
                  </a:txBody>
                  <a:tcPr marL="9525" marR="9525" marT="9525" marB="0" anchor="b"/>
                </a:tc>
                <a:extLst>
                  <a:ext uri="{0D108BD9-81ED-4DB2-BD59-A6C34878D82A}">
                    <a16:rowId xmlns="" xmlns:a16="http://schemas.microsoft.com/office/drawing/2014/main" val="10003"/>
                  </a:ext>
                </a:extLst>
              </a:tr>
              <a:tr h="339933">
                <a:tc>
                  <a:txBody>
                    <a:bodyPr/>
                    <a:lstStyle/>
                    <a:p>
                      <a:pPr marL="0" marR="0" algn="ctr">
                        <a:lnSpc>
                          <a:spcPct val="115000"/>
                        </a:lnSpc>
                        <a:spcBef>
                          <a:spcPts val="0"/>
                        </a:spcBef>
                        <a:spcAft>
                          <a:spcPts val="0"/>
                        </a:spcAft>
                      </a:pPr>
                      <a:r>
                        <a:rPr lang="en-US" sz="1000" dirty="0">
                          <a:effectLst/>
                        </a:rPr>
                        <a:t>201603</a:t>
                      </a:r>
                      <a:endParaRPr lang="en-US" sz="1000" dirty="0">
                        <a:effectLst/>
                        <a:latin typeface="Calibri"/>
                        <a:ea typeface="Calibri"/>
                        <a:cs typeface="Times New Roman"/>
                      </a:endParaRPr>
                    </a:p>
                  </a:txBody>
                  <a:tcPr marL="60462" marR="60462" marT="0" marB="0" anchor="b"/>
                </a:tc>
                <a:tc>
                  <a:txBody>
                    <a:bodyPr/>
                    <a:lstStyle/>
                    <a:p>
                      <a:pPr algn="ctr" fontAlgn="b"/>
                      <a:r>
                        <a:rPr lang="en-US" sz="1100" b="0" i="0" u="none" strike="noStrike" dirty="0">
                          <a:solidFill>
                            <a:srgbClr val="FF0000"/>
                          </a:solidFill>
                          <a:effectLst/>
                          <a:latin typeface="Calibri"/>
                        </a:rPr>
                        <a:t>7,424,986</a:t>
                      </a:r>
                    </a:p>
                  </a:txBody>
                  <a:tcPr marL="9525" marR="9525" marT="9525" marB="0" anchor="b"/>
                </a:tc>
                <a:tc>
                  <a:txBody>
                    <a:bodyPr/>
                    <a:lstStyle/>
                    <a:p>
                      <a:pPr algn="ctr" fontAlgn="b"/>
                      <a:endParaRPr lang="en-US" sz="1000" b="0" i="0" u="none" strike="noStrike" dirty="0">
                        <a:solidFill>
                          <a:srgbClr val="000000"/>
                        </a:solidFill>
                        <a:effectLst/>
                        <a:latin typeface="Arial"/>
                      </a:endParaRPr>
                    </a:p>
                  </a:txBody>
                  <a:tcPr marL="9525" marR="9525" marT="9525" marB="0" anchor="b"/>
                </a:tc>
                <a:tc>
                  <a:txBody>
                    <a:bodyPr/>
                    <a:lstStyle/>
                    <a:p>
                      <a:pPr algn="ctr" fontAlgn="b"/>
                      <a:r>
                        <a:rPr lang="en-US" sz="1100" b="0" i="0" u="none" strike="noStrike" dirty="0">
                          <a:solidFill>
                            <a:srgbClr val="000000"/>
                          </a:solidFill>
                          <a:effectLst/>
                          <a:latin typeface="Calibri"/>
                        </a:rPr>
                        <a:t>1,520,503</a:t>
                      </a:r>
                    </a:p>
                  </a:txBody>
                  <a:tcPr marL="9525" marR="9525" marT="9525" marB="0" anchor="b"/>
                </a:tc>
                <a:tc>
                  <a:txBody>
                    <a:bodyPr/>
                    <a:lstStyle/>
                    <a:p>
                      <a:pPr algn="ctr" fontAlgn="b"/>
                      <a:r>
                        <a:rPr lang="en-US" sz="1100" b="0" i="0" u="none" strike="noStrike" dirty="0">
                          <a:solidFill>
                            <a:srgbClr val="000000"/>
                          </a:solidFill>
                          <a:effectLst/>
                          <a:latin typeface="Calibri"/>
                        </a:rPr>
                        <a:t>2,426,853</a:t>
                      </a:r>
                    </a:p>
                  </a:txBody>
                  <a:tcPr marL="9525" marR="9525" marT="9525" marB="0" anchor="b"/>
                </a:tc>
                <a:tc>
                  <a:txBody>
                    <a:bodyPr/>
                    <a:lstStyle/>
                    <a:p>
                      <a:pPr algn="ctr" fontAlgn="b"/>
                      <a:r>
                        <a:rPr lang="en-US" sz="1100" b="0" i="0" u="none" strike="noStrike" dirty="0">
                          <a:solidFill>
                            <a:srgbClr val="FF0000"/>
                          </a:solidFill>
                          <a:effectLst/>
                          <a:latin typeface="Calibri"/>
                        </a:rPr>
                        <a:t>825,209</a:t>
                      </a:r>
                    </a:p>
                  </a:txBody>
                  <a:tcPr marL="9525" marR="9525" marT="9525" marB="0" anchor="b"/>
                </a:tc>
                <a:tc>
                  <a:txBody>
                    <a:bodyPr/>
                    <a:lstStyle/>
                    <a:p>
                      <a:pPr algn="ctr" fontAlgn="b"/>
                      <a:r>
                        <a:rPr lang="en-US" sz="1100" b="0" i="0" u="none" strike="noStrike" dirty="0">
                          <a:solidFill>
                            <a:srgbClr val="000000"/>
                          </a:solidFill>
                          <a:effectLst/>
                          <a:latin typeface="Calibri"/>
                        </a:rPr>
                        <a:t>370,341</a:t>
                      </a:r>
                    </a:p>
                  </a:txBody>
                  <a:tcPr marL="9525" marR="9525" marT="9525" marB="0" anchor="b"/>
                </a:tc>
                <a:tc>
                  <a:txBody>
                    <a:bodyPr/>
                    <a:lstStyle/>
                    <a:p>
                      <a:pPr algn="ctr" fontAlgn="b"/>
                      <a:r>
                        <a:rPr lang="en-US" sz="1100" b="0" i="0" u="none" strike="noStrike" dirty="0">
                          <a:solidFill>
                            <a:srgbClr val="000000"/>
                          </a:solidFill>
                          <a:effectLst/>
                          <a:latin typeface="Calibri"/>
                        </a:rPr>
                        <a:t>1,851,574</a:t>
                      </a:r>
                    </a:p>
                  </a:txBody>
                  <a:tcPr marL="9525" marR="9525" marT="9525" marB="0" anchor="b"/>
                </a:tc>
                <a:tc>
                  <a:txBody>
                    <a:bodyPr/>
                    <a:lstStyle/>
                    <a:p>
                      <a:pPr algn="ctr" fontAlgn="b"/>
                      <a:r>
                        <a:rPr lang="en-US" sz="1100" b="0" i="0" u="none" strike="noStrike" dirty="0">
                          <a:solidFill>
                            <a:srgbClr val="000000"/>
                          </a:solidFill>
                          <a:effectLst/>
                          <a:latin typeface="Calibri"/>
                        </a:rPr>
                        <a:t>363,551</a:t>
                      </a:r>
                    </a:p>
                  </a:txBody>
                  <a:tcPr marL="9525" marR="9525" marT="9525" marB="0" anchor="b"/>
                </a:tc>
                <a:tc>
                  <a:txBody>
                    <a:bodyPr/>
                    <a:lstStyle/>
                    <a:p>
                      <a:pPr algn="ctr" fontAlgn="b"/>
                      <a:r>
                        <a:rPr lang="en-US" sz="1100" b="0" i="0" u="none" strike="noStrike" dirty="0">
                          <a:solidFill>
                            <a:srgbClr val="000000"/>
                          </a:solidFill>
                          <a:effectLst/>
                          <a:latin typeface="Calibri"/>
                        </a:rPr>
                        <a:t>66,955</a:t>
                      </a:r>
                    </a:p>
                  </a:txBody>
                  <a:tcPr marL="9525" marR="9525" marT="9525" marB="0" anchor="b"/>
                </a:tc>
                <a:extLst>
                  <a:ext uri="{0D108BD9-81ED-4DB2-BD59-A6C34878D82A}">
                    <a16:rowId xmlns="" xmlns:a16="http://schemas.microsoft.com/office/drawing/2014/main" val="10004"/>
                  </a:ext>
                </a:extLst>
              </a:tr>
            </a:tbl>
          </a:graphicData>
        </a:graphic>
      </p:graphicFrame>
      <p:sp>
        <p:nvSpPr>
          <p:cNvPr id="5" name="TextBox 4"/>
          <p:cNvSpPr txBox="1"/>
          <p:nvPr/>
        </p:nvSpPr>
        <p:spPr>
          <a:xfrm>
            <a:off x="152400" y="2106746"/>
            <a:ext cx="9061520" cy="292388"/>
          </a:xfrm>
          <a:prstGeom prst="rect">
            <a:avLst/>
          </a:prstGeom>
          <a:noFill/>
        </p:spPr>
        <p:txBody>
          <a:bodyPr wrap="none" rtlCol="0">
            <a:spAutoFit/>
          </a:bodyPr>
          <a:lstStyle/>
          <a:p>
            <a:pPr defTabSz="914400" fontAlgn="auto">
              <a:spcBef>
                <a:spcPts val="0"/>
              </a:spcBef>
              <a:spcAft>
                <a:spcPts val="0"/>
              </a:spcAft>
            </a:pPr>
            <a:r>
              <a:rPr lang="en-US" sz="1300" b="1" u="sng" dirty="0">
                <a:solidFill>
                  <a:srgbClr val="FF0000"/>
                </a:solidFill>
                <a:latin typeface="Calibri"/>
                <a:ea typeface="+mn-ea"/>
                <a:cs typeface="+mn-cs"/>
              </a:rPr>
              <a:t>Table 5. Comparison of ME File Change in Volume of Distinct MEIDs by Enrollment Type for MA Residents with Medical Coverage</a:t>
            </a:r>
          </a:p>
        </p:txBody>
      </p:sp>
      <p:graphicFrame>
        <p:nvGraphicFramePr>
          <p:cNvPr id="6" name="Table 5"/>
          <p:cNvGraphicFramePr>
            <a:graphicFrameLocks noGrp="1"/>
          </p:cNvGraphicFramePr>
          <p:nvPr>
            <p:extLst>
              <p:ext uri="{D42A27DB-BD31-4B8C-83A1-F6EECF244321}">
                <p14:modId xmlns:p14="http://schemas.microsoft.com/office/powerpoint/2010/main" val="1597471403"/>
              </p:ext>
            </p:extLst>
          </p:nvPr>
        </p:nvGraphicFramePr>
        <p:xfrm>
          <a:off x="152400" y="5032177"/>
          <a:ext cx="8686799" cy="1232535"/>
        </p:xfrm>
        <a:graphic>
          <a:graphicData uri="http://schemas.openxmlformats.org/drawingml/2006/table">
            <a:tbl>
              <a:tblPr firstRow="1" firstCol="1" bandRow="1">
                <a:tableStyleId>{5C22544A-7EE6-4342-B048-85BDC9FD1C3A}</a:tableStyleId>
              </a:tblPr>
              <a:tblGrid>
                <a:gridCol w="762000">
                  <a:extLst>
                    <a:ext uri="{9D8B030D-6E8A-4147-A177-3AD203B41FA5}">
                      <a16:colId xmlns="" xmlns:a16="http://schemas.microsoft.com/office/drawing/2014/main" val="20000"/>
                    </a:ext>
                  </a:extLst>
                </a:gridCol>
                <a:gridCol w="715346">
                  <a:extLst>
                    <a:ext uri="{9D8B030D-6E8A-4147-A177-3AD203B41FA5}">
                      <a16:colId xmlns="" xmlns:a16="http://schemas.microsoft.com/office/drawing/2014/main" val="20001"/>
                    </a:ext>
                  </a:extLst>
                </a:gridCol>
                <a:gridCol w="685489">
                  <a:extLst>
                    <a:ext uri="{9D8B030D-6E8A-4147-A177-3AD203B41FA5}">
                      <a16:colId xmlns="" xmlns:a16="http://schemas.microsoft.com/office/drawing/2014/main" val="20002"/>
                    </a:ext>
                  </a:extLst>
                </a:gridCol>
                <a:gridCol w="1016415">
                  <a:extLst>
                    <a:ext uri="{9D8B030D-6E8A-4147-A177-3AD203B41FA5}">
                      <a16:colId xmlns="" xmlns:a16="http://schemas.microsoft.com/office/drawing/2014/main" val="20003"/>
                    </a:ext>
                  </a:extLst>
                </a:gridCol>
                <a:gridCol w="780038">
                  <a:extLst>
                    <a:ext uri="{9D8B030D-6E8A-4147-A177-3AD203B41FA5}">
                      <a16:colId xmlns="" xmlns:a16="http://schemas.microsoft.com/office/drawing/2014/main" val="20004"/>
                    </a:ext>
                  </a:extLst>
                </a:gridCol>
                <a:gridCol w="971057">
                  <a:extLst>
                    <a:ext uri="{9D8B030D-6E8A-4147-A177-3AD203B41FA5}">
                      <a16:colId xmlns="" xmlns:a16="http://schemas.microsoft.com/office/drawing/2014/main" val="20005"/>
                    </a:ext>
                  </a:extLst>
                </a:gridCol>
                <a:gridCol w="939114">
                  <a:extLst>
                    <a:ext uri="{9D8B030D-6E8A-4147-A177-3AD203B41FA5}">
                      <a16:colId xmlns="" xmlns:a16="http://schemas.microsoft.com/office/drawing/2014/main" val="20006"/>
                    </a:ext>
                  </a:extLst>
                </a:gridCol>
                <a:gridCol w="860854">
                  <a:extLst>
                    <a:ext uri="{9D8B030D-6E8A-4147-A177-3AD203B41FA5}">
                      <a16:colId xmlns="" xmlns:a16="http://schemas.microsoft.com/office/drawing/2014/main" val="20007"/>
                    </a:ext>
                  </a:extLst>
                </a:gridCol>
                <a:gridCol w="939114">
                  <a:extLst>
                    <a:ext uri="{9D8B030D-6E8A-4147-A177-3AD203B41FA5}">
                      <a16:colId xmlns="" xmlns:a16="http://schemas.microsoft.com/office/drawing/2014/main" val="20008"/>
                    </a:ext>
                  </a:extLst>
                </a:gridCol>
                <a:gridCol w="1017372">
                  <a:extLst>
                    <a:ext uri="{9D8B030D-6E8A-4147-A177-3AD203B41FA5}">
                      <a16:colId xmlns="" xmlns:a16="http://schemas.microsoft.com/office/drawing/2014/main" val="20009"/>
                    </a:ext>
                  </a:extLst>
                </a:gridCol>
              </a:tblGrid>
              <a:tr h="609600">
                <a:tc>
                  <a:txBody>
                    <a:bodyPr/>
                    <a:lstStyle/>
                    <a:p>
                      <a:pPr marL="0" marR="0" algn="ctr">
                        <a:lnSpc>
                          <a:spcPct val="115000"/>
                        </a:lnSpc>
                        <a:spcBef>
                          <a:spcPts val="0"/>
                        </a:spcBef>
                        <a:spcAft>
                          <a:spcPts val="0"/>
                        </a:spcAft>
                      </a:pPr>
                      <a:r>
                        <a:rPr lang="en-US" sz="1000" dirty="0">
                          <a:effectLst/>
                        </a:rPr>
                        <a:t>Submission Year Month</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Total Distinct MEIDs</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Blank</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Unknown/ Not Applicable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Fully-Insured Commercial </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000" dirty="0">
                        <a:solidFill>
                          <a:srgbClr val="FF0000"/>
                        </a:solidFill>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Group Insurance Commission</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MassHealth Managed Care Organization </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Supplemental Policy Enrollee</a:t>
                      </a:r>
                      <a:endParaRPr lang="en-US" sz="1000" dirty="0">
                        <a:effectLst/>
                        <a:latin typeface="Calibri"/>
                        <a:ea typeface="Calibri"/>
                        <a:cs typeface="Times New Roman"/>
                      </a:endParaRPr>
                    </a:p>
                  </a:txBody>
                  <a:tcPr marL="60462" marR="60462" marT="0" marB="0" anchor="b"/>
                </a:tc>
                <a:tc>
                  <a:txBody>
                    <a:bodyPr/>
                    <a:lstStyle/>
                    <a:p>
                      <a:pPr marL="0" marR="0" algn="ctr">
                        <a:lnSpc>
                          <a:spcPct val="115000"/>
                        </a:lnSpc>
                        <a:spcBef>
                          <a:spcPts val="0"/>
                        </a:spcBef>
                        <a:spcAft>
                          <a:spcPts val="0"/>
                        </a:spcAft>
                      </a:pPr>
                      <a:r>
                        <a:rPr lang="en-US" sz="1000" dirty="0">
                          <a:effectLst/>
                        </a:rPr>
                        <a:t>Integrated Care Organization or Senior Care Option</a:t>
                      </a:r>
                      <a:endParaRPr lang="en-US" sz="1000" dirty="0">
                        <a:effectLst/>
                        <a:latin typeface="Calibri"/>
                        <a:ea typeface="Calibri"/>
                        <a:cs typeface="Times New Roman"/>
                      </a:endParaRPr>
                    </a:p>
                  </a:txBody>
                  <a:tcPr marL="60462" marR="60462" marT="0" marB="0" anchor="b"/>
                </a:tc>
                <a:extLst>
                  <a:ext uri="{0D108BD9-81ED-4DB2-BD59-A6C34878D82A}">
                    <a16:rowId xmlns="" xmlns:a16="http://schemas.microsoft.com/office/drawing/2014/main" val="10000"/>
                  </a:ext>
                </a:extLst>
              </a:tr>
              <a:tr h="169966">
                <a:tc>
                  <a:txBody>
                    <a:bodyPr/>
                    <a:lstStyle/>
                    <a:p>
                      <a:pPr marL="0" marR="0" algn="r">
                        <a:lnSpc>
                          <a:spcPct val="115000"/>
                        </a:lnSpc>
                        <a:spcBef>
                          <a:spcPts val="0"/>
                        </a:spcBef>
                        <a:spcAft>
                          <a:spcPts val="0"/>
                        </a:spcAft>
                      </a:pPr>
                      <a:r>
                        <a:rPr lang="en-US" sz="1000" dirty="0">
                          <a:effectLst/>
                        </a:rPr>
                        <a:t>201412</a:t>
                      </a:r>
                      <a:endParaRPr lang="en-US" sz="1000" dirty="0">
                        <a:effectLst/>
                        <a:latin typeface="Calibri"/>
                        <a:ea typeface="Calibri"/>
                        <a:cs typeface="Times New Roman"/>
                      </a:endParaRPr>
                    </a:p>
                  </a:txBody>
                  <a:tcPr marL="60462" marR="60462" marT="0" marB="0" anchor="b"/>
                </a:tc>
                <a:tc>
                  <a:txBody>
                    <a:bodyPr/>
                    <a:lstStyle/>
                    <a:p>
                      <a:pPr algn="ctr" fontAlgn="b"/>
                      <a:r>
                        <a:rPr lang="en-US" sz="1100" b="0" i="0" u="none" strike="noStrike" dirty="0">
                          <a:solidFill>
                            <a:srgbClr val="FF0000"/>
                          </a:solidFill>
                          <a:effectLst/>
                          <a:latin typeface="Calibri"/>
                        </a:rPr>
                        <a:t>3.3%</a:t>
                      </a:r>
                    </a:p>
                  </a:txBody>
                  <a:tcPr marL="9525" marR="9525" marT="9525" marB="0" anchor="b"/>
                </a:tc>
                <a:tc>
                  <a:txBody>
                    <a:bodyPr/>
                    <a:lstStyle/>
                    <a:p>
                      <a:pPr algn="ctr" fontAlgn="b"/>
                      <a:r>
                        <a:rPr lang="en-US" sz="1100" b="0" i="0" u="none" strike="noStrike" dirty="0">
                          <a:solidFill>
                            <a:srgbClr val="000000"/>
                          </a:solidFill>
                          <a:effectLst/>
                          <a:latin typeface="Calibri"/>
                        </a:rPr>
                        <a:t>-29.0%</a:t>
                      </a:r>
                    </a:p>
                  </a:txBody>
                  <a:tcPr marL="9525" marR="9525" marT="9525" marB="0" anchor="b"/>
                </a:tc>
                <a:tc>
                  <a:txBody>
                    <a:bodyPr/>
                    <a:lstStyle/>
                    <a:p>
                      <a:pPr algn="ctr" fontAlgn="b"/>
                      <a:r>
                        <a:rPr lang="en-US" sz="1100" b="0" i="0" u="none" strike="noStrike" dirty="0">
                          <a:solidFill>
                            <a:srgbClr val="000000"/>
                          </a:solidFill>
                          <a:effectLst/>
                          <a:latin typeface="Calibri"/>
                        </a:rPr>
                        <a:t>18.1%</a:t>
                      </a:r>
                    </a:p>
                  </a:txBody>
                  <a:tcPr marL="9525" marR="9525" marT="9525" marB="0" anchor="b"/>
                </a:tc>
                <a:tc>
                  <a:txBody>
                    <a:bodyPr/>
                    <a:lstStyle/>
                    <a:p>
                      <a:pPr algn="ctr" fontAlgn="b"/>
                      <a:r>
                        <a:rPr lang="en-US" sz="1100" b="0" i="0" u="none" strike="noStrike" dirty="0">
                          <a:solidFill>
                            <a:srgbClr val="000000"/>
                          </a:solidFill>
                          <a:effectLst/>
                          <a:latin typeface="Calibri"/>
                        </a:rPr>
                        <a:t>1.3%</a:t>
                      </a:r>
                    </a:p>
                  </a:txBody>
                  <a:tcPr marL="9525" marR="9525" marT="9525" marB="0" anchor="b"/>
                </a:tc>
                <a:tc>
                  <a:txBody>
                    <a:bodyPr/>
                    <a:lstStyle/>
                    <a:p>
                      <a:pPr algn="ctr" fontAlgn="b"/>
                      <a:r>
                        <a:rPr lang="en-US" sz="1100" b="0" i="0" u="none" strike="noStrike" dirty="0">
                          <a:solidFill>
                            <a:srgbClr val="FF0000"/>
                          </a:solidFill>
                          <a:effectLst/>
                          <a:latin typeface="Calibri"/>
                        </a:rPr>
                        <a:t>-1.1%</a:t>
                      </a:r>
                    </a:p>
                  </a:txBody>
                  <a:tcPr marL="9525" marR="9525" marT="9525" marB="0" anchor="b"/>
                </a:tc>
                <a:tc>
                  <a:txBody>
                    <a:bodyPr/>
                    <a:lstStyle/>
                    <a:p>
                      <a:pPr algn="ctr" fontAlgn="b"/>
                      <a:r>
                        <a:rPr lang="en-US" sz="1100" b="0" i="0" u="none" strike="noStrike" dirty="0">
                          <a:solidFill>
                            <a:srgbClr val="000000"/>
                          </a:solidFill>
                          <a:effectLst/>
                          <a:latin typeface="Calibri"/>
                        </a:rPr>
                        <a:t>7.1%</a:t>
                      </a:r>
                    </a:p>
                  </a:txBody>
                  <a:tcPr marL="9525" marR="9525" marT="9525" marB="0" anchor="b"/>
                </a:tc>
                <a:tc>
                  <a:txBody>
                    <a:bodyPr/>
                    <a:lstStyle/>
                    <a:p>
                      <a:pPr algn="ctr" fontAlgn="b"/>
                      <a:r>
                        <a:rPr lang="en-US" sz="1100" b="0" i="0" u="none" strike="noStrike" dirty="0">
                          <a:solidFill>
                            <a:srgbClr val="000000"/>
                          </a:solidFill>
                          <a:effectLst/>
                          <a:latin typeface="Calibri"/>
                        </a:rPr>
                        <a:t>-0.8%</a:t>
                      </a:r>
                    </a:p>
                  </a:txBody>
                  <a:tcPr marL="9525" marR="9525" marT="9525" marB="0" anchor="b"/>
                </a:tc>
                <a:tc>
                  <a:txBody>
                    <a:bodyPr/>
                    <a:lstStyle/>
                    <a:p>
                      <a:pPr algn="ctr" fontAlgn="b"/>
                      <a:r>
                        <a:rPr lang="en-US" sz="1100" b="0" i="0" u="none" strike="noStrike" dirty="0">
                          <a:solidFill>
                            <a:srgbClr val="000000"/>
                          </a:solidFill>
                          <a:effectLst/>
                          <a:latin typeface="Calibri"/>
                        </a:rPr>
                        <a:t>1.2%</a:t>
                      </a:r>
                    </a:p>
                  </a:txBody>
                  <a:tcPr marL="9525" marR="9525" marT="9525" marB="0" anchor="b"/>
                </a:tc>
                <a:tc>
                  <a:txBody>
                    <a:bodyPr/>
                    <a:lstStyle/>
                    <a:p>
                      <a:pPr algn="ctr" fontAlgn="b"/>
                      <a:r>
                        <a:rPr lang="en-US" sz="1100" b="0" i="0" u="none" strike="noStrike" dirty="0">
                          <a:solidFill>
                            <a:srgbClr val="000000"/>
                          </a:solidFill>
                          <a:effectLst/>
                          <a:latin typeface="Calibri"/>
                        </a:rPr>
                        <a:t>2587.8%</a:t>
                      </a:r>
                    </a:p>
                  </a:txBody>
                  <a:tcPr marL="9525" marR="9525" marT="9525" marB="0" anchor="b"/>
                </a:tc>
                <a:extLst>
                  <a:ext uri="{0D108BD9-81ED-4DB2-BD59-A6C34878D82A}">
                    <a16:rowId xmlns="" xmlns:a16="http://schemas.microsoft.com/office/drawing/2014/main" val="10001"/>
                  </a:ext>
                </a:extLst>
              </a:tr>
              <a:tr h="169966">
                <a:tc>
                  <a:txBody>
                    <a:bodyPr/>
                    <a:lstStyle/>
                    <a:p>
                      <a:pPr marL="0" marR="0" algn="r">
                        <a:lnSpc>
                          <a:spcPct val="115000"/>
                        </a:lnSpc>
                        <a:spcBef>
                          <a:spcPts val="0"/>
                        </a:spcBef>
                        <a:spcAft>
                          <a:spcPts val="0"/>
                        </a:spcAft>
                      </a:pPr>
                      <a:r>
                        <a:rPr lang="en-US" sz="1000" dirty="0">
                          <a:effectLst/>
                        </a:rPr>
                        <a:t>201512</a:t>
                      </a:r>
                      <a:endParaRPr lang="en-US" sz="1000" dirty="0">
                        <a:effectLst/>
                        <a:latin typeface="Calibri"/>
                        <a:ea typeface="Calibri"/>
                        <a:cs typeface="Times New Roman"/>
                      </a:endParaRPr>
                    </a:p>
                  </a:txBody>
                  <a:tcPr marL="60462" marR="60462" marT="0" marB="0" anchor="b"/>
                </a:tc>
                <a:tc>
                  <a:txBody>
                    <a:bodyPr/>
                    <a:lstStyle/>
                    <a:p>
                      <a:pPr algn="ctr" fontAlgn="b"/>
                      <a:r>
                        <a:rPr lang="en-US" sz="1100" b="0" i="0" u="none" strike="noStrike" dirty="0">
                          <a:solidFill>
                            <a:srgbClr val="FF0000"/>
                          </a:solidFill>
                          <a:effectLst/>
                          <a:latin typeface="Calibri"/>
                        </a:rPr>
                        <a:t>3.8%</a:t>
                      </a:r>
                    </a:p>
                  </a:txBody>
                  <a:tcPr marL="9525" marR="9525" marT="9525" marB="0" anchor="b"/>
                </a:tc>
                <a:tc>
                  <a:txBody>
                    <a:bodyPr/>
                    <a:lstStyle/>
                    <a:p>
                      <a:pPr algn="ctr" fontAlgn="b"/>
                      <a:endParaRPr lang="en-US" sz="1100" b="0" i="0" u="none" strike="noStrike" dirty="0">
                        <a:solidFill>
                          <a:srgbClr val="000000"/>
                        </a:solidFill>
                        <a:effectLst/>
                        <a:latin typeface="Calibri"/>
                      </a:endParaRPr>
                    </a:p>
                  </a:txBody>
                  <a:tcPr marL="9525" marR="9525" marT="9525" marB="0" anchor="b"/>
                </a:tc>
                <a:tc>
                  <a:txBody>
                    <a:bodyPr/>
                    <a:lstStyle/>
                    <a:p>
                      <a:pPr algn="ctr" fontAlgn="b"/>
                      <a:r>
                        <a:rPr lang="en-US" sz="1100" b="0" i="0" u="none" strike="noStrike" dirty="0">
                          <a:solidFill>
                            <a:srgbClr val="000000"/>
                          </a:solidFill>
                          <a:effectLst/>
                          <a:latin typeface="Calibri"/>
                        </a:rPr>
                        <a:t>6.3%</a:t>
                      </a:r>
                    </a:p>
                  </a:txBody>
                  <a:tcPr marL="9525" marR="9525" marT="9525" marB="0" anchor="b"/>
                </a:tc>
                <a:tc>
                  <a:txBody>
                    <a:bodyPr/>
                    <a:lstStyle/>
                    <a:p>
                      <a:pPr algn="ctr" fontAlgn="b"/>
                      <a:r>
                        <a:rPr lang="en-US" sz="1100" b="0" i="0" u="none" strike="noStrike" dirty="0">
                          <a:solidFill>
                            <a:srgbClr val="000000"/>
                          </a:solidFill>
                          <a:effectLst/>
                          <a:latin typeface="Calibri"/>
                        </a:rPr>
                        <a:t>8.1%</a:t>
                      </a:r>
                    </a:p>
                  </a:txBody>
                  <a:tcPr marL="9525" marR="9525" marT="9525" marB="0" anchor="b"/>
                </a:tc>
                <a:tc>
                  <a:txBody>
                    <a:bodyPr/>
                    <a:lstStyle/>
                    <a:p>
                      <a:pPr algn="ctr" fontAlgn="b"/>
                      <a:r>
                        <a:rPr lang="en-US" sz="1100" b="0" i="0" u="none" strike="noStrike" dirty="0">
                          <a:solidFill>
                            <a:srgbClr val="FF0000"/>
                          </a:solidFill>
                          <a:effectLst/>
                          <a:latin typeface="Calibri"/>
                        </a:rPr>
                        <a:t>-4.8%</a:t>
                      </a:r>
                    </a:p>
                  </a:txBody>
                  <a:tcPr marL="9525" marR="9525" marT="9525" marB="0" anchor="b"/>
                </a:tc>
                <a:tc>
                  <a:txBody>
                    <a:bodyPr/>
                    <a:lstStyle/>
                    <a:p>
                      <a:pPr algn="ctr" fontAlgn="b"/>
                      <a:r>
                        <a:rPr lang="en-US" sz="1100" b="0" i="0" u="none" strike="noStrike" dirty="0">
                          <a:solidFill>
                            <a:srgbClr val="000000"/>
                          </a:solidFill>
                          <a:effectLst/>
                          <a:latin typeface="Calibri"/>
                        </a:rPr>
                        <a:t>-11.8%</a:t>
                      </a:r>
                    </a:p>
                  </a:txBody>
                  <a:tcPr marL="9525" marR="9525" marT="9525" marB="0" anchor="b"/>
                </a:tc>
                <a:tc>
                  <a:txBody>
                    <a:bodyPr/>
                    <a:lstStyle/>
                    <a:p>
                      <a:pPr algn="ctr" fontAlgn="b"/>
                      <a:r>
                        <a:rPr lang="en-US" sz="1100" b="0" i="0" u="none" strike="noStrike" dirty="0">
                          <a:solidFill>
                            <a:srgbClr val="000000"/>
                          </a:solidFill>
                          <a:effectLst/>
                          <a:latin typeface="Calibri"/>
                        </a:rPr>
                        <a:t>4.8%</a:t>
                      </a:r>
                    </a:p>
                  </a:txBody>
                  <a:tcPr marL="9525" marR="9525" marT="9525" marB="0" anchor="b"/>
                </a:tc>
                <a:tc>
                  <a:txBody>
                    <a:bodyPr/>
                    <a:lstStyle/>
                    <a:p>
                      <a:pPr algn="ctr" fontAlgn="b"/>
                      <a:r>
                        <a:rPr lang="en-US" sz="1100" b="0" i="0" u="none" strike="noStrike" dirty="0">
                          <a:solidFill>
                            <a:srgbClr val="000000"/>
                          </a:solidFill>
                          <a:effectLst/>
                          <a:latin typeface="Calibri"/>
                        </a:rPr>
                        <a:t>21.2%</a:t>
                      </a:r>
                    </a:p>
                  </a:txBody>
                  <a:tcPr marL="9525" marR="9525" marT="9525" marB="0" anchor="b"/>
                </a:tc>
                <a:tc>
                  <a:txBody>
                    <a:bodyPr/>
                    <a:lstStyle/>
                    <a:p>
                      <a:pPr algn="ctr" fontAlgn="b"/>
                      <a:r>
                        <a:rPr lang="en-US" sz="1100" b="0" i="0" u="none" strike="noStrike" dirty="0">
                          <a:solidFill>
                            <a:srgbClr val="000000"/>
                          </a:solidFill>
                          <a:effectLst/>
                          <a:latin typeface="Calibri"/>
                        </a:rPr>
                        <a:t>283.3%</a:t>
                      </a:r>
                    </a:p>
                  </a:txBody>
                  <a:tcPr marL="9525" marR="9525" marT="9525" marB="0" anchor="b"/>
                </a:tc>
                <a:extLst>
                  <a:ext uri="{0D108BD9-81ED-4DB2-BD59-A6C34878D82A}">
                    <a16:rowId xmlns="" xmlns:a16="http://schemas.microsoft.com/office/drawing/2014/main" val="10002"/>
                  </a:ext>
                </a:extLst>
              </a:tr>
              <a:tr h="176349">
                <a:tc>
                  <a:txBody>
                    <a:bodyPr/>
                    <a:lstStyle/>
                    <a:p>
                      <a:pPr marL="0" marR="0" algn="r">
                        <a:lnSpc>
                          <a:spcPct val="115000"/>
                        </a:lnSpc>
                        <a:spcBef>
                          <a:spcPts val="0"/>
                        </a:spcBef>
                        <a:spcAft>
                          <a:spcPts val="0"/>
                        </a:spcAft>
                      </a:pPr>
                      <a:r>
                        <a:rPr lang="en-US" sz="1000" dirty="0">
                          <a:effectLst/>
                        </a:rPr>
                        <a:t>201603</a:t>
                      </a:r>
                      <a:endParaRPr lang="en-US" sz="1000" dirty="0">
                        <a:effectLst/>
                        <a:latin typeface="Calibri"/>
                        <a:ea typeface="Calibri"/>
                        <a:cs typeface="Times New Roman"/>
                      </a:endParaRPr>
                    </a:p>
                  </a:txBody>
                  <a:tcPr marL="60462" marR="60462" marT="0" marB="0" anchor="b"/>
                </a:tc>
                <a:tc>
                  <a:txBody>
                    <a:bodyPr/>
                    <a:lstStyle/>
                    <a:p>
                      <a:pPr algn="ctr" fontAlgn="b"/>
                      <a:r>
                        <a:rPr lang="en-US" sz="1100" b="1" i="0" u="none" strike="noStrike" dirty="0">
                          <a:solidFill>
                            <a:srgbClr val="FF0000"/>
                          </a:solidFill>
                          <a:effectLst>
                            <a:outerShdw blurRad="38100" dist="38100" dir="2700000" algn="tl">
                              <a:srgbClr val="000000">
                                <a:alpha val="43137"/>
                              </a:srgbClr>
                            </a:outerShdw>
                          </a:effectLst>
                          <a:latin typeface="Calibri"/>
                        </a:rPr>
                        <a:t>-16.1%</a:t>
                      </a:r>
                    </a:p>
                  </a:txBody>
                  <a:tcPr marL="9525" marR="9525" marT="9525" marB="0" anchor="b"/>
                </a:tc>
                <a:tc>
                  <a:txBody>
                    <a:bodyPr/>
                    <a:lstStyle/>
                    <a:p>
                      <a:pPr algn="ctr" fontAlgn="b"/>
                      <a:endParaRPr lang="en-US" sz="1100" b="0" i="0" u="none" strike="noStrike" dirty="0">
                        <a:solidFill>
                          <a:srgbClr val="000000"/>
                        </a:solidFill>
                        <a:effectLst/>
                        <a:latin typeface="Calibri"/>
                      </a:endParaRPr>
                    </a:p>
                  </a:txBody>
                  <a:tcPr marL="9525" marR="9525" marT="9525" marB="0" anchor="b"/>
                </a:tc>
                <a:tc>
                  <a:txBody>
                    <a:bodyPr/>
                    <a:lstStyle/>
                    <a:p>
                      <a:pPr algn="ctr" fontAlgn="b"/>
                      <a:r>
                        <a:rPr lang="en-US" sz="1100" b="0" i="0" u="none" strike="noStrike" dirty="0">
                          <a:solidFill>
                            <a:srgbClr val="000000"/>
                          </a:solidFill>
                          <a:effectLst/>
                          <a:latin typeface="Calibri"/>
                        </a:rPr>
                        <a:t>-8.3%</a:t>
                      </a:r>
                    </a:p>
                  </a:txBody>
                  <a:tcPr marL="9525" marR="9525" marT="9525" marB="0" anchor="b"/>
                </a:tc>
                <a:tc>
                  <a:txBody>
                    <a:bodyPr/>
                    <a:lstStyle/>
                    <a:p>
                      <a:pPr algn="ctr" fontAlgn="b"/>
                      <a:r>
                        <a:rPr lang="en-US" sz="1100" b="0" i="0" u="none" strike="noStrike" dirty="0">
                          <a:solidFill>
                            <a:srgbClr val="000000"/>
                          </a:solidFill>
                          <a:effectLst/>
                          <a:latin typeface="Calibri"/>
                        </a:rPr>
                        <a:t>0.6%</a:t>
                      </a:r>
                    </a:p>
                  </a:txBody>
                  <a:tcPr marL="9525" marR="9525" marT="9525" marB="0" anchor="b"/>
                </a:tc>
                <a:tc>
                  <a:txBody>
                    <a:bodyPr/>
                    <a:lstStyle/>
                    <a:p>
                      <a:pPr algn="ctr" fontAlgn="b"/>
                      <a:r>
                        <a:rPr lang="en-US" sz="1100" b="0" i="0" u="none" strike="noStrike" dirty="0">
                          <a:solidFill>
                            <a:srgbClr val="FF0000"/>
                          </a:solidFill>
                          <a:effectLst/>
                          <a:latin typeface="Calibri"/>
                        </a:rPr>
                        <a:t>-61.0%</a:t>
                      </a:r>
                    </a:p>
                  </a:txBody>
                  <a:tcPr marL="9525" marR="9525" marT="9525" marB="0" anchor="b"/>
                </a:tc>
                <a:tc>
                  <a:txBody>
                    <a:bodyPr/>
                    <a:lstStyle/>
                    <a:p>
                      <a:pPr algn="ctr" fontAlgn="b"/>
                      <a:r>
                        <a:rPr lang="en-US" sz="1100" b="0" i="0" u="none" strike="noStrike" dirty="0">
                          <a:solidFill>
                            <a:srgbClr val="000000"/>
                          </a:solidFill>
                          <a:effectLst/>
                          <a:latin typeface="Calibri"/>
                        </a:rPr>
                        <a:t>0.6%</a:t>
                      </a:r>
                    </a:p>
                  </a:txBody>
                  <a:tcPr marL="9525" marR="9525" marT="9525" marB="0" anchor="b"/>
                </a:tc>
                <a:tc>
                  <a:txBody>
                    <a:bodyPr/>
                    <a:lstStyle/>
                    <a:p>
                      <a:pPr algn="ctr" fontAlgn="b"/>
                      <a:r>
                        <a:rPr lang="en-US" sz="1100" b="0" i="0" u="none" strike="noStrike" dirty="0">
                          <a:solidFill>
                            <a:srgbClr val="000000"/>
                          </a:solidFill>
                          <a:effectLst/>
                          <a:latin typeface="Calibri"/>
                        </a:rPr>
                        <a:t>1.3%</a:t>
                      </a:r>
                    </a:p>
                  </a:txBody>
                  <a:tcPr marL="9525" marR="9525" marT="9525" marB="0" anchor="b"/>
                </a:tc>
                <a:tc>
                  <a:txBody>
                    <a:bodyPr/>
                    <a:lstStyle/>
                    <a:p>
                      <a:pPr algn="ctr" fontAlgn="b"/>
                      <a:r>
                        <a:rPr lang="en-US" sz="1100" b="0" i="0" u="none" strike="noStrike" dirty="0">
                          <a:solidFill>
                            <a:srgbClr val="000000"/>
                          </a:solidFill>
                          <a:effectLst/>
                          <a:latin typeface="Calibri"/>
                        </a:rPr>
                        <a:t>-10.7%</a:t>
                      </a:r>
                    </a:p>
                  </a:txBody>
                  <a:tcPr marL="9525" marR="9525" marT="9525" marB="0" anchor="b"/>
                </a:tc>
                <a:tc>
                  <a:txBody>
                    <a:bodyPr/>
                    <a:lstStyle/>
                    <a:p>
                      <a:pPr algn="ctr" fontAlgn="b"/>
                      <a:r>
                        <a:rPr lang="en-US" sz="1100" b="0" i="0" u="none" strike="noStrike" dirty="0">
                          <a:solidFill>
                            <a:srgbClr val="000000"/>
                          </a:solidFill>
                          <a:effectLst/>
                          <a:latin typeface="Calibri"/>
                        </a:rPr>
                        <a:t>10.0%</a:t>
                      </a:r>
                    </a:p>
                  </a:txBody>
                  <a:tcPr marL="9525" marR="9525" marT="9525" marB="0" anchor="b"/>
                </a:tc>
                <a:extLst>
                  <a:ext uri="{0D108BD9-81ED-4DB2-BD59-A6C34878D82A}">
                    <a16:rowId xmlns="" xmlns:a16="http://schemas.microsoft.com/office/drawing/2014/main" val="10003"/>
                  </a:ext>
                </a:extLst>
              </a:tr>
            </a:tbl>
          </a:graphicData>
        </a:graphic>
      </p:graphicFrame>
      <p:sp>
        <p:nvSpPr>
          <p:cNvPr id="7" name="TextBox 6"/>
          <p:cNvSpPr txBox="1"/>
          <p:nvPr/>
        </p:nvSpPr>
        <p:spPr>
          <a:xfrm>
            <a:off x="0" y="4741244"/>
            <a:ext cx="8804205" cy="276999"/>
          </a:xfrm>
          <a:prstGeom prst="rect">
            <a:avLst/>
          </a:prstGeom>
          <a:noFill/>
        </p:spPr>
        <p:txBody>
          <a:bodyPr wrap="none" rtlCol="0">
            <a:spAutoFit/>
          </a:bodyPr>
          <a:lstStyle/>
          <a:p>
            <a:pPr defTabSz="914400" fontAlgn="auto">
              <a:spcBef>
                <a:spcPts val="0"/>
              </a:spcBef>
              <a:spcAft>
                <a:spcPts val="0"/>
              </a:spcAft>
            </a:pPr>
            <a:r>
              <a:rPr lang="en-US" sz="1200" b="1" u="sng" dirty="0">
                <a:solidFill>
                  <a:srgbClr val="FF0000"/>
                </a:solidFill>
                <a:latin typeface="Calibri"/>
                <a:ea typeface="+mn-ea"/>
                <a:cs typeface="+mn-cs"/>
              </a:rPr>
              <a:t>Table 6. Comparison of Percent Change in Distinct MEIDs by Enrollment Type for last 3 ME File for MA Residents with Medical Coverage</a:t>
            </a:r>
          </a:p>
        </p:txBody>
      </p:sp>
    </p:spTree>
    <p:extLst>
      <p:ext uri="{BB962C8B-B14F-4D97-AF65-F5344CB8AC3E}">
        <p14:creationId xmlns:p14="http://schemas.microsoft.com/office/powerpoint/2010/main" val="38382280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32361303"/>
              </p:ext>
            </p:extLst>
          </p:nvPr>
        </p:nvGraphicFramePr>
        <p:xfrm>
          <a:off x="457200" y="2514600"/>
          <a:ext cx="8458201" cy="1650873"/>
        </p:xfrm>
        <a:graphic>
          <a:graphicData uri="http://schemas.openxmlformats.org/drawingml/2006/table">
            <a:tbl>
              <a:tblPr firstRow="1" firstCol="1" bandRow="1">
                <a:tableStyleId>{5C22544A-7EE6-4342-B048-85BDC9FD1C3A}</a:tableStyleId>
              </a:tblPr>
              <a:tblGrid>
                <a:gridCol w="1195975">
                  <a:extLst>
                    <a:ext uri="{9D8B030D-6E8A-4147-A177-3AD203B41FA5}">
                      <a16:colId xmlns="" xmlns:a16="http://schemas.microsoft.com/office/drawing/2014/main" val="20000"/>
                    </a:ext>
                  </a:extLst>
                </a:gridCol>
                <a:gridCol w="1281402">
                  <a:extLst>
                    <a:ext uri="{9D8B030D-6E8A-4147-A177-3AD203B41FA5}">
                      <a16:colId xmlns="" xmlns:a16="http://schemas.microsoft.com/office/drawing/2014/main" val="20001"/>
                    </a:ext>
                  </a:extLst>
                </a:gridCol>
                <a:gridCol w="920660">
                  <a:extLst>
                    <a:ext uri="{9D8B030D-6E8A-4147-A177-3AD203B41FA5}">
                      <a16:colId xmlns="" xmlns:a16="http://schemas.microsoft.com/office/drawing/2014/main" val="20002"/>
                    </a:ext>
                  </a:extLst>
                </a:gridCol>
                <a:gridCol w="1155009">
                  <a:extLst>
                    <a:ext uri="{9D8B030D-6E8A-4147-A177-3AD203B41FA5}">
                      <a16:colId xmlns="" xmlns:a16="http://schemas.microsoft.com/office/drawing/2014/main" val="20003"/>
                    </a:ext>
                  </a:extLst>
                </a:gridCol>
                <a:gridCol w="1086071">
                  <a:extLst>
                    <a:ext uri="{9D8B030D-6E8A-4147-A177-3AD203B41FA5}">
                      <a16:colId xmlns="" xmlns:a16="http://schemas.microsoft.com/office/drawing/2014/main" val="20004"/>
                    </a:ext>
                  </a:extLst>
                </a:gridCol>
                <a:gridCol w="1308876">
                  <a:extLst>
                    <a:ext uri="{9D8B030D-6E8A-4147-A177-3AD203B41FA5}">
                      <a16:colId xmlns="" xmlns:a16="http://schemas.microsoft.com/office/drawing/2014/main" val="20005"/>
                    </a:ext>
                  </a:extLst>
                </a:gridCol>
                <a:gridCol w="1510208">
                  <a:extLst>
                    <a:ext uri="{9D8B030D-6E8A-4147-A177-3AD203B41FA5}">
                      <a16:colId xmlns="" xmlns:a16="http://schemas.microsoft.com/office/drawing/2014/main" val="20006"/>
                    </a:ext>
                  </a:extLst>
                </a:gridCol>
              </a:tblGrid>
              <a:tr h="400050">
                <a:tc>
                  <a:txBody>
                    <a:bodyPr/>
                    <a:lstStyle/>
                    <a:p>
                      <a:pPr>
                        <a:lnSpc>
                          <a:spcPct val="115000"/>
                        </a:lnSpc>
                      </a:pPr>
                      <a:endParaRPr lang="en-US" sz="1100" dirty="0">
                        <a:effectLst/>
                        <a:latin typeface="Calibri"/>
                      </a:endParaRPr>
                    </a:p>
                  </a:txBody>
                  <a:tcPr marL="68580" marR="68580" marT="0" marB="0" anchor="b"/>
                </a:tc>
                <a:tc gridSpan="2">
                  <a:txBody>
                    <a:bodyPr/>
                    <a:lstStyle/>
                    <a:p>
                      <a:pPr marL="0" marR="0" algn="ctr">
                        <a:lnSpc>
                          <a:spcPct val="115000"/>
                        </a:lnSpc>
                        <a:spcBef>
                          <a:spcPts val="0"/>
                        </a:spcBef>
                        <a:spcAft>
                          <a:spcPts val="0"/>
                        </a:spcAft>
                      </a:pPr>
                      <a:r>
                        <a:rPr lang="en-US" sz="1400" dirty="0">
                          <a:solidFill>
                            <a:srgbClr val="FF0000"/>
                          </a:solidFill>
                          <a:effectLst/>
                        </a:rPr>
                        <a:t>ALL MEIDS</a:t>
                      </a:r>
                      <a:endParaRPr lang="en-US" sz="1400" dirty="0">
                        <a:solidFill>
                          <a:srgbClr val="FF0000"/>
                        </a:solidFill>
                        <a:effectLst/>
                        <a:latin typeface="Calibri"/>
                        <a:ea typeface="Calibri"/>
                        <a:cs typeface="Times New Roman"/>
                      </a:endParaRPr>
                    </a:p>
                  </a:txBody>
                  <a:tcPr marL="68580" marR="68580" marT="0" marB="0" anchor="b"/>
                </a:tc>
                <a:tc hMerge="1">
                  <a:txBody>
                    <a:bodyPr/>
                    <a:lstStyle/>
                    <a:p>
                      <a:endParaRPr lang="en-US"/>
                    </a:p>
                  </a:txBody>
                  <a:tcPr/>
                </a:tc>
                <a:tc gridSpan="2">
                  <a:txBody>
                    <a:bodyPr/>
                    <a:lstStyle/>
                    <a:p>
                      <a:pPr marL="0" marR="0" algn="ctr">
                        <a:lnSpc>
                          <a:spcPct val="115000"/>
                        </a:lnSpc>
                        <a:spcBef>
                          <a:spcPts val="0"/>
                        </a:spcBef>
                        <a:spcAft>
                          <a:spcPts val="0"/>
                        </a:spcAft>
                      </a:pPr>
                      <a:r>
                        <a:rPr lang="en-US" sz="1400" dirty="0">
                          <a:solidFill>
                            <a:srgbClr val="FF0000"/>
                          </a:solidFill>
                          <a:effectLst/>
                        </a:rPr>
                        <a:t>MEIDS  LIMITED TO MA RESIDENTS</a:t>
                      </a:r>
                      <a:endParaRPr lang="en-US" sz="1400" dirty="0">
                        <a:solidFill>
                          <a:srgbClr val="FF0000"/>
                        </a:solidFill>
                        <a:effectLst/>
                        <a:latin typeface="Calibri"/>
                        <a:ea typeface="Calibri"/>
                        <a:cs typeface="Times New Roman"/>
                      </a:endParaRPr>
                    </a:p>
                  </a:txBody>
                  <a:tcPr marL="68580" marR="68580" marT="0" marB="0" anchor="b"/>
                </a:tc>
                <a:tc hMerge="1">
                  <a:txBody>
                    <a:bodyPr/>
                    <a:lstStyle/>
                    <a:p>
                      <a:endParaRPr lang="en-US"/>
                    </a:p>
                  </a:txBody>
                  <a:tcPr/>
                </a:tc>
                <a:tc gridSpan="2">
                  <a:txBody>
                    <a:bodyPr/>
                    <a:lstStyle/>
                    <a:p>
                      <a:pPr marL="0" marR="0" algn="ctr">
                        <a:lnSpc>
                          <a:spcPct val="115000"/>
                        </a:lnSpc>
                        <a:spcBef>
                          <a:spcPts val="0"/>
                        </a:spcBef>
                        <a:spcAft>
                          <a:spcPts val="0"/>
                        </a:spcAft>
                      </a:pPr>
                      <a:r>
                        <a:rPr lang="en-US" sz="1400" dirty="0">
                          <a:solidFill>
                            <a:srgbClr val="FF0000"/>
                          </a:solidFill>
                          <a:effectLst/>
                        </a:rPr>
                        <a:t>MEIDS LIMITED</a:t>
                      </a:r>
                      <a:r>
                        <a:rPr lang="en-US" sz="1400" baseline="0" dirty="0">
                          <a:solidFill>
                            <a:srgbClr val="FF0000"/>
                          </a:solidFill>
                          <a:effectLst/>
                        </a:rPr>
                        <a:t> TO </a:t>
                      </a:r>
                      <a:r>
                        <a:rPr lang="en-US" sz="1400" dirty="0">
                          <a:solidFill>
                            <a:srgbClr val="FF0000"/>
                          </a:solidFill>
                          <a:effectLst/>
                        </a:rPr>
                        <a:t> MA RESIDENTS WITH MEDICAL COVERAGE</a:t>
                      </a:r>
                      <a:endParaRPr lang="en-US" sz="1400" dirty="0">
                        <a:solidFill>
                          <a:srgbClr val="FF0000"/>
                        </a:solidFill>
                        <a:effectLst/>
                        <a:latin typeface="Calibri"/>
                        <a:ea typeface="Calibri"/>
                        <a:cs typeface="Times New Roman"/>
                      </a:endParaRPr>
                    </a:p>
                  </a:txBody>
                  <a:tcPr marL="68580" marR="68580" marT="0" marB="0" anchor="b"/>
                </a:tc>
                <a:tc hMerge="1">
                  <a:txBody>
                    <a:bodyPr/>
                    <a:lstStyle/>
                    <a:p>
                      <a:endParaRPr lang="en-US"/>
                    </a:p>
                  </a:txBody>
                  <a:tcPr/>
                </a:tc>
                <a:extLst>
                  <a:ext uri="{0D108BD9-81ED-4DB2-BD59-A6C34878D82A}">
                    <a16:rowId xmlns="" xmlns:a16="http://schemas.microsoft.com/office/drawing/2014/main" val="10000"/>
                  </a:ext>
                </a:extLst>
              </a:tr>
              <a:tr h="333375">
                <a:tc>
                  <a:txBody>
                    <a:bodyPr/>
                    <a:lstStyle/>
                    <a:p>
                      <a:pPr marL="0" marR="0" algn="ctr">
                        <a:lnSpc>
                          <a:spcPct val="115000"/>
                        </a:lnSpc>
                        <a:spcBef>
                          <a:spcPts val="0"/>
                        </a:spcBef>
                        <a:spcAft>
                          <a:spcPts val="0"/>
                        </a:spcAft>
                      </a:pPr>
                      <a:r>
                        <a:rPr lang="en-US" sz="1000" dirty="0">
                          <a:effectLst/>
                        </a:rPr>
                        <a:t>Submission Year Month</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effectLst/>
                        </a:rPr>
                        <a:t>Total Distinct MEIDs</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effectLst/>
                        </a:rPr>
                        <a:t>Total Distinct MEIDs</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effectLst/>
                        </a:rPr>
                        <a:t>Total Distinct MEIDs</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100" dirty="0">
                        <a:solidFill>
                          <a:srgbClr val="FF0000"/>
                        </a:solidFill>
                        <a:effectLst/>
                        <a:latin typeface="Calibri"/>
                        <a:ea typeface="Calibri"/>
                        <a:cs typeface="Times New Roman"/>
                      </a:endParaRPr>
                    </a:p>
                  </a:txBody>
                  <a:tcPr marL="68580" marR="68580" marT="0" marB="0" anchor="ctr"/>
                </a:tc>
                <a:extLst>
                  <a:ext uri="{0D108BD9-81ED-4DB2-BD59-A6C34878D82A}">
                    <a16:rowId xmlns="" xmlns:a16="http://schemas.microsoft.com/office/drawing/2014/main" val="10001"/>
                  </a:ext>
                </a:extLst>
              </a:tr>
              <a:tr h="209550">
                <a:tc>
                  <a:txBody>
                    <a:bodyPr/>
                    <a:lstStyle/>
                    <a:p>
                      <a:pPr marL="0" marR="0" algn="ctr">
                        <a:lnSpc>
                          <a:spcPct val="115000"/>
                        </a:lnSpc>
                        <a:spcBef>
                          <a:spcPts val="0"/>
                        </a:spcBef>
                        <a:spcAft>
                          <a:spcPts val="0"/>
                        </a:spcAft>
                      </a:pPr>
                      <a:r>
                        <a:rPr lang="en-US" sz="1000" dirty="0">
                          <a:effectLst/>
                        </a:rPr>
                        <a:t>201312</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17,739,573</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solidFill>
                            <a:srgbClr val="FF0000"/>
                          </a:solidFill>
                          <a:effectLst/>
                        </a:rPr>
                        <a:t>3,602,840</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14,585,358</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solidFill>
                            <a:srgbClr val="FF0000"/>
                          </a:solidFill>
                          <a:effectLst/>
                        </a:rPr>
                        <a:t>2,556,582</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8,256,400</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2,246,226</a:t>
                      </a:r>
                      <a:endParaRPr lang="en-US" sz="1100" dirty="0">
                        <a:solidFill>
                          <a:srgbClr val="FF0000"/>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2"/>
                  </a:ext>
                </a:extLst>
              </a:tr>
              <a:tr h="200025">
                <a:tc>
                  <a:txBody>
                    <a:bodyPr/>
                    <a:lstStyle/>
                    <a:p>
                      <a:pPr marL="0" marR="0" algn="ctr">
                        <a:lnSpc>
                          <a:spcPct val="115000"/>
                        </a:lnSpc>
                        <a:spcBef>
                          <a:spcPts val="0"/>
                        </a:spcBef>
                        <a:spcAft>
                          <a:spcPts val="0"/>
                        </a:spcAft>
                      </a:pPr>
                      <a:r>
                        <a:rPr lang="en-US" sz="1000" dirty="0">
                          <a:effectLst/>
                        </a:rPr>
                        <a:t>201412</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18,001,355</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solidFill>
                            <a:srgbClr val="FF0000"/>
                          </a:solidFill>
                          <a:effectLst/>
                        </a:rPr>
                        <a:t>3,729,472</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14,829,101</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solidFill>
                            <a:srgbClr val="FF0000"/>
                          </a:solidFill>
                          <a:effectLst/>
                        </a:rPr>
                        <a:t>2,600,484</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8,530,145</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2,220,667</a:t>
                      </a:r>
                      <a:endParaRPr lang="en-US" sz="1100" dirty="0">
                        <a:solidFill>
                          <a:srgbClr val="FF0000"/>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3"/>
                  </a:ext>
                </a:extLst>
              </a:tr>
              <a:tr h="200025">
                <a:tc>
                  <a:txBody>
                    <a:bodyPr/>
                    <a:lstStyle/>
                    <a:p>
                      <a:pPr marL="0" marR="0" algn="ctr">
                        <a:lnSpc>
                          <a:spcPct val="115000"/>
                        </a:lnSpc>
                        <a:spcBef>
                          <a:spcPts val="0"/>
                        </a:spcBef>
                        <a:spcAft>
                          <a:spcPts val="0"/>
                        </a:spcAft>
                      </a:pPr>
                      <a:r>
                        <a:rPr lang="en-US" sz="1000" dirty="0">
                          <a:effectLst/>
                        </a:rPr>
                        <a:t>201512</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17,878,773</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solidFill>
                            <a:srgbClr val="FF0000"/>
                          </a:solidFill>
                          <a:effectLst/>
                        </a:rPr>
                        <a:t>3,826,650</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14,849,399</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solidFill>
                            <a:srgbClr val="FF0000"/>
                          </a:solidFill>
                          <a:effectLst/>
                        </a:rPr>
                        <a:t>2,552,204</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8,850,471</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2,115,152</a:t>
                      </a:r>
                      <a:endParaRPr lang="en-US" sz="1100" dirty="0">
                        <a:solidFill>
                          <a:srgbClr val="FF0000"/>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4"/>
                  </a:ext>
                </a:extLst>
              </a:tr>
              <a:tr h="200025">
                <a:tc>
                  <a:txBody>
                    <a:bodyPr/>
                    <a:lstStyle/>
                    <a:p>
                      <a:pPr marL="0" marR="0" algn="ctr">
                        <a:lnSpc>
                          <a:spcPct val="115000"/>
                        </a:lnSpc>
                        <a:spcBef>
                          <a:spcPts val="0"/>
                        </a:spcBef>
                        <a:spcAft>
                          <a:spcPts val="0"/>
                        </a:spcAft>
                      </a:pPr>
                      <a:r>
                        <a:rPr lang="en-US" sz="1000" dirty="0">
                          <a:effectLst/>
                        </a:rPr>
                        <a:t>201603</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15,338,983</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solidFill>
                            <a:srgbClr val="FF0000"/>
                          </a:solidFill>
                          <a:effectLst/>
                        </a:rPr>
                        <a:t>1,502,915</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13,388,528</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solidFill>
                            <a:srgbClr val="FF0000"/>
                          </a:solidFill>
                          <a:effectLst/>
                        </a:rPr>
                        <a:t>1,211,707</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7,424,986</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825,209</a:t>
                      </a:r>
                      <a:endParaRPr lang="en-US" sz="1100" dirty="0">
                        <a:solidFill>
                          <a:srgbClr val="FF0000"/>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5"/>
                  </a:ext>
                </a:extLst>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4050797936"/>
              </p:ext>
            </p:extLst>
          </p:nvPr>
        </p:nvGraphicFramePr>
        <p:xfrm>
          <a:off x="457200" y="5029200"/>
          <a:ext cx="8458201" cy="1450848"/>
        </p:xfrm>
        <a:graphic>
          <a:graphicData uri="http://schemas.openxmlformats.org/drawingml/2006/table">
            <a:tbl>
              <a:tblPr firstRow="1" firstCol="1" bandRow="1">
                <a:tableStyleId>{5C22544A-7EE6-4342-B048-85BDC9FD1C3A}</a:tableStyleId>
              </a:tblPr>
              <a:tblGrid>
                <a:gridCol w="1195975">
                  <a:extLst>
                    <a:ext uri="{9D8B030D-6E8A-4147-A177-3AD203B41FA5}">
                      <a16:colId xmlns="" xmlns:a16="http://schemas.microsoft.com/office/drawing/2014/main" val="20000"/>
                    </a:ext>
                  </a:extLst>
                </a:gridCol>
                <a:gridCol w="1281402">
                  <a:extLst>
                    <a:ext uri="{9D8B030D-6E8A-4147-A177-3AD203B41FA5}">
                      <a16:colId xmlns="" xmlns:a16="http://schemas.microsoft.com/office/drawing/2014/main" val="20001"/>
                    </a:ext>
                  </a:extLst>
                </a:gridCol>
                <a:gridCol w="920660">
                  <a:extLst>
                    <a:ext uri="{9D8B030D-6E8A-4147-A177-3AD203B41FA5}">
                      <a16:colId xmlns="" xmlns:a16="http://schemas.microsoft.com/office/drawing/2014/main" val="20002"/>
                    </a:ext>
                  </a:extLst>
                </a:gridCol>
                <a:gridCol w="1155009">
                  <a:extLst>
                    <a:ext uri="{9D8B030D-6E8A-4147-A177-3AD203B41FA5}">
                      <a16:colId xmlns="" xmlns:a16="http://schemas.microsoft.com/office/drawing/2014/main" val="20003"/>
                    </a:ext>
                  </a:extLst>
                </a:gridCol>
                <a:gridCol w="1086071">
                  <a:extLst>
                    <a:ext uri="{9D8B030D-6E8A-4147-A177-3AD203B41FA5}">
                      <a16:colId xmlns="" xmlns:a16="http://schemas.microsoft.com/office/drawing/2014/main" val="20004"/>
                    </a:ext>
                  </a:extLst>
                </a:gridCol>
                <a:gridCol w="1308876">
                  <a:extLst>
                    <a:ext uri="{9D8B030D-6E8A-4147-A177-3AD203B41FA5}">
                      <a16:colId xmlns="" xmlns:a16="http://schemas.microsoft.com/office/drawing/2014/main" val="20005"/>
                    </a:ext>
                  </a:extLst>
                </a:gridCol>
                <a:gridCol w="1510208">
                  <a:extLst>
                    <a:ext uri="{9D8B030D-6E8A-4147-A177-3AD203B41FA5}">
                      <a16:colId xmlns="" xmlns:a16="http://schemas.microsoft.com/office/drawing/2014/main" val="20006"/>
                    </a:ext>
                  </a:extLst>
                </a:gridCol>
              </a:tblGrid>
              <a:tr h="381000">
                <a:tc>
                  <a:txBody>
                    <a:bodyPr/>
                    <a:lstStyle/>
                    <a:p>
                      <a:pPr marL="0" marR="0" algn="ctr"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nchor="b"/>
                </a:tc>
                <a:tc gridSpan="2">
                  <a:txBody>
                    <a:bodyPr/>
                    <a:lstStyle/>
                    <a:p>
                      <a:pPr marL="0" marR="0" algn="ctr" defTabSz="914400" rtl="0" eaLnBrk="1" latinLnBrk="0" hangingPunct="1">
                        <a:lnSpc>
                          <a:spcPct val="115000"/>
                        </a:lnSpc>
                        <a:spcBef>
                          <a:spcPts val="0"/>
                        </a:spcBef>
                        <a:spcAft>
                          <a:spcPts val="0"/>
                        </a:spcAft>
                      </a:pPr>
                      <a:r>
                        <a:rPr lang="en-US" sz="1400" b="1" kern="1200" dirty="0">
                          <a:solidFill>
                            <a:srgbClr val="FF0000"/>
                          </a:solidFill>
                          <a:effectLst/>
                          <a:latin typeface="+mn-lt"/>
                          <a:ea typeface="+mn-ea"/>
                          <a:cs typeface="+mn-cs"/>
                        </a:rPr>
                        <a:t>ALL MEIDS</a:t>
                      </a:r>
                    </a:p>
                  </a:txBody>
                  <a:tcPr marL="68580" marR="68580" marT="0" marB="0" anchor="b">
                    <a:solidFill>
                      <a:schemeClr val="accent1"/>
                    </a:solidFill>
                  </a:tcPr>
                </a:tc>
                <a:tc hMerge="1">
                  <a:txBody>
                    <a:bodyPr/>
                    <a:lstStyle/>
                    <a:p>
                      <a:endParaRPr lang="en-US"/>
                    </a:p>
                  </a:txBody>
                  <a:tcPr/>
                </a:tc>
                <a:tc gridSpan="2">
                  <a:txBody>
                    <a:bodyPr/>
                    <a:lstStyle/>
                    <a:p>
                      <a:pPr marL="0" marR="0" algn="ctr" defTabSz="914400" rtl="0" eaLnBrk="1" latinLnBrk="0" hangingPunct="1">
                        <a:lnSpc>
                          <a:spcPct val="115000"/>
                        </a:lnSpc>
                        <a:spcBef>
                          <a:spcPts val="0"/>
                        </a:spcBef>
                        <a:spcAft>
                          <a:spcPts val="0"/>
                        </a:spcAft>
                      </a:pPr>
                      <a:r>
                        <a:rPr lang="en-US" sz="1400" b="1" kern="1200" dirty="0">
                          <a:solidFill>
                            <a:srgbClr val="FF0000"/>
                          </a:solidFill>
                          <a:effectLst/>
                          <a:latin typeface="+mn-lt"/>
                          <a:ea typeface="+mn-ea"/>
                          <a:cs typeface="+mn-cs"/>
                        </a:rPr>
                        <a:t>MEIDS LIMITED</a:t>
                      </a:r>
                      <a:r>
                        <a:rPr lang="en-US" sz="1400" b="1" kern="1200" baseline="0" dirty="0">
                          <a:solidFill>
                            <a:srgbClr val="FF0000"/>
                          </a:solidFill>
                          <a:effectLst/>
                          <a:latin typeface="+mn-lt"/>
                          <a:ea typeface="+mn-ea"/>
                          <a:cs typeface="+mn-cs"/>
                        </a:rPr>
                        <a:t> TO MA </a:t>
                      </a:r>
                      <a:r>
                        <a:rPr lang="en-US" sz="1400" b="1" kern="1200" dirty="0">
                          <a:solidFill>
                            <a:srgbClr val="FF0000"/>
                          </a:solidFill>
                          <a:effectLst/>
                          <a:latin typeface="+mn-lt"/>
                          <a:ea typeface="+mn-ea"/>
                          <a:cs typeface="+mn-cs"/>
                        </a:rPr>
                        <a:t>RESIDENTS</a:t>
                      </a:r>
                    </a:p>
                  </a:txBody>
                  <a:tcPr marL="68580" marR="68580" marT="0" marB="0" anchor="b">
                    <a:solidFill>
                      <a:schemeClr val="accent1"/>
                    </a:solidFill>
                  </a:tcPr>
                </a:tc>
                <a:tc hMerge="1">
                  <a:txBody>
                    <a:bodyPr/>
                    <a:lstStyle/>
                    <a:p>
                      <a:endParaRPr lang="en-US"/>
                    </a:p>
                  </a:txBody>
                  <a:tcPr/>
                </a:tc>
                <a:tc gridSpan="2">
                  <a:txBody>
                    <a:bodyPr/>
                    <a:lstStyle/>
                    <a:p>
                      <a:pPr marL="0" marR="0" algn="ctr" defTabSz="914400" rtl="0" eaLnBrk="1" latinLnBrk="0" hangingPunct="1">
                        <a:lnSpc>
                          <a:spcPct val="115000"/>
                        </a:lnSpc>
                        <a:spcBef>
                          <a:spcPts val="0"/>
                        </a:spcBef>
                        <a:spcAft>
                          <a:spcPts val="0"/>
                        </a:spcAft>
                      </a:pPr>
                      <a:r>
                        <a:rPr lang="en-US" sz="1400" b="1" kern="1200" dirty="0">
                          <a:solidFill>
                            <a:srgbClr val="FF0000"/>
                          </a:solidFill>
                          <a:effectLst/>
                          <a:latin typeface="+mn-lt"/>
                          <a:ea typeface="+mn-ea"/>
                          <a:cs typeface="+mn-cs"/>
                        </a:rPr>
                        <a:t>MEIDS LIMITED</a:t>
                      </a:r>
                      <a:r>
                        <a:rPr lang="en-US" sz="1400" b="1" kern="1200" baseline="0" dirty="0">
                          <a:solidFill>
                            <a:srgbClr val="FF0000"/>
                          </a:solidFill>
                          <a:effectLst/>
                          <a:latin typeface="+mn-lt"/>
                          <a:ea typeface="+mn-ea"/>
                          <a:cs typeface="+mn-cs"/>
                        </a:rPr>
                        <a:t> TO  </a:t>
                      </a:r>
                      <a:r>
                        <a:rPr lang="en-US" sz="1400" b="1" kern="1200" dirty="0">
                          <a:solidFill>
                            <a:srgbClr val="FF0000"/>
                          </a:solidFill>
                          <a:effectLst/>
                          <a:latin typeface="+mn-lt"/>
                          <a:ea typeface="+mn-ea"/>
                          <a:cs typeface="+mn-cs"/>
                        </a:rPr>
                        <a:t>MA RESIDENTS WITH MEDICAL COVERAGE</a:t>
                      </a:r>
                    </a:p>
                  </a:txBody>
                  <a:tcPr marL="68580" marR="68580" marT="0" marB="0" anchor="b">
                    <a:solidFill>
                      <a:schemeClr val="accent1"/>
                    </a:solidFill>
                  </a:tcPr>
                </a:tc>
                <a:tc hMerge="1">
                  <a:txBody>
                    <a:bodyPr/>
                    <a:lstStyle/>
                    <a:p>
                      <a:endParaRPr lang="en-US"/>
                    </a:p>
                  </a:txBody>
                  <a:tcPr/>
                </a:tc>
                <a:extLst>
                  <a:ext uri="{0D108BD9-81ED-4DB2-BD59-A6C34878D82A}">
                    <a16:rowId xmlns="" xmlns:a16="http://schemas.microsoft.com/office/drawing/2014/main" val="10000"/>
                  </a:ext>
                </a:extLst>
              </a:tr>
              <a:tr h="333375">
                <a:tc>
                  <a:txBody>
                    <a:bodyPr/>
                    <a:lstStyle/>
                    <a:p>
                      <a:pPr marL="0" marR="0" algn="ctr">
                        <a:lnSpc>
                          <a:spcPct val="115000"/>
                        </a:lnSpc>
                        <a:spcBef>
                          <a:spcPts val="0"/>
                        </a:spcBef>
                        <a:spcAft>
                          <a:spcPts val="0"/>
                        </a:spcAft>
                      </a:pPr>
                      <a:r>
                        <a:rPr lang="en-US" sz="1000" dirty="0">
                          <a:effectLst/>
                        </a:rPr>
                        <a:t>Submission Year Month</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effectLst/>
                        </a:rPr>
                        <a:t>Total Distinct MEIDs</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effectLst/>
                        </a:rPr>
                        <a:t>Total Distinct MEIDs</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100" dirty="0">
                        <a:solidFill>
                          <a:srgbClr val="FF0000"/>
                        </a:solidFill>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effectLst/>
                        </a:rPr>
                        <a:t>Total Distinct MEIDs</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00" dirty="0">
                          <a:solidFill>
                            <a:srgbClr val="FF0000"/>
                          </a:solidFill>
                          <a:effectLst/>
                        </a:rPr>
                        <a:t>Self-Insured</a:t>
                      </a:r>
                      <a:endParaRPr lang="en-US" sz="1100" dirty="0">
                        <a:solidFill>
                          <a:srgbClr val="FF0000"/>
                        </a:solidFill>
                        <a:effectLst/>
                        <a:latin typeface="Calibri"/>
                        <a:ea typeface="Calibri"/>
                        <a:cs typeface="Times New Roman"/>
                      </a:endParaRPr>
                    </a:p>
                  </a:txBody>
                  <a:tcPr marL="68580" marR="68580" marT="0" marB="0" anchor="ctr"/>
                </a:tc>
                <a:extLst>
                  <a:ext uri="{0D108BD9-81ED-4DB2-BD59-A6C34878D82A}">
                    <a16:rowId xmlns="" xmlns:a16="http://schemas.microsoft.com/office/drawing/2014/main" val="10001"/>
                  </a:ext>
                </a:extLst>
              </a:tr>
              <a:tr h="209550">
                <a:tc>
                  <a:txBody>
                    <a:bodyPr/>
                    <a:lstStyle/>
                    <a:p>
                      <a:pPr marL="0" marR="0" algn="ctr">
                        <a:lnSpc>
                          <a:spcPct val="115000"/>
                        </a:lnSpc>
                        <a:spcBef>
                          <a:spcPts val="0"/>
                        </a:spcBef>
                        <a:spcAft>
                          <a:spcPts val="0"/>
                        </a:spcAft>
                      </a:pPr>
                      <a:r>
                        <a:rPr lang="en-US" sz="1000" dirty="0">
                          <a:effectLst/>
                        </a:rPr>
                        <a:t>201412</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1.5%</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3.5%</a:t>
                      </a:r>
                      <a:endParaRPr lang="en-US" sz="1100" dirty="0">
                        <a:solidFill>
                          <a:srgbClr val="FF0000"/>
                        </a:solidFill>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effectLst/>
                        </a:rPr>
                        <a:t>1.7%</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1.7%</a:t>
                      </a:r>
                      <a:endParaRPr lang="en-US" sz="1100" dirty="0">
                        <a:solidFill>
                          <a:srgbClr val="FF0000"/>
                        </a:solidFill>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effectLst/>
                        </a:rPr>
                        <a:t>3.3%</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-1.1%</a:t>
                      </a:r>
                      <a:endParaRPr lang="en-US" sz="1100" dirty="0">
                        <a:solidFill>
                          <a:srgbClr val="FF0000"/>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2"/>
                  </a:ext>
                </a:extLst>
              </a:tr>
              <a:tr h="200025">
                <a:tc>
                  <a:txBody>
                    <a:bodyPr/>
                    <a:lstStyle/>
                    <a:p>
                      <a:pPr marL="0" marR="0" algn="ctr">
                        <a:lnSpc>
                          <a:spcPct val="115000"/>
                        </a:lnSpc>
                        <a:spcBef>
                          <a:spcPts val="0"/>
                        </a:spcBef>
                        <a:spcAft>
                          <a:spcPts val="0"/>
                        </a:spcAft>
                      </a:pPr>
                      <a:r>
                        <a:rPr lang="en-US" sz="1000" dirty="0">
                          <a:effectLst/>
                        </a:rPr>
                        <a:t>201512</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dirty="0">
                          <a:effectLst/>
                        </a:rPr>
                        <a:t>-0.7%</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2.6%</a:t>
                      </a:r>
                      <a:endParaRPr lang="en-US" sz="1100" dirty="0">
                        <a:solidFill>
                          <a:srgbClr val="FF0000"/>
                        </a:solidFill>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effectLst/>
                        </a:rPr>
                        <a:t>0.1%</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-1.9%</a:t>
                      </a:r>
                      <a:endParaRPr lang="en-US" sz="1100" dirty="0">
                        <a:solidFill>
                          <a:srgbClr val="FF0000"/>
                        </a:solidFill>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effectLst/>
                        </a:rPr>
                        <a:t>3.8%</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-4.8%</a:t>
                      </a:r>
                      <a:endParaRPr lang="en-US" sz="1100" dirty="0">
                        <a:solidFill>
                          <a:srgbClr val="FF0000"/>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3"/>
                  </a:ext>
                </a:extLst>
              </a:tr>
              <a:tr h="200025">
                <a:tc>
                  <a:txBody>
                    <a:bodyPr/>
                    <a:lstStyle/>
                    <a:p>
                      <a:pPr marL="0" marR="0" algn="ctr">
                        <a:lnSpc>
                          <a:spcPct val="115000"/>
                        </a:lnSpc>
                        <a:spcBef>
                          <a:spcPts val="0"/>
                        </a:spcBef>
                        <a:spcAft>
                          <a:spcPts val="0"/>
                        </a:spcAft>
                      </a:pPr>
                      <a:r>
                        <a:rPr lang="en-US" sz="1000" dirty="0">
                          <a:effectLst/>
                        </a:rPr>
                        <a:t>201603</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100" b="1" dirty="0">
                          <a:solidFill>
                            <a:srgbClr val="FF0000"/>
                          </a:solidFill>
                          <a:effectLst>
                            <a:outerShdw blurRad="38100" dist="38100" dir="2700000" algn="tl">
                              <a:srgbClr val="000000">
                                <a:alpha val="43137"/>
                              </a:srgbClr>
                            </a:outerShdw>
                          </a:effectLst>
                        </a:rPr>
                        <a:t>-14.2%</a:t>
                      </a:r>
                      <a:endParaRPr lang="en-US" sz="1100" b="1" dirty="0">
                        <a:solidFill>
                          <a:srgbClr val="FF0000"/>
                        </a:solidFill>
                        <a:effectLst>
                          <a:outerShdw blurRad="38100" dist="38100" dir="2700000" algn="tl">
                            <a:srgbClr val="000000">
                              <a:alpha val="43137"/>
                            </a:srgbClr>
                          </a:outerShdw>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-60.7%</a:t>
                      </a:r>
                      <a:endParaRPr lang="en-US" sz="1100" dirty="0">
                        <a:solidFill>
                          <a:srgbClr val="FF0000"/>
                        </a:solidFill>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b="1" dirty="0">
                          <a:solidFill>
                            <a:srgbClr val="FF0000"/>
                          </a:solidFill>
                          <a:effectLst>
                            <a:outerShdw blurRad="38100" dist="38100" dir="2700000" algn="tl">
                              <a:srgbClr val="000000">
                                <a:alpha val="43137"/>
                              </a:srgbClr>
                            </a:outerShdw>
                          </a:effectLst>
                        </a:rPr>
                        <a:t>-9.8%</a:t>
                      </a:r>
                      <a:endParaRPr lang="en-US" sz="1100" b="1" dirty="0">
                        <a:solidFill>
                          <a:srgbClr val="FF0000"/>
                        </a:solidFill>
                        <a:effectLst>
                          <a:outerShdw blurRad="38100" dist="38100" dir="2700000" algn="tl">
                            <a:srgbClr val="000000">
                              <a:alpha val="43137"/>
                            </a:srgbClr>
                          </a:outerShdw>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-52.5%</a:t>
                      </a:r>
                      <a:endParaRPr lang="en-US" sz="1100" dirty="0">
                        <a:solidFill>
                          <a:srgbClr val="FF0000"/>
                        </a:solidFill>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b="1" dirty="0">
                          <a:solidFill>
                            <a:srgbClr val="FF0000"/>
                          </a:solidFill>
                          <a:effectLst>
                            <a:outerShdw blurRad="38100" dist="38100" dir="2700000" algn="tl">
                              <a:srgbClr val="000000">
                                <a:alpha val="43137"/>
                              </a:srgbClr>
                            </a:outerShdw>
                          </a:effectLst>
                        </a:rPr>
                        <a:t>-16.1%</a:t>
                      </a:r>
                      <a:endParaRPr lang="en-US" sz="1100" b="1" dirty="0">
                        <a:solidFill>
                          <a:srgbClr val="FF0000"/>
                        </a:solidFill>
                        <a:effectLst>
                          <a:outerShdw blurRad="38100" dist="38100" dir="2700000" algn="tl">
                            <a:srgbClr val="000000">
                              <a:alpha val="43137"/>
                            </a:srgbClr>
                          </a:outerShdw>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effectLst/>
                        </a:rPr>
                        <a:t>-61.0%</a:t>
                      </a:r>
                      <a:endParaRPr lang="en-US" sz="1100" dirty="0">
                        <a:solidFill>
                          <a:srgbClr val="FF0000"/>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4"/>
                  </a:ext>
                </a:extLst>
              </a:tr>
            </a:tbl>
          </a:graphicData>
        </a:graphic>
      </p:graphicFrame>
      <p:sp>
        <p:nvSpPr>
          <p:cNvPr id="6" name="TextBox 5"/>
          <p:cNvSpPr txBox="1"/>
          <p:nvPr/>
        </p:nvSpPr>
        <p:spPr>
          <a:xfrm>
            <a:off x="229115" y="1752600"/>
            <a:ext cx="8892691" cy="646331"/>
          </a:xfrm>
          <a:prstGeom prst="rect">
            <a:avLst/>
          </a:prstGeom>
          <a:noFill/>
        </p:spPr>
        <p:txBody>
          <a:bodyPr wrap="none" rtlCol="0">
            <a:spAutoFit/>
          </a:bodyPr>
          <a:lstStyle/>
          <a:p>
            <a:pPr algn="ctr" defTabSz="914400" fontAlgn="auto">
              <a:spcBef>
                <a:spcPts val="0"/>
              </a:spcBef>
              <a:spcAft>
                <a:spcPts val="0"/>
              </a:spcAft>
            </a:pPr>
            <a:r>
              <a:rPr lang="en-US" b="1" u="sng" dirty="0">
                <a:solidFill>
                  <a:srgbClr val="FF0000"/>
                </a:solidFill>
                <a:latin typeface="Calibri"/>
                <a:ea typeface="+mn-ea"/>
                <a:cs typeface="+mn-cs"/>
              </a:rPr>
              <a:t>Table 7. Comparison of  Distinct MEID Volume Change  for Self-Insured</a:t>
            </a:r>
          </a:p>
          <a:p>
            <a:pPr algn="ctr" defTabSz="914400" fontAlgn="auto">
              <a:spcBef>
                <a:spcPts val="0"/>
              </a:spcBef>
              <a:spcAft>
                <a:spcPts val="0"/>
              </a:spcAft>
            </a:pPr>
            <a:r>
              <a:rPr lang="en-US" b="1" u="sng" dirty="0">
                <a:solidFill>
                  <a:srgbClr val="FF0000"/>
                </a:solidFill>
                <a:latin typeface="Calibri"/>
                <a:ea typeface="+mn-ea"/>
                <a:cs typeface="+mn-cs"/>
              </a:rPr>
              <a:t>for All  MEIDs,  for MA Resident  MEIDs, and for MA Resident MEIDs with Medical Coverage</a:t>
            </a:r>
          </a:p>
        </p:txBody>
      </p:sp>
      <p:sp>
        <p:nvSpPr>
          <p:cNvPr id="7" name="Title 1"/>
          <p:cNvSpPr txBox="1">
            <a:spLocks/>
          </p:cNvSpPr>
          <p:nvPr/>
        </p:nvSpPr>
        <p:spPr>
          <a:xfrm>
            <a:off x="0" y="381000"/>
            <a:ext cx="9143999" cy="10643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1700" b="1" u="sng" dirty="0">
                <a:solidFill>
                  <a:prstClr val="black"/>
                </a:solidFill>
              </a:rPr>
              <a:t>Answer</a:t>
            </a:r>
            <a:r>
              <a:rPr lang="en-US" sz="1700" dirty="0">
                <a:solidFill>
                  <a:prstClr val="black"/>
                </a:solidFill>
              </a:rPr>
              <a:t> (</a:t>
            </a:r>
            <a:r>
              <a:rPr lang="en-US" sz="1700" i="1" dirty="0">
                <a:solidFill>
                  <a:prstClr val="black"/>
                </a:solidFill>
              </a:rPr>
              <a:t>continued</a:t>
            </a:r>
            <a:r>
              <a:rPr lang="en-US" sz="1700" dirty="0">
                <a:solidFill>
                  <a:prstClr val="black"/>
                </a:solidFill>
              </a:rPr>
              <a:t>):  In summary,  there is a drop in the self-insured for the last member eligibility submission period (201603) in APCD Release 5.0 (see Table 7 below</a:t>
            </a:r>
            <a:r>
              <a:rPr lang="en-US" sz="1700" dirty="0" smtClean="0">
                <a:solidFill>
                  <a:prstClr val="black"/>
                </a:solidFill>
              </a:rPr>
              <a:t>).</a:t>
            </a:r>
          </a:p>
          <a:p>
            <a:pPr fontAlgn="auto">
              <a:spcAft>
                <a:spcPts val="0"/>
              </a:spcAft>
            </a:pPr>
            <a:endParaRPr lang="en-US" sz="1700" dirty="0">
              <a:solidFill>
                <a:prstClr val="black"/>
              </a:solidFill>
            </a:endParaRPr>
          </a:p>
          <a:p>
            <a:pPr fontAlgn="auto">
              <a:spcAft>
                <a:spcPts val="0"/>
              </a:spcAft>
            </a:pPr>
            <a:r>
              <a:rPr lang="en-US" sz="1700" dirty="0">
                <a:solidFill>
                  <a:prstClr val="black"/>
                </a:solidFill>
              </a:rPr>
              <a:t>The drop is least pronounced (-9.8%) for only Massachusetts Resident MEIDs regardless of coverage type (combining medical, dental, vision, behavioral, pharmaceutical) and most pronounced (-16.1%) when limiting to only Massachusetts Residents with medical coverage (see Table 8).</a:t>
            </a:r>
          </a:p>
        </p:txBody>
      </p:sp>
      <p:sp>
        <p:nvSpPr>
          <p:cNvPr id="9" name="TextBox 8"/>
          <p:cNvSpPr txBox="1"/>
          <p:nvPr/>
        </p:nvSpPr>
        <p:spPr>
          <a:xfrm>
            <a:off x="251309" y="4267200"/>
            <a:ext cx="8892691" cy="646331"/>
          </a:xfrm>
          <a:prstGeom prst="rect">
            <a:avLst/>
          </a:prstGeom>
          <a:noFill/>
        </p:spPr>
        <p:txBody>
          <a:bodyPr wrap="none" rtlCol="0">
            <a:spAutoFit/>
          </a:bodyPr>
          <a:lstStyle/>
          <a:p>
            <a:pPr algn="ctr" defTabSz="914400" fontAlgn="auto">
              <a:spcBef>
                <a:spcPts val="0"/>
              </a:spcBef>
              <a:spcAft>
                <a:spcPts val="0"/>
              </a:spcAft>
            </a:pPr>
            <a:r>
              <a:rPr lang="en-US" b="1" u="sng" dirty="0">
                <a:solidFill>
                  <a:srgbClr val="FF0000"/>
                </a:solidFill>
                <a:latin typeface="Calibri"/>
                <a:ea typeface="+mn-ea"/>
                <a:cs typeface="+mn-cs"/>
              </a:rPr>
              <a:t>Table 8. Comparison of  Percent Change Distinct MEID Volume for Self-Insured</a:t>
            </a:r>
          </a:p>
          <a:p>
            <a:pPr algn="ctr" defTabSz="914400" fontAlgn="auto">
              <a:spcBef>
                <a:spcPts val="0"/>
              </a:spcBef>
              <a:spcAft>
                <a:spcPts val="0"/>
              </a:spcAft>
            </a:pPr>
            <a:r>
              <a:rPr lang="en-US" b="1" u="sng" dirty="0">
                <a:solidFill>
                  <a:srgbClr val="FF0000"/>
                </a:solidFill>
                <a:latin typeface="Calibri"/>
                <a:ea typeface="+mn-ea"/>
                <a:cs typeface="+mn-cs"/>
              </a:rPr>
              <a:t>for All  MEIDs,  for MA Resident  MEIDs, and for MA Resident MEIDs with Medical Coverage</a:t>
            </a:r>
          </a:p>
        </p:txBody>
      </p:sp>
    </p:spTree>
    <p:extLst>
      <p:ext uri="{BB962C8B-B14F-4D97-AF65-F5344CB8AC3E}">
        <p14:creationId xmlns:p14="http://schemas.microsoft.com/office/powerpoint/2010/main" val="40288372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8279" y="-119932"/>
            <a:ext cx="6477400" cy="922714"/>
          </a:xfrm>
        </p:spPr>
        <p:txBody>
          <a:bodyPr>
            <a:noAutofit/>
          </a:bodyPr>
          <a:lstStyle/>
          <a:p>
            <a:r>
              <a:rPr lang="en-US" sz="2000" b="1" u="sng" dirty="0"/>
              <a:t>Question</a:t>
            </a:r>
            <a:r>
              <a:rPr lang="en-US" sz="2000" b="1" dirty="0"/>
              <a:t>: How do you distinguish inpatient hospital acute care claims from outpatient ambulatory care claims? </a:t>
            </a:r>
          </a:p>
        </p:txBody>
      </p:sp>
      <p:pic>
        <p:nvPicPr>
          <p:cNvPr id="3076" name="Picture 4" descr="https://cdn2.hubspot.net/hubfs/166672/Inpatient_vs_outpatient_coding-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032" y="20151"/>
            <a:ext cx="2736247" cy="17826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2032" y="4876800"/>
            <a:ext cx="6025593" cy="2031325"/>
          </a:xfrm>
          <a:prstGeom prst="rect">
            <a:avLst/>
          </a:prstGeom>
          <a:noFill/>
        </p:spPr>
        <p:txBody>
          <a:bodyPr wrap="square" rtlCol="0">
            <a:spAutoFit/>
          </a:bodyPr>
          <a:lstStyle/>
          <a:p>
            <a:pPr defTabSz="914400" fontAlgn="auto">
              <a:spcBef>
                <a:spcPts val="0"/>
              </a:spcBef>
              <a:spcAft>
                <a:spcPts val="0"/>
              </a:spcAft>
            </a:pPr>
            <a:r>
              <a:rPr lang="en-US" sz="900" dirty="0">
                <a:solidFill>
                  <a:prstClr val="black"/>
                </a:solidFill>
                <a:latin typeface="Calibri"/>
                <a:ea typeface="+mn-ea"/>
                <a:cs typeface="+mn-cs"/>
              </a:rPr>
              <a:t>References: Center for Health Information and Analytic, Methodology Paper, Relative Price, </a:t>
            </a:r>
            <a:r>
              <a:rPr lang="en-US" sz="900" dirty="0">
                <a:solidFill>
                  <a:prstClr val="black"/>
                </a:solidFill>
                <a:latin typeface="Calibri"/>
                <a:ea typeface="+mn-ea"/>
                <a:cs typeface="+mn-cs"/>
                <a:hlinkClick r:id="rId4"/>
              </a:rPr>
              <a:t>http://www.chiamass.gov/assets/docs/r/pubs/16/RP-Methodology-Paper-9-15-16.pdf</a:t>
            </a:r>
            <a:r>
              <a:rPr lang="en-US" sz="900" dirty="0">
                <a:solidFill>
                  <a:prstClr val="black"/>
                </a:solidFill>
                <a:latin typeface="Calibri"/>
                <a:ea typeface="+mn-ea"/>
                <a:cs typeface="+mn-cs"/>
              </a:rPr>
              <a:t> </a:t>
            </a:r>
          </a:p>
          <a:p>
            <a:pPr defTabSz="914400" fontAlgn="auto">
              <a:spcBef>
                <a:spcPts val="0"/>
              </a:spcBef>
              <a:spcAft>
                <a:spcPts val="0"/>
              </a:spcAft>
            </a:pPr>
            <a:r>
              <a:rPr lang="en-US" sz="900" dirty="0">
                <a:solidFill>
                  <a:prstClr val="black"/>
                </a:solidFill>
                <a:latin typeface="Calibri"/>
                <a:ea typeface="+mn-ea"/>
                <a:cs typeface="+mn-cs"/>
              </a:rPr>
              <a:t>Centers for Medicare and Medicaid Services, Office of Enterprise Data and Analytics, Medicare Fee-For-Service Provider Utilization &amp; Payment Data Physician and Other Supplier Public Use File: A Methodological Overview, January 19, 2017: </a:t>
            </a:r>
            <a:r>
              <a:rPr lang="en-US" sz="900" dirty="0">
                <a:solidFill>
                  <a:prstClr val="black"/>
                </a:solidFill>
                <a:latin typeface="Calibri"/>
                <a:ea typeface="+mn-ea"/>
                <a:cs typeface="+mn-cs"/>
                <a:hlinkClick r:id="rId5"/>
              </a:rPr>
              <a:t>https://www.cms.gov/Research-Statistics-Data-and-Systems/Statistics-Trends-and-Reports/Medicare-Provider-Charge-Data/Downloads/Medicare-Physician-and-Other-Supplier-PUF-Methodology.pdf</a:t>
            </a:r>
            <a:r>
              <a:rPr lang="en-US" sz="900" dirty="0">
                <a:solidFill>
                  <a:prstClr val="black"/>
                </a:solidFill>
                <a:latin typeface="Calibri"/>
                <a:ea typeface="+mn-ea"/>
                <a:cs typeface="+mn-cs"/>
              </a:rPr>
              <a:t> </a:t>
            </a:r>
          </a:p>
          <a:p>
            <a:pPr defTabSz="914400" fontAlgn="auto">
              <a:spcBef>
                <a:spcPts val="0"/>
              </a:spcBef>
              <a:spcAft>
                <a:spcPts val="0"/>
              </a:spcAft>
            </a:pPr>
            <a:r>
              <a:rPr lang="en-US" sz="900" dirty="0">
                <a:solidFill>
                  <a:prstClr val="black"/>
                </a:solidFill>
                <a:latin typeface="Calibri"/>
                <a:ea typeface="+mn-ea"/>
                <a:cs typeface="+mn-cs"/>
              </a:rPr>
              <a:t>Commonwealth of Massachusetts Health Policy Commission, Technical Appendix B2, Hospital Outpatient, Addendum to 2015 Cost Trends Report: </a:t>
            </a:r>
            <a:r>
              <a:rPr lang="en-US" sz="900" dirty="0">
                <a:solidFill>
                  <a:prstClr val="black"/>
                </a:solidFill>
                <a:latin typeface="Calibri"/>
                <a:ea typeface="+mn-ea"/>
                <a:cs typeface="+mn-cs"/>
                <a:hlinkClick r:id="rId6"/>
              </a:rPr>
              <a:t>http://www.mass.gov/anf/budget-taxes-and-procurement/oversight-agencies/health-policy-commission/publications/b2-hospital-outpatient.pdf</a:t>
            </a:r>
            <a:r>
              <a:rPr lang="en-US" sz="900" dirty="0">
                <a:solidFill>
                  <a:prstClr val="black"/>
                </a:solidFill>
                <a:latin typeface="Calibri"/>
                <a:ea typeface="+mn-ea"/>
                <a:cs typeface="+mn-cs"/>
              </a:rPr>
              <a:t> </a:t>
            </a:r>
          </a:p>
          <a:p>
            <a:pPr defTabSz="914400" fontAlgn="auto">
              <a:spcBef>
                <a:spcPts val="0"/>
              </a:spcBef>
              <a:spcAft>
                <a:spcPts val="0"/>
              </a:spcAft>
            </a:pPr>
            <a:r>
              <a:rPr lang="en-US" sz="900" dirty="0">
                <a:solidFill>
                  <a:prstClr val="black"/>
                </a:solidFill>
                <a:latin typeface="Calibri"/>
                <a:ea typeface="+mn-ea"/>
                <a:cs typeface="+mn-cs"/>
              </a:rPr>
              <a:t>Health Care Cost Institute, 2015 Health Care Cost and Utilization Report, Analytic Methodology V5.0, November 22, 2016: </a:t>
            </a:r>
          </a:p>
          <a:p>
            <a:pPr defTabSz="914400" fontAlgn="auto">
              <a:spcBef>
                <a:spcPts val="0"/>
              </a:spcBef>
              <a:spcAft>
                <a:spcPts val="0"/>
              </a:spcAft>
            </a:pPr>
            <a:r>
              <a:rPr lang="en-US" sz="900" dirty="0">
                <a:solidFill>
                  <a:prstClr val="black"/>
                </a:solidFill>
                <a:latin typeface="Calibri"/>
                <a:ea typeface="+mn-ea"/>
                <a:cs typeface="+mn-cs"/>
              </a:rPr>
              <a:t>MassHealth Provider Library: </a:t>
            </a:r>
            <a:r>
              <a:rPr lang="en-US" sz="900" dirty="0">
                <a:solidFill>
                  <a:prstClr val="black"/>
                </a:solidFill>
                <a:latin typeface="Calibri"/>
                <a:ea typeface="+mn-ea"/>
                <a:cs typeface="+mn-cs"/>
                <a:hlinkClick r:id="rId7"/>
              </a:rPr>
              <a:t>http://www.mass.gov/eohhs/gov/laws-regs/masshealth/provider-library/provider-manual/</a:t>
            </a:r>
            <a:r>
              <a:rPr lang="en-US" sz="900" dirty="0">
                <a:solidFill>
                  <a:prstClr val="black"/>
                </a:solidFill>
                <a:latin typeface="Calibri"/>
                <a:ea typeface="+mn-ea"/>
                <a:cs typeface="+mn-cs"/>
              </a:rPr>
              <a:t> </a:t>
            </a:r>
          </a:p>
          <a:p>
            <a:pPr defTabSz="914400" fontAlgn="auto">
              <a:spcBef>
                <a:spcPts val="0"/>
              </a:spcBef>
              <a:spcAft>
                <a:spcPts val="0"/>
              </a:spcAft>
            </a:pPr>
            <a:r>
              <a:rPr lang="en-US" sz="900" dirty="0">
                <a:solidFill>
                  <a:prstClr val="black"/>
                </a:solidFill>
                <a:latin typeface="Calibri"/>
                <a:ea typeface="+mn-ea"/>
                <a:cs typeface="+mn-cs"/>
              </a:rPr>
              <a:t>Research Data Assistance Center (</a:t>
            </a:r>
            <a:r>
              <a:rPr lang="en-US" sz="900" dirty="0" err="1">
                <a:solidFill>
                  <a:prstClr val="black"/>
                </a:solidFill>
                <a:latin typeface="Calibri"/>
                <a:ea typeface="+mn-ea"/>
                <a:cs typeface="+mn-cs"/>
              </a:rPr>
              <a:t>ResDAC</a:t>
            </a:r>
            <a:r>
              <a:rPr lang="en-US" sz="900" dirty="0">
                <a:solidFill>
                  <a:prstClr val="black"/>
                </a:solidFill>
                <a:latin typeface="Calibri"/>
                <a:ea typeface="+mn-ea"/>
                <a:cs typeface="+mn-cs"/>
              </a:rPr>
              <a:t>) Knowledgebase Articles: </a:t>
            </a:r>
            <a:r>
              <a:rPr lang="en-US" sz="900" dirty="0">
                <a:solidFill>
                  <a:prstClr val="black"/>
                </a:solidFill>
                <a:latin typeface="Calibri"/>
                <a:ea typeface="+mn-ea"/>
                <a:cs typeface="+mn-cs"/>
                <a:hlinkClick r:id="rId8"/>
              </a:rPr>
              <a:t>https://www.resdac.org/resconnect/articles</a:t>
            </a:r>
            <a:r>
              <a:rPr lang="en-US" sz="900" dirty="0">
                <a:solidFill>
                  <a:prstClr val="black"/>
                </a:solidFill>
                <a:latin typeface="Calibri"/>
                <a:ea typeface="+mn-ea"/>
                <a:cs typeface="+mn-cs"/>
              </a:rPr>
              <a:t> </a:t>
            </a:r>
          </a:p>
          <a:p>
            <a:pPr defTabSz="914400" fontAlgn="auto">
              <a:spcBef>
                <a:spcPts val="0"/>
              </a:spcBef>
              <a:spcAft>
                <a:spcPts val="0"/>
              </a:spcAft>
            </a:pPr>
            <a:r>
              <a:rPr lang="en-US" sz="900" dirty="0" err="1">
                <a:solidFill>
                  <a:prstClr val="black"/>
                </a:solidFill>
                <a:latin typeface="Calibri"/>
                <a:ea typeface="+mn-ea"/>
                <a:cs typeface="+mn-cs"/>
              </a:rPr>
              <a:t>Valerius</a:t>
            </a:r>
            <a:r>
              <a:rPr lang="en-US" sz="900" dirty="0">
                <a:solidFill>
                  <a:prstClr val="black"/>
                </a:solidFill>
                <a:latin typeface="Calibri"/>
                <a:ea typeface="+mn-ea"/>
                <a:cs typeface="+mn-cs"/>
              </a:rPr>
              <a:t>, Joanne, </a:t>
            </a:r>
            <a:r>
              <a:rPr lang="en-US" sz="900" dirty="0" err="1">
                <a:solidFill>
                  <a:prstClr val="black"/>
                </a:solidFill>
                <a:latin typeface="Calibri"/>
                <a:ea typeface="+mn-ea"/>
                <a:cs typeface="+mn-cs"/>
              </a:rPr>
              <a:t>Nenna</a:t>
            </a:r>
            <a:r>
              <a:rPr lang="en-US" sz="900" dirty="0">
                <a:solidFill>
                  <a:prstClr val="black"/>
                </a:solidFill>
                <a:latin typeface="Calibri"/>
                <a:ea typeface="+mn-ea"/>
                <a:cs typeface="+mn-cs"/>
              </a:rPr>
              <a:t> L. Bayes, Cynthia Newby, and Janet IB </a:t>
            </a:r>
            <a:r>
              <a:rPr lang="en-US" sz="900" dirty="0" err="1">
                <a:solidFill>
                  <a:prstClr val="black"/>
                </a:solidFill>
                <a:latin typeface="Calibri"/>
                <a:ea typeface="+mn-ea"/>
                <a:cs typeface="+mn-cs"/>
              </a:rPr>
              <a:t>Seggern</a:t>
            </a:r>
            <a:r>
              <a:rPr lang="en-US" sz="900" dirty="0">
                <a:solidFill>
                  <a:prstClr val="black"/>
                </a:solidFill>
                <a:latin typeface="Calibri"/>
                <a:ea typeface="+mn-ea"/>
                <a:cs typeface="+mn-cs"/>
              </a:rPr>
              <a:t>. </a:t>
            </a:r>
            <a:r>
              <a:rPr lang="en-US" sz="900" i="1" dirty="0">
                <a:solidFill>
                  <a:prstClr val="black"/>
                </a:solidFill>
                <a:latin typeface="Calibri"/>
                <a:ea typeface="+mn-ea"/>
                <a:cs typeface="+mn-cs"/>
              </a:rPr>
              <a:t>Medical insurance: An integrated claims process approach</a:t>
            </a:r>
            <a:r>
              <a:rPr lang="en-US" sz="900" dirty="0">
                <a:solidFill>
                  <a:prstClr val="black"/>
                </a:solidFill>
                <a:latin typeface="Calibri"/>
                <a:ea typeface="+mn-ea"/>
                <a:cs typeface="+mn-cs"/>
              </a:rPr>
              <a:t>. McGraw-Hill, 2012.</a:t>
            </a:r>
          </a:p>
        </p:txBody>
      </p:sp>
      <p:sp>
        <p:nvSpPr>
          <p:cNvPr id="4" name="Rectangle 3"/>
          <p:cNvSpPr/>
          <p:nvPr/>
        </p:nvSpPr>
        <p:spPr>
          <a:xfrm>
            <a:off x="64166" y="1912118"/>
            <a:ext cx="3361402" cy="2708434"/>
          </a:xfrm>
          <a:prstGeom prst="rect">
            <a:avLst/>
          </a:prstGeom>
          <a:noFill/>
        </p:spPr>
        <p:txBody>
          <a:bodyPr wrap="square">
            <a:spAutoFit/>
          </a:bodyPr>
          <a:lstStyle/>
          <a:p>
            <a:pPr defTabSz="914400" fontAlgn="auto">
              <a:spcBef>
                <a:spcPts val="0"/>
              </a:spcBef>
              <a:spcAft>
                <a:spcPts val="0"/>
              </a:spcAft>
            </a:pPr>
            <a:r>
              <a:rPr lang="en-US" sz="1400" b="1" u="sng" dirty="0">
                <a:solidFill>
                  <a:prstClr val="black"/>
                </a:solidFill>
                <a:latin typeface="Calibri"/>
                <a:ea typeface="+mn-ea"/>
                <a:cs typeface="+mn-cs"/>
              </a:rPr>
              <a:t>Outpatient Care Settings</a:t>
            </a:r>
          </a:p>
          <a:p>
            <a:pPr defTabSz="914400" fontAlgn="auto">
              <a:spcBef>
                <a:spcPts val="0"/>
              </a:spcBef>
              <a:spcAft>
                <a:spcPts val="0"/>
              </a:spcAft>
            </a:pPr>
            <a:r>
              <a:rPr lang="en-US" sz="1200" dirty="0">
                <a:solidFill>
                  <a:prstClr val="black"/>
                </a:solidFill>
                <a:latin typeface="Calibri"/>
                <a:ea typeface="+mn-ea"/>
                <a:cs typeface="+mn-cs"/>
              </a:rPr>
              <a:t>Outpatient care provided in a hospital outpatient department, community clinic, ambulance or other facility and non-facility settings can be determined in part based on the site of service </a:t>
            </a:r>
            <a:r>
              <a:rPr lang="en-US" sz="1200" b="1" dirty="0">
                <a:solidFill>
                  <a:srgbClr val="FF0000"/>
                </a:solidFill>
                <a:latin typeface="Calibri"/>
                <a:ea typeface="+mn-ea"/>
                <a:cs typeface="+mn-cs"/>
              </a:rPr>
              <a:t>(MC037)</a:t>
            </a:r>
            <a:r>
              <a:rPr lang="en-US" sz="1200" dirty="0">
                <a:solidFill>
                  <a:prstClr val="black"/>
                </a:solidFill>
                <a:latin typeface="Calibri"/>
                <a:ea typeface="+mn-ea"/>
                <a:cs typeface="+mn-cs"/>
              </a:rPr>
              <a:t>,</a:t>
            </a:r>
            <a:r>
              <a:rPr lang="en-US" sz="1200" b="1" dirty="0">
                <a:solidFill>
                  <a:srgbClr val="FF0000"/>
                </a:solidFill>
                <a:latin typeface="Calibri"/>
                <a:ea typeface="+mn-ea"/>
                <a:cs typeface="+mn-cs"/>
              </a:rPr>
              <a:t> </a:t>
            </a:r>
            <a:r>
              <a:rPr lang="en-US" sz="1200" dirty="0">
                <a:solidFill>
                  <a:prstClr val="black"/>
                </a:solidFill>
                <a:latin typeface="Calibri"/>
                <a:ea typeface="+mn-ea"/>
                <a:cs typeface="+mn-cs"/>
              </a:rPr>
              <a:t>on file type </a:t>
            </a:r>
            <a:r>
              <a:rPr lang="en-US" sz="1200" b="1" dirty="0">
                <a:solidFill>
                  <a:srgbClr val="FF0000"/>
                </a:solidFill>
                <a:latin typeface="Calibri"/>
                <a:ea typeface="+mn-ea"/>
                <a:cs typeface="+mn-cs"/>
              </a:rPr>
              <a:t>(MC094) </a:t>
            </a:r>
            <a:r>
              <a:rPr lang="en-US" sz="1200" dirty="0">
                <a:solidFill>
                  <a:prstClr val="black"/>
                </a:solidFill>
                <a:latin typeface="Calibri"/>
                <a:ea typeface="+mn-ea"/>
                <a:cs typeface="+mn-cs"/>
              </a:rPr>
              <a:t>which allows you to distinguish whether the claim is for professional or facility services. and on procedure code modifiers </a:t>
            </a:r>
            <a:r>
              <a:rPr lang="en-US" sz="1200" b="1" dirty="0">
                <a:solidFill>
                  <a:srgbClr val="FF0000"/>
                </a:solidFill>
                <a:latin typeface="Calibri"/>
                <a:ea typeface="+mn-ea"/>
                <a:cs typeface="+mn-cs"/>
              </a:rPr>
              <a:t>(MC056, MC057, MC108, MC109) </a:t>
            </a:r>
            <a:r>
              <a:rPr lang="en-US" sz="1200" dirty="0">
                <a:solidFill>
                  <a:prstClr val="black"/>
                </a:solidFill>
                <a:latin typeface="Calibri"/>
                <a:ea typeface="+mn-ea"/>
                <a:cs typeface="+mn-cs"/>
              </a:rPr>
              <a:t>which in addition to providing additional information on nature of the procedure, such as GG for diagnostic mammography, can provide more detail on the care setting, for example,  90 for outside reference laboratory or SG for ambulatory surgical center.</a:t>
            </a:r>
          </a:p>
        </p:txBody>
      </p:sp>
      <p:sp>
        <p:nvSpPr>
          <p:cNvPr id="7" name="TextBox 6"/>
          <p:cNvSpPr txBox="1"/>
          <p:nvPr/>
        </p:nvSpPr>
        <p:spPr>
          <a:xfrm>
            <a:off x="2700289" y="603692"/>
            <a:ext cx="6477399" cy="692497"/>
          </a:xfrm>
          <a:prstGeom prst="rect">
            <a:avLst/>
          </a:prstGeom>
          <a:noFill/>
        </p:spPr>
        <p:txBody>
          <a:bodyPr wrap="square" rtlCol="0">
            <a:spAutoFit/>
          </a:bodyPr>
          <a:lstStyle/>
          <a:p>
            <a:pPr defTabSz="914400" fontAlgn="auto">
              <a:spcBef>
                <a:spcPts val="0"/>
              </a:spcBef>
              <a:spcAft>
                <a:spcPts val="0"/>
              </a:spcAft>
            </a:pPr>
            <a:r>
              <a:rPr lang="en-US" sz="1300" u="sng" dirty="0">
                <a:solidFill>
                  <a:prstClr val="black"/>
                </a:solidFill>
                <a:latin typeface="Calibri"/>
                <a:ea typeface="+mn-ea"/>
                <a:cs typeface="+mn-cs"/>
              </a:rPr>
              <a:t>Answer</a:t>
            </a:r>
            <a:r>
              <a:rPr lang="en-US" sz="1300" dirty="0">
                <a:solidFill>
                  <a:prstClr val="black"/>
                </a:solidFill>
                <a:latin typeface="Calibri"/>
                <a:ea typeface="+mn-ea"/>
                <a:cs typeface="+mn-cs"/>
              </a:rPr>
              <a:t>: Extensive references are available (see footnotes) in methodology sections, technical appendices, provider libraries from reports and manuals from CHIA, the Health Policy Commission, MassHealth, CMS, </a:t>
            </a:r>
            <a:r>
              <a:rPr lang="en-US" sz="1300" dirty="0" err="1">
                <a:solidFill>
                  <a:prstClr val="black"/>
                </a:solidFill>
                <a:latin typeface="Calibri"/>
                <a:ea typeface="+mn-ea"/>
                <a:cs typeface="+mn-cs"/>
              </a:rPr>
              <a:t>ResDAC</a:t>
            </a:r>
            <a:r>
              <a:rPr lang="en-US" sz="1300" dirty="0">
                <a:solidFill>
                  <a:prstClr val="black"/>
                </a:solidFill>
                <a:latin typeface="Calibri"/>
                <a:ea typeface="+mn-ea"/>
                <a:cs typeface="+mn-cs"/>
              </a:rPr>
              <a:t>, and others on inpatient and outpatient codes</a:t>
            </a:r>
            <a:r>
              <a:rPr lang="en-US" sz="1300" i="1" dirty="0">
                <a:solidFill>
                  <a:prstClr val="black"/>
                </a:solidFill>
                <a:latin typeface="Calibri"/>
                <a:ea typeface="+mn-ea"/>
                <a:cs typeface="+mn-cs"/>
              </a:rPr>
              <a:t>.   </a:t>
            </a:r>
          </a:p>
        </p:txBody>
      </p:sp>
      <p:sp>
        <p:nvSpPr>
          <p:cNvPr id="9" name="Rectangle 8"/>
          <p:cNvSpPr/>
          <p:nvPr/>
        </p:nvSpPr>
        <p:spPr>
          <a:xfrm>
            <a:off x="6248400" y="1366231"/>
            <a:ext cx="2795336" cy="5324535"/>
          </a:xfrm>
          <a:prstGeom prst="rect">
            <a:avLst/>
          </a:prstGeom>
          <a:solidFill>
            <a:schemeClr val="bg2"/>
          </a:solidFill>
          <a:ln>
            <a:solidFill>
              <a:schemeClr val="accent1"/>
            </a:solidFill>
          </a:ln>
        </p:spPr>
        <p:txBody>
          <a:bodyPr wrap="square">
            <a:spAutoFit/>
          </a:bodyPr>
          <a:lstStyle/>
          <a:p>
            <a:pPr defTabSz="914400" fontAlgn="auto">
              <a:spcBef>
                <a:spcPts val="0"/>
              </a:spcBef>
              <a:spcAft>
                <a:spcPts val="0"/>
              </a:spcAft>
            </a:pPr>
            <a:r>
              <a:rPr lang="en-US" sz="1000" b="1" u="sng" dirty="0">
                <a:solidFill>
                  <a:prstClr val="black"/>
                </a:solidFill>
                <a:latin typeface="Calibri"/>
                <a:ea typeface="+mn-ea"/>
                <a:cs typeface="+mn-cs"/>
              </a:rPr>
              <a:t>MC037 Non- Facility Site of Service Description</a:t>
            </a:r>
          </a:p>
          <a:p>
            <a:pPr defTabSz="914400" fontAlgn="auto">
              <a:spcBef>
                <a:spcPts val="0"/>
              </a:spcBef>
              <a:spcAft>
                <a:spcPts val="0"/>
              </a:spcAft>
            </a:pPr>
            <a:r>
              <a:rPr lang="en-US" sz="1000" dirty="0">
                <a:solidFill>
                  <a:prstClr val="black"/>
                </a:solidFill>
                <a:latin typeface="Calibri"/>
                <a:ea typeface="+mn-ea"/>
                <a:cs typeface="+mn-cs"/>
              </a:rPr>
              <a:t>01 Pharmacy</a:t>
            </a:r>
          </a:p>
          <a:p>
            <a:pPr defTabSz="914400" fontAlgn="auto">
              <a:spcBef>
                <a:spcPts val="0"/>
              </a:spcBef>
              <a:spcAft>
                <a:spcPts val="0"/>
              </a:spcAft>
            </a:pPr>
            <a:r>
              <a:rPr lang="en-US" sz="1000" dirty="0">
                <a:solidFill>
                  <a:prstClr val="black"/>
                </a:solidFill>
                <a:latin typeface="Calibri"/>
                <a:ea typeface="+mn-ea"/>
                <a:cs typeface="+mn-cs"/>
              </a:rPr>
              <a:t>03 School</a:t>
            </a:r>
          </a:p>
          <a:p>
            <a:pPr defTabSz="914400" fontAlgn="auto">
              <a:spcBef>
                <a:spcPts val="0"/>
              </a:spcBef>
              <a:spcAft>
                <a:spcPts val="0"/>
              </a:spcAft>
            </a:pPr>
            <a:r>
              <a:rPr lang="en-US" sz="1000" dirty="0">
                <a:solidFill>
                  <a:prstClr val="black"/>
                </a:solidFill>
                <a:latin typeface="Calibri"/>
                <a:ea typeface="+mn-ea"/>
                <a:cs typeface="+mn-cs"/>
              </a:rPr>
              <a:t>04 Homeless Shelter</a:t>
            </a:r>
          </a:p>
          <a:p>
            <a:pPr defTabSz="914400" fontAlgn="auto">
              <a:spcBef>
                <a:spcPts val="0"/>
              </a:spcBef>
              <a:spcAft>
                <a:spcPts val="0"/>
              </a:spcAft>
            </a:pPr>
            <a:r>
              <a:rPr lang="en-US" sz="1000" dirty="0">
                <a:solidFill>
                  <a:prstClr val="black"/>
                </a:solidFill>
                <a:latin typeface="Calibri"/>
                <a:ea typeface="+mn-ea"/>
                <a:cs typeface="+mn-cs"/>
              </a:rPr>
              <a:t>05 Indian Health Service Free-standing Facility</a:t>
            </a:r>
          </a:p>
          <a:p>
            <a:pPr defTabSz="914400" fontAlgn="auto">
              <a:spcBef>
                <a:spcPts val="0"/>
              </a:spcBef>
              <a:spcAft>
                <a:spcPts val="0"/>
              </a:spcAft>
            </a:pPr>
            <a:r>
              <a:rPr lang="en-US" sz="1000" dirty="0">
                <a:solidFill>
                  <a:prstClr val="black"/>
                </a:solidFill>
                <a:latin typeface="Calibri"/>
                <a:ea typeface="+mn-ea"/>
                <a:cs typeface="+mn-cs"/>
              </a:rPr>
              <a:t>06 Indian Health Service Provider-based Facility</a:t>
            </a:r>
          </a:p>
          <a:p>
            <a:pPr defTabSz="914400" fontAlgn="auto">
              <a:spcBef>
                <a:spcPts val="0"/>
              </a:spcBef>
              <a:spcAft>
                <a:spcPts val="0"/>
              </a:spcAft>
            </a:pPr>
            <a:r>
              <a:rPr lang="en-US" sz="1000" dirty="0">
                <a:solidFill>
                  <a:prstClr val="black"/>
                </a:solidFill>
                <a:latin typeface="Calibri"/>
                <a:ea typeface="+mn-ea"/>
                <a:cs typeface="+mn-cs"/>
              </a:rPr>
              <a:t>07 Tribal 638 Free-standing Facility</a:t>
            </a:r>
          </a:p>
          <a:p>
            <a:pPr defTabSz="914400" fontAlgn="auto">
              <a:spcBef>
                <a:spcPts val="0"/>
              </a:spcBef>
              <a:spcAft>
                <a:spcPts val="0"/>
              </a:spcAft>
            </a:pPr>
            <a:r>
              <a:rPr lang="en-US" sz="1000" dirty="0">
                <a:solidFill>
                  <a:prstClr val="black"/>
                </a:solidFill>
                <a:latin typeface="Calibri"/>
                <a:ea typeface="+mn-ea"/>
                <a:cs typeface="+mn-cs"/>
              </a:rPr>
              <a:t>08 Tribal 638 Provider-based Facility</a:t>
            </a:r>
          </a:p>
          <a:p>
            <a:pPr defTabSz="914400" fontAlgn="auto">
              <a:spcBef>
                <a:spcPts val="0"/>
              </a:spcBef>
              <a:spcAft>
                <a:spcPts val="0"/>
              </a:spcAft>
            </a:pPr>
            <a:r>
              <a:rPr lang="en-US" sz="1000" dirty="0">
                <a:solidFill>
                  <a:prstClr val="black"/>
                </a:solidFill>
                <a:latin typeface="Calibri"/>
                <a:ea typeface="+mn-ea"/>
                <a:cs typeface="+mn-cs"/>
              </a:rPr>
              <a:t>09 Prison/ Correctional Facility</a:t>
            </a:r>
          </a:p>
          <a:p>
            <a:pPr defTabSz="914400" fontAlgn="auto">
              <a:spcBef>
                <a:spcPts val="0"/>
              </a:spcBef>
              <a:spcAft>
                <a:spcPts val="0"/>
              </a:spcAft>
            </a:pPr>
            <a:r>
              <a:rPr lang="en-US" sz="1000" dirty="0">
                <a:solidFill>
                  <a:prstClr val="black"/>
                </a:solidFill>
                <a:latin typeface="Calibri"/>
                <a:ea typeface="+mn-ea"/>
                <a:cs typeface="+mn-cs"/>
              </a:rPr>
              <a:t>11 Office</a:t>
            </a:r>
          </a:p>
          <a:p>
            <a:pPr defTabSz="914400" fontAlgn="auto">
              <a:spcBef>
                <a:spcPts val="0"/>
              </a:spcBef>
              <a:spcAft>
                <a:spcPts val="0"/>
              </a:spcAft>
            </a:pPr>
            <a:r>
              <a:rPr lang="en-US" sz="1000" dirty="0">
                <a:solidFill>
                  <a:prstClr val="black"/>
                </a:solidFill>
                <a:latin typeface="Calibri"/>
                <a:ea typeface="+mn-ea"/>
                <a:cs typeface="+mn-cs"/>
              </a:rPr>
              <a:t>12 Home</a:t>
            </a:r>
          </a:p>
          <a:p>
            <a:pPr defTabSz="914400" fontAlgn="auto">
              <a:spcBef>
                <a:spcPts val="0"/>
              </a:spcBef>
              <a:spcAft>
                <a:spcPts val="0"/>
              </a:spcAft>
            </a:pPr>
            <a:r>
              <a:rPr lang="en-US" sz="1000" dirty="0">
                <a:solidFill>
                  <a:prstClr val="black"/>
                </a:solidFill>
                <a:latin typeface="Calibri"/>
                <a:ea typeface="+mn-ea"/>
                <a:cs typeface="+mn-cs"/>
              </a:rPr>
              <a:t>13 Assisted Living Facility</a:t>
            </a:r>
          </a:p>
          <a:p>
            <a:pPr defTabSz="914400" fontAlgn="auto">
              <a:spcBef>
                <a:spcPts val="0"/>
              </a:spcBef>
              <a:spcAft>
                <a:spcPts val="0"/>
              </a:spcAft>
            </a:pPr>
            <a:r>
              <a:rPr lang="en-US" sz="1000" dirty="0">
                <a:solidFill>
                  <a:prstClr val="black"/>
                </a:solidFill>
                <a:latin typeface="Calibri"/>
                <a:ea typeface="+mn-ea"/>
                <a:cs typeface="+mn-cs"/>
              </a:rPr>
              <a:t>14 Group Home</a:t>
            </a:r>
          </a:p>
          <a:p>
            <a:pPr defTabSz="914400" fontAlgn="auto">
              <a:spcBef>
                <a:spcPts val="0"/>
              </a:spcBef>
              <a:spcAft>
                <a:spcPts val="0"/>
              </a:spcAft>
            </a:pPr>
            <a:r>
              <a:rPr lang="en-US" sz="1000" dirty="0">
                <a:solidFill>
                  <a:prstClr val="black"/>
                </a:solidFill>
                <a:latin typeface="Calibri"/>
                <a:ea typeface="+mn-ea"/>
                <a:cs typeface="+mn-cs"/>
              </a:rPr>
              <a:t>15 Mobile Unit</a:t>
            </a:r>
          </a:p>
          <a:p>
            <a:pPr defTabSz="914400" fontAlgn="auto">
              <a:spcBef>
                <a:spcPts val="0"/>
              </a:spcBef>
              <a:spcAft>
                <a:spcPts val="0"/>
              </a:spcAft>
            </a:pPr>
            <a:r>
              <a:rPr lang="en-US" sz="1000" dirty="0">
                <a:solidFill>
                  <a:prstClr val="black"/>
                </a:solidFill>
                <a:latin typeface="Calibri"/>
                <a:ea typeface="+mn-ea"/>
                <a:cs typeface="+mn-cs"/>
              </a:rPr>
              <a:t>16 Temporary Lodging</a:t>
            </a:r>
          </a:p>
          <a:p>
            <a:pPr defTabSz="914400" fontAlgn="auto">
              <a:spcBef>
                <a:spcPts val="0"/>
              </a:spcBef>
              <a:spcAft>
                <a:spcPts val="0"/>
              </a:spcAft>
            </a:pPr>
            <a:r>
              <a:rPr lang="en-US" sz="1000" dirty="0">
                <a:solidFill>
                  <a:prstClr val="black"/>
                </a:solidFill>
                <a:latin typeface="Calibri"/>
                <a:ea typeface="+mn-ea"/>
                <a:cs typeface="+mn-cs"/>
              </a:rPr>
              <a:t>17 Walk-in Retail Health Clinic</a:t>
            </a:r>
          </a:p>
          <a:p>
            <a:pPr defTabSz="914400" fontAlgn="auto">
              <a:spcBef>
                <a:spcPts val="0"/>
              </a:spcBef>
              <a:spcAft>
                <a:spcPts val="0"/>
              </a:spcAft>
            </a:pPr>
            <a:r>
              <a:rPr lang="en-US" sz="1000" dirty="0">
                <a:solidFill>
                  <a:prstClr val="black"/>
                </a:solidFill>
                <a:latin typeface="Calibri"/>
                <a:ea typeface="+mn-ea"/>
                <a:cs typeface="+mn-cs"/>
              </a:rPr>
              <a:t>20 Urgent Care Facility</a:t>
            </a:r>
          </a:p>
          <a:p>
            <a:pPr defTabSz="914400" fontAlgn="auto">
              <a:spcBef>
                <a:spcPts val="0"/>
              </a:spcBef>
              <a:spcAft>
                <a:spcPts val="0"/>
              </a:spcAft>
            </a:pPr>
            <a:r>
              <a:rPr lang="en-US" sz="1000" dirty="0">
                <a:solidFill>
                  <a:prstClr val="black"/>
                </a:solidFill>
                <a:latin typeface="Calibri"/>
                <a:ea typeface="+mn-ea"/>
                <a:cs typeface="+mn-cs"/>
              </a:rPr>
              <a:t>25 Birthing Center</a:t>
            </a:r>
          </a:p>
          <a:p>
            <a:pPr defTabSz="914400" fontAlgn="auto">
              <a:spcBef>
                <a:spcPts val="0"/>
              </a:spcBef>
              <a:spcAft>
                <a:spcPts val="0"/>
              </a:spcAft>
            </a:pPr>
            <a:r>
              <a:rPr lang="en-US" sz="1000" dirty="0">
                <a:solidFill>
                  <a:prstClr val="black"/>
                </a:solidFill>
                <a:latin typeface="Calibri"/>
                <a:ea typeface="+mn-ea"/>
                <a:cs typeface="+mn-cs"/>
              </a:rPr>
              <a:t>32 Nursing Facility</a:t>
            </a:r>
          </a:p>
          <a:p>
            <a:pPr defTabSz="914400" fontAlgn="auto">
              <a:spcBef>
                <a:spcPts val="0"/>
              </a:spcBef>
              <a:spcAft>
                <a:spcPts val="0"/>
              </a:spcAft>
            </a:pPr>
            <a:r>
              <a:rPr lang="en-US" sz="1000" dirty="0">
                <a:solidFill>
                  <a:prstClr val="black"/>
                </a:solidFill>
                <a:latin typeface="Calibri"/>
                <a:ea typeface="+mn-ea"/>
                <a:cs typeface="+mn-cs"/>
              </a:rPr>
              <a:t>33 Custodial Care Facility</a:t>
            </a:r>
          </a:p>
          <a:p>
            <a:pPr defTabSz="914400" fontAlgn="auto">
              <a:spcBef>
                <a:spcPts val="0"/>
              </a:spcBef>
              <a:spcAft>
                <a:spcPts val="0"/>
              </a:spcAft>
            </a:pPr>
            <a:r>
              <a:rPr lang="en-US" sz="1000" dirty="0">
                <a:solidFill>
                  <a:prstClr val="black"/>
                </a:solidFill>
                <a:latin typeface="Calibri"/>
                <a:ea typeface="+mn-ea"/>
                <a:cs typeface="+mn-cs"/>
              </a:rPr>
              <a:t>49 Independent Clinic</a:t>
            </a:r>
          </a:p>
          <a:p>
            <a:pPr defTabSz="914400" fontAlgn="auto">
              <a:spcBef>
                <a:spcPts val="0"/>
              </a:spcBef>
              <a:spcAft>
                <a:spcPts val="0"/>
              </a:spcAft>
            </a:pPr>
            <a:r>
              <a:rPr lang="en-US" sz="1000" dirty="0">
                <a:solidFill>
                  <a:prstClr val="black"/>
                </a:solidFill>
                <a:latin typeface="Calibri"/>
                <a:ea typeface="+mn-ea"/>
                <a:cs typeface="+mn-cs"/>
              </a:rPr>
              <a:t>50 Federally Qualified Health Center</a:t>
            </a:r>
          </a:p>
          <a:p>
            <a:pPr defTabSz="914400" fontAlgn="auto">
              <a:spcBef>
                <a:spcPts val="0"/>
              </a:spcBef>
              <a:spcAft>
                <a:spcPts val="0"/>
              </a:spcAft>
            </a:pPr>
            <a:r>
              <a:rPr lang="en-US" sz="1000" dirty="0">
                <a:solidFill>
                  <a:prstClr val="black"/>
                </a:solidFill>
                <a:latin typeface="Calibri"/>
                <a:ea typeface="+mn-ea"/>
                <a:cs typeface="+mn-cs"/>
              </a:rPr>
              <a:t>54 Intermediate Care Facility/Mentally Retarded</a:t>
            </a:r>
          </a:p>
          <a:p>
            <a:pPr defTabSz="914400" fontAlgn="auto">
              <a:spcBef>
                <a:spcPts val="0"/>
              </a:spcBef>
              <a:spcAft>
                <a:spcPts val="0"/>
              </a:spcAft>
            </a:pPr>
            <a:r>
              <a:rPr lang="en-US" sz="1000" dirty="0">
                <a:solidFill>
                  <a:prstClr val="black"/>
                </a:solidFill>
                <a:latin typeface="Calibri"/>
                <a:ea typeface="+mn-ea"/>
                <a:cs typeface="+mn-cs"/>
              </a:rPr>
              <a:t>55 Residential Substance Abuse Treatment Facility</a:t>
            </a:r>
          </a:p>
          <a:p>
            <a:pPr defTabSz="914400" fontAlgn="auto">
              <a:spcBef>
                <a:spcPts val="0"/>
              </a:spcBef>
              <a:spcAft>
                <a:spcPts val="0"/>
              </a:spcAft>
            </a:pPr>
            <a:r>
              <a:rPr lang="en-US" sz="1000" dirty="0">
                <a:solidFill>
                  <a:prstClr val="black"/>
                </a:solidFill>
                <a:latin typeface="Calibri"/>
                <a:ea typeface="+mn-ea"/>
                <a:cs typeface="+mn-cs"/>
              </a:rPr>
              <a:t>60 Mass Immunization Center</a:t>
            </a:r>
          </a:p>
          <a:p>
            <a:pPr defTabSz="914400" fontAlgn="auto">
              <a:spcBef>
                <a:spcPts val="0"/>
              </a:spcBef>
              <a:spcAft>
                <a:spcPts val="0"/>
              </a:spcAft>
            </a:pPr>
            <a:r>
              <a:rPr lang="en-US" sz="1000" dirty="0">
                <a:solidFill>
                  <a:prstClr val="black"/>
                </a:solidFill>
                <a:latin typeface="Calibri"/>
                <a:ea typeface="+mn-ea"/>
                <a:cs typeface="+mn-cs"/>
              </a:rPr>
              <a:t>57 Non-residential Substance Abuse Treatment Facility</a:t>
            </a:r>
          </a:p>
          <a:p>
            <a:pPr defTabSz="914400" fontAlgn="auto">
              <a:spcBef>
                <a:spcPts val="0"/>
              </a:spcBef>
              <a:spcAft>
                <a:spcPts val="0"/>
              </a:spcAft>
            </a:pPr>
            <a:r>
              <a:rPr lang="en-US" sz="1000" dirty="0">
                <a:solidFill>
                  <a:prstClr val="black"/>
                </a:solidFill>
                <a:latin typeface="Calibri"/>
                <a:ea typeface="+mn-ea"/>
                <a:cs typeface="+mn-cs"/>
              </a:rPr>
              <a:t>62 Comprehensive Outpatient Rehabilitation Facility</a:t>
            </a:r>
          </a:p>
          <a:p>
            <a:pPr defTabSz="914400" fontAlgn="auto">
              <a:spcBef>
                <a:spcPts val="0"/>
              </a:spcBef>
              <a:spcAft>
                <a:spcPts val="0"/>
              </a:spcAft>
            </a:pPr>
            <a:r>
              <a:rPr lang="en-US" sz="1000" dirty="0">
                <a:solidFill>
                  <a:prstClr val="black"/>
                </a:solidFill>
                <a:latin typeface="Calibri"/>
                <a:ea typeface="+mn-ea"/>
                <a:cs typeface="+mn-cs"/>
              </a:rPr>
              <a:t>65 End-Stage Renal Disease Treatment Facility</a:t>
            </a:r>
          </a:p>
          <a:p>
            <a:pPr defTabSz="914400" fontAlgn="auto">
              <a:spcBef>
                <a:spcPts val="0"/>
              </a:spcBef>
              <a:spcAft>
                <a:spcPts val="0"/>
              </a:spcAft>
            </a:pPr>
            <a:r>
              <a:rPr lang="en-US" sz="1000" dirty="0">
                <a:solidFill>
                  <a:prstClr val="black"/>
                </a:solidFill>
                <a:latin typeface="Calibri"/>
                <a:ea typeface="+mn-ea"/>
                <a:cs typeface="+mn-cs"/>
              </a:rPr>
              <a:t>71 Public Health Clinic</a:t>
            </a:r>
          </a:p>
          <a:p>
            <a:pPr defTabSz="914400" fontAlgn="auto">
              <a:spcBef>
                <a:spcPts val="0"/>
              </a:spcBef>
              <a:spcAft>
                <a:spcPts val="0"/>
              </a:spcAft>
            </a:pPr>
            <a:r>
              <a:rPr lang="en-US" sz="1000" dirty="0">
                <a:solidFill>
                  <a:prstClr val="black"/>
                </a:solidFill>
                <a:latin typeface="Calibri"/>
                <a:ea typeface="+mn-ea"/>
                <a:cs typeface="+mn-cs"/>
              </a:rPr>
              <a:t>72 Rural Health Clinic</a:t>
            </a:r>
          </a:p>
          <a:p>
            <a:pPr defTabSz="914400" fontAlgn="auto">
              <a:spcBef>
                <a:spcPts val="0"/>
              </a:spcBef>
              <a:spcAft>
                <a:spcPts val="0"/>
              </a:spcAft>
            </a:pPr>
            <a:r>
              <a:rPr lang="en-US" sz="1000" dirty="0">
                <a:solidFill>
                  <a:prstClr val="black"/>
                </a:solidFill>
                <a:latin typeface="Calibri"/>
                <a:ea typeface="+mn-ea"/>
                <a:cs typeface="+mn-cs"/>
              </a:rPr>
              <a:t>81 Independent Laboratory</a:t>
            </a:r>
          </a:p>
          <a:p>
            <a:pPr defTabSz="914400" fontAlgn="auto">
              <a:spcBef>
                <a:spcPts val="0"/>
              </a:spcBef>
              <a:spcAft>
                <a:spcPts val="0"/>
              </a:spcAft>
            </a:pPr>
            <a:r>
              <a:rPr lang="en-US" sz="1000" dirty="0">
                <a:solidFill>
                  <a:prstClr val="black"/>
                </a:solidFill>
                <a:latin typeface="Calibri"/>
                <a:ea typeface="+mn-ea"/>
                <a:cs typeface="+mn-cs"/>
              </a:rPr>
              <a:t>99 Other Place</a:t>
            </a:r>
          </a:p>
        </p:txBody>
      </p:sp>
      <p:sp>
        <p:nvSpPr>
          <p:cNvPr id="10" name="Rectangle 9"/>
          <p:cNvSpPr/>
          <p:nvPr/>
        </p:nvSpPr>
        <p:spPr>
          <a:xfrm>
            <a:off x="3425568" y="1366807"/>
            <a:ext cx="2670432" cy="2400657"/>
          </a:xfrm>
          <a:prstGeom prst="rect">
            <a:avLst/>
          </a:prstGeom>
          <a:solidFill>
            <a:schemeClr val="bg2"/>
          </a:solidFill>
          <a:ln>
            <a:solidFill>
              <a:schemeClr val="accent1"/>
            </a:solidFill>
          </a:ln>
        </p:spPr>
        <p:txBody>
          <a:bodyPr wrap="square">
            <a:spAutoFit/>
          </a:bodyPr>
          <a:lstStyle/>
          <a:p>
            <a:pPr defTabSz="914400" fontAlgn="auto">
              <a:spcBef>
                <a:spcPts val="0"/>
              </a:spcBef>
              <a:spcAft>
                <a:spcPts val="0"/>
              </a:spcAft>
            </a:pPr>
            <a:r>
              <a:rPr lang="en-US" sz="1000" b="1" u="sng" dirty="0">
                <a:solidFill>
                  <a:prstClr val="black"/>
                </a:solidFill>
                <a:latin typeface="Calibri"/>
                <a:ea typeface="+mn-ea"/>
                <a:cs typeface="+mn-cs"/>
              </a:rPr>
              <a:t>MC037 Facility Site of Service Description</a:t>
            </a:r>
          </a:p>
          <a:p>
            <a:pPr defTabSz="914400" fontAlgn="auto">
              <a:spcBef>
                <a:spcPts val="0"/>
              </a:spcBef>
              <a:spcAft>
                <a:spcPts val="0"/>
              </a:spcAft>
            </a:pPr>
            <a:r>
              <a:rPr lang="en-US" sz="1000" dirty="0">
                <a:solidFill>
                  <a:prstClr val="black"/>
                </a:solidFill>
                <a:latin typeface="Calibri"/>
                <a:ea typeface="+mn-ea"/>
                <a:cs typeface="+mn-cs"/>
              </a:rPr>
              <a:t>21 Inpatient Hospital</a:t>
            </a:r>
          </a:p>
          <a:p>
            <a:pPr defTabSz="914400" fontAlgn="auto">
              <a:spcBef>
                <a:spcPts val="0"/>
              </a:spcBef>
              <a:spcAft>
                <a:spcPts val="0"/>
              </a:spcAft>
            </a:pPr>
            <a:r>
              <a:rPr lang="en-US" sz="1000" dirty="0">
                <a:solidFill>
                  <a:prstClr val="black"/>
                </a:solidFill>
                <a:latin typeface="Calibri"/>
                <a:ea typeface="+mn-ea"/>
                <a:cs typeface="+mn-cs"/>
              </a:rPr>
              <a:t>22 Outpatient Hospital</a:t>
            </a:r>
          </a:p>
          <a:p>
            <a:pPr defTabSz="914400" fontAlgn="auto">
              <a:spcBef>
                <a:spcPts val="0"/>
              </a:spcBef>
              <a:spcAft>
                <a:spcPts val="0"/>
              </a:spcAft>
            </a:pPr>
            <a:r>
              <a:rPr lang="en-US" sz="1000" dirty="0">
                <a:solidFill>
                  <a:prstClr val="black"/>
                </a:solidFill>
                <a:latin typeface="Calibri"/>
                <a:ea typeface="+mn-ea"/>
                <a:cs typeface="+mn-cs"/>
              </a:rPr>
              <a:t>23 Emergency Room – Hospital</a:t>
            </a:r>
          </a:p>
          <a:p>
            <a:pPr defTabSz="914400" fontAlgn="auto">
              <a:spcBef>
                <a:spcPts val="0"/>
              </a:spcBef>
              <a:spcAft>
                <a:spcPts val="0"/>
              </a:spcAft>
            </a:pPr>
            <a:r>
              <a:rPr lang="en-US" sz="1000" dirty="0">
                <a:solidFill>
                  <a:prstClr val="black"/>
                </a:solidFill>
                <a:latin typeface="Calibri"/>
                <a:ea typeface="+mn-ea"/>
                <a:cs typeface="+mn-cs"/>
              </a:rPr>
              <a:t>24 Ambulatory Surgical Center</a:t>
            </a:r>
          </a:p>
          <a:p>
            <a:pPr defTabSz="914400" fontAlgn="auto">
              <a:spcBef>
                <a:spcPts val="0"/>
              </a:spcBef>
              <a:spcAft>
                <a:spcPts val="0"/>
              </a:spcAft>
            </a:pPr>
            <a:r>
              <a:rPr lang="en-US" sz="1000" dirty="0">
                <a:solidFill>
                  <a:prstClr val="black"/>
                </a:solidFill>
                <a:latin typeface="Calibri"/>
                <a:ea typeface="+mn-ea"/>
                <a:cs typeface="+mn-cs"/>
              </a:rPr>
              <a:t>26 Military Treatment Facility</a:t>
            </a:r>
          </a:p>
          <a:p>
            <a:pPr defTabSz="914400" fontAlgn="auto">
              <a:spcBef>
                <a:spcPts val="0"/>
              </a:spcBef>
              <a:spcAft>
                <a:spcPts val="0"/>
              </a:spcAft>
            </a:pPr>
            <a:r>
              <a:rPr lang="en-US" sz="1000" dirty="0">
                <a:solidFill>
                  <a:prstClr val="black"/>
                </a:solidFill>
                <a:latin typeface="Calibri"/>
                <a:ea typeface="+mn-ea"/>
                <a:cs typeface="+mn-cs"/>
              </a:rPr>
              <a:t>31 Skilled Nursing Facility</a:t>
            </a:r>
          </a:p>
          <a:p>
            <a:pPr defTabSz="914400" fontAlgn="auto">
              <a:spcBef>
                <a:spcPts val="0"/>
              </a:spcBef>
              <a:spcAft>
                <a:spcPts val="0"/>
              </a:spcAft>
            </a:pPr>
            <a:r>
              <a:rPr lang="en-US" sz="1000" dirty="0">
                <a:solidFill>
                  <a:prstClr val="black"/>
                </a:solidFill>
                <a:latin typeface="Calibri"/>
                <a:ea typeface="+mn-ea"/>
                <a:cs typeface="+mn-cs"/>
              </a:rPr>
              <a:t>34 Hospice</a:t>
            </a:r>
          </a:p>
          <a:p>
            <a:pPr defTabSz="914400" fontAlgn="auto">
              <a:spcBef>
                <a:spcPts val="0"/>
              </a:spcBef>
              <a:spcAft>
                <a:spcPts val="0"/>
              </a:spcAft>
            </a:pPr>
            <a:r>
              <a:rPr lang="en-US" sz="1000" dirty="0">
                <a:solidFill>
                  <a:prstClr val="black"/>
                </a:solidFill>
                <a:latin typeface="Calibri"/>
                <a:ea typeface="+mn-ea"/>
                <a:cs typeface="+mn-cs"/>
              </a:rPr>
              <a:t>41 Ambulance - Land</a:t>
            </a:r>
          </a:p>
          <a:p>
            <a:pPr defTabSz="914400" fontAlgn="auto">
              <a:spcBef>
                <a:spcPts val="0"/>
              </a:spcBef>
              <a:spcAft>
                <a:spcPts val="0"/>
              </a:spcAft>
            </a:pPr>
            <a:r>
              <a:rPr lang="en-US" sz="1000" dirty="0">
                <a:solidFill>
                  <a:prstClr val="black"/>
                </a:solidFill>
                <a:latin typeface="Calibri"/>
                <a:ea typeface="+mn-ea"/>
                <a:cs typeface="+mn-cs"/>
              </a:rPr>
              <a:t>42 Ambulance – Air or Water</a:t>
            </a:r>
          </a:p>
          <a:p>
            <a:pPr defTabSz="914400" fontAlgn="auto">
              <a:spcBef>
                <a:spcPts val="0"/>
              </a:spcBef>
              <a:spcAft>
                <a:spcPts val="0"/>
              </a:spcAft>
            </a:pPr>
            <a:r>
              <a:rPr lang="en-US" sz="1000" dirty="0">
                <a:solidFill>
                  <a:prstClr val="black"/>
                </a:solidFill>
                <a:latin typeface="Calibri"/>
                <a:ea typeface="+mn-ea"/>
                <a:cs typeface="+mn-cs"/>
              </a:rPr>
              <a:t>51 Inpatient Psychiatric Facility</a:t>
            </a:r>
          </a:p>
          <a:p>
            <a:pPr defTabSz="914400" fontAlgn="auto">
              <a:spcBef>
                <a:spcPts val="0"/>
              </a:spcBef>
              <a:spcAft>
                <a:spcPts val="0"/>
              </a:spcAft>
            </a:pPr>
            <a:r>
              <a:rPr lang="en-US" sz="1000" dirty="0">
                <a:solidFill>
                  <a:prstClr val="black"/>
                </a:solidFill>
                <a:latin typeface="Calibri"/>
                <a:ea typeface="+mn-ea"/>
                <a:cs typeface="+mn-cs"/>
              </a:rPr>
              <a:t>52 Psychiatric Facility-Partial Hospitalization</a:t>
            </a:r>
          </a:p>
          <a:p>
            <a:pPr defTabSz="914400" fontAlgn="auto">
              <a:spcBef>
                <a:spcPts val="0"/>
              </a:spcBef>
              <a:spcAft>
                <a:spcPts val="0"/>
              </a:spcAft>
            </a:pPr>
            <a:r>
              <a:rPr lang="en-US" sz="1000" dirty="0">
                <a:solidFill>
                  <a:prstClr val="black"/>
                </a:solidFill>
                <a:latin typeface="Calibri"/>
                <a:ea typeface="+mn-ea"/>
                <a:cs typeface="+mn-cs"/>
              </a:rPr>
              <a:t>53 Community Mental Health Center</a:t>
            </a:r>
          </a:p>
          <a:p>
            <a:pPr defTabSz="914400" fontAlgn="auto">
              <a:spcBef>
                <a:spcPts val="0"/>
              </a:spcBef>
              <a:spcAft>
                <a:spcPts val="0"/>
              </a:spcAft>
            </a:pPr>
            <a:r>
              <a:rPr lang="en-US" sz="1000" dirty="0">
                <a:solidFill>
                  <a:prstClr val="black"/>
                </a:solidFill>
                <a:latin typeface="Calibri"/>
                <a:ea typeface="+mn-ea"/>
                <a:cs typeface="+mn-cs"/>
              </a:rPr>
              <a:t>56 Psychiatric Residential Treatment Center</a:t>
            </a:r>
          </a:p>
          <a:p>
            <a:pPr defTabSz="914400" fontAlgn="auto">
              <a:spcBef>
                <a:spcPts val="0"/>
              </a:spcBef>
              <a:spcAft>
                <a:spcPts val="0"/>
              </a:spcAft>
            </a:pPr>
            <a:r>
              <a:rPr lang="en-US" sz="1000" dirty="0">
                <a:solidFill>
                  <a:prstClr val="black"/>
                </a:solidFill>
                <a:latin typeface="Calibri"/>
                <a:ea typeface="+mn-ea"/>
                <a:cs typeface="+mn-cs"/>
              </a:rPr>
              <a:t>61 Comprehensive Inpatient Rehab Facility</a:t>
            </a:r>
          </a:p>
        </p:txBody>
      </p:sp>
    </p:spTree>
    <p:extLst>
      <p:ext uri="{BB962C8B-B14F-4D97-AF65-F5344CB8AC3E}">
        <p14:creationId xmlns:p14="http://schemas.microsoft.com/office/powerpoint/2010/main" val="19514971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cdn2.hubspot.net/hubfs/166672/Inpatient_vs_outpatient_coding-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62987" y="0"/>
            <a:ext cx="2730217" cy="18288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029200" y="1981200"/>
            <a:ext cx="3888160" cy="1046440"/>
          </a:xfrm>
          <a:prstGeom prst="rect">
            <a:avLst/>
          </a:prstGeom>
          <a:solidFill>
            <a:schemeClr val="tx2">
              <a:lumMod val="40000"/>
              <a:lumOff val="60000"/>
              <a:alpha val="25000"/>
            </a:schemeClr>
          </a:solidFill>
        </p:spPr>
        <p:txBody>
          <a:bodyPr wrap="square" rtlCol="0">
            <a:spAutoFit/>
          </a:bodyPr>
          <a:lstStyle/>
          <a:p>
            <a:pPr defTabSz="914400" fontAlgn="auto">
              <a:spcBef>
                <a:spcPts val="0"/>
              </a:spcBef>
              <a:spcAft>
                <a:spcPts val="0"/>
              </a:spcAft>
            </a:pPr>
            <a:r>
              <a:rPr lang="en-US" sz="1400" b="1" u="sng" dirty="0">
                <a:solidFill>
                  <a:prstClr val="black"/>
                </a:solidFill>
                <a:latin typeface="Calibri"/>
                <a:ea typeface="+mn-ea"/>
                <a:cs typeface="+mn-cs"/>
              </a:rPr>
              <a:t>Outpatient Procedures and Diagnoses</a:t>
            </a:r>
          </a:p>
          <a:p>
            <a:pPr defTabSz="914400" fontAlgn="auto">
              <a:spcBef>
                <a:spcPts val="0"/>
              </a:spcBef>
              <a:spcAft>
                <a:spcPts val="0"/>
              </a:spcAft>
            </a:pPr>
            <a:r>
              <a:rPr lang="en-US" sz="1200" dirty="0">
                <a:solidFill>
                  <a:prstClr val="black"/>
                </a:solidFill>
                <a:latin typeface="Calibri"/>
                <a:ea typeface="+mn-ea"/>
                <a:cs typeface="+mn-cs"/>
              </a:rPr>
              <a:t>Outpatient services and procedures utilize CPT/HCPCS </a:t>
            </a:r>
            <a:r>
              <a:rPr lang="en-US" sz="1200" b="1" dirty="0">
                <a:solidFill>
                  <a:srgbClr val="FF0000"/>
                </a:solidFill>
                <a:latin typeface="Calibri"/>
                <a:ea typeface="+mn-ea"/>
                <a:cs typeface="+mn-cs"/>
              </a:rPr>
              <a:t>(MC055)</a:t>
            </a:r>
            <a:r>
              <a:rPr lang="en-US" sz="1200" dirty="0">
                <a:solidFill>
                  <a:prstClr val="black"/>
                </a:solidFill>
                <a:latin typeface="Calibri"/>
                <a:ea typeface="+mn-ea"/>
                <a:cs typeface="+mn-cs"/>
              </a:rPr>
              <a:t>,</a:t>
            </a:r>
            <a:r>
              <a:rPr lang="en-US" sz="1200" b="1" dirty="0">
                <a:solidFill>
                  <a:srgbClr val="FF0000"/>
                </a:solidFill>
                <a:latin typeface="Calibri"/>
                <a:ea typeface="+mn-ea"/>
                <a:cs typeface="+mn-cs"/>
              </a:rPr>
              <a:t> </a:t>
            </a:r>
            <a:r>
              <a:rPr lang="en-US" sz="1200" dirty="0">
                <a:solidFill>
                  <a:prstClr val="black"/>
                </a:solidFill>
                <a:latin typeface="Calibri"/>
                <a:ea typeface="+mn-ea"/>
                <a:cs typeface="+mn-cs"/>
              </a:rPr>
              <a:t>procedure code modifiers </a:t>
            </a:r>
            <a:r>
              <a:rPr lang="en-US" sz="1200" b="1" dirty="0">
                <a:solidFill>
                  <a:srgbClr val="FF0000"/>
                </a:solidFill>
                <a:latin typeface="Calibri"/>
                <a:ea typeface="+mn-ea"/>
                <a:cs typeface="+mn-cs"/>
              </a:rPr>
              <a:t>(MC056, MC057, MC108, MC109) </a:t>
            </a:r>
            <a:r>
              <a:rPr lang="en-US" sz="1200" dirty="0">
                <a:solidFill>
                  <a:prstClr val="black"/>
                </a:solidFill>
                <a:latin typeface="Calibri"/>
                <a:ea typeface="+mn-ea"/>
                <a:cs typeface="+mn-cs"/>
              </a:rPr>
              <a:t>and ICD-9-CM or ICD-10-CM* for diagnoses</a:t>
            </a:r>
            <a:r>
              <a:rPr lang="en-US" sz="1200" b="1" dirty="0">
                <a:solidFill>
                  <a:srgbClr val="FF0000"/>
                </a:solidFill>
                <a:latin typeface="Calibri"/>
                <a:ea typeface="+mn-ea"/>
                <a:cs typeface="+mn-cs"/>
              </a:rPr>
              <a:t> (MC040-MC053, MC142-MC153)</a:t>
            </a:r>
            <a:r>
              <a:rPr lang="en-US" sz="1200" dirty="0">
                <a:solidFill>
                  <a:prstClr val="black"/>
                </a:solidFill>
                <a:latin typeface="Calibri"/>
                <a:ea typeface="+mn-ea"/>
                <a:cs typeface="+mn-cs"/>
              </a:rPr>
              <a:t>.</a:t>
            </a:r>
          </a:p>
        </p:txBody>
      </p:sp>
      <p:sp>
        <p:nvSpPr>
          <p:cNvPr id="8" name="TextBox 7"/>
          <p:cNvSpPr txBox="1"/>
          <p:nvPr/>
        </p:nvSpPr>
        <p:spPr>
          <a:xfrm>
            <a:off x="198535" y="1828800"/>
            <a:ext cx="3758665" cy="1231106"/>
          </a:xfrm>
          <a:prstGeom prst="rect">
            <a:avLst/>
          </a:prstGeom>
          <a:solidFill>
            <a:srgbClr val="FFFF00">
              <a:alpha val="17000"/>
            </a:srgbClr>
          </a:solidFill>
        </p:spPr>
        <p:txBody>
          <a:bodyPr wrap="square" rtlCol="0">
            <a:spAutoFit/>
          </a:bodyPr>
          <a:lstStyle/>
          <a:p>
            <a:pPr defTabSz="914400" fontAlgn="auto">
              <a:spcBef>
                <a:spcPts val="0"/>
              </a:spcBef>
              <a:spcAft>
                <a:spcPts val="0"/>
              </a:spcAft>
            </a:pPr>
            <a:r>
              <a:rPr lang="en-US" sz="1400" b="1" u="sng" dirty="0">
                <a:solidFill>
                  <a:prstClr val="black"/>
                </a:solidFill>
                <a:latin typeface="Calibri"/>
                <a:ea typeface="+mn-ea"/>
                <a:cs typeface="+mn-cs"/>
              </a:rPr>
              <a:t>Inpatient Procedure and Diagnoses</a:t>
            </a:r>
          </a:p>
          <a:p>
            <a:pPr defTabSz="914400" fontAlgn="auto">
              <a:spcBef>
                <a:spcPts val="0"/>
              </a:spcBef>
              <a:spcAft>
                <a:spcPts val="0"/>
              </a:spcAft>
            </a:pPr>
            <a:r>
              <a:rPr lang="en-US" sz="1200" dirty="0">
                <a:solidFill>
                  <a:prstClr val="black"/>
                </a:solidFill>
                <a:latin typeface="Calibri"/>
                <a:ea typeface="+mn-ea"/>
                <a:cs typeface="+mn-cs"/>
              </a:rPr>
              <a:t>Inpatient hospital services and procedures utilize ICD-9-CM or ICD-10-CM </a:t>
            </a:r>
            <a:r>
              <a:rPr lang="en-US" sz="1200" b="1" dirty="0">
                <a:solidFill>
                  <a:srgbClr val="FF0000"/>
                </a:solidFill>
                <a:latin typeface="Calibri"/>
                <a:ea typeface="+mn-ea"/>
                <a:cs typeface="+mn-cs"/>
              </a:rPr>
              <a:t>(MC058, MC083-MC088) </a:t>
            </a:r>
            <a:r>
              <a:rPr lang="en-US" sz="1200" dirty="0">
                <a:solidFill>
                  <a:prstClr val="black"/>
                </a:solidFill>
                <a:latin typeface="Calibri"/>
                <a:ea typeface="+mn-ea"/>
                <a:cs typeface="+mn-cs"/>
              </a:rPr>
              <a:t>and revenue codes </a:t>
            </a:r>
            <a:r>
              <a:rPr lang="en-US" sz="1200" b="1" dirty="0">
                <a:solidFill>
                  <a:srgbClr val="FF0000"/>
                </a:solidFill>
                <a:latin typeface="Calibri"/>
                <a:ea typeface="+mn-ea"/>
                <a:cs typeface="+mn-cs"/>
              </a:rPr>
              <a:t>(MC054) </a:t>
            </a:r>
            <a:r>
              <a:rPr lang="en-US" sz="1200" dirty="0">
                <a:solidFill>
                  <a:prstClr val="black"/>
                </a:solidFill>
                <a:latin typeface="Calibri"/>
                <a:ea typeface="+mn-ea"/>
                <a:cs typeface="+mn-cs"/>
              </a:rPr>
              <a:t>and ICD-9-CM or ICD-10-CM* for diagnoses </a:t>
            </a:r>
            <a:r>
              <a:rPr lang="en-US" sz="1200" b="1" dirty="0">
                <a:solidFill>
                  <a:srgbClr val="FF0000"/>
                </a:solidFill>
                <a:latin typeface="Calibri"/>
                <a:ea typeface="+mn-ea"/>
                <a:cs typeface="+mn-cs"/>
              </a:rPr>
              <a:t>(MC040-MC053, MC142-MC153)</a:t>
            </a:r>
            <a:r>
              <a:rPr lang="en-US" sz="1200" dirty="0">
                <a:solidFill>
                  <a:prstClr val="black"/>
                </a:solidFill>
                <a:latin typeface="Calibri"/>
                <a:ea typeface="+mn-ea"/>
                <a:cs typeface="+mn-cs"/>
              </a:rPr>
              <a:t>, admitting diagnosis </a:t>
            </a:r>
            <a:r>
              <a:rPr lang="en-US" sz="1200" b="1" dirty="0">
                <a:solidFill>
                  <a:srgbClr val="FF0000"/>
                </a:solidFill>
                <a:latin typeface="Calibri"/>
                <a:ea typeface="+mn-ea"/>
                <a:cs typeface="+mn-cs"/>
              </a:rPr>
              <a:t>(MC039) </a:t>
            </a:r>
            <a:r>
              <a:rPr lang="en-US" sz="1200" dirty="0">
                <a:solidFill>
                  <a:prstClr val="black"/>
                </a:solidFill>
                <a:latin typeface="Calibri"/>
                <a:ea typeface="+mn-ea"/>
                <a:cs typeface="+mn-cs"/>
              </a:rPr>
              <a:t>and discharge diagnosis </a:t>
            </a:r>
            <a:r>
              <a:rPr lang="en-US" sz="1200" b="1" dirty="0">
                <a:solidFill>
                  <a:srgbClr val="FF0000"/>
                </a:solidFill>
                <a:latin typeface="Calibri"/>
                <a:ea typeface="+mn-ea"/>
                <a:cs typeface="+mn-cs"/>
              </a:rPr>
              <a:t>(MC136)</a:t>
            </a:r>
            <a:r>
              <a:rPr lang="en-US" sz="1200" dirty="0">
                <a:solidFill>
                  <a:prstClr val="black"/>
                </a:solidFill>
                <a:latin typeface="Calibri"/>
                <a:ea typeface="+mn-ea"/>
                <a:cs typeface="+mn-cs"/>
              </a:rPr>
              <a:t>.</a:t>
            </a:r>
          </a:p>
        </p:txBody>
      </p:sp>
      <p:sp>
        <p:nvSpPr>
          <p:cNvPr id="3" name="TextBox 2"/>
          <p:cNvSpPr txBox="1"/>
          <p:nvPr/>
        </p:nvSpPr>
        <p:spPr>
          <a:xfrm>
            <a:off x="838200" y="5750683"/>
            <a:ext cx="7010400" cy="954107"/>
          </a:xfrm>
          <a:prstGeom prst="rect">
            <a:avLst/>
          </a:prstGeom>
          <a:noFill/>
        </p:spPr>
        <p:txBody>
          <a:bodyPr wrap="square" rtlCol="0">
            <a:spAutoFit/>
          </a:bodyPr>
          <a:lstStyle/>
          <a:p>
            <a:pPr defTabSz="914400" fontAlgn="auto">
              <a:spcBef>
                <a:spcPts val="0"/>
              </a:spcBef>
              <a:spcAft>
                <a:spcPts val="0"/>
              </a:spcAft>
            </a:pPr>
            <a:r>
              <a:rPr lang="en-US" sz="1400" i="1" dirty="0">
                <a:solidFill>
                  <a:prstClr val="black"/>
                </a:solidFill>
                <a:latin typeface="Calibri"/>
                <a:ea typeface="+mn-ea"/>
                <a:cs typeface="+mn-cs"/>
              </a:rPr>
              <a:t>* Please keep in mind that ICD-9-CM was effective through 9/30/15 and ICD-10-CM is effective from 10/1/15. While both inpatient and outpatient diagnosis care settings share the same nomenclature, inpatient procedure codes are based on ICD-9-CM/ICD-10-CM and outpatient procedures remain based on CPT/HCPCS, with no switch to the outpatient coding rubric.</a:t>
            </a:r>
          </a:p>
        </p:txBody>
      </p:sp>
      <p:sp>
        <p:nvSpPr>
          <p:cNvPr id="7" name="TextBox 6"/>
          <p:cNvSpPr txBox="1"/>
          <p:nvPr/>
        </p:nvSpPr>
        <p:spPr>
          <a:xfrm>
            <a:off x="198535" y="406568"/>
            <a:ext cx="5716960" cy="1015663"/>
          </a:xfrm>
          <a:prstGeom prst="rect">
            <a:avLst/>
          </a:prstGeom>
          <a:noFill/>
        </p:spPr>
        <p:txBody>
          <a:bodyPr wrap="square" rtlCol="0">
            <a:spAutoFit/>
          </a:bodyPr>
          <a:lstStyle/>
          <a:p>
            <a:pPr defTabSz="914400" fontAlgn="auto">
              <a:spcBef>
                <a:spcPts val="0"/>
              </a:spcBef>
              <a:spcAft>
                <a:spcPts val="0"/>
              </a:spcAft>
            </a:pPr>
            <a:r>
              <a:rPr lang="en-US" sz="2000" b="1" u="sng" dirty="0">
                <a:solidFill>
                  <a:prstClr val="black"/>
                </a:solidFill>
                <a:latin typeface="Calibri"/>
                <a:ea typeface="+mn-ea"/>
                <a:cs typeface="+mn-cs"/>
              </a:rPr>
              <a:t>Answer</a:t>
            </a:r>
            <a:r>
              <a:rPr lang="en-US" sz="2000" dirty="0">
                <a:solidFill>
                  <a:prstClr val="black"/>
                </a:solidFill>
                <a:latin typeface="Calibri"/>
                <a:ea typeface="+mn-ea"/>
                <a:cs typeface="+mn-cs"/>
              </a:rPr>
              <a:t> (continued): Different coding nomenclatures are used for inpatient and outpatient procedures but the same nomenclature is used for diagnosis codes. </a:t>
            </a:r>
          </a:p>
        </p:txBody>
      </p:sp>
      <p:sp>
        <p:nvSpPr>
          <p:cNvPr id="10" name="Rectangle 9"/>
          <p:cNvSpPr/>
          <p:nvPr/>
        </p:nvSpPr>
        <p:spPr>
          <a:xfrm>
            <a:off x="5029201" y="3139859"/>
            <a:ext cx="3888159" cy="2492990"/>
          </a:xfrm>
          <a:prstGeom prst="rect">
            <a:avLst/>
          </a:prstGeom>
          <a:ln>
            <a:solidFill>
              <a:schemeClr val="accent1"/>
            </a:solidFill>
          </a:ln>
        </p:spPr>
        <p:txBody>
          <a:bodyPr wrap="square">
            <a:spAutoFit/>
          </a:bodyPr>
          <a:lstStyle/>
          <a:p>
            <a:pPr defTabSz="914400" fontAlgn="auto">
              <a:spcBef>
                <a:spcPts val="0"/>
              </a:spcBef>
              <a:spcAft>
                <a:spcPts val="0"/>
              </a:spcAft>
            </a:pPr>
            <a:r>
              <a:rPr lang="en-US" sz="1200" dirty="0">
                <a:solidFill>
                  <a:prstClr val="black"/>
                </a:solidFill>
                <a:latin typeface="Calibri"/>
                <a:ea typeface="+mn-ea"/>
                <a:cs typeface="+mn-cs"/>
              </a:rPr>
              <a:t>For outpatient procedures, when MC055 is populated, the </a:t>
            </a:r>
            <a:r>
              <a:rPr lang="en-US" sz="1200" b="1" u="sng" dirty="0">
                <a:solidFill>
                  <a:prstClr val="black"/>
                </a:solidFill>
                <a:latin typeface="Calibri"/>
                <a:ea typeface="+mn-ea"/>
                <a:cs typeface="+mn-cs"/>
              </a:rPr>
              <a:t>Procedure Code Type Identifier</a:t>
            </a:r>
            <a:r>
              <a:rPr lang="en-US" sz="1200" b="1" dirty="0">
                <a:solidFill>
                  <a:prstClr val="black"/>
                </a:solidFill>
                <a:latin typeface="Calibri"/>
                <a:ea typeface="+mn-ea"/>
                <a:cs typeface="+mn-cs"/>
              </a:rPr>
              <a:t> </a:t>
            </a:r>
            <a:r>
              <a:rPr lang="en-US" sz="1200" dirty="0">
                <a:solidFill>
                  <a:prstClr val="black"/>
                </a:solidFill>
                <a:latin typeface="Calibri"/>
                <a:ea typeface="+mn-ea"/>
                <a:cs typeface="+mn-cs"/>
              </a:rPr>
              <a:t>(</a:t>
            </a:r>
            <a:r>
              <a:rPr lang="en-US" sz="1200" b="1" dirty="0">
                <a:solidFill>
                  <a:srgbClr val="FF0000"/>
                </a:solidFill>
                <a:latin typeface="Calibri"/>
                <a:ea typeface="+mn-ea"/>
                <a:cs typeface="+mn-cs"/>
              </a:rPr>
              <a:t>MC130</a:t>
            </a:r>
            <a:r>
              <a:rPr lang="en-US" sz="1200" dirty="0">
                <a:solidFill>
                  <a:prstClr val="black"/>
                </a:solidFill>
                <a:latin typeface="Calibri"/>
                <a:ea typeface="+mn-ea"/>
                <a:cs typeface="+mn-cs"/>
              </a:rPr>
              <a:t>) field defines the type of Procedure Code expected in MC055.</a:t>
            </a:r>
          </a:p>
          <a:p>
            <a:pPr defTabSz="914400" fontAlgn="auto">
              <a:spcBef>
                <a:spcPts val="0"/>
              </a:spcBef>
              <a:spcAft>
                <a:spcPts val="0"/>
              </a:spcAft>
            </a:pPr>
            <a:endParaRPr lang="en-US" sz="1200" dirty="0">
              <a:solidFill>
                <a:prstClr val="black"/>
              </a:solidFill>
              <a:latin typeface="Calibri"/>
              <a:ea typeface="+mn-ea"/>
              <a:cs typeface="+mn-cs"/>
            </a:endParaRPr>
          </a:p>
          <a:p>
            <a:pPr defTabSz="914400" fontAlgn="auto">
              <a:spcBef>
                <a:spcPts val="0"/>
              </a:spcBef>
              <a:spcAft>
                <a:spcPts val="0"/>
              </a:spcAft>
            </a:pPr>
            <a:r>
              <a:rPr lang="en-US" sz="1200" b="1" u="sng" dirty="0">
                <a:solidFill>
                  <a:prstClr val="black"/>
                </a:solidFill>
                <a:latin typeface="Calibri"/>
                <a:ea typeface="+mn-ea"/>
                <a:cs typeface="+mn-cs"/>
              </a:rPr>
              <a:t>Value</a:t>
            </a:r>
            <a:r>
              <a:rPr lang="en-US" sz="1200" dirty="0">
                <a:solidFill>
                  <a:prstClr val="black"/>
                </a:solidFill>
                <a:latin typeface="Calibri"/>
                <a:ea typeface="+mn-ea"/>
                <a:cs typeface="+mn-cs"/>
              </a:rPr>
              <a:t>	</a:t>
            </a:r>
            <a:r>
              <a:rPr lang="en-US" sz="1200" b="1" u="sng" dirty="0">
                <a:solidFill>
                  <a:prstClr val="black"/>
                </a:solidFill>
                <a:latin typeface="Calibri"/>
                <a:ea typeface="+mn-ea"/>
                <a:cs typeface="+mn-cs"/>
              </a:rPr>
              <a:t>Description</a:t>
            </a:r>
          </a:p>
          <a:p>
            <a:pPr defTabSz="914400" fontAlgn="auto">
              <a:spcBef>
                <a:spcPts val="0"/>
              </a:spcBef>
              <a:spcAft>
                <a:spcPts val="0"/>
              </a:spcAft>
            </a:pPr>
            <a:r>
              <a:rPr lang="en-US" sz="1200" dirty="0">
                <a:solidFill>
                  <a:prstClr val="black"/>
                </a:solidFill>
                <a:latin typeface="Calibri"/>
                <a:ea typeface="+mn-ea"/>
                <a:cs typeface="+mn-cs"/>
              </a:rPr>
              <a:t>1 	CPT or HCPCS Level 1 Code</a:t>
            </a:r>
          </a:p>
          <a:p>
            <a:pPr defTabSz="914400" fontAlgn="auto">
              <a:spcBef>
                <a:spcPts val="0"/>
              </a:spcBef>
              <a:spcAft>
                <a:spcPts val="0"/>
              </a:spcAft>
            </a:pPr>
            <a:r>
              <a:rPr lang="en-US" sz="1200" dirty="0">
                <a:solidFill>
                  <a:prstClr val="black"/>
                </a:solidFill>
                <a:latin typeface="Calibri"/>
                <a:ea typeface="+mn-ea"/>
                <a:cs typeface="+mn-cs"/>
              </a:rPr>
              <a:t>2	HCPCS Level II Code</a:t>
            </a:r>
          </a:p>
          <a:p>
            <a:pPr defTabSz="914400" fontAlgn="auto">
              <a:spcBef>
                <a:spcPts val="0"/>
              </a:spcBef>
              <a:spcAft>
                <a:spcPts val="0"/>
              </a:spcAft>
            </a:pPr>
            <a:r>
              <a:rPr lang="en-US" sz="1200" dirty="0">
                <a:solidFill>
                  <a:prstClr val="black"/>
                </a:solidFill>
                <a:latin typeface="Calibri"/>
                <a:ea typeface="+mn-ea"/>
                <a:cs typeface="+mn-cs"/>
              </a:rPr>
              <a:t>3	HCPCS Level III Code (State Medicare code).</a:t>
            </a:r>
          </a:p>
          <a:p>
            <a:pPr defTabSz="914400" fontAlgn="auto">
              <a:spcBef>
                <a:spcPts val="0"/>
              </a:spcBef>
              <a:spcAft>
                <a:spcPts val="0"/>
              </a:spcAft>
            </a:pPr>
            <a:r>
              <a:rPr lang="en-US" sz="1200" dirty="0">
                <a:solidFill>
                  <a:prstClr val="black"/>
                </a:solidFill>
                <a:latin typeface="Calibri"/>
                <a:ea typeface="+mn-ea"/>
                <a:cs typeface="+mn-cs"/>
              </a:rPr>
              <a:t>4	American Dental Association CDT code</a:t>
            </a:r>
          </a:p>
          <a:p>
            <a:pPr defTabSz="914400" fontAlgn="auto">
              <a:spcBef>
                <a:spcPts val="0"/>
              </a:spcBef>
              <a:spcAft>
                <a:spcPts val="0"/>
              </a:spcAft>
            </a:pPr>
            <a:r>
              <a:rPr lang="en-US" sz="1200" dirty="0">
                <a:solidFill>
                  <a:prstClr val="black"/>
                </a:solidFill>
                <a:latin typeface="Calibri"/>
                <a:ea typeface="+mn-ea"/>
                <a:cs typeface="+mn-cs"/>
              </a:rPr>
              <a:t>5 	State defined Procedure Code</a:t>
            </a:r>
          </a:p>
          <a:p>
            <a:pPr defTabSz="914400" fontAlgn="auto">
              <a:spcBef>
                <a:spcPts val="0"/>
              </a:spcBef>
              <a:spcAft>
                <a:spcPts val="0"/>
              </a:spcAft>
            </a:pPr>
            <a:r>
              <a:rPr lang="en-US" sz="1200" dirty="0">
                <a:solidFill>
                  <a:prstClr val="black"/>
                </a:solidFill>
                <a:latin typeface="Calibri"/>
                <a:ea typeface="+mn-ea"/>
                <a:cs typeface="+mn-cs"/>
              </a:rPr>
              <a:t>6 	CPT Category II</a:t>
            </a:r>
          </a:p>
          <a:p>
            <a:pPr defTabSz="914400" fontAlgn="auto">
              <a:spcBef>
                <a:spcPts val="0"/>
              </a:spcBef>
              <a:spcAft>
                <a:spcPts val="0"/>
              </a:spcAft>
            </a:pPr>
            <a:r>
              <a:rPr lang="en-US" sz="1200" dirty="0">
                <a:solidFill>
                  <a:prstClr val="black"/>
                </a:solidFill>
                <a:latin typeface="Calibri"/>
                <a:ea typeface="+mn-ea"/>
                <a:cs typeface="+mn-cs"/>
              </a:rPr>
              <a:t>7	CPT Category III Code</a:t>
            </a:r>
          </a:p>
          <a:p>
            <a:pPr defTabSz="914400" fontAlgn="auto">
              <a:spcBef>
                <a:spcPts val="0"/>
              </a:spcBef>
              <a:spcAft>
                <a:spcPts val="0"/>
              </a:spcAft>
            </a:pPr>
            <a:endParaRPr lang="en-US" sz="1200" dirty="0">
              <a:solidFill>
                <a:prstClr val="black"/>
              </a:solidFill>
              <a:latin typeface="Calibri"/>
              <a:ea typeface="+mn-ea"/>
              <a:cs typeface="+mn-cs"/>
            </a:endParaRPr>
          </a:p>
        </p:txBody>
      </p:sp>
      <p:sp>
        <p:nvSpPr>
          <p:cNvPr id="13" name="Rectangle 12"/>
          <p:cNvSpPr/>
          <p:nvPr/>
        </p:nvSpPr>
        <p:spPr>
          <a:xfrm>
            <a:off x="232223" y="3139859"/>
            <a:ext cx="3643964" cy="1938992"/>
          </a:xfrm>
          <a:prstGeom prst="rect">
            <a:avLst/>
          </a:prstGeom>
          <a:ln>
            <a:solidFill>
              <a:schemeClr val="accent1"/>
            </a:solidFill>
          </a:ln>
        </p:spPr>
        <p:txBody>
          <a:bodyPr wrap="square">
            <a:spAutoFit/>
          </a:bodyPr>
          <a:lstStyle/>
          <a:p>
            <a:pPr defTabSz="914400" fontAlgn="auto">
              <a:spcBef>
                <a:spcPts val="0"/>
              </a:spcBef>
              <a:spcAft>
                <a:spcPts val="0"/>
              </a:spcAft>
            </a:pPr>
            <a:r>
              <a:rPr lang="en-US" sz="1200" dirty="0">
                <a:solidFill>
                  <a:prstClr val="black"/>
                </a:solidFill>
                <a:latin typeface="Calibri"/>
                <a:ea typeface="+mn-ea"/>
                <a:cs typeface="+mn-cs"/>
              </a:rPr>
              <a:t>For inpatient procedures and diagnoses, when Type of Claim (MC094) = Professional (001) or Facility (002) </a:t>
            </a:r>
          </a:p>
          <a:p>
            <a:pPr defTabSz="914400" fontAlgn="auto">
              <a:spcBef>
                <a:spcPts val="0"/>
              </a:spcBef>
              <a:spcAft>
                <a:spcPts val="0"/>
              </a:spcAft>
            </a:pPr>
            <a:r>
              <a:rPr lang="en-US" sz="1200" dirty="0">
                <a:solidFill>
                  <a:prstClr val="black"/>
                </a:solidFill>
                <a:latin typeface="Calibri"/>
                <a:ea typeface="+mn-ea"/>
                <a:cs typeface="+mn-cs"/>
              </a:rPr>
              <a:t>and any of the following fields are populated MC039-MC053, MC058, MC083-MC088, MC142-MC153, the </a:t>
            </a:r>
            <a:r>
              <a:rPr lang="en-US" sz="1200" b="1" u="sng" dirty="0">
                <a:solidFill>
                  <a:prstClr val="black"/>
                </a:solidFill>
                <a:latin typeface="Calibri"/>
                <a:ea typeface="+mn-ea"/>
                <a:cs typeface="+mn-cs"/>
              </a:rPr>
              <a:t>ICD Indicator</a:t>
            </a:r>
            <a:r>
              <a:rPr lang="en-US" sz="1200" dirty="0">
                <a:solidFill>
                  <a:prstClr val="black"/>
                </a:solidFill>
                <a:latin typeface="Calibri"/>
                <a:ea typeface="+mn-ea"/>
                <a:cs typeface="+mn-cs"/>
              </a:rPr>
              <a:t> (</a:t>
            </a:r>
            <a:r>
              <a:rPr lang="en-US" sz="1200" b="1" dirty="0">
                <a:solidFill>
                  <a:srgbClr val="FF0000"/>
                </a:solidFill>
                <a:latin typeface="Calibri"/>
                <a:ea typeface="+mn-ea"/>
                <a:cs typeface="+mn-cs"/>
              </a:rPr>
              <a:t>MC107</a:t>
            </a:r>
            <a:r>
              <a:rPr lang="en-US" sz="1200" dirty="0">
                <a:solidFill>
                  <a:prstClr val="black"/>
                </a:solidFill>
                <a:latin typeface="Calibri"/>
                <a:ea typeface="+mn-ea"/>
                <a:cs typeface="+mn-cs"/>
              </a:rPr>
              <a:t>) field whether the diagnoses and procedures on claim are ICD-9-CM or ICD-10-CM</a:t>
            </a:r>
          </a:p>
          <a:p>
            <a:pPr defTabSz="914400" fontAlgn="auto">
              <a:spcBef>
                <a:spcPts val="0"/>
              </a:spcBef>
              <a:spcAft>
                <a:spcPts val="0"/>
              </a:spcAft>
            </a:pPr>
            <a:endParaRPr lang="en-US" sz="1200" dirty="0">
              <a:solidFill>
                <a:prstClr val="black"/>
              </a:solidFill>
              <a:latin typeface="Calibri"/>
              <a:ea typeface="+mn-ea"/>
              <a:cs typeface="+mn-cs"/>
            </a:endParaRPr>
          </a:p>
          <a:p>
            <a:pPr defTabSz="914400" fontAlgn="auto">
              <a:spcBef>
                <a:spcPts val="0"/>
              </a:spcBef>
              <a:spcAft>
                <a:spcPts val="0"/>
              </a:spcAft>
            </a:pPr>
            <a:r>
              <a:rPr lang="en-US" sz="1200" b="1" u="sng" dirty="0">
                <a:solidFill>
                  <a:prstClr val="black"/>
                </a:solidFill>
                <a:latin typeface="Calibri"/>
                <a:ea typeface="+mn-ea"/>
                <a:cs typeface="+mn-cs"/>
              </a:rPr>
              <a:t>Value</a:t>
            </a:r>
            <a:r>
              <a:rPr lang="en-US" sz="1200" dirty="0">
                <a:solidFill>
                  <a:prstClr val="black"/>
                </a:solidFill>
                <a:latin typeface="Calibri"/>
                <a:ea typeface="+mn-ea"/>
                <a:cs typeface="+mn-cs"/>
              </a:rPr>
              <a:t> 	</a:t>
            </a:r>
            <a:r>
              <a:rPr lang="en-US" sz="1200" b="1" u="sng" dirty="0">
                <a:solidFill>
                  <a:prstClr val="black"/>
                </a:solidFill>
                <a:latin typeface="Calibri"/>
                <a:ea typeface="+mn-ea"/>
                <a:cs typeface="+mn-cs"/>
              </a:rPr>
              <a:t>Description</a:t>
            </a:r>
          </a:p>
          <a:p>
            <a:pPr defTabSz="914400" fontAlgn="auto">
              <a:spcBef>
                <a:spcPts val="0"/>
              </a:spcBef>
              <a:spcAft>
                <a:spcPts val="0"/>
              </a:spcAft>
            </a:pPr>
            <a:r>
              <a:rPr lang="en-US" sz="1200" dirty="0">
                <a:solidFill>
                  <a:prstClr val="black"/>
                </a:solidFill>
                <a:latin typeface="Calibri"/>
                <a:ea typeface="+mn-ea"/>
                <a:cs typeface="+mn-cs"/>
              </a:rPr>
              <a:t>9 	ICD-9-CM</a:t>
            </a:r>
          </a:p>
          <a:p>
            <a:pPr defTabSz="914400" fontAlgn="auto">
              <a:spcBef>
                <a:spcPts val="0"/>
              </a:spcBef>
              <a:spcAft>
                <a:spcPts val="0"/>
              </a:spcAft>
            </a:pPr>
            <a:r>
              <a:rPr lang="en-US" sz="1200" dirty="0">
                <a:solidFill>
                  <a:prstClr val="black"/>
                </a:solidFill>
                <a:latin typeface="Calibri"/>
                <a:ea typeface="+mn-ea"/>
                <a:cs typeface="+mn-cs"/>
              </a:rPr>
              <a:t>0	ICD-10-CM</a:t>
            </a:r>
          </a:p>
        </p:txBody>
      </p:sp>
    </p:spTree>
    <p:extLst>
      <p:ext uri="{BB962C8B-B14F-4D97-AF65-F5344CB8AC3E}">
        <p14:creationId xmlns:p14="http://schemas.microsoft.com/office/powerpoint/2010/main" val="151604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cdn2.hubspot.net/hubfs/166672/Inpatient_vs_outpatient_coding-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35469" y="0"/>
            <a:ext cx="2957735" cy="19812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98534" y="406568"/>
            <a:ext cx="5973666" cy="1015663"/>
          </a:xfrm>
          <a:prstGeom prst="rect">
            <a:avLst/>
          </a:prstGeom>
          <a:noFill/>
        </p:spPr>
        <p:txBody>
          <a:bodyPr wrap="square" rtlCol="0">
            <a:spAutoFit/>
          </a:bodyPr>
          <a:lstStyle/>
          <a:p>
            <a:pPr defTabSz="914400" fontAlgn="auto">
              <a:spcBef>
                <a:spcPts val="0"/>
              </a:spcBef>
              <a:spcAft>
                <a:spcPts val="0"/>
              </a:spcAft>
            </a:pPr>
            <a:r>
              <a:rPr lang="en-US" sz="2000" b="1" u="sng" dirty="0">
                <a:solidFill>
                  <a:prstClr val="black"/>
                </a:solidFill>
                <a:latin typeface="Calibri"/>
                <a:ea typeface="+mn-ea"/>
                <a:cs typeface="+mn-cs"/>
              </a:rPr>
              <a:t>Answer</a:t>
            </a:r>
            <a:r>
              <a:rPr lang="en-US" sz="2000" dirty="0">
                <a:solidFill>
                  <a:prstClr val="black"/>
                </a:solidFill>
                <a:latin typeface="Calibri"/>
                <a:ea typeface="+mn-ea"/>
                <a:cs typeface="+mn-cs"/>
              </a:rPr>
              <a:t> (continued): For those seeking to identify  Massachusetts inpatient acute care hospitals the APCD, the highest version of following fields can be used: </a:t>
            </a:r>
          </a:p>
        </p:txBody>
      </p:sp>
      <p:sp>
        <p:nvSpPr>
          <p:cNvPr id="4" name="Rectangle 3"/>
          <p:cNvSpPr/>
          <p:nvPr/>
        </p:nvSpPr>
        <p:spPr>
          <a:xfrm>
            <a:off x="457200" y="1556186"/>
            <a:ext cx="6858000" cy="2031325"/>
          </a:xfrm>
          <a:prstGeom prst="rect">
            <a:avLst/>
          </a:prstGeom>
        </p:spPr>
        <p:txBody>
          <a:bodyPr wrap="square">
            <a:spAutoFit/>
          </a:bodyPr>
          <a:lstStyle/>
          <a:p>
            <a:pPr marL="285750" indent="-285750" defTabSz="914400" fontAlgn="auto">
              <a:spcBef>
                <a:spcPts val="0"/>
              </a:spcBef>
              <a:spcAft>
                <a:spcPts val="0"/>
              </a:spcAft>
              <a:buFont typeface="Arial" panose="020B0604020202020204" pitchFamily="34" charset="0"/>
              <a:buChar char="•"/>
            </a:pPr>
            <a:r>
              <a:rPr lang="en-US" sz="1400" dirty="0">
                <a:solidFill>
                  <a:prstClr val="black"/>
                </a:solidFill>
                <a:latin typeface="Calibri"/>
                <a:ea typeface="+mn-ea"/>
                <a:cs typeface="+mn-cs"/>
              </a:rPr>
              <a:t>MC077 – National Billing Provider Number</a:t>
            </a:r>
          </a:p>
          <a:p>
            <a:pPr marL="285750" indent="-285750" defTabSz="914400" fontAlgn="auto">
              <a:spcBef>
                <a:spcPts val="0"/>
              </a:spcBef>
              <a:spcAft>
                <a:spcPts val="0"/>
              </a:spcAft>
              <a:buFont typeface="Arial" panose="020B0604020202020204" pitchFamily="34" charset="0"/>
              <a:buChar char="•"/>
            </a:pPr>
            <a:r>
              <a:rPr lang="en-US" sz="1400" dirty="0">
                <a:solidFill>
                  <a:prstClr val="black"/>
                </a:solidFill>
                <a:latin typeface="Calibri"/>
                <a:ea typeface="+mn-ea"/>
                <a:cs typeface="+mn-cs"/>
              </a:rPr>
              <a:t>MC018 – Admission Date</a:t>
            </a:r>
          </a:p>
          <a:p>
            <a:pPr marL="285750" indent="-285750" defTabSz="914400" fontAlgn="auto">
              <a:spcBef>
                <a:spcPts val="0"/>
              </a:spcBef>
              <a:spcAft>
                <a:spcPts val="0"/>
              </a:spcAft>
              <a:buFont typeface="Arial" panose="020B0604020202020204" pitchFamily="34" charset="0"/>
              <a:buChar char="•"/>
            </a:pPr>
            <a:r>
              <a:rPr lang="en-US" sz="1400" dirty="0">
                <a:solidFill>
                  <a:prstClr val="black"/>
                </a:solidFill>
                <a:latin typeface="Calibri"/>
                <a:ea typeface="+mn-ea"/>
                <a:cs typeface="+mn-cs"/>
              </a:rPr>
              <a:t>MC020 – Admission Type</a:t>
            </a:r>
          </a:p>
          <a:p>
            <a:pPr marL="285750" indent="-285750" defTabSz="914400" fontAlgn="auto">
              <a:spcBef>
                <a:spcPts val="0"/>
              </a:spcBef>
              <a:spcAft>
                <a:spcPts val="0"/>
              </a:spcAft>
              <a:buFont typeface="Arial" panose="020B0604020202020204" pitchFamily="34" charset="0"/>
              <a:buChar char="•"/>
            </a:pPr>
            <a:r>
              <a:rPr lang="en-US" sz="1400" dirty="0">
                <a:solidFill>
                  <a:prstClr val="black"/>
                </a:solidFill>
                <a:latin typeface="Calibri"/>
                <a:ea typeface="+mn-ea"/>
                <a:cs typeface="+mn-cs"/>
              </a:rPr>
              <a:t>MC021 – Admission Source</a:t>
            </a:r>
          </a:p>
          <a:p>
            <a:pPr marL="285750" indent="-285750" defTabSz="914400" fontAlgn="auto">
              <a:spcBef>
                <a:spcPts val="0"/>
              </a:spcBef>
              <a:spcAft>
                <a:spcPts val="0"/>
              </a:spcAft>
              <a:buFont typeface="Arial" panose="020B0604020202020204" pitchFamily="34" charset="0"/>
              <a:buChar char="•"/>
            </a:pPr>
            <a:r>
              <a:rPr lang="en-US" sz="1400" dirty="0">
                <a:solidFill>
                  <a:prstClr val="black"/>
                </a:solidFill>
                <a:latin typeface="Calibri"/>
                <a:ea typeface="+mn-ea"/>
                <a:cs typeface="+mn-cs"/>
              </a:rPr>
              <a:t>MC027 – Entity Type (Filter by Code 2 for non-person entity)</a:t>
            </a:r>
          </a:p>
          <a:p>
            <a:pPr marL="285750" indent="-285750" defTabSz="914400" fontAlgn="auto">
              <a:spcBef>
                <a:spcPts val="0"/>
              </a:spcBef>
              <a:spcAft>
                <a:spcPts val="0"/>
              </a:spcAft>
              <a:buFont typeface="Arial" panose="020B0604020202020204" pitchFamily="34" charset="0"/>
              <a:buChar char="•"/>
            </a:pPr>
            <a:r>
              <a:rPr lang="en-US" sz="1400" dirty="0">
                <a:solidFill>
                  <a:prstClr val="black"/>
                </a:solidFill>
                <a:latin typeface="Calibri"/>
                <a:ea typeface="+mn-ea"/>
                <a:cs typeface="+mn-cs"/>
              </a:rPr>
              <a:t>MC034 – Service Provider State (Filter by MA for Massachusetts)</a:t>
            </a:r>
          </a:p>
          <a:p>
            <a:pPr marL="285750" indent="-285750" defTabSz="914400" fontAlgn="auto">
              <a:spcBef>
                <a:spcPts val="0"/>
              </a:spcBef>
              <a:spcAft>
                <a:spcPts val="0"/>
              </a:spcAft>
              <a:buFont typeface="Arial" panose="020B0604020202020204" pitchFamily="34" charset="0"/>
              <a:buChar char="•"/>
            </a:pPr>
            <a:r>
              <a:rPr lang="en-US" sz="1400" dirty="0">
                <a:solidFill>
                  <a:prstClr val="black"/>
                </a:solidFill>
                <a:latin typeface="Calibri"/>
                <a:ea typeface="+mn-ea"/>
                <a:cs typeface="+mn-cs"/>
              </a:rPr>
              <a:t>MC036 - Type of Bill on Facility Claims  (Filter by Code 11 for Hospital Inpatient Care)</a:t>
            </a:r>
          </a:p>
          <a:p>
            <a:pPr marL="285750" indent="-285750" defTabSz="914400" fontAlgn="auto">
              <a:spcBef>
                <a:spcPts val="0"/>
              </a:spcBef>
              <a:spcAft>
                <a:spcPts val="0"/>
              </a:spcAft>
              <a:buFont typeface="Arial" panose="020B0604020202020204" pitchFamily="34" charset="0"/>
              <a:buChar char="•"/>
            </a:pPr>
            <a:r>
              <a:rPr lang="en-US" sz="1400" dirty="0">
                <a:solidFill>
                  <a:prstClr val="black"/>
                </a:solidFill>
                <a:latin typeface="Calibri"/>
                <a:ea typeface="+mn-ea"/>
                <a:cs typeface="+mn-cs"/>
              </a:rPr>
              <a:t>MC069 – Discharge Date</a:t>
            </a:r>
          </a:p>
          <a:p>
            <a:pPr marL="285750" indent="-285750" defTabSz="914400" fontAlgn="auto">
              <a:spcBef>
                <a:spcPts val="0"/>
              </a:spcBef>
              <a:spcAft>
                <a:spcPts val="0"/>
              </a:spcAft>
              <a:buFont typeface="Arial" panose="020B0604020202020204" pitchFamily="34" charset="0"/>
              <a:buChar char="•"/>
            </a:pPr>
            <a:r>
              <a:rPr lang="en-US" sz="1400" dirty="0">
                <a:solidFill>
                  <a:prstClr val="black"/>
                </a:solidFill>
                <a:latin typeface="Calibri"/>
                <a:ea typeface="+mn-ea"/>
                <a:cs typeface="+mn-cs"/>
              </a:rPr>
              <a:t>MC094 – Type of Claim (Filter by Code 002 for Facility)</a:t>
            </a:r>
          </a:p>
        </p:txBody>
      </p:sp>
      <p:sp>
        <p:nvSpPr>
          <p:cNvPr id="6" name="Rectangle 5"/>
          <p:cNvSpPr/>
          <p:nvPr/>
        </p:nvSpPr>
        <p:spPr>
          <a:xfrm>
            <a:off x="381000" y="3631525"/>
            <a:ext cx="8243236" cy="830997"/>
          </a:xfrm>
          <a:prstGeom prst="rect">
            <a:avLst/>
          </a:prstGeom>
        </p:spPr>
        <p:txBody>
          <a:bodyPr wrap="square">
            <a:spAutoFit/>
          </a:bodyPr>
          <a:lstStyle/>
          <a:p>
            <a:pPr defTabSz="914400" fontAlgn="auto">
              <a:spcBef>
                <a:spcPts val="0"/>
              </a:spcBef>
              <a:spcAft>
                <a:spcPts val="0"/>
              </a:spcAft>
            </a:pPr>
            <a:r>
              <a:rPr lang="en-US" sz="1200" dirty="0">
                <a:solidFill>
                  <a:prstClr val="black"/>
                </a:solidFill>
                <a:latin typeface="Calibri"/>
                <a:ea typeface="+mn-ea"/>
                <a:cs typeface="+mn-cs"/>
              </a:rPr>
              <a:t>MC077 is the billing provider’s National Provider ID created by CMS as 10-digitnumeric identifier.  The National Billing Provider Identifier (MC077) has more complete information than the National Service Provider Identifier (MC026) (see Figure 1). The decrypted NPI can be linked to the CMS NPI Registry to obtain facilities that have a primary taxonomy of general acute care hospital (“282N00000X). Filtering by taxonomy allows you to eliminate other types of specialty inpatient care.</a:t>
            </a:r>
          </a:p>
        </p:txBody>
      </p:sp>
      <p:sp>
        <p:nvSpPr>
          <p:cNvPr id="9"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fontAlgn="auto">
              <a:spcBef>
                <a:spcPts val="0"/>
              </a:spcBef>
              <a:spcAft>
                <a:spcPts val="0"/>
              </a:spcAft>
            </a:pPr>
            <a:endParaRPr lang="en-US">
              <a:solidFill>
                <a:prstClr val="black"/>
              </a:solidFill>
              <a:latin typeface="Calibri"/>
              <a:ea typeface="+mn-ea"/>
              <a:cs typeface="+mn-cs"/>
            </a:endParaRPr>
          </a:p>
        </p:txBody>
      </p:sp>
      <p:graphicFrame>
        <p:nvGraphicFramePr>
          <p:cNvPr id="14" name="Chart 13">
            <a:extLst>
              <a:ext uri="{FF2B5EF4-FFF2-40B4-BE49-F238E27FC236}">
                <a16:creationId xmlns="" xmlns:a16="http://schemas.microsoft.com/office/drawing/2014/main" id="{0EFC35FE-6CBB-4E44-96D5-57299B2E6306}"/>
              </a:ext>
            </a:extLst>
          </p:cNvPr>
          <p:cNvGraphicFramePr>
            <a:graphicFrameLocks noGrp="1"/>
          </p:cNvGraphicFramePr>
          <p:nvPr>
            <p:extLst>
              <p:ext uri="{D42A27DB-BD31-4B8C-83A1-F6EECF244321}">
                <p14:modId xmlns:p14="http://schemas.microsoft.com/office/powerpoint/2010/main" val="1382238269"/>
              </p:ext>
            </p:extLst>
          </p:nvPr>
        </p:nvGraphicFramePr>
        <p:xfrm>
          <a:off x="1143000" y="4545944"/>
          <a:ext cx="6172200" cy="224557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29838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cdn2.hubspot.net/hubfs/166672/Inpatient_vs_outpatient_coding-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600" y="-38967"/>
            <a:ext cx="2793263" cy="187103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604" y="205770"/>
            <a:ext cx="6184191" cy="1569660"/>
          </a:xfrm>
          <a:prstGeom prst="rect">
            <a:avLst/>
          </a:prstGeom>
          <a:noFill/>
        </p:spPr>
        <p:txBody>
          <a:bodyPr wrap="square" rtlCol="0">
            <a:spAutoFit/>
          </a:bodyPr>
          <a:lstStyle/>
          <a:p>
            <a:pPr defTabSz="914400" fontAlgn="auto">
              <a:spcBef>
                <a:spcPts val="0"/>
              </a:spcBef>
              <a:spcAft>
                <a:spcPts val="0"/>
              </a:spcAft>
            </a:pPr>
            <a:r>
              <a:rPr lang="en-US" sz="1600" b="1" u="sng" dirty="0">
                <a:solidFill>
                  <a:prstClr val="black"/>
                </a:solidFill>
                <a:latin typeface="Calibri"/>
                <a:ea typeface="+mn-ea"/>
                <a:cs typeface="+mn-cs"/>
              </a:rPr>
              <a:t>Answer</a:t>
            </a:r>
            <a:r>
              <a:rPr lang="en-US" sz="1600" dirty="0">
                <a:solidFill>
                  <a:prstClr val="black"/>
                </a:solidFill>
                <a:latin typeface="Calibri"/>
                <a:ea typeface="+mn-ea"/>
                <a:cs typeface="+mn-cs"/>
              </a:rPr>
              <a:t> (continued):  Those experienced in analyzing </a:t>
            </a:r>
            <a:r>
              <a:rPr lang="en-US" sz="1600" dirty="0" smtClean="0">
                <a:solidFill>
                  <a:prstClr val="black"/>
                </a:solidFill>
                <a:latin typeface="Calibri"/>
                <a:ea typeface="+mn-ea"/>
                <a:cs typeface="+mn-cs"/>
              </a:rPr>
              <a:t>Inpatient Case Mix </a:t>
            </a:r>
            <a:r>
              <a:rPr lang="en-US" sz="1600" dirty="0">
                <a:solidFill>
                  <a:prstClr val="black"/>
                </a:solidFill>
                <a:latin typeface="Calibri"/>
                <a:ea typeface="+mn-ea"/>
                <a:cs typeface="+mn-cs"/>
              </a:rPr>
              <a:t>data should keep in mind that </a:t>
            </a:r>
            <a:r>
              <a:rPr lang="en-US" sz="1600" dirty="0" smtClean="0">
                <a:solidFill>
                  <a:prstClr val="black"/>
                </a:solidFill>
                <a:latin typeface="Calibri"/>
                <a:ea typeface="+mn-ea"/>
                <a:cs typeface="+mn-cs"/>
              </a:rPr>
              <a:t>a </a:t>
            </a:r>
            <a:r>
              <a:rPr lang="en-US" sz="1600" dirty="0">
                <a:solidFill>
                  <a:prstClr val="black"/>
                </a:solidFill>
                <a:latin typeface="Calibri"/>
                <a:ea typeface="+mn-ea"/>
                <a:cs typeface="+mn-cs"/>
              </a:rPr>
              <a:t>single patient-level episode of care in </a:t>
            </a:r>
            <a:r>
              <a:rPr lang="en-US" sz="1600" dirty="0" smtClean="0">
                <a:solidFill>
                  <a:prstClr val="black"/>
                </a:solidFill>
                <a:latin typeface="Calibri"/>
                <a:ea typeface="+mn-ea"/>
                <a:cs typeface="+mn-cs"/>
              </a:rPr>
              <a:t>Case Mix </a:t>
            </a:r>
            <a:r>
              <a:rPr lang="en-US" sz="1600" dirty="0">
                <a:solidFill>
                  <a:prstClr val="black"/>
                </a:solidFill>
                <a:latin typeface="Calibri"/>
                <a:ea typeface="+mn-ea"/>
                <a:cs typeface="+mn-cs"/>
              </a:rPr>
              <a:t>can generate many versions of claim lines in APCD. Also, </a:t>
            </a:r>
            <a:r>
              <a:rPr lang="en-US" sz="1600" dirty="0">
                <a:solidFill>
                  <a:prstClr val="black"/>
                </a:solidFill>
                <a:latin typeface="Calibri"/>
                <a:ea typeface="+mn-ea"/>
                <a:cs typeface="Times New Roman" panose="02020603050405020304" pitchFamily="18" charset="0"/>
              </a:rPr>
              <a:t>a</a:t>
            </a:r>
            <a:r>
              <a:rPr lang="en-US" sz="1600" dirty="0">
                <a:solidFill>
                  <a:prstClr val="black"/>
                </a:solidFill>
                <a:latin typeface="Calibri"/>
                <a:ea typeface="Times New Roman" panose="02020603050405020304" pitchFamily="18" charset="0"/>
                <a:cs typeface="Times New Roman" panose="02020603050405020304" pitchFamily="18" charset="0"/>
              </a:rPr>
              <a:t>s of 12/2013, close to 90% of medical claims were for care performed in the outpatient setting (see Figure 2), therefore </a:t>
            </a:r>
            <a:r>
              <a:rPr lang="en-US" sz="1600" dirty="0" smtClean="0">
                <a:solidFill>
                  <a:prstClr val="black"/>
                </a:solidFill>
                <a:latin typeface="Calibri"/>
                <a:ea typeface="Times New Roman" panose="02020603050405020304" pitchFamily="18" charset="0"/>
                <a:cs typeface="Times New Roman" panose="02020603050405020304" pitchFamily="18" charset="0"/>
              </a:rPr>
              <a:t>Type </a:t>
            </a:r>
            <a:r>
              <a:rPr lang="en-US" sz="1600" dirty="0">
                <a:solidFill>
                  <a:prstClr val="black"/>
                </a:solidFill>
                <a:latin typeface="Calibri"/>
                <a:ea typeface="Times New Roman" panose="02020603050405020304" pitchFamily="18" charset="0"/>
                <a:cs typeface="Times New Roman" panose="02020603050405020304" pitchFamily="18" charset="0"/>
              </a:rPr>
              <a:t>of </a:t>
            </a:r>
            <a:r>
              <a:rPr lang="en-US" sz="1600" dirty="0" smtClean="0">
                <a:solidFill>
                  <a:prstClr val="black"/>
                </a:solidFill>
                <a:latin typeface="Calibri"/>
                <a:ea typeface="Times New Roman" panose="02020603050405020304" pitchFamily="18" charset="0"/>
                <a:cs typeface="Times New Roman" panose="02020603050405020304" pitchFamily="18" charset="0"/>
              </a:rPr>
              <a:t>Bill </a:t>
            </a:r>
            <a:r>
              <a:rPr lang="en-US" sz="1600" dirty="0">
                <a:solidFill>
                  <a:prstClr val="black"/>
                </a:solidFill>
                <a:latin typeface="Calibri"/>
                <a:ea typeface="Times New Roman" panose="02020603050405020304" pitchFamily="18" charset="0"/>
                <a:cs typeface="Times New Roman" panose="02020603050405020304" pitchFamily="18" charset="0"/>
              </a:rPr>
              <a:t>on </a:t>
            </a:r>
            <a:r>
              <a:rPr lang="en-US" sz="1600" dirty="0" smtClean="0">
                <a:solidFill>
                  <a:prstClr val="black"/>
                </a:solidFill>
                <a:latin typeface="Calibri"/>
                <a:ea typeface="Times New Roman" panose="02020603050405020304" pitchFamily="18" charset="0"/>
                <a:cs typeface="Times New Roman" panose="02020603050405020304" pitchFamily="18" charset="0"/>
              </a:rPr>
              <a:t>Facility </a:t>
            </a:r>
            <a:r>
              <a:rPr lang="en-US" sz="1600" dirty="0">
                <a:solidFill>
                  <a:prstClr val="black"/>
                </a:solidFill>
                <a:latin typeface="Calibri"/>
                <a:ea typeface="Times New Roman" panose="02020603050405020304" pitchFamily="18" charset="0"/>
                <a:cs typeface="Times New Roman" panose="02020603050405020304" pitchFamily="18" charset="0"/>
              </a:rPr>
              <a:t>(MC036) ensures filtering for hospital inpatient acute care are necessary.</a:t>
            </a:r>
            <a:endParaRPr lang="en-US" sz="1600" dirty="0">
              <a:solidFill>
                <a:prstClr val="black"/>
              </a:solidFill>
              <a:latin typeface="Calibri"/>
              <a:ea typeface="+mn-ea"/>
              <a:cs typeface="+mn-cs"/>
            </a:endParaRPr>
          </a:p>
        </p:txBody>
      </p:sp>
      <p:sp>
        <p:nvSpPr>
          <p:cNvPr id="9"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fontAlgn="auto">
              <a:spcBef>
                <a:spcPts val="0"/>
              </a:spcBef>
              <a:spcAft>
                <a:spcPts val="0"/>
              </a:spcAft>
            </a:pPr>
            <a:endParaRPr lang="en-US">
              <a:solidFill>
                <a:prstClr val="black"/>
              </a:solidFill>
              <a:latin typeface="Calibri"/>
              <a:ea typeface="+mn-ea"/>
              <a:cs typeface="+mn-cs"/>
            </a:endParaRPr>
          </a:p>
        </p:txBody>
      </p:sp>
      <p:graphicFrame>
        <p:nvGraphicFramePr>
          <p:cNvPr id="11" name="Content Placeholder 3"/>
          <p:cNvGraphicFramePr>
            <a:graphicFrameLocks noGrp="1"/>
          </p:cNvGraphicFramePr>
          <p:nvPr>
            <p:ph idx="1"/>
            <p:extLst>
              <p:ext uri="{D42A27DB-BD31-4B8C-83A1-F6EECF244321}">
                <p14:modId xmlns:p14="http://schemas.microsoft.com/office/powerpoint/2010/main" val="3912893067"/>
              </p:ext>
            </p:extLst>
          </p:nvPr>
        </p:nvGraphicFramePr>
        <p:xfrm>
          <a:off x="-304800" y="1896698"/>
          <a:ext cx="6490595" cy="4352462"/>
        </p:xfrm>
        <a:graphic>
          <a:graphicData uri="http://schemas.openxmlformats.org/drawingml/2006/chart">
            <c:chart xmlns:c="http://schemas.openxmlformats.org/drawingml/2006/chart" xmlns:r="http://schemas.openxmlformats.org/officeDocument/2006/relationships" r:id="rId4"/>
          </a:graphicData>
        </a:graphic>
      </p:graphicFrame>
      <p:sp>
        <p:nvSpPr>
          <p:cNvPr id="5" name="Rectangle 4"/>
          <p:cNvSpPr/>
          <p:nvPr/>
        </p:nvSpPr>
        <p:spPr>
          <a:xfrm>
            <a:off x="76200" y="5815467"/>
            <a:ext cx="5410200" cy="707886"/>
          </a:xfrm>
          <a:prstGeom prst="rect">
            <a:avLst/>
          </a:prstGeom>
        </p:spPr>
        <p:txBody>
          <a:bodyPr wrap="square">
            <a:spAutoFit/>
          </a:bodyPr>
          <a:lstStyle/>
          <a:p>
            <a:pPr defTabSz="914400" fontAlgn="auto">
              <a:spcBef>
                <a:spcPts val="0"/>
              </a:spcBef>
              <a:spcAft>
                <a:spcPts val="0"/>
              </a:spcAft>
            </a:pPr>
            <a:r>
              <a:rPr lang="en-US" sz="1000" i="1" dirty="0">
                <a:solidFill>
                  <a:prstClr val="black"/>
                </a:solidFill>
                <a:latin typeface="Calibri"/>
                <a:ea typeface="+mn-ea"/>
                <a:cs typeface="+mn-cs"/>
              </a:rPr>
              <a:t>*Facility Inpatient Claims – Type of Claim='002‘ and TYPEOFBILLONFACILITYCLAIMS='11‘</a:t>
            </a:r>
          </a:p>
          <a:p>
            <a:pPr defTabSz="931774" fontAlgn="auto">
              <a:spcBef>
                <a:spcPts val="0"/>
              </a:spcBef>
              <a:spcAft>
                <a:spcPts val="0"/>
              </a:spcAft>
            </a:pPr>
            <a:r>
              <a:rPr lang="en-US" sz="1000" i="1" dirty="0">
                <a:solidFill>
                  <a:prstClr val="black"/>
                </a:solidFill>
                <a:latin typeface="Calibri"/>
                <a:ea typeface="+mn-ea"/>
                <a:cs typeface="+mn-cs"/>
              </a:rPr>
              <a:t>  Facility Outpatient Claims – Type of Claim='002‘ and TYPEOFBILLONFACILITYCLAIMS='13‘</a:t>
            </a:r>
          </a:p>
          <a:p>
            <a:pPr defTabSz="931774" fontAlgn="auto">
              <a:spcBef>
                <a:spcPts val="0"/>
              </a:spcBef>
              <a:spcAft>
                <a:spcPts val="0"/>
              </a:spcAft>
            </a:pPr>
            <a:r>
              <a:rPr lang="en-US" sz="1000" i="1" dirty="0">
                <a:solidFill>
                  <a:prstClr val="black"/>
                </a:solidFill>
                <a:latin typeface="Calibri"/>
                <a:ea typeface="+mn-ea"/>
                <a:cs typeface="+mn-cs"/>
              </a:rPr>
              <a:t>  The claim lines are restricted with Highest Version Indicator=1</a:t>
            </a:r>
          </a:p>
          <a:p>
            <a:pPr defTabSz="931774" fontAlgn="auto">
              <a:spcBef>
                <a:spcPts val="0"/>
              </a:spcBef>
              <a:spcAft>
                <a:spcPts val="0"/>
              </a:spcAft>
            </a:pPr>
            <a:r>
              <a:rPr lang="en-US" sz="1000" i="1" dirty="0">
                <a:solidFill>
                  <a:prstClr val="black"/>
                </a:solidFill>
                <a:latin typeface="Calibri"/>
                <a:ea typeface="+mn-ea"/>
                <a:cs typeface="+mn-cs"/>
              </a:rPr>
              <a:t>   APCD Release 5.0 Medical Claims</a:t>
            </a:r>
          </a:p>
        </p:txBody>
      </p:sp>
      <p:sp>
        <p:nvSpPr>
          <p:cNvPr id="8" name="Rectangle 7"/>
          <p:cNvSpPr/>
          <p:nvPr/>
        </p:nvSpPr>
        <p:spPr>
          <a:xfrm>
            <a:off x="6096000" y="2029815"/>
            <a:ext cx="2819400" cy="4324261"/>
          </a:xfrm>
          <a:prstGeom prst="rect">
            <a:avLst/>
          </a:prstGeom>
          <a:solidFill>
            <a:schemeClr val="accent3">
              <a:lumMod val="20000"/>
              <a:lumOff val="80000"/>
            </a:schemeClr>
          </a:solidFill>
          <a:ln>
            <a:solidFill>
              <a:schemeClr val="accent1"/>
            </a:solidFill>
          </a:ln>
        </p:spPr>
        <p:txBody>
          <a:bodyPr wrap="square">
            <a:spAutoFit/>
          </a:bodyPr>
          <a:lstStyle/>
          <a:p>
            <a:pPr defTabSz="914400" fontAlgn="auto">
              <a:spcBef>
                <a:spcPts val="0"/>
              </a:spcBef>
              <a:spcAft>
                <a:spcPts val="0"/>
              </a:spcAft>
            </a:pPr>
            <a:r>
              <a:rPr lang="en-US" sz="1100" b="1" u="sng" dirty="0">
                <a:solidFill>
                  <a:prstClr val="black"/>
                </a:solidFill>
                <a:latin typeface="Calibri"/>
                <a:ea typeface="+mn-ea"/>
                <a:cs typeface="+mn-cs"/>
              </a:rPr>
              <a:t>MC036 Type of Bill on Facility Claims</a:t>
            </a:r>
          </a:p>
          <a:p>
            <a:pPr defTabSz="914400" fontAlgn="auto">
              <a:spcBef>
                <a:spcPts val="0"/>
              </a:spcBef>
              <a:spcAft>
                <a:spcPts val="0"/>
              </a:spcAft>
            </a:pPr>
            <a:r>
              <a:rPr lang="en-US" sz="1100" dirty="0">
                <a:solidFill>
                  <a:prstClr val="black"/>
                </a:solidFill>
                <a:latin typeface="Calibri"/>
                <a:ea typeface="+mn-ea"/>
                <a:cs typeface="+mn-cs"/>
              </a:rPr>
              <a:t>11  Hospital Inpatient (Part A)</a:t>
            </a:r>
          </a:p>
          <a:p>
            <a:pPr defTabSz="914400" fontAlgn="auto">
              <a:spcBef>
                <a:spcPts val="0"/>
              </a:spcBef>
              <a:spcAft>
                <a:spcPts val="0"/>
              </a:spcAft>
            </a:pPr>
            <a:r>
              <a:rPr lang="en-US" sz="1100" dirty="0">
                <a:solidFill>
                  <a:prstClr val="black"/>
                </a:solidFill>
                <a:latin typeface="Calibri"/>
                <a:ea typeface="+mn-ea"/>
                <a:cs typeface="+mn-cs"/>
              </a:rPr>
              <a:t>12  Hospital Inpatient (Part B)</a:t>
            </a:r>
          </a:p>
          <a:p>
            <a:pPr defTabSz="914400" fontAlgn="auto">
              <a:spcBef>
                <a:spcPts val="0"/>
              </a:spcBef>
              <a:spcAft>
                <a:spcPts val="0"/>
              </a:spcAft>
            </a:pPr>
            <a:r>
              <a:rPr lang="en-US" sz="1100" dirty="0">
                <a:solidFill>
                  <a:prstClr val="black"/>
                </a:solidFill>
                <a:latin typeface="Calibri"/>
                <a:ea typeface="+mn-ea"/>
                <a:cs typeface="+mn-cs"/>
              </a:rPr>
              <a:t>13  Hospital Outpatient</a:t>
            </a:r>
          </a:p>
          <a:p>
            <a:pPr defTabSz="914400" fontAlgn="auto">
              <a:spcBef>
                <a:spcPts val="0"/>
              </a:spcBef>
              <a:spcAft>
                <a:spcPts val="0"/>
              </a:spcAft>
            </a:pPr>
            <a:r>
              <a:rPr lang="en-US" sz="1100" dirty="0">
                <a:solidFill>
                  <a:prstClr val="black"/>
                </a:solidFill>
                <a:latin typeface="Calibri"/>
                <a:ea typeface="+mn-ea"/>
                <a:cs typeface="+mn-cs"/>
              </a:rPr>
              <a:t>14  Hospital Other (Part B)</a:t>
            </a:r>
          </a:p>
          <a:p>
            <a:pPr defTabSz="914400" fontAlgn="auto">
              <a:spcBef>
                <a:spcPts val="0"/>
              </a:spcBef>
              <a:spcAft>
                <a:spcPts val="0"/>
              </a:spcAft>
            </a:pPr>
            <a:r>
              <a:rPr lang="en-US" sz="1100" dirty="0">
                <a:solidFill>
                  <a:prstClr val="black"/>
                </a:solidFill>
                <a:latin typeface="Calibri"/>
                <a:ea typeface="+mn-ea"/>
                <a:cs typeface="+mn-cs"/>
              </a:rPr>
              <a:t>18  Hospital Swing Bed</a:t>
            </a:r>
          </a:p>
          <a:p>
            <a:pPr defTabSz="914400" fontAlgn="auto">
              <a:spcBef>
                <a:spcPts val="0"/>
              </a:spcBef>
              <a:spcAft>
                <a:spcPts val="0"/>
              </a:spcAft>
            </a:pPr>
            <a:r>
              <a:rPr lang="en-US" sz="1100" dirty="0">
                <a:solidFill>
                  <a:prstClr val="black"/>
                </a:solidFill>
                <a:latin typeface="Calibri"/>
                <a:ea typeface="+mn-ea"/>
                <a:cs typeface="+mn-cs"/>
              </a:rPr>
              <a:t>21  SNF Inpatient</a:t>
            </a:r>
          </a:p>
          <a:p>
            <a:pPr defTabSz="914400" fontAlgn="auto">
              <a:spcBef>
                <a:spcPts val="0"/>
              </a:spcBef>
              <a:spcAft>
                <a:spcPts val="0"/>
              </a:spcAft>
            </a:pPr>
            <a:r>
              <a:rPr lang="en-US" sz="1100" dirty="0">
                <a:solidFill>
                  <a:prstClr val="black"/>
                </a:solidFill>
                <a:latin typeface="Calibri"/>
                <a:ea typeface="+mn-ea"/>
                <a:cs typeface="+mn-cs"/>
              </a:rPr>
              <a:t>22  SNF Inpatient Part B</a:t>
            </a:r>
          </a:p>
          <a:p>
            <a:pPr defTabSz="914400" fontAlgn="auto">
              <a:spcBef>
                <a:spcPts val="0"/>
              </a:spcBef>
              <a:spcAft>
                <a:spcPts val="0"/>
              </a:spcAft>
            </a:pPr>
            <a:r>
              <a:rPr lang="en-US" sz="1100" dirty="0">
                <a:solidFill>
                  <a:prstClr val="black"/>
                </a:solidFill>
                <a:latin typeface="Calibri"/>
                <a:ea typeface="+mn-ea"/>
                <a:cs typeface="+mn-cs"/>
              </a:rPr>
              <a:t>23  SNF Outpatient</a:t>
            </a:r>
          </a:p>
          <a:p>
            <a:pPr defTabSz="914400" fontAlgn="auto">
              <a:spcBef>
                <a:spcPts val="0"/>
              </a:spcBef>
              <a:spcAft>
                <a:spcPts val="0"/>
              </a:spcAft>
            </a:pPr>
            <a:r>
              <a:rPr lang="en-US" sz="1100" dirty="0">
                <a:solidFill>
                  <a:prstClr val="black"/>
                </a:solidFill>
                <a:latin typeface="Calibri"/>
                <a:ea typeface="+mn-ea"/>
                <a:cs typeface="+mn-cs"/>
              </a:rPr>
              <a:t>28  SNF Swing Bed</a:t>
            </a:r>
          </a:p>
          <a:p>
            <a:pPr defTabSz="914400" fontAlgn="auto">
              <a:spcBef>
                <a:spcPts val="0"/>
              </a:spcBef>
              <a:spcAft>
                <a:spcPts val="0"/>
              </a:spcAft>
            </a:pPr>
            <a:r>
              <a:rPr lang="en-US" sz="1100" dirty="0">
                <a:solidFill>
                  <a:prstClr val="black"/>
                </a:solidFill>
                <a:latin typeface="Calibri"/>
                <a:ea typeface="+mn-ea"/>
                <a:cs typeface="+mn-cs"/>
              </a:rPr>
              <a:t>32  Home Health</a:t>
            </a:r>
          </a:p>
          <a:p>
            <a:pPr defTabSz="914400" fontAlgn="auto">
              <a:spcBef>
                <a:spcPts val="0"/>
              </a:spcBef>
              <a:spcAft>
                <a:spcPts val="0"/>
              </a:spcAft>
            </a:pPr>
            <a:r>
              <a:rPr lang="en-US" sz="1100" dirty="0">
                <a:solidFill>
                  <a:prstClr val="black"/>
                </a:solidFill>
                <a:latin typeface="Calibri"/>
                <a:ea typeface="+mn-ea"/>
                <a:cs typeface="+mn-cs"/>
              </a:rPr>
              <a:t>33  Home Health Outpatient</a:t>
            </a:r>
          </a:p>
          <a:p>
            <a:pPr defTabSz="914400" fontAlgn="auto">
              <a:spcBef>
                <a:spcPts val="0"/>
              </a:spcBef>
              <a:spcAft>
                <a:spcPts val="0"/>
              </a:spcAft>
            </a:pPr>
            <a:r>
              <a:rPr lang="en-US" sz="1100" dirty="0">
                <a:solidFill>
                  <a:prstClr val="black"/>
                </a:solidFill>
                <a:latin typeface="Calibri"/>
                <a:ea typeface="+mn-ea"/>
                <a:cs typeface="+mn-cs"/>
              </a:rPr>
              <a:t>34  Home Health (Part B Only)</a:t>
            </a:r>
          </a:p>
          <a:p>
            <a:pPr defTabSz="914400" fontAlgn="auto">
              <a:spcBef>
                <a:spcPts val="0"/>
              </a:spcBef>
              <a:spcAft>
                <a:spcPts val="0"/>
              </a:spcAft>
            </a:pPr>
            <a:r>
              <a:rPr lang="en-US" sz="1100" dirty="0">
                <a:solidFill>
                  <a:prstClr val="black"/>
                </a:solidFill>
                <a:latin typeface="Calibri"/>
                <a:ea typeface="+mn-ea"/>
                <a:cs typeface="+mn-cs"/>
              </a:rPr>
              <a:t>41  Religious Nonmedical Health Care Institutions</a:t>
            </a:r>
          </a:p>
          <a:p>
            <a:pPr defTabSz="914400" fontAlgn="auto">
              <a:spcBef>
                <a:spcPts val="0"/>
              </a:spcBef>
              <a:spcAft>
                <a:spcPts val="0"/>
              </a:spcAft>
            </a:pPr>
            <a:r>
              <a:rPr lang="en-US" sz="1100" dirty="0">
                <a:solidFill>
                  <a:prstClr val="black"/>
                </a:solidFill>
                <a:latin typeface="Calibri"/>
                <a:ea typeface="+mn-ea"/>
                <a:cs typeface="+mn-cs"/>
              </a:rPr>
              <a:t>71  Clinical Rural Health</a:t>
            </a:r>
          </a:p>
          <a:p>
            <a:pPr defTabSz="914400" fontAlgn="auto">
              <a:spcBef>
                <a:spcPts val="0"/>
              </a:spcBef>
              <a:spcAft>
                <a:spcPts val="0"/>
              </a:spcAft>
            </a:pPr>
            <a:r>
              <a:rPr lang="en-US" sz="1100" dirty="0">
                <a:solidFill>
                  <a:prstClr val="black"/>
                </a:solidFill>
                <a:latin typeface="Calibri"/>
                <a:ea typeface="+mn-ea"/>
                <a:cs typeface="+mn-cs"/>
              </a:rPr>
              <a:t>72  Clinic ESRD</a:t>
            </a:r>
          </a:p>
          <a:p>
            <a:pPr defTabSz="914400" fontAlgn="auto">
              <a:spcBef>
                <a:spcPts val="0"/>
              </a:spcBef>
              <a:spcAft>
                <a:spcPts val="0"/>
              </a:spcAft>
            </a:pPr>
            <a:r>
              <a:rPr lang="en-US" sz="1100" dirty="0">
                <a:solidFill>
                  <a:prstClr val="black"/>
                </a:solidFill>
                <a:latin typeface="Calibri"/>
                <a:ea typeface="+mn-ea"/>
                <a:cs typeface="+mn-cs"/>
              </a:rPr>
              <a:t>73  Federally Qualified Health Centers</a:t>
            </a:r>
          </a:p>
          <a:p>
            <a:pPr defTabSz="914400" fontAlgn="auto">
              <a:spcBef>
                <a:spcPts val="0"/>
              </a:spcBef>
              <a:spcAft>
                <a:spcPts val="0"/>
              </a:spcAft>
            </a:pPr>
            <a:r>
              <a:rPr lang="en-US" sz="1100" dirty="0">
                <a:solidFill>
                  <a:prstClr val="black"/>
                </a:solidFill>
                <a:latin typeface="Calibri"/>
                <a:ea typeface="+mn-ea"/>
                <a:cs typeface="+mn-cs"/>
              </a:rPr>
              <a:t>74  Clinic OPT</a:t>
            </a:r>
          </a:p>
          <a:p>
            <a:pPr defTabSz="914400" fontAlgn="auto">
              <a:spcBef>
                <a:spcPts val="0"/>
              </a:spcBef>
              <a:spcAft>
                <a:spcPts val="0"/>
              </a:spcAft>
            </a:pPr>
            <a:r>
              <a:rPr lang="en-US" sz="1100" dirty="0">
                <a:solidFill>
                  <a:prstClr val="black"/>
                </a:solidFill>
                <a:latin typeface="Calibri"/>
                <a:ea typeface="+mn-ea"/>
                <a:cs typeface="+mn-cs"/>
              </a:rPr>
              <a:t>75  Clinic CORF</a:t>
            </a:r>
          </a:p>
          <a:p>
            <a:pPr defTabSz="914400" fontAlgn="auto">
              <a:spcBef>
                <a:spcPts val="0"/>
              </a:spcBef>
              <a:spcAft>
                <a:spcPts val="0"/>
              </a:spcAft>
            </a:pPr>
            <a:r>
              <a:rPr lang="en-US" sz="1100" dirty="0">
                <a:solidFill>
                  <a:prstClr val="black"/>
                </a:solidFill>
                <a:latin typeface="Calibri"/>
                <a:ea typeface="+mn-ea"/>
                <a:cs typeface="+mn-cs"/>
              </a:rPr>
              <a:t>76  Community Mental Health Centers</a:t>
            </a:r>
          </a:p>
          <a:p>
            <a:pPr defTabSz="914400" fontAlgn="auto">
              <a:spcBef>
                <a:spcPts val="0"/>
              </a:spcBef>
              <a:spcAft>
                <a:spcPts val="0"/>
              </a:spcAft>
            </a:pPr>
            <a:r>
              <a:rPr lang="en-US" sz="1100" dirty="0">
                <a:solidFill>
                  <a:prstClr val="black"/>
                </a:solidFill>
                <a:latin typeface="Calibri"/>
                <a:ea typeface="+mn-ea"/>
                <a:cs typeface="+mn-cs"/>
              </a:rPr>
              <a:t>81  Nonhospital based hospice</a:t>
            </a:r>
          </a:p>
          <a:p>
            <a:pPr defTabSz="914400" fontAlgn="auto">
              <a:spcBef>
                <a:spcPts val="0"/>
              </a:spcBef>
              <a:spcAft>
                <a:spcPts val="0"/>
              </a:spcAft>
            </a:pPr>
            <a:r>
              <a:rPr lang="en-US" sz="1100" dirty="0">
                <a:solidFill>
                  <a:prstClr val="black"/>
                </a:solidFill>
                <a:latin typeface="Calibri"/>
                <a:ea typeface="+mn-ea"/>
                <a:cs typeface="+mn-cs"/>
              </a:rPr>
              <a:t>82  Hospital based hospice</a:t>
            </a:r>
          </a:p>
          <a:p>
            <a:pPr defTabSz="914400" fontAlgn="auto">
              <a:spcBef>
                <a:spcPts val="0"/>
              </a:spcBef>
              <a:spcAft>
                <a:spcPts val="0"/>
              </a:spcAft>
            </a:pPr>
            <a:r>
              <a:rPr lang="en-US" sz="1100" dirty="0">
                <a:solidFill>
                  <a:prstClr val="black"/>
                </a:solidFill>
                <a:latin typeface="Calibri"/>
                <a:ea typeface="+mn-ea"/>
                <a:cs typeface="+mn-cs"/>
              </a:rPr>
              <a:t>83  Hospital Outpatient (ASC)</a:t>
            </a:r>
          </a:p>
          <a:p>
            <a:pPr defTabSz="914400" fontAlgn="auto">
              <a:spcBef>
                <a:spcPts val="0"/>
              </a:spcBef>
              <a:spcAft>
                <a:spcPts val="0"/>
              </a:spcAft>
            </a:pPr>
            <a:r>
              <a:rPr lang="en-US" sz="1100" dirty="0">
                <a:solidFill>
                  <a:prstClr val="black"/>
                </a:solidFill>
                <a:latin typeface="Calibri"/>
                <a:ea typeface="+mn-ea"/>
                <a:cs typeface="+mn-cs"/>
              </a:rPr>
              <a:t>85  Critical Access Hospital</a:t>
            </a:r>
          </a:p>
        </p:txBody>
      </p:sp>
    </p:spTree>
    <p:extLst>
      <p:ext uri="{BB962C8B-B14F-4D97-AF65-F5344CB8AC3E}">
        <p14:creationId xmlns:p14="http://schemas.microsoft.com/office/powerpoint/2010/main" val="7830966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cdn2.hubspot.net/hubfs/166672/Inpatient_vs_outpatient_coding-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9800" y="-38967"/>
            <a:ext cx="3098063" cy="207519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6844" y="301537"/>
            <a:ext cx="6184191" cy="1477328"/>
          </a:xfrm>
          <a:prstGeom prst="rect">
            <a:avLst/>
          </a:prstGeom>
          <a:noFill/>
        </p:spPr>
        <p:txBody>
          <a:bodyPr wrap="square" rtlCol="0">
            <a:spAutoFit/>
          </a:bodyPr>
          <a:lstStyle/>
          <a:p>
            <a:pPr defTabSz="914400" fontAlgn="auto">
              <a:spcBef>
                <a:spcPts val="0"/>
              </a:spcBef>
              <a:spcAft>
                <a:spcPts val="0"/>
              </a:spcAft>
            </a:pPr>
            <a:r>
              <a:rPr lang="en-US" b="1" u="sng" dirty="0">
                <a:solidFill>
                  <a:prstClr val="black"/>
                </a:solidFill>
                <a:latin typeface="Calibri"/>
                <a:ea typeface="+mn-ea"/>
                <a:cs typeface="+mn-cs"/>
              </a:rPr>
              <a:t>Answer</a:t>
            </a:r>
            <a:r>
              <a:rPr lang="en-US" dirty="0">
                <a:solidFill>
                  <a:prstClr val="black"/>
                </a:solidFill>
                <a:latin typeface="Calibri"/>
                <a:ea typeface="+mn-ea"/>
                <a:cs typeface="+mn-cs"/>
              </a:rPr>
              <a:t> (continued): </a:t>
            </a:r>
            <a:r>
              <a:rPr lang="en-US" b="1" dirty="0">
                <a:solidFill>
                  <a:prstClr val="black"/>
                </a:solidFill>
                <a:latin typeface="Calibri"/>
                <a:ea typeface="+mn-ea"/>
                <a:cs typeface="+mn-cs"/>
              </a:rPr>
              <a:t>New fields </a:t>
            </a:r>
            <a:r>
              <a:rPr lang="en-US" dirty="0">
                <a:solidFill>
                  <a:prstClr val="black"/>
                </a:solidFill>
                <a:latin typeface="Calibri"/>
                <a:ea typeface="+mn-ea"/>
                <a:cs typeface="+mn-cs"/>
              </a:rPr>
              <a:t>were added to the APCD in October 2014 that will facilitate your ability to identify care settings. </a:t>
            </a:r>
            <a:r>
              <a:rPr lang="en-US" b="1" dirty="0">
                <a:solidFill>
                  <a:prstClr val="black"/>
                </a:solidFill>
                <a:latin typeface="Calibri"/>
                <a:ea typeface="+mn-ea"/>
                <a:cs typeface="+mn-cs"/>
              </a:rPr>
              <a:t>Type of Facility</a:t>
            </a:r>
            <a:r>
              <a:rPr lang="en-US" dirty="0">
                <a:solidFill>
                  <a:prstClr val="black"/>
                </a:solidFill>
                <a:latin typeface="Calibri"/>
                <a:ea typeface="+mn-ea"/>
                <a:cs typeface="+mn-cs"/>
              </a:rPr>
              <a:t> </a:t>
            </a:r>
            <a:r>
              <a:rPr lang="en-US" b="1" dirty="0">
                <a:solidFill>
                  <a:srgbClr val="FF0000"/>
                </a:solidFill>
                <a:latin typeface="Calibri"/>
                <a:ea typeface="+mn-ea"/>
                <a:cs typeface="+mn-cs"/>
              </a:rPr>
              <a:t>(MC245) </a:t>
            </a:r>
            <a:r>
              <a:rPr lang="en-US" dirty="0">
                <a:solidFill>
                  <a:prstClr val="black"/>
                </a:solidFill>
                <a:latin typeface="Calibri"/>
                <a:ea typeface="+mn-ea"/>
                <a:cs typeface="+mn-cs"/>
              </a:rPr>
              <a:t>which define the type of facility setting for the claim and </a:t>
            </a:r>
            <a:r>
              <a:rPr lang="en-US" b="1" dirty="0">
                <a:solidFill>
                  <a:prstClr val="black"/>
                </a:solidFill>
                <a:latin typeface="Calibri"/>
                <a:ea typeface="+mn-ea"/>
                <a:cs typeface="+mn-cs"/>
              </a:rPr>
              <a:t>MassHealth Claim Type </a:t>
            </a:r>
            <a:r>
              <a:rPr lang="en-US" b="1" dirty="0">
                <a:solidFill>
                  <a:srgbClr val="FF0000"/>
                </a:solidFill>
                <a:latin typeface="Calibri"/>
                <a:ea typeface="+mn-ea"/>
                <a:cs typeface="+mn-cs"/>
              </a:rPr>
              <a:t>(MC246).</a:t>
            </a:r>
          </a:p>
        </p:txBody>
      </p:sp>
      <p:sp>
        <p:nvSpPr>
          <p:cNvPr id="9"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3" name="Rectangle 2"/>
          <p:cNvSpPr/>
          <p:nvPr/>
        </p:nvSpPr>
        <p:spPr>
          <a:xfrm>
            <a:off x="152400" y="2133600"/>
            <a:ext cx="4038600" cy="2739211"/>
          </a:xfrm>
          <a:prstGeom prst="rect">
            <a:avLst/>
          </a:prstGeom>
          <a:solidFill>
            <a:schemeClr val="accent3">
              <a:lumMod val="20000"/>
              <a:lumOff val="80000"/>
            </a:schemeClr>
          </a:solidFill>
          <a:ln>
            <a:solidFill>
              <a:schemeClr val="accent1"/>
            </a:solidFill>
          </a:ln>
        </p:spPr>
        <p:txBody>
          <a:bodyPr wrap="square">
            <a:spAutoFit/>
          </a:bodyPr>
          <a:lstStyle/>
          <a:p>
            <a:pPr algn="ctr" defTabSz="914400" fontAlgn="auto">
              <a:spcBef>
                <a:spcPts val="0"/>
              </a:spcBef>
              <a:spcAft>
                <a:spcPts val="0"/>
              </a:spcAft>
            </a:pPr>
            <a:r>
              <a:rPr lang="en-US" sz="1400" b="1" u="sng" dirty="0">
                <a:solidFill>
                  <a:prstClr val="black"/>
                </a:solidFill>
                <a:latin typeface="Calibri"/>
                <a:ea typeface="+mn-ea"/>
                <a:cs typeface="+mn-cs"/>
              </a:rPr>
              <a:t>MC245  Type of Facility</a:t>
            </a:r>
          </a:p>
          <a:p>
            <a:pPr algn="ctr" defTabSz="914400" fontAlgn="auto">
              <a:spcBef>
                <a:spcPts val="0"/>
              </a:spcBef>
              <a:spcAft>
                <a:spcPts val="0"/>
              </a:spcAft>
            </a:pPr>
            <a:endParaRPr lang="en-US" sz="1400" b="1" u="sng" dirty="0">
              <a:solidFill>
                <a:prstClr val="black"/>
              </a:solidFill>
              <a:latin typeface="Calibri"/>
              <a:ea typeface="+mn-ea"/>
              <a:cs typeface="+mn-cs"/>
            </a:endParaRPr>
          </a:p>
          <a:p>
            <a:pPr defTabSz="914400" fontAlgn="auto">
              <a:spcBef>
                <a:spcPts val="0"/>
              </a:spcBef>
              <a:spcAft>
                <a:spcPts val="0"/>
              </a:spcAft>
            </a:pPr>
            <a:r>
              <a:rPr lang="en-US" sz="1200" b="1" u="sng" dirty="0">
                <a:solidFill>
                  <a:prstClr val="black"/>
                </a:solidFill>
                <a:latin typeface="Calibri"/>
                <a:ea typeface="+mn-ea"/>
                <a:cs typeface="+mn-cs"/>
              </a:rPr>
              <a:t>Value</a:t>
            </a:r>
            <a:r>
              <a:rPr lang="en-US" sz="1200" dirty="0">
                <a:solidFill>
                  <a:prstClr val="black"/>
                </a:solidFill>
                <a:latin typeface="Calibri"/>
                <a:ea typeface="+mn-ea"/>
                <a:cs typeface="+mn-cs"/>
              </a:rPr>
              <a:t>	</a:t>
            </a:r>
            <a:r>
              <a:rPr lang="en-US" sz="1200" b="1" u="sng" dirty="0">
                <a:solidFill>
                  <a:prstClr val="black"/>
                </a:solidFill>
                <a:latin typeface="Calibri"/>
                <a:ea typeface="+mn-ea"/>
                <a:cs typeface="+mn-cs"/>
              </a:rPr>
              <a:t>Description</a:t>
            </a:r>
          </a:p>
          <a:p>
            <a:pPr defTabSz="914400" fontAlgn="auto">
              <a:spcBef>
                <a:spcPts val="0"/>
              </a:spcBef>
              <a:spcAft>
                <a:spcPts val="0"/>
              </a:spcAft>
            </a:pPr>
            <a:r>
              <a:rPr lang="en-US" sz="1200" dirty="0">
                <a:solidFill>
                  <a:prstClr val="black"/>
                </a:solidFill>
                <a:latin typeface="Calibri"/>
                <a:ea typeface="+mn-ea"/>
                <a:cs typeface="+mn-cs"/>
              </a:rPr>
              <a:t>1 	General Acute Care Facility</a:t>
            </a:r>
          </a:p>
          <a:p>
            <a:pPr defTabSz="914400" fontAlgn="auto">
              <a:spcBef>
                <a:spcPts val="0"/>
              </a:spcBef>
              <a:spcAft>
                <a:spcPts val="0"/>
              </a:spcAft>
            </a:pPr>
            <a:r>
              <a:rPr lang="en-US" sz="1200" dirty="0">
                <a:solidFill>
                  <a:prstClr val="black"/>
                </a:solidFill>
                <a:latin typeface="Calibri"/>
                <a:ea typeface="+mn-ea"/>
                <a:cs typeface="+mn-cs"/>
              </a:rPr>
              <a:t>2 	Skilled Nursing Facility/Long Term Care Facility</a:t>
            </a:r>
          </a:p>
          <a:p>
            <a:pPr defTabSz="914400" fontAlgn="auto">
              <a:spcBef>
                <a:spcPts val="0"/>
              </a:spcBef>
              <a:spcAft>
                <a:spcPts val="0"/>
              </a:spcAft>
            </a:pPr>
            <a:r>
              <a:rPr lang="en-US" sz="1200" dirty="0">
                <a:solidFill>
                  <a:prstClr val="black"/>
                </a:solidFill>
                <a:latin typeface="Calibri"/>
                <a:ea typeface="+mn-ea"/>
                <a:cs typeface="+mn-cs"/>
              </a:rPr>
              <a:t>3 	Intermediate Care Facility</a:t>
            </a:r>
          </a:p>
          <a:p>
            <a:pPr defTabSz="914400" fontAlgn="auto">
              <a:spcBef>
                <a:spcPts val="0"/>
              </a:spcBef>
              <a:spcAft>
                <a:spcPts val="0"/>
              </a:spcAft>
            </a:pPr>
            <a:r>
              <a:rPr lang="en-US" sz="1200" dirty="0">
                <a:solidFill>
                  <a:prstClr val="black"/>
                </a:solidFill>
                <a:latin typeface="Calibri"/>
                <a:ea typeface="+mn-ea"/>
                <a:cs typeface="+mn-cs"/>
              </a:rPr>
              <a:t>4 	Hospice Facility</a:t>
            </a:r>
          </a:p>
          <a:p>
            <a:pPr defTabSz="914400" fontAlgn="auto">
              <a:spcBef>
                <a:spcPts val="0"/>
              </a:spcBef>
              <a:spcAft>
                <a:spcPts val="0"/>
              </a:spcAft>
            </a:pPr>
            <a:r>
              <a:rPr lang="en-US" sz="1200" dirty="0">
                <a:solidFill>
                  <a:prstClr val="black"/>
                </a:solidFill>
                <a:latin typeface="Calibri"/>
                <a:ea typeface="+mn-ea"/>
                <a:cs typeface="+mn-cs"/>
              </a:rPr>
              <a:t>5 	Designated Cancer Center</a:t>
            </a:r>
          </a:p>
          <a:p>
            <a:pPr defTabSz="914400" fontAlgn="auto">
              <a:spcBef>
                <a:spcPts val="0"/>
              </a:spcBef>
              <a:spcAft>
                <a:spcPts val="0"/>
              </a:spcAft>
            </a:pPr>
            <a:r>
              <a:rPr lang="en-US" sz="1200" dirty="0">
                <a:solidFill>
                  <a:prstClr val="black"/>
                </a:solidFill>
                <a:latin typeface="Calibri"/>
                <a:ea typeface="+mn-ea"/>
                <a:cs typeface="+mn-cs"/>
              </a:rPr>
              <a:t>6 	Designated Inpatient Children’s Hospital</a:t>
            </a:r>
          </a:p>
          <a:p>
            <a:pPr defTabSz="914400" fontAlgn="auto">
              <a:spcBef>
                <a:spcPts val="0"/>
              </a:spcBef>
              <a:spcAft>
                <a:spcPts val="0"/>
              </a:spcAft>
            </a:pPr>
            <a:r>
              <a:rPr lang="en-US" sz="1200" dirty="0">
                <a:solidFill>
                  <a:prstClr val="black"/>
                </a:solidFill>
                <a:latin typeface="Calibri"/>
                <a:ea typeface="+mn-ea"/>
                <a:cs typeface="+mn-cs"/>
              </a:rPr>
              <a:t>7 	Inpatient Rehabilitation Facility</a:t>
            </a:r>
          </a:p>
          <a:p>
            <a:pPr defTabSz="914400" fontAlgn="auto">
              <a:spcBef>
                <a:spcPts val="0"/>
              </a:spcBef>
              <a:spcAft>
                <a:spcPts val="0"/>
              </a:spcAft>
            </a:pPr>
            <a:r>
              <a:rPr lang="en-US" sz="1200" dirty="0">
                <a:solidFill>
                  <a:prstClr val="black"/>
                </a:solidFill>
                <a:latin typeface="Calibri"/>
                <a:ea typeface="+mn-ea"/>
                <a:cs typeface="+mn-cs"/>
              </a:rPr>
              <a:t>8 	Inpatient Psychiatric Hospital</a:t>
            </a:r>
          </a:p>
          <a:p>
            <a:pPr defTabSz="914400" fontAlgn="auto">
              <a:spcBef>
                <a:spcPts val="0"/>
              </a:spcBef>
              <a:spcAft>
                <a:spcPts val="0"/>
              </a:spcAft>
            </a:pPr>
            <a:r>
              <a:rPr lang="en-US" sz="1200" dirty="0">
                <a:solidFill>
                  <a:prstClr val="black"/>
                </a:solidFill>
                <a:latin typeface="Calibri"/>
                <a:ea typeface="+mn-ea"/>
                <a:cs typeface="+mn-cs"/>
              </a:rPr>
              <a:t>9 	Critical Access Hospital</a:t>
            </a:r>
          </a:p>
          <a:p>
            <a:pPr defTabSz="914400" fontAlgn="auto">
              <a:spcBef>
                <a:spcPts val="0"/>
              </a:spcBef>
              <a:spcAft>
                <a:spcPts val="0"/>
              </a:spcAft>
            </a:pPr>
            <a:r>
              <a:rPr lang="en-US" sz="1200" dirty="0">
                <a:solidFill>
                  <a:prstClr val="black"/>
                </a:solidFill>
                <a:latin typeface="Calibri"/>
                <a:ea typeface="+mn-ea"/>
                <a:cs typeface="+mn-cs"/>
              </a:rPr>
              <a:t>10	VNA/Home Care</a:t>
            </a:r>
          </a:p>
          <a:p>
            <a:pPr defTabSz="914400" fontAlgn="auto">
              <a:spcBef>
                <a:spcPts val="0"/>
              </a:spcBef>
              <a:spcAft>
                <a:spcPts val="0"/>
              </a:spcAft>
            </a:pPr>
            <a:r>
              <a:rPr lang="en-US" sz="1200" dirty="0">
                <a:solidFill>
                  <a:prstClr val="black"/>
                </a:solidFill>
                <a:latin typeface="Calibri"/>
                <a:ea typeface="+mn-ea"/>
                <a:cs typeface="+mn-cs"/>
              </a:rPr>
              <a:t>70 	Other Type of Facility</a:t>
            </a:r>
          </a:p>
        </p:txBody>
      </p:sp>
      <p:sp>
        <p:nvSpPr>
          <p:cNvPr id="4" name="Rectangle 3"/>
          <p:cNvSpPr/>
          <p:nvPr/>
        </p:nvSpPr>
        <p:spPr>
          <a:xfrm>
            <a:off x="4545863" y="2133600"/>
            <a:ext cx="4064737" cy="2677656"/>
          </a:xfrm>
          <a:prstGeom prst="rect">
            <a:avLst/>
          </a:prstGeom>
          <a:solidFill>
            <a:schemeClr val="accent3">
              <a:lumMod val="20000"/>
              <a:lumOff val="80000"/>
            </a:schemeClr>
          </a:solidFill>
          <a:ln>
            <a:solidFill>
              <a:schemeClr val="accent1"/>
            </a:solidFill>
          </a:ln>
        </p:spPr>
        <p:txBody>
          <a:bodyPr wrap="square">
            <a:spAutoFit/>
          </a:bodyPr>
          <a:lstStyle/>
          <a:p>
            <a:pPr algn="ctr" defTabSz="914400" fontAlgn="auto">
              <a:spcBef>
                <a:spcPts val="0"/>
              </a:spcBef>
              <a:spcAft>
                <a:spcPts val="0"/>
              </a:spcAft>
            </a:pPr>
            <a:r>
              <a:rPr lang="en-US" sz="1200" b="1" u="sng" dirty="0">
                <a:solidFill>
                  <a:prstClr val="black"/>
                </a:solidFill>
                <a:latin typeface="Calibri"/>
                <a:ea typeface="+mn-ea"/>
                <a:cs typeface="+mn-cs"/>
              </a:rPr>
              <a:t>MC246 MassHealth Claim Type</a:t>
            </a:r>
          </a:p>
          <a:p>
            <a:pPr defTabSz="914400" fontAlgn="auto">
              <a:spcBef>
                <a:spcPts val="0"/>
              </a:spcBef>
              <a:spcAft>
                <a:spcPts val="0"/>
              </a:spcAft>
            </a:pPr>
            <a:endParaRPr lang="en-US" sz="1200" dirty="0">
              <a:solidFill>
                <a:prstClr val="black"/>
              </a:solidFill>
              <a:latin typeface="Calibri"/>
              <a:ea typeface="+mn-ea"/>
              <a:cs typeface="+mn-cs"/>
            </a:endParaRPr>
          </a:p>
          <a:p>
            <a:pPr defTabSz="914400" fontAlgn="auto">
              <a:spcBef>
                <a:spcPts val="0"/>
              </a:spcBef>
              <a:spcAft>
                <a:spcPts val="0"/>
              </a:spcAft>
            </a:pPr>
            <a:r>
              <a:rPr lang="en-US" sz="1200" b="1" u="sng" dirty="0">
                <a:solidFill>
                  <a:prstClr val="black"/>
                </a:solidFill>
                <a:latin typeface="Calibri"/>
                <a:ea typeface="+mn-ea"/>
                <a:cs typeface="+mn-cs"/>
              </a:rPr>
              <a:t>Value</a:t>
            </a:r>
            <a:r>
              <a:rPr lang="en-US" sz="1200" dirty="0">
                <a:solidFill>
                  <a:prstClr val="black"/>
                </a:solidFill>
                <a:latin typeface="Calibri"/>
                <a:ea typeface="+mn-ea"/>
                <a:cs typeface="+mn-cs"/>
              </a:rPr>
              <a:t>	</a:t>
            </a:r>
            <a:r>
              <a:rPr lang="en-US" sz="1200" b="1" u="sng" dirty="0">
                <a:solidFill>
                  <a:prstClr val="black"/>
                </a:solidFill>
                <a:latin typeface="Calibri"/>
                <a:ea typeface="+mn-ea"/>
                <a:cs typeface="+mn-cs"/>
              </a:rPr>
              <a:t>Description</a:t>
            </a:r>
          </a:p>
          <a:p>
            <a:pPr defTabSz="914400" fontAlgn="auto">
              <a:spcBef>
                <a:spcPts val="0"/>
              </a:spcBef>
              <a:spcAft>
                <a:spcPts val="0"/>
              </a:spcAft>
            </a:pPr>
            <a:r>
              <a:rPr lang="en-US" sz="1200" dirty="0">
                <a:solidFill>
                  <a:prstClr val="black"/>
                </a:solidFill>
                <a:latin typeface="Calibri"/>
                <a:ea typeface="+mn-ea"/>
                <a:cs typeface="+mn-cs"/>
              </a:rPr>
              <a:t>A	INPATIENT PART A CROSSOVER UB92</a:t>
            </a:r>
          </a:p>
          <a:p>
            <a:pPr defTabSz="914400" fontAlgn="auto">
              <a:spcBef>
                <a:spcPts val="0"/>
              </a:spcBef>
              <a:spcAft>
                <a:spcPts val="0"/>
              </a:spcAft>
            </a:pPr>
            <a:r>
              <a:rPr lang="en-US" sz="1200" dirty="0">
                <a:solidFill>
                  <a:prstClr val="black"/>
                </a:solidFill>
                <a:latin typeface="Calibri"/>
                <a:ea typeface="+mn-ea"/>
                <a:cs typeface="+mn-cs"/>
              </a:rPr>
              <a:t>B	PROFESSIONAL PART B CROSSOVER</a:t>
            </a:r>
          </a:p>
          <a:p>
            <a:pPr defTabSz="914400" fontAlgn="auto">
              <a:spcBef>
                <a:spcPts val="0"/>
              </a:spcBef>
              <a:spcAft>
                <a:spcPts val="0"/>
              </a:spcAft>
            </a:pPr>
            <a:r>
              <a:rPr lang="en-US" sz="1200" dirty="0">
                <a:solidFill>
                  <a:prstClr val="black"/>
                </a:solidFill>
                <a:latin typeface="Calibri"/>
                <a:ea typeface="+mn-ea"/>
                <a:cs typeface="+mn-cs"/>
              </a:rPr>
              <a:t>C	OUTPATIENT PART B CROSSOVER UB-04</a:t>
            </a:r>
          </a:p>
          <a:p>
            <a:pPr defTabSz="914400" fontAlgn="auto">
              <a:spcBef>
                <a:spcPts val="0"/>
              </a:spcBef>
              <a:spcAft>
                <a:spcPts val="0"/>
              </a:spcAft>
            </a:pPr>
            <a:r>
              <a:rPr lang="en-US" sz="1200" dirty="0">
                <a:solidFill>
                  <a:prstClr val="black"/>
                </a:solidFill>
                <a:latin typeface="Calibri"/>
                <a:ea typeface="+mn-ea"/>
                <a:cs typeface="+mn-cs"/>
              </a:rPr>
              <a:t>D	DENTAL</a:t>
            </a:r>
          </a:p>
          <a:p>
            <a:pPr defTabSz="914400" fontAlgn="auto">
              <a:spcBef>
                <a:spcPts val="0"/>
              </a:spcBef>
              <a:spcAft>
                <a:spcPts val="0"/>
              </a:spcAft>
            </a:pPr>
            <a:r>
              <a:rPr lang="en-US" sz="1200" dirty="0">
                <a:solidFill>
                  <a:prstClr val="black"/>
                </a:solidFill>
                <a:latin typeface="Calibri"/>
                <a:ea typeface="+mn-ea"/>
                <a:cs typeface="+mn-cs"/>
              </a:rPr>
              <a:t>H	HOME HEALTH AND COMMUNITY HEALTH</a:t>
            </a:r>
          </a:p>
          <a:p>
            <a:pPr defTabSz="914400" fontAlgn="auto">
              <a:spcBef>
                <a:spcPts val="0"/>
              </a:spcBef>
              <a:spcAft>
                <a:spcPts val="0"/>
              </a:spcAft>
            </a:pPr>
            <a:r>
              <a:rPr lang="en-US" sz="1200" dirty="0">
                <a:solidFill>
                  <a:prstClr val="black"/>
                </a:solidFill>
                <a:latin typeface="Calibri"/>
                <a:ea typeface="+mn-ea"/>
                <a:cs typeface="+mn-cs"/>
              </a:rPr>
              <a:t>I	HOSPITAL INPATIENT</a:t>
            </a:r>
          </a:p>
          <a:p>
            <a:pPr defTabSz="914400" fontAlgn="auto">
              <a:spcBef>
                <a:spcPts val="0"/>
              </a:spcBef>
              <a:spcAft>
                <a:spcPts val="0"/>
              </a:spcAft>
            </a:pPr>
            <a:r>
              <a:rPr lang="en-US" sz="1200" dirty="0">
                <a:solidFill>
                  <a:prstClr val="black"/>
                </a:solidFill>
                <a:latin typeface="Calibri"/>
                <a:ea typeface="+mn-ea"/>
                <a:cs typeface="+mn-cs"/>
              </a:rPr>
              <a:t>L	LONG TERM CARE</a:t>
            </a:r>
          </a:p>
          <a:p>
            <a:pPr defTabSz="914400" fontAlgn="auto">
              <a:spcBef>
                <a:spcPts val="0"/>
              </a:spcBef>
              <a:spcAft>
                <a:spcPts val="0"/>
              </a:spcAft>
            </a:pPr>
            <a:r>
              <a:rPr lang="en-US" sz="1200" dirty="0">
                <a:solidFill>
                  <a:prstClr val="black"/>
                </a:solidFill>
                <a:latin typeface="Calibri"/>
                <a:ea typeface="+mn-ea"/>
                <a:cs typeface="+mn-cs"/>
              </a:rPr>
              <a:t>M	PHYSICIAN CLAIM</a:t>
            </a:r>
          </a:p>
          <a:p>
            <a:pPr defTabSz="914400" fontAlgn="auto">
              <a:spcBef>
                <a:spcPts val="0"/>
              </a:spcBef>
              <a:spcAft>
                <a:spcPts val="0"/>
              </a:spcAft>
            </a:pPr>
            <a:r>
              <a:rPr lang="en-US" sz="1200" dirty="0">
                <a:solidFill>
                  <a:prstClr val="black"/>
                </a:solidFill>
                <a:latin typeface="Calibri"/>
                <a:ea typeface="+mn-ea"/>
                <a:cs typeface="+mn-cs"/>
              </a:rPr>
              <a:t>O	HOSPITAL OUTPATIENT</a:t>
            </a:r>
          </a:p>
          <a:p>
            <a:pPr defTabSz="914400" fontAlgn="auto">
              <a:spcBef>
                <a:spcPts val="0"/>
              </a:spcBef>
              <a:spcAft>
                <a:spcPts val="0"/>
              </a:spcAft>
            </a:pPr>
            <a:r>
              <a:rPr lang="en-US" sz="1200" dirty="0">
                <a:solidFill>
                  <a:prstClr val="black"/>
                </a:solidFill>
                <a:latin typeface="Calibri"/>
                <a:ea typeface="+mn-ea"/>
                <a:cs typeface="+mn-cs"/>
              </a:rPr>
              <a:t>P	PHARMACY</a:t>
            </a:r>
          </a:p>
          <a:p>
            <a:pPr defTabSz="914400" fontAlgn="auto">
              <a:spcBef>
                <a:spcPts val="0"/>
              </a:spcBef>
              <a:spcAft>
                <a:spcPts val="0"/>
              </a:spcAft>
            </a:pPr>
            <a:r>
              <a:rPr lang="en-US" sz="1200" dirty="0">
                <a:solidFill>
                  <a:prstClr val="black"/>
                </a:solidFill>
                <a:latin typeface="Calibri"/>
                <a:ea typeface="+mn-ea"/>
                <a:cs typeface="+mn-cs"/>
              </a:rPr>
              <a:t>Q	COMPOUND DRUG CLAIMS</a:t>
            </a:r>
          </a:p>
        </p:txBody>
      </p:sp>
    </p:spTree>
    <p:extLst>
      <p:ext uri="{BB962C8B-B14F-4D97-AF65-F5344CB8AC3E}">
        <p14:creationId xmlns:p14="http://schemas.microsoft.com/office/powerpoint/2010/main" val="14569806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Announcements</a:t>
            </a:r>
          </a:p>
          <a:p>
            <a:pPr marL="571500" lvl="0" indent="-571500">
              <a:buFont typeface="Wingdings" panose="05000000000000000000" pitchFamily="2" charset="2"/>
              <a:buChar char="§"/>
            </a:pPr>
            <a:r>
              <a:rPr lang="en-US" sz="2400" dirty="0">
                <a:latin typeface="Arial" panose="020B0604020202020204" pitchFamily="34" charset="0"/>
                <a:cs typeface="Arial" panose="020B0604020202020204" pitchFamily="34" charset="0"/>
              </a:rPr>
              <a:t>Overview of </a:t>
            </a:r>
            <a:r>
              <a:rPr lang="en-US" sz="2400" dirty="0" err="1" smtClean="0">
                <a:latin typeface="Arial" panose="020B0604020202020204" pitchFamily="34" charset="0"/>
                <a:cs typeface="Arial" panose="020B0604020202020204" pitchFamily="34" charset="0"/>
              </a:rPr>
              <a:t>MassHealth</a:t>
            </a:r>
            <a:r>
              <a:rPr lang="en-US" sz="2400" dirty="0" smtClean="0">
                <a:latin typeface="Arial" panose="020B0604020202020204" pitchFamily="34" charset="0"/>
                <a:cs typeface="Arial" panose="020B0604020202020204" pitchFamily="34" charset="0"/>
              </a:rPr>
              <a:t> Data Issue</a:t>
            </a:r>
            <a:endParaRPr lang="en-US" sz="2400" dirty="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Application Reminders</a:t>
            </a: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Enrollment Volume in APCD post </a:t>
            </a:r>
            <a:r>
              <a:rPr lang="en-US" sz="2400" i="1" dirty="0" err="1" smtClean="0">
                <a:latin typeface="Arial" panose="020B0604020202020204" pitchFamily="34" charset="0"/>
                <a:cs typeface="Arial" panose="020B0604020202020204" pitchFamily="34" charset="0"/>
              </a:rPr>
              <a:t>Gobeille</a:t>
            </a:r>
            <a:endParaRPr lang="en-US" sz="24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User </a:t>
            </a:r>
            <a:r>
              <a:rPr lang="en-US" sz="2400" dirty="0">
                <a:latin typeface="Arial" panose="020B0604020202020204" pitchFamily="34" charset="0"/>
                <a:cs typeface="Arial" panose="020B0604020202020204" pitchFamily="34" charset="0"/>
              </a:rPr>
              <a:t>Questions</a:t>
            </a:r>
          </a:p>
          <a:p>
            <a:pPr marL="571500" lvl="0" indent="-571500">
              <a:buFont typeface="Wingdings" panose="05000000000000000000" pitchFamily="2" charset="2"/>
              <a:buChar char="§"/>
            </a:pPr>
            <a:r>
              <a:rPr lang="en-US" sz="2400" dirty="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14363"/>
            <a:ext cx="6477000" cy="914400"/>
          </a:xfrm>
        </p:spPr>
        <p:txBody>
          <a:bodyPr>
            <a:noAutofit/>
          </a:bodyPr>
          <a:lstStyle/>
          <a:p>
            <a:r>
              <a:rPr lang="en-US" sz="3200" b="1" u="sng" dirty="0"/>
              <a:t>Question</a:t>
            </a:r>
            <a:r>
              <a:rPr lang="en-US" sz="3200" b="1" dirty="0"/>
              <a:t>: </a:t>
            </a:r>
            <a:br>
              <a:rPr lang="en-US" sz="3200" b="1" dirty="0"/>
            </a:br>
            <a:r>
              <a:rPr lang="en-US" sz="3200" b="1" dirty="0"/>
              <a:t>What is cell suppression?</a:t>
            </a:r>
            <a:br>
              <a:rPr lang="en-US" sz="3200" b="1" dirty="0"/>
            </a:br>
            <a:r>
              <a:rPr lang="en-US" sz="2400" b="1" dirty="0"/>
              <a:t/>
            </a:r>
            <a:br>
              <a:rPr lang="en-US" sz="2400" b="1" dirty="0"/>
            </a:br>
            <a:r>
              <a:rPr lang="en-US" sz="2000" u="sng" dirty="0"/>
              <a:t>Answer</a:t>
            </a:r>
            <a:r>
              <a:rPr lang="en-US" sz="2000" dirty="0"/>
              <a:t>: Cell suppression is a privacy preserving technique to withhold data in a cell that falls below a select small number threshold.</a:t>
            </a:r>
          </a:p>
        </p:txBody>
      </p:sp>
      <p:sp>
        <p:nvSpPr>
          <p:cNvPr id="4" name="Subtitle 2"/>
          <p:cNvSpPr txBox="1">
            <a:spLocks/>
          </p:cNvSpPr>
          <p:nvPr/>
        </p:nvSpPr>
        <p:spPr>
          <a:xfrm>
            <a:off x="457200" y="3124200"/>
            <a:ext cx="8077200" cy="3048000"/>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indent="-457200" fontAlgn="auto">
              <a:spcAft>
                <a:spcPts val="0"/>
              </a:spcAft>
            </a:pPr>
            <a:r>
              <a:rPr lang="en-US" sz="4400" dirty="0">
                <a:solidFill>
                  <a:prstClr val="black"/>
                </a:solidFill>
              </a:rPr>
              <a:t>The CHIA </a:t>
            </a:r>
            <a:r>
              <a:rPr lang="en-US" sz="4400" b="1" dirty="0">
                <a:solidFill>
                  <a:prstClr val="black"/>
                </a:solidFill>
              </a:rPr>
              <a:t>Data Use Agreement (DUA) </a:t>
            </a:r>
            <a:r>
              <a:rPr lang="en-US" sz="4400" dirty="0">
                <a:solidFill>
                  <a:prstClr val="black"/>
                </a:solidFill>
              </a:rPr>
              <a:t>stipulates that no </a:t>
            </a:r>
            <a:r>
              <a:rPr lang="en-US" sz="4400" i="1" u="sng" dirty="0">
                <a:solidFill>
                  <a:prstClr val="black"/>
                </a:solidFill>
              </a:rPr>
              <a:t>cell</a:t>
            </a:r>
            <a:r>
              <a:rPr lang="en-US" sz="4400" dirty="0">
                <a:solidFill>
                  <a:prstClr val="black"/>
                </a:solidFill>
              </a:rPr>
              <a:t> (e.g., admittances, discharges, patients, services) </a:t>
            </a:r>
            <a:r>
              <a:rPr lang="en-US" sz="4400" i="1" u="sng" dirty="0">
                <a:solidFill>
                  <a:prstClr val="black"/>
                </a:solidFill>
              </a:rPr>
              <a:t>less than 11 </a:t>
            </a:r>
            <a:r>
              <a:rPr lang="en-US" sz="4400" dirty="0">
                <a:solidFill>
                  <a:prstClr val="black"/>
                </a:solidFill>
              </a:rPr>
              <a:t>may be displayed.  </a:t>
            </a:r>
          </a:p>
          <a:p>
            <a:pPr marL="457200" indent="-457200" fontAlgn="auto">
              <a:spcAft>
                <a:spcPts val="0"/>
              </a:spcAft>
            </a:pPr>
            <a:endParaRPr lang="en-US" sz="3700" dirty="0">
              <a:solidFill>
                <a:prstClr val="black"/>
              </a:solidFill>
            </a:endParaRPr>
          </a:p>
          <a:p>
            <a:pPr marL="457200" indent="-457200" fontAlgn="auto">
              <a:spcAft>
                <a:spcPts val="0"/>
              </a:spcAft>
            </a:pPr>
            <a:r>
              <a:rPr lang="en-US" sz="4400" dirty="0">
                <a:solidFill>
                  <a:prstClr val="black"/>
                </a:solidFill>
              </a:rPr>
              <a:t>Also, no </a:t>
            </a:r>
            <a:r>
              <a:rPr lang="en-US" sz="4400" i="1" u="sng" dirty="0">
                <a:solidFill>
                  <a:prstClr val="black"/>
                </a:solidFill>
              </a:rPr>
              <a:t>percentages or other mathematical formulas</a:t>
            </a:r>
            <a:r>
              <a:rPr lang="en-US" sz="4400" dirty="0">
                <a:solidFill>
                  <a:prstClr val="black"/>
                </a:solidFill>
              </a:rPr>
              <a:t> may be used if they result in the disclosure of a cell </a:t>
            </a:r>
            <a:r>
              <a:rPr lang="en-US" sz="4400" i="1" u="sng" dirty="0">
                <a:solidFill>
                  <a:prstClr val="black"/>
                </a:solidFill>
              </a:rPr>
              <a:t>less than 11</a:t>
            </a:r>
            <a:r>
              <a:rPr lang="en-US" sz="4400" dirty="0">
                <a:solidFill>
                  <a:prstClr val="black"/>
                </a:solidFill>
              </a:rPr>
              <a:t>. </a:t>
            </a:r>
            <a:endParaRPr lang="en-US" dirty="0">
              <a:solidFill>
                <a:prstClr val="black"/>
              </a:solidFill>
            </a:endParaRPr>
          </a:p>
        </p:txBody>
      </p:sp>
      <p:pic>
        <p:nvPicPr>
          <p:cNvPr id="2050" name="Picture 2" descr="http://www.tx3x.com/images/Misc/privacy.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91200" y="93721"/>
            <a:ext cx="3231047" cy="11858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85228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Arial" panose="020B0604020202020204" pitchFamily="34" charset="0"/>
                <a:cs typeface="Arial" panose="020B0604020202020204" pitchFamily="34" charset="0"/>
              </a:rPr>
              <a:t>Questions </a:t>
            </a:r>
            <a:r>
              <a:rPr lang="en-US" sz="3200" dirty="0">
                <a:latin typeface="Arial" panose="020B0604020202020204" pitchFamily="34" charset="0"/>
                <a:cs typeface="Arial" panose="020B0604020202020204" pitchFamily="34" charset="0"/>
              </a:rPr>
              <a:t>related to </a:t>
            </a:r>
            <a:r>
              <a:rPr lang="en-US" sz="3200" dirty="0" smtClean="0">
                <a:latin typeface="Arial" panose="020B0604020202020204" pitchFamily="34" charset="0"/>
                <a:cs typeface="Arial" panose="020B0604020202020204" pitchFamily="34" charset="0"/>
              </a:rPr>
              <a:t>APCD: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Arial" panose="020B0604020202020204" pitchFamily="34" charset="0"/>
                <a:cs typeface="Arial" panose="020B0604020202020204" pitchFamily="34" charset="0"/>
              </a:rPr>
              <a:t>Questions related to </a:t>
            </a:r>
            <a:r>
              <a:rPr lang="en-US" sz="3200" dirty="0" smtClean="0">
                <a:latin typeface="Arial" panose="020B0604020202020204" pitchFamily="34" charset="0"/>
                <a:cs typeface="Arial" panose="020B0604020202020204" pitchFamily="34" charset="0"/>
              </a:rPr>
              <a:t>Case Mix</a:t>
            </a:r>
            <a:r>
              <a:rPr lang="en-US" sz="3200" dirty="0">
                <a:latin typeface="Arial" panose="020B0604020202020204" pitchFamily="34" charset="0"/>
                <a:cs typeface="Arial" panose="020B0604020202020204" pitchFamily="34" charset="0"/>
              </a:rPr>
              <a:t>: </a:t>
            </a:r>
            <a:r>
              <a:rPr lang="en-US" sz="3200" dirty="0">
                <a:latin typeface="+mn-lt"/>
              </a:rPr>
              <a:t>(</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Arial" panose="020B0604020202020204" pitchFamily="34" charset="0"/>
              <a:cs typeface="Arial" panose="020B0604020202020204" pitchFamily="34" charset="0"/>
            </a:endParaRPr>
          </a:p>
          <a:p>
            <a:pPr lvl="0" fontAlgn="auto">
              <a:spcAft>
                <a:spcPts val="0"/>
              </a:spcAft>
            </a:pPr>
            <a:r>
              <a:rPr lang="en-US" sz="2800" u="sng" dirty="0" smtClean="0">
                <a:latin typeface="Arial" panose="020B0604020202020204" pitchFamily="34" charset="0"/>
                <a:cs typeface="Arial" panose="020B0604020202020204" pitchFamily="34" charset="0"/>
              </a:rPr>
              <a:t>REMINDER</a:t>
            </a:r>
            <a:r>
              <a:rPr lang="en-US" sz="2800" dirty="0" smtClean="0">
                <a:latin typeface="Arial" panose="020B0604020202020204" pitchFamily="34" charset="0"/>
                <a:cs typeface="Arial" panose="020B0604020202020204" pitchFamily="34" charset="0"/>
              </a:rPr>
              <a:t>: Please include your </a:t>
            </a:r>
            <a:r>
              <a:rPr lang="en-US" sz="2800" b="1" dirty="0" smtClean="0">
                <a:latin typeface="Arial" panose="020B0604020202020204" pitchFamily="34" charset="0"/>
                <a:cs typeface="Arial" panose="020B0604020202020204" pitchFamily="34" charset="0"/>
              </a:rPr>
              <a:t>IRBNet ID#</a:t>
            </a:r>
            <a:r>
              <a:rPr lang="en-US" sz="2800" dirty="0" smtClean="0">
                <a:latin typeface="Arial" panose="020B0604020202020204" pitchFamily="34" charset="0"/>
                <a:cs typeface="Arial" panose="020B0604020202020204" pitchFamily="34" charset="0"/>
              </a:rPr>
              <a:t>, if you currently have a project using CHIA data</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in 2017,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in 2017,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5.0</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a:solidFill>
                  <a:schemeClr val="tx2"/>
                </a:solidFill>
                <a:latin typeface="Arial" panose="020B0604020202020204" pitchFamily="34" charset="0"/>
                <a:cs typeface="Arial" panose="020B0604020202020204" pitchFamily="34" charset="0"/>
              </a:rPr>
              <a:t>A</a:t>
            </a:r>
            <a:r>
              <a:rPr lang="en-US" sz="2400" dirty="0" smtClean="0">
                <a:solidFill>
                  <a:schemeClr val="tx2"/>
                </a:solidFill>
                <a:latin typeface="Arial" panose="020B0604020202020204" pitchFamily="34" charset="0"/>
                <a:cs typeface="Arial" panose="020B0604020202020204" pitchFamily="34" charset="0"/>
              </a:rPr>
              <a:t>pplication forms </a:t>
            </a:r>
            <a:r>
              <a:rPr lang="en-US" sz="2400" dirty="0">
                <a:solidFill>
                  <a:schemeClr val="tx2"/>
                </a:solidFill>
                <a:latin typeface="Arial" panose="020B0604020202020204" pitchFamily="34" charset="0"/>
                <a:cs typeface="Arial" panose="020B0604020202020204" pitchFamily="34" charset="0"/>
              </a:rPr>
              <a:t>are posted on the APCD website: </a:t>
            </a:r>
            <a:r>
              <a:rPr lang="en-US" sz="2400" dirty="0">
                <a:solidFill>
                  <a:schemeClr val="tx2"/>
                </a:solidFill>
                <a:latin typeface="Arial" panose="020B0604020202020204" pitchFamily="34" charset="0"/>
                <a:cs typeface="Arial" panose="020B0604020202020204" pitchFamily="34" charset="0"/>
                <a:hlinkClick r:id="rId3"/>
              </a:rPr>
              <a:t>http://</a:t>
            </a:r>
            <a:r>
              <a:rPr lang="en-US" sz="2400" dirty="0" smtClean="0">
                <a:solidFill>
                  <a:schemeClr val="tx2"/>
                </a:solidFill>
                <a:latin typeface="Arial" panose="020B0604020202020204" pitchFamily="34" charset="0"/>
                <a:cs typeface="Arial" panose="020B0604020202020204" pitchFamily="34" charset="0"/>
                <a:hlinkClick r:id="rId3"/>
              </a:rPr>
              <a:t>www.chiamass.gov/application-documents\</a:t>
            </a:r>
            <a:endParaRPr lang="en-US" sz="2400" dirty="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Data is ready for release now</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Release documentation (including full data specifications and release documentation) has been posted </a:t>
            </a:r>
            <a:r>
              <a:rPr lang="en-US" sz="2400" dirty="0">
                <a:solidFill>
                  <a:schemeClr val="tx2"/>
                </a:solidFill>
                <a:latin typeface="Arial" panose="020B0604020202020204" pitchFamily="34" charset="0"/>
                <a:cs typeface="Arial" panose="020B0604020202020204" pitchFamily="34" charset="0"/>
              </a:rPr>
              <a:t>to the APCD website: </a:t>
            </a:r>
            <a:r>
              <a:rPr lang="en-US" sz="2400" dirty="0">
                <a:solidFill>
                  <a:schemeClr val="tx2"/>
                </a:solidFill>
                <a:latin typeface="Arial" panose="020B0604020202020204" pitchFamily="34" charset="0"/>
                <a:cs typeface="Arial" panose="020B0604020202020204" pitchFamily="34" charset="0"/>
                <a:hlinkClick r:id="rId4"/>
              </a:rPr>
              <a:t>http://www.chiamass.gov/ma-apcd</a:t>
            </a:r>
            <a:r>
              <a:rPr lang="en-US" sz="2400" dirty="0" smtClean="0">
                <a:solidFill>
                  <a:schemeClr val="tx2"/>
                </a:solidFill>
                <a:latin typeface="Arial" panose="020B0604020202020204" pitchFamily="34" charset="0"/>
                <a:cs typeface="Arial" panose="020B0604020202020204" pitchFamily="34" charset="0"/>
                <a:hlinkClick r:id="rId4"/>
              </a:rPr>
              <a:t>/</a:t>
            </a:r>
            <a:r>
              <a:rPr lang="en-US" sz="2400" dirty="0" smtClean="0">
                <a:solidFill>
                  <a:schemeClr val="tx2"/>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614181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6.0</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Target release timeframe is Fall 2017</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More information will be announced at the APCD User Workgroup as we get closer to release</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Make sure you’re signed up for CHIA’s email list to receive important announcements:</a:t>
            </a:r>
          </a:p>
          <a:p>
            <a:r>
              <a:rPr lang="en-US" sz="2400" dirty="0" smtClean="0">
                <a:solidFill>
                  <a:schemeClr val="tx2"/>
                </a:solidFill>
                <a:latin typeface="Arial" panose="020B0604020202020204" pitchFamily="34" charset="0"/>
                <a:cs typeface="Arial" panose="020B0604020202020204" pitchFamily="34" charset="0"/>
              </a:rPr>
              <a:t> 	</a:t>
            </a:r>
            <a:r>
              <a:rPr lang="en-US" sz="2800" dirty="0" smtClean="0">
                <a:solidFill>
                  <a:schemeClr val="tx2"/>
                </a:solidFill>
                <a:latin typeface="Arial" panose="020B0604020202020204" pitchFamily="34" charset="0"/>
                <a:cs typeface="Arial" panose="020B0604020202020204" pitchFamily="34" charset="0"/>
                <a:hlinkClick r:id="rId3"/>
              </a:rPr>
              <a:t>Sign Up Here</a:t>
            </a:r>
            <a:endParaRPr lang="en-US" sz="28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92399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Support for Old APCD Releases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Due to the amount of IT resources necessary to store and maintain old APCD Releases (Release 3.0 and earlier), our ability to assist users with those datasets is limited</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The data is no longer available, so we can’t give you additional data from those datasets</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If you’re seeing confusing data, or want to confirm what you’re seeing isn’t an anomaly, our support team isn’t able to go into the dataset and confirm what you’re seeing is correct or not (unless it’s a previously identified issue)</a:t>
            </a:r>
            <a:endParaRPr lang="en-US"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7053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Reminders</a:t>
            </a:r>
            <a:endParaRPr lang="en-US" dirty="0"/>
          </a:p>
        </p:txBody>
      </p:sp>
      <p:sp>
        <p:nvSpPr>
          <p:cNvPr id="3" name="Subtitle 2"/>
          <p:cNvSpPr>
            <a:spLocks noGrp="1"/>
          </p:cNvSpPr>
          <p:nvPr>
            <p:ph type="subTitle" idx="1"/>
          </p:nvPr>
        </p:nvSpPr>
        <p:spPr/>
        <p:txBody>
          <a:bodyPr/>
          <a:lstStyle/>
          <a:p>
            <a:pPr marL="457200" indent="-457200">
              <a:buFont typeface="Arial" panose="020B0604020202020204" pitchFamily="34" charset="0"/>
              <a:buChar char="•"/>
            </a:pPr>
            <a:r>
              <a:rPr lang="en-US" sz="2400" dirty="0"/>
              <a:t>Applicants should not use “de-identified” in their application in referring to the data received from CHIA.  CHIA datasets are not de-identified as the term </a:t>
            </a:r>
            <a:r>
              <a:rPr lang="en-US" sz="2400" dirty="0" smtClean="0"/>
              <a:t>is defined by HIPAA.</a:t>
            </a:r>
          </a:p>
          <a:p>
            <a:pPr marL="457200" indent="-4572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Also, make sure your IRB approval is valid for the period you intend to use the data.</a:t>
            </a:r>
          </a:p>
          <a:p>
            <a:pPr marL="457200" lvl="0" indent="-457200">
              <a:buFont typeface="Arial" panose="020B0604020202020204" pitchFamily="34" charset="0"/>
              <a:buChar char="•"/>
            </a:pPr>
            <a:r>
              <a:rPr lang="en-US" sz="2400" dirty="0" smtClean="0"/>
              <a:t>Please remember your application documents must be </a:t>
            </a:r>
            <a:r>
              <a:rPr lang="en-US" sz="2400" b="1" u="sng" dirty="0" smtClean="0"/>
              <a:t>signed</a:t>
            </a:r>
            <a:r>
              <a:rPr lang="en-US" sz="2400" dirty="0" smtClean="0"/>
              <a:t> by the appropriate people when you submit them on </a:t>
            </a:r>
            <a:r>
              <a:rPr lang="en-US" sz="2400" dirty="0" err="1" smtClean="0"/>
              <a:t>IRBNet</a:t>
            </a:r>
            <a:r>
              <a:rPr lang="en-US" sz="2400" dirty="0" smtClean="0"/>
              <a:t>.</a:t>
            </a:r>
          </a:p>
        </p:txBody>
      </p:sp>
    </p:spTree>
    <p:extLst>
      <p:ext uri="{BB962C8B-B14F-4D97-AF65-F5344CB8AC3E}">
        <p14:creationId xmlns:p14="http://schemas.microsoft.com/office/powerpoint/2010/main" val="33115418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MassHealth</a:t>
            </a:r>
            <a:r>
              <a:rPr lang="en-US" dirty="0" smtClean="0"/>
              <a:t> Data Issue</a:t>
            </a:r>
            <a:endParaRPr lang="en-US" dirty="0"/>
          </a:p>
        </p:txBody>
      </p:sp>
      <p:sp>
        <p:nvSpPr>
          <p:cNvPr id="3" name="Subtitle 2"/>
          <p:cNvSpPr>
            <a:spLocks noGrp="1"/>
          </p:cNvSpPr>
          <p:nvPr>
            <p:ph type="subTitle" idx="1"/>
          </p:nvPr>
        </p:nvSpPr>
        <p:spPr/>
        <p:txBody>
          <a:bodyPr/>
          <a:lstStyle/>
          <a:p>
            <a:r>
              <a:rPr lang="en-US" sz="2400" b="1" u="sng" dirty="0" smtClean="0"/>
              <a:t>Summary</a:t>
            </a:r>
            <a:r>
              <a:rPr lang="en-US" sz="2400" dirty="0" smtClean="0"/>
              <a:t> </a:t>
            </a:r>
          </a:p>
          <a:p>
            <a:r>
              <a:rPr lang="en-US" sz="2400" dirty="0" err="1" smtClean="0"/>
              <a:t>MassHealth</a:t>
            </a:r>
            <a:r>
              <a:rPr lang="en-US" sz="2400" dirty="0" smtClean="0"/>
              <a:t> </a:t>
            </a:r>
            <a:r>
              <a:rPr lang="en-US" sz="2400" dirty="0"/>
              <a:t>claims for submission periods January 2011 – October 2012 included diagnosis codes that were not correctly associated with each claim line. Due to the inherent nature of the issue there is no ability for a researcher to determine the appropriate diagnoses for affected claims</a:t>
            </a:r>
            <a:r>
              <a:rPr lang="en-US" sz="2400" dirty="0" smtClean="0"/>
              <a:t>.</a:t>
            </a:r>
          </a:p>
          <a:p>
            <a:endParaRPr lang="en-US" sz="2400" dirty="0"/>
          </a:p>
          <a:p>
            <a:r>
              <a:rPr lang="en-US" sz="2400" dirty="0" smtClean="0"/>
              <a:t>All APCD Releases that contain this period are affected.</a:t>
            </a:r>
            <a:endParaRPr lang="en-US" sz="2400" dirty="0"/>
          </a:p>
        </p:txBody>
      </p:sp>
    </p:spTree>
    <p:extLst>
      <p:ext uri="{BB962C8B-B14F-4D97-AF65-F5344CB8AC3E}">
        <p14:creationId xmlns:p14="http://schemas.microsoft.com/office/powerpoint/2010/main" val="778240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MassHealth</a:t>
            </a:r>
            <a:r>
              <a:rPr lang="en-US" dirty="0" smtClean="0"/>
              <a:t> Data Issue</a:t>
            </a:r>
            <a:endParaRPr lang="en-US" dirty="0"/>
          </a:p>
        </p:txBody>
      </p:sp>
      <p:sp>
        <p:nvSpPr>
          <p:cNvPr id="3" name="Subtitle 2"/>
          <p:cNvSpPr>
            <a:spLocks noGrp="1"/>
          </p:cNvSpPr>
          <p:nvPr>
            <p:ph type="subTitle" idx="1"/>
          </p:nvPr>
        </p:nvSpPr>
        <p:spPr/>
        <p:txBody>
          <a:bodyPr/>
          <a:lstStyle/>
          <a:p>
            <a:r>
              <a:rPr lang="en-US" sz="2400" b="1" u="sng" dirty="0" smtClean="0"/>
              <a:t>Recommendation</a:t>
            </a:r>
            <a:r>
              <a:rPr lang="en-US" sz="2400" dirty="0" smtClean="0"/>
              <a:t> </a:t>
            </a:r>
          </a:p>
          <a:p>
            <a:r>
              <a:rPr lang="en-US" sz="2400" dirty="0"/>
              <a:t>CHIA and </a:t>
            </a:r>
            <a:r>
              <a:rPr lang="en-US" sz="2400" dirty="0" err="1"/>
              <a:t>MassHealth</a:t>
            </a:r>
            <a:r>
              <a:rPr lang="en-US" sz="2400" dirty="0"/>
              <a:t> are recommending that no research, analysis or reporting be done using any diagnosis information for these submission periods</a:t>
            </a:r>
            <a:r>
              <a:rPr lang="en-US" sz="2400" dirty="0" smtClean="0"/>
              <a:t>.</a:t>
            </a:r>
          </a:p>
          <a:p>
            <a:endParaRPr lang="en-US" sz="2400" dirty="0"/>
          </a:p>
          <a:p>
            <a:r>
              <a:rPr lang="en-US" sz="2400" b="1" u="sng" dirty="0" smtClean="0"/>
              <a:t>Action Being Taken</a:t>
            </a:r>
          </a:p>
          <a:p>
            <a:r>
              <a:rPr lang="en-US" sz="2400" dirty="0" smtClean="0"/>
              <a:t>CHIA </a:t>
            </a:r>
            <a:r>
              <a:rPr lang="en-US" sz="2400" dirty="0"/>
              <a:t>is in the process of updating </a:t>
            </a:r>
            <a:r>
              <a:rPr lang="en-US" sz="2400" dirty="0" smtClean="0"/>
              <a:t>the </a:t>
            </a:r>
            <a:r>
              <a:rPr lang="en-US" sz="2400" dirty="0"/>
              <a:t>MA APCD with the corrected claims. When that process is complete, corrected data will be available. </a:t>
            </a:r>
            <a:endParaRPr lang="en-US" sz="2400" b="1" u="sng" dirty="0" smtClean="0"/>
          </a:p>
          <a:p>
            <a:endParaRPr lang="en-US" sz="2400" dirty="0"/>
          </a:p>
          <a:p>
            <a:endParaRPr lang="en-US" sz="2400" dirty="0"/>
          </a:p>
        </p:txBody>
      </p:sp>
    </p:spTree>
    <p:extLst>
      <p:ext uri="{BB962C8B-B14F-4D97-AF65-F5344CB8AC3E}">
        <p14:creationId xmlns:p14="http://schemas.microsoft.com/office/powerpoint/2010/main" val="42235809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MassHealth</a:t>
            </a:r>
            <a:r>
              <a:rPr lang="en-US" dirty="0" smtClean="0"/>
              <a:t> Data Issue</a:t>
            </a:r>
            <a:endParaRPr lang="en-US" dirty="0"/>
          </a:p>
        </p:txBody>
      </p:sp>
      <p:sp>
        <p:nvSpPr>
          <p:cNvPr id="3" name="Subtitle 2"/>
          <p:cNvSpPr>
            <a:spLocks noGrp="1"/>
          </p:cNvSpPr>
          <p:nvPr>
            <p:ph type="subTitle" idx="1"/>
          </p:nvPr>
        </p:nvSpPr>
        <p:spPr/>
        <p:txBody>
          <a:bodyPr/>
          <a:lstStyle/>
          <a:p>
            <a:r>
              <a:rPr lang="en-US" sz="2400" b="1" u="sng" dirty="0" smtClean="0"/>
              <a:t>Next Steps for Affected Users</a:t>
            </a:r>
          </a:p>
          <a:p>
            <a:r>
              <a:rPr lang="en-US" sz="2400" dirty="0" smtClean="0"/>
              <a:t>If </a:t>
            </a:r>
            <a:r>
              <a:rPr lang="en-US" sz="2400" dirty="0"/>
              <a:t>you are interested in receiving updated data for </a:t>
            </a:r>
            <a:r>
              <a:rPr lang="en-US" sz="2400" dirty="0" err="1"/>
              <a:t>MassHealth</a:t>
            </a:r>
            <a:r>
              <a:rPr lang="en-US" sz="2400" dirty="0"/>
              <a:t> for submission periods January 2011 – October 2012, please </a:t>
            </a:r>
            <a:r>
              <a:rPr lang="en-US" sz="2400" dirty="0" smtClean="0"/>
              <a:t>contact CHIA (if you haven’t already):</a:t>
            </a:r>
          </a:p>
          <a:p>
            <a:pPr marL="342900" indent="-342900">
              <a:buFont typeface="Arial" panose="020B0604020202020204" pitchFamily="34" charset="0"/>
              <a:buChar char="•"/>
            </a:pPr>
            <a:r>
              <a:rPr lang="en-US" sz="2400" dirty="0" smtClean="0"/>
              <a:t>Scott </a:t>
            </a:r>
            <a:r>
              <a:rPr lang="en-US" sz="2400" dirty="0"/>
              <a:t>Curley (</a:t>
            </a:r>
            <a:r>
              <a:rPr lang="en-US" sz="2400" dirty="0" smtClean="0">
                <a:hlinkClick r:id="rId3"/>
              </a:rPr>
              <a:t>Scott.Curley@state.ma.us</a:t>
            </a:r>
            <a:r>
              <a:rPr lang="en-US" sz="2400" dirty="0"/>
              <a:t>)</a:t>
            </a:r>
            <a:r>
              <a:rPr lang="en-US" sz="2400" dirty="0" smtClean="0"/>
              <a:t> or</a:t>
            </a:r>
          </a:p>
          <a:p>
            <a:pPr marL="342900" indent="-342900">
              <a:buFont typeface="Arial" panose="020B0604020202020204" pitchFamily="34" charset="0"/>
              <a:buChar char="•"/>
            </a:pPr>
            <a:r>
              <a:rPr lang="en-US" sz="2400" dirty="0" smtClean="0"/>
              <a:t>Kathy Hines (</a:t>
            </a:r>
            <a:r>
              <a:rPr lang="en-US" sz="2400" dirty="0" smtClean="0">
                <a:hlinkClick r:id="rId4"/>
              </a:rPr>
              <a:t>Kathy.Hines@state.ma.us</a:t>
            </a:r>
            <a:r>
              <a:rPr lang="en-US" sz="2400" dirty="0"/>
              <a:t>)</a:t>
            </a:r>
            <a:endParaRPr lang="en-US" sz="2400" dirty="0" smtClean="0"/>
          </a:p>
          <a:p>
            <a:endParaRPr lang="en-US" sz="2400" dirty="0"/>
          </a:p>
          <a:p>
            <a:endParaRPr lang="en-US" sz="2400" dirty="0"/>
          </a:p>
        </p:txBody>
      </p:sp>
    </p:spTree>
    <p:extLst>
      <p:ext uri="{BB962C8B-B14F-4D97-AF65-F5344CB8AC3E}">
        <p14:creationId xmlns:p14="http://schemas.microsoft.com/office/powerpoint/2010/main" val="2183313638"/>
      </p:ext>
    </p:extLst>
  </p:cSld>
  <p:clrMapOvr>
    <a:masterClrMapping/>
  </p:clrMapOvr>
  <p:timing>
    <p:tnLst>
      <p:par>
        <p:cTn id="1" dur="indefinite" restart="never" nodeType="tmRoot"/>
      </p:par>
    </p:tnLst>
  </p:timing>
</p:sld>
</file>

<file path=ppt/theme/_rels/themeOverride1.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1_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HIT January 2014.potx</Template>
  <TotalTime>19591</TotalTime>
  <Words>2876</Words>
  <Application>Microsoft Office PowerPoint</Application>
  <PresentationFormat>On-screen Show (4:3)</PresentationFormat>
  <Paragraphs>584</Paragraphs>
  <Slides>22</Slides>
  <Notes>22</Notes>
  <HiddenSlides>0</HiddenSlides>
  <MMClips>0</MMClips>
  <ScaleCrop>false</ScaleCrop>
  <HeadingPairs>
    <vt:vector size="4" baseType="variant">
      <vt:variant>
        <vt:lpstr>Theme</vt:lpstr>
      </vt:variant>
      <vt:variant>
        <vt:i4>5</vt:i4>
      </vt:variant>
      <vt:variant>
        <vt:lpstr>Slide Titles</vt:lpstr>
      </vt:variant>
      <vt:variant>
        <vt:i4>22</vt:i4>
      </vt:variant>
    </vt:vector>
  </HeadingPairs>
  <TitlesOfParts>
    <vt:vector size="27" baseType="lpstr">
      <vt:lpstr>content option A</vt:lpstr>
      <vt:lpstr>HIT January 2014</vt:lpstr>
      <vt:lpstr>1_content option A</vt:lpstr>
      <vt:lpstr>1_HIT January 2014</vt:lpstr>
      <vt:lpstr>Office Theme</vt:lpstr>
      <vt:lpstr>MA Center for Health Information &amp; Analysis  MA APCD User Workgroup</vt:lpstr>
      <vt:lpstr>Agenda</vt:lpstr>
      <vt:lpstr>MA APCD Release 5.0</vt:lpstr>
      <vt:lpstr>MA APCD Release 6.0</vt:lpstr>
      <vt:lpstr>Support for Old APCD Releases</vt:lpstr>
      <vt:lpstr>Application Reminders</vt:lpstr>
      <vt:lpstr>MassHealth Data Issue</vt:lpstr>
      <vt:lpstr>MassHealth Data Issue</vt:lpstr>
      <vt:lpstr>MassHealth Data Issue</vt:lpstr>
      <vt:lpstr> QUESTIONS?</vt:lpstr>
      <vt:lpstr>Question: What Year to Year Difference in Enrollment Type Volume should we expect in APCD Release 5.0 Member Eligibility File as a result of Gobeille v. Liberty Mutual Insurance Company?  Answer: Release 5.0 includes data submitted from January 2011 through March 2016. Comparing a count of all distinct MEIDs for the last four submission periods in the ME File (see Table 1 below), there was a 14.2% decrease in total distinct MEIDs in the last submission year month (201603) attributable to a 60.7% decrease in self-insured (see Table 2).</vt:lpstr>
      <vt:lpstr>Answer (continued):  When limiting the count of distinct MEIDs for Massachusetts residents, the magnitude of decrease is smaller.  Comparing a count of distinct MEIDs for the last four submission periods in the ME File (see Table 3 below), there was a 9.8% decrease in total distinct MEIDs in the last submission year month (201603) attributable to a 52.5% decrease in self-insured (see Table 4).</vt:lpstr>
      <vt:lpstr>Answer (continued):  For researchers who focus on analyzing  only those with medical coverage (where ME018 = Yes), when you compare the count of distinct MEIDs of MA residents with medical coverage for the last four submission periods in the ME File (see Table 5 below), there was a 16.1% decrease in total distinct MEIDs in the last submission year month (201603) attributable to a 61% decrease in self-insured (see Table).</vt:lpstr>
      <vt:lpstr>PowerPoint Presentation</vt:lpstr>
      <vt:lpstr>Question: How do you distinguish inpatient hospital acute care claims from outpatient ambulatory care claims? </vt:lpstr>
      <vt:lpstr>PowerPoint Presentation</vt:lpstr>
      <vt:lpstr>PowerPoint Presentation</vt:lpstr>
      <vt:lpstr>PowerPoint Presentation</vt:lpstr>
      <vt:lpstr>PowerPoint Presentation</vt:lpstr>
      <vt:lpstr>Question:  What is cell suppression?  Answer: Cell suppression is a privacy preserving technique to withhold data in a cell that falls below a select small number threshold.</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Tapply, Adam</cp:lastModifiedBy>
  <cp:revision>452</cp:revision>
  <cp:lastPrinted>2017-04-25T18:49:03Z</cp:lastPrinted>
  <dcterms:created xsi:type="dcterms:W3CDTF">2014-04-22T00:14:56Z</dcterms:created>
  <dcterms:modified xsi:type="dcterms:W3CDTF">2017-04-25T19:31:47Z</dcterms:modified>
</cp:coreProperties>
</file>