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7.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8.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tags/tag9.xml" ContentType="application/vnd.openxmlformats-officedocument.presentationml.tags+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10.xml" ContentType="application/vnd.openxmlformats-officedocument.presentationml.tags+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 id="2147483710" r:id="rId5"/>
  </p:sldMasterIdLst>
  <p:notesMasterIdLst>
    <p:notesMasterId r:id="rId49"/>
  </p:notesMasterIdLst>
  <p:handoutMasterIdLst>
    <p:handoutMasterId r:id="rId50"/>
  </p:handoutMasterIdLst>
  <p:sldIdLst>
    <p:sldId id="317" r:id="rId6"/>
    <p:sldId id="264" r:id="rId7"/>
    <p:sldId id="557" r:id="rId8"/>
    <p:sldId id="573" r:id="rId9"/>
    <p:sldId id="566" r:id="rId10"/>
    <p:sldId id="576" r:id="rId11"/>
    <p:sldId id="575" r:id="rId12"/>
    <p:sldId id="574" r:id="rId13"/>
    <p:sldId id="593" r:id="rId14"/>
    <p:sldId id="594" r:id="rId15"/>
    <p:sldId id="595" r:id="rId16"/>
    <p:sldId id="596" r:id="rId17"/>
    <p:sldId id="597" r:id="rId18"/>
    <p:sldId id="598" r:id="rId19"/>
    <p:sldId id="599" r:id="rId20"/>
    <p:sldId id="600" r:id="rId21"/>
    <p:sldId id="601" r:id="rId22"/>
    <p:sldId id="602" r:id="rId23"/>
    <p:sldId id="603" r:id="rId24"/>
    <p:sldId id="604" r:id="rId25"/>
    <p:sldId id="605" r:id="rId26"/>
    <p:sldId id="606" r:id="rId27"/>
    <p:sldId id="607" r:id="rId28"/>
    <p:sldId id="608" r:id="rId29"/>
    <p:sldId id="609" r:id="rId30"/>
    <p:sldId id="610" r:id="rId31"/>
    <p:sldId id="611" r:id="rId32"/>
    <p:sldId id="579" r:id="rId33"/>
    <p:sldId id="580" r:id="rId34"/>
    <p:sldId id="581" r:id="rId35"/>
    <p:sldId id="582" r:id="rId36"/>
    <p:sldId id="583" r:id="rId37"/>
    <p:sldId id="584" r:id="rId38"/>
    <p:sldId id="585" r:id="rId39"/>
    <p:sldId id="586" r:id="rId40"/>
    <p:sldId id="587" r:id="rId41"/>
    <p:sldId id="588" r:id="rId42"/>
    <p:sldId id="589" r:id="rId43"/>
    <p:sldId id="590" r:id="rId44"/>
    <p:sldId id="591" r:id="rId45"/>
    <p:sldId id="592" r:id="rId46"/>
    <p:sldId id="296" r:id="rId47"/>
    <p:sldId id="560" r:id="rId48"/>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0686" autoAdjust="0"/>
  </p:normalViewPr>
  <p:slideViewPr>
    <p:cSldViewPr snapToGrid="0" snapToObjects="1" showGuides="1">
      <p:cViewPr>
        <p:scale>
          <a:sx n="97" d="100"/>
          <a:sy n="97" d="100"/>
        </p:scale>
        <p:origin x="-2034" y="-7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commentAuthors" Target="commentAuthor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66A005-5A93-42F7-9475-FBBDFBFA061B}"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A82A4879-52BA-4F46-8B3C-B1A3DCD69E37}">
      <dgm:prSet phldrT="[Text]"/>
      <dgm:spPr/>
      <dgm:t>
        <a:bodyPr/>
        <a:lstStyle/>
        <a:p>
          <a:r>
            <a:rPr lang="en-US" b="1" dirty="0" smtClean="0"/>
            <a:t>Assessment</a:t>
          </a:r>
          <a:endParaRPr lang="en-US" b="1" dirty="0"/>
        </a:p>
      </dgm:t>
    </dgm:pt>
    <dgm:pt modelId="{4B2FCA2B-1726-4C01-814C-B2072B097624}" type="parTrans" cxnId="{72B7FDE4-3F3D-4837-8C6C-DA8146FD0441}">
      <dgm:prSet/>
      <dgm:spPr/>
      <dgm:t>
        <a:bodyPr/>
        <a:lstStyle/>
        <a:p>
          <a:endParaRPr lang="en-US"/>
        </a:p>
      </dgm:t>
    </dgm:pt>
    <dgm:pt modelId="{BD4161C9-9A8D-42F2-A34B-0772DFD58D27}" type="sibTrans" cxnId="{72B7FDE4-3F3D-4837-8C6C-DA8146FD0441}">
      <dgm:prSet/>
      <dgm:spPr/>
      <dgm:t>
        <a:bodyPr/>
        <a:lstStyle/>
        <a:p>
          <a:endParaRPr lang="en-US"/>
        </a:p>
      </dgm:t>
    </dgm:pt>
    <dgm:pt modelId="{F4F9D27B-199D-47FC-9680-651DFBB095BC}">
      <dgm:prSet phldrT="[Text]" custT="1"/>
      <dgm:spPr/>
      <dgm:t>
        <a:bodyPr/>
        <a:lstStyle/>
        <a:p>
          <a:r>
            <a:rPr lang="en-US" sz="1400" dirty="0" smtClean="0"/>
            <a:t>CMS online enrollment data* is “gold standard” – our control  </a:t>
          </a:r>
          <a:endParaRPr lang="en-US" sz="1400" dirty="0"/>
        </a:p>
      </dgm:t>
    </dgm:pt>
    <dgm:pt modelId="{0F73E98D-BE07-493B-A7FB-482BBD98F1D9}" type="parTrans" cxnId="{809F0D0F-966C-4A7C-B2EC-02EDA37CD6BE}">
      <dgm:prSet/>
      <dgm:spPr/>
      <dgm:t>
        <a:bodyPr/>
        <a:lstStyle/>
        <a:p>
          <a:endParaRPr lang="en-US"/>
        </a:p>
      </dgm:t>
    </dgm:pt>
    <dgm:pt modelId="{8E112A61-A9E5-461A-8D0D-ACB7C5BCB0F3}" type="sibTrans" cxnId="{809F0D0F-966C-4A7C-B2EC-02EDA37CD6BE}">
      <dgm:prSet/>
      <dgm:spPr/>
      <dgm:t>
        <a:bodyPr/>
        <a:lstStyle/>
        <a:p>
          <a:endParaRPr lang="en-US"/>
        </a:p>
      </dgm:t>
    </dgm:pt>
    <dgm:pt modelId="{142CF711-1E32-4955-BCA5-4AC70280B4FB}">
      <dgm:prSet phldrT="[Text]" custT="1"/>
      <dgm:spPr/>
      <dgm:t>
        <a:bodyPr/>
        <a:lstStyle/>
        <a:p>
          <a:r>
            <a:rPr lang="en-US" sz="1400" dirty="0" smtClean="0"/>
            <a:t>How well do APCD enrollments submitted match CMS?  If not close…</a:t>
          </a:r>
          <a:endParaRPr lang="en-US" sz="1400" dirty="0"/>
        </a:p>
      </dgm:t>
    </dgm:pt>
    <dgm:pt modelId="{A91826D6-487F-464E-B514-96EBE6F01FA1}" type="parTrans" cxnId="{EDAEFD32-4FF7-41AB-8994-D3B7E171EBA3}">
      <dgm:prSet/>
      <dgm:spPr/>
      <dgm:t>
        <a:bodyPr/>
        <a:lstStyle/>
        <a:p>
          <a:endParaRPr lang="en-US"/>
        </a:p>
      </dgm:t>
    </dgm:pt>
    <dgm:pt modelId="{8C5C00F1-2874-42A8-BFE2-81516FF30D4E}" type="sibTrans" cxnId="{EDAEFD32-4FF7-41AB-8994-D3B7E171EBA3}">
      <dgm:prSet/>
      <dgm:spPr/>
      <dgm:t>
        <a:bodyPr/>
        <a:lstStyle/>
        <a:p>
          <a:endParaRPr lang="en-US"/>
        </a:p>
      </dgm:t>
    </dgm:pt>
    <dgm:pt modelId="{6BA94D85-C824-4E1A-9151-C7EA9E820DF9}">
      <dgm:prSet phldrT="[Text]"/>
      <dgm:spPr/>
      <dgm:t>
        <a:bodyPr/>
        <a:lstStyle/>
        <a:p>
          <a:r>
            <a:rPr lang="en-US" b="1" dirty="0" smtClean="0"/>
            <a:t>Reconciliation</a:t>
          </a:r>
          <a:endParaRPr lang="en-US" b="1" dirty="0"/>
        </a:p>
      </dgm:t>
    </dgm:pt>
    <dgm:pt modelId="{4675FB5F-3E7A-419A-8D92-27478A6C9578}" type="parTrans" cxnId="{0EBDF422-5F90-41C2-942E-A41287576744}">
      <dgm:prSet/>
      <dgm:spPr/>
      <dgm:t>
        <a:bodyPr/>
        <a:lstStyle/>
        <a:p>
          <a:endParaRPr lang="en-US"/>
        </a:p>
      </dgm:t>
    </dgm:pt>
    <dgm:pt modelId="{406E62CA-D261-4203-A21D-DED256296A10}" type="sibTrans" cxnId="{0EBDF422-5F90-41C2-942E-A41287576744}">
      <dgm:prSet/>
      <dgm:spPr/>
      <dgm:t>
        <a:bodyPr/>
        <a:lstStyle/>
        <a:p>
          <a:endParaRPr lang="en-US"/>
        </a:p>
      </dgm:t>
    </dgm:pt>
    <dgm:pt modelId="{D43A914E-2F8C-4879-9FD5-9D46490B1AA1}">
      <dgm:prSet phldrT="[Text]" custT="1"/>
      <dgm:spPr/>
      <dgm:t>
        <a:bodyPr/>
        <a:lstStyle/>
        <a:p>
          <a:r>
            <a:rPr lang="en-US" sz="1400" dirty="0" smtClean="0"/>
            <a:t>Do the sources have the same data specifications?</a:t>
          </a:r>
          <a:endParaRPr lang="en-US" sz="1400" dirty="0"/>
        </a:p>
      </dgm:t>
    </dgm:pt>
    <dgm:pt modelId="{0EAC2895-EB56-44D3-85C9-39CBBCC5D1D1}" type="parTrans" cxnId="{225E5AFF-1E8F-425A-BCD5-29854076748E}">
      <dgm:prSet/>
      <dgm:spPr/>
      <dgm:t>
        <a:bodyPr/>
        <a:lstStyle/>
        <a:p>
          <a:endParaRPr lang="en-US"/>
        </a:p>
      </dgm:t>
    </dgm:pt>
    <dgm:pt modelId="{F48BF81E-A592-4DE3-BC57-6F87C75D797B}" type="sibTrans" cxnId="{225E5AFF-1E8F-425A-BCD5-29854076748E}">
      <dgm:prSet/>
      <dgm:spPr/>
      <dgm:t>
        <a:bodyPr/>
        <a:lstStyle/>
        <a:p>
          <a:endParaRPr lang="en-US"/>
        </a:p>
      </dgm:t>
    </dgm:pt>
    <dgm:pt modelId="{E1FB354E-1D06-4D8F-9638-9723E7FD5719}">
      <dgm:prSet phldrT="[Text]" custT="1"/>
      <dgm:spPr/>
      <dgm:t>
        <a:bodyPr/>
        <a:lstStyle/>
        <a:p>
          <a:r>
            <a:rPr lang="en-US" sz="1400" dirty="0" smtClean="0"/>
            <a:t>What else could account for differences?</a:t>
          </a:r>
          <a:endParaRPr lang="en-US" sz="1400" dirty="0"/>
        </a:p>
      </dgm:t>
    </dgm:pt>
    <dgm:pt modelId="{73E48B45-CBFC-4C86-9E5B-E5D4FC917C17}" type="parTrans" cxnId="{B0E40BFE-16FA-45B2-A507-69922B040F1D}">
      <dgm:prSet/>
      <dgm:spPr/>
      <dgm:t>
        <a:bodyPr/>
        <a:lstStyle/>
        <a:p>
          <a:endParaRPr lang="en-US"/>
        </a:p>
      </dgm:t>
    </dgm:pt>
    <dgm:pt modelId="{766D168E-78D5-4617-A581-21F154A6DE74}" type="sibTrans" cxnId="{B0E40BFE-16FA-45B2-A507-69922B040F1D}">
      <dgm:prSet/>
      <dgm:spPr/>
      <dgm:t>
        <a:bodyPr/>
        <a:lstStyle/>
        <a:p>
          <a:endParaRPr lang="en-US"/>
        </a:p>
      </dgm:t>
    </dgm:pt>
    <dgm:pt modelId="{9855C013-0A7C-4D97-B66C-61690CB39C78}">
      <dgm:prSet phldrT="[Text]"/>
      <dgm:spPr/>
      <dgm:t>
        <a:bodyPr/>
        <a:lstStyle/>
        <a:p>
          <a:r>
            <a:rPr lang="en-US" b="1" dirty="0" smtClean="0"/>
            <a:t>Resolution Development</a:t>
          </a:r>
          <a:endParaRPr lang="en-US" b="1" dirty="0"/>
        </a:p>
      </dgm:t>
    </dgm:pt>
    <dgm:pt modelId="{4FFF4570-788D-4A48-A113-761763E9DA13}" type="parTrans" cxnId="{F33389FD-794B-4E91-A2D6-5CAB0AA7C910}">
      <dgm:prSet/>
      <dgm:spPr/>
      <dgm:t>
        <a:bodyPr/>
        <a:lstStyle/>
        <a:p>
          <a:endParaRPr lang="en-US"/>
        </a:p>
      </dgm:t>
    </dgm:pt>
    <dgm:pt modelId="{F3D09F41-9D43-475A-B0FC-38E81EC24469}" type="sibTrans" cxnId="{F33389FD-794B-4E91-A2D6-5CAB0AA7C910}">
      <dgm:prSet/>
      <dgm:spPr/>
      <dgm:t>
        <a:bodyPr/>
        <a:lstStyle/>
        <a:p>
          <a:endParaRPr lang="en-US"/>
        </a:p>
      </dgm:t>
    </dgm:pt>
    <dgm:pt modelId="{B985C668-18F6-43D2-A560-3AA02A145465}">
      <dgm:prSet phldrT="[Text]" custT="1"/>
      <dgm:spPr/>
      <dgm:t>
        <a:bodyPr/>
        <a:lstStyle/>
        <a:p>
          <a:endParaRPr lang="en-US" sz="1400" dirty="0"/>
        </a:p>
      </dgm:t>
    </dgm:pt>
    <dgm:pt modelId="{A5C307B5-A544-46AA-AB0D-4F58387E3142}" type="parTrans" cxnId="{408B1C90-EB0C-43D8-9494-A4D422EFC5B3}">
      <dgm:prSet/>
      <dgm:spPr/>
      <dgm:t>
        <a:bodyPr/>
        <a:lstStyle/>
        <a:p>
          <a:endParaRPr lang="en-US"/>
        </a:p>
      </dgm:t>
    </dgm:pt>
    <dgm:pt modelId="{4F34AB8E-A45A-4F91-9BC4-F234D7E9BA38}" type="sibTrans" cxnId="{408B1C90-EB0C-43D8-9494-A4D422EFC5B3}">
      <dgm:prSet/>
      <dgm:spPr/>
      <dgm:t>
        <a:bodyPr/>
        <a:lstStyle/>
        <a:p>
          <a:endParaRPr lang="en-US"/>
        </a:p>
      </dgm:t>
    </dgm:pt>
    <dgm:pt modelId="{76B20398-0BF1-46D7-A299-9F5954F330E9}">
      <dgm:prSet phldrT="[Text]"/>
      <dgm:spPr/>
      <dgm:t>
        <a:bodyPr/>
        <a:lstStyle/>
        <a:p>
          <a:r>
            <a:rPr lang="en-US" sz="1400" dirty="0" smtClean="0"/>
            <a:t>CHIA works with payers to produce enrollment counts that match CMS’ as closely as possible</a:t>
          </a:r>
          <a:endParaRPr lang="en-US" sz="1400" dirty="0"/>
        </a:p>
      </dgm:t>
    </dgm:pt>
    <dgm:pt modelId="{28D7F0A2-9DD9-406F-BFAE-4EDE1CE68EFE}" type="parTrans" cxnId="{A10957E9-A9A9-470D-BA97-473F2C00F474}">
      <dgm:prSet/>
      <dgm:spPr/>
      <dgm:t>
        <a:bodyPr/>
        <a:lstStyle/>
        <a:p>
          <a:endParaRPr lang="en-US"/>
        </a:p>
      </dgm:t>
    </dgm:pt>
    <dgm:pt modelId="{92BE1A6C-6012-4241-ABF3-623E3C090229}" type="sibTrans" cxnId="{A10957E9-A9A9-470D-BA97-473F2C00F474}">
      <dgm:prSet/>
      <dgm:spPr/>
      <dgm:t>
        <a:bodyPr/>
        <a:lstStyle/>
        <a:p>
          <a:endParaRPr lang="en-US"/>
        </a:p>
      </dgm:t>
    </dgm:pt>
    <dgm:pt modelId="{1B4A48BE-A8AA-43F6-9441-454E268D9549}">
      <dgm:prSet phldrT="[Text]" custT="1"/>
      <dgm:spPr/>
      <dgm:t>
        <a:bodyPr/>
        <a:lstStyle/>
        <a:p>
          <a:r>
            <a:rPr lang="en-US" sz="1400" dirty="0" smtClean="0"/>
            <a:t>Does the payer submit the same data to CHIA that it receives from CMS?</a:t>
          </a:r>
          <a:endParaRPr lang="en-US" sz="1400" dirty="0"/>
        </a:p>
      </dgm:t>
    </dgm:pt>
    <dgm:pt modelId="{7BD87E79-2E71-42C6-A79D-82FFF1E6D964}" type="parTrans" cxnId="{D12AE287-306D-4A1C-B782-CE5CCB451D6F}">
      <dgm:prSet/>
      <dgm:spPr/>
      <dgm:t>
        <a:bodyPr/>
        <a:lstStyle/>
        <a:p>
          <a:endParaRPr lang="en-US"/>
        </a:p>
      </dgm:t>
    </dgm:pt>
    <dgm:pt modelId="{5A5DEF16-638F-4C9C-B65F-41FE32044F13}" type="sibTrans" cxnId="{D12AE287-306D-4A1C-B782-CE5CCB451D6F}">
      <dgm:prSet/>
      <dgm:spPr/>
      <dgm:t>
        <a:bodyPr/>
        <a:lstStyle/>
        <a:p>
          <a:endParaRPr lang="en-US"/>
        </a:p>
      </dgm:t>
    </dgm:pt>
    <dgm:pt modelId="{7353DDC3-B229-4E1E-A584-CAC1E8A3EF6E}">
      <dgm:prSet phldrT="[Text]" custT="1"/>
      <dgm:spPr/>
      <dgm:t>
        <a:bodyPr/>
        <a:lstStyle/>
        <a:p>
          <a:r>
            <a:rPr lang="en-US" sz="1400" dirty="0" smtClean="0"/>
            <a:t>So far, resolutions have included </a:t>
          </a:r>
          <a:r>
            <a:rPr lang="en-US" sz="1400" b="0" dirty="0" smtClean="0"/>
            <a:t>supplemental data, </a:t>
          </a:r>
          <a:r>
            <a:rPr lang="en-US" sz="1400" dirty="0" smtClean="0"/>
            <a:t>requests to payers to adjust their submission processes, and payers newly submitting to the MA APCD</a:t>
          </a:r>
          <a:endParaRPr lang="en-US" sz="1400" dirty="0"/>
        </a:p>
      </dgm:t>
    </dgm:pt>
    <dgm:pt modelId="{1817E330-AE7E-4A45-962D-DEB5098CEF50}" type="parTrans" cxnId="{E8DB6A9D-F41E-46E7-8FA0-DC9D78448CA6}">
      <dgm:prSet/>
      <dgm:spPr/>
      <dgm:t>
        <a:bodyPr/>
        <a:lstStyle/>
        <a:p>
          <a:endParaRPr lang="en-US"/>
        </a:p>
      </dgm:t>
    </dgm:pt>
    <dgm:pt modelId="{AEA97F27-AB11-4BC4-87C4-DB9A2B3A4BAA}" type="sibTrans" cxnId="{E8DB6A9D-F41E-46E7-8FA0-DC9D78448CA6}">
      <dgm:prSet/>
      <dgm:spPr/>
      <dgm:t>
        <a:bodyPr/>
        <a:lstStyle/>
        <a:p>
          <a:endParaRPr lang="en-US"/>
        </a:p>
      </dgm:t>
    </dgm:pt>
    <dgm:pt modelId="{CE63B326-FA2C-4FEC-A494-B82B994E7467}" type="pres">
      <dgm:prSet presAssocID="{7A66A005-5A93-42F7-9475-FBBDFBFA061B}" presName="linearFlow" presStyleCnt="0">
        <dgm:presLayoutVars>
          <dgm:dir/>
          <dgm:animLvl val="lvl"/>
          <dgm:resizeHandles val="exact"/>
        </dgm:presLayoutVars>
      </dgm:prSet>
      <dgm:spPr/>
      <dgm:t>
        <a:bodyPr/>
        <a:lstStyle/>
        <a:p>
          <a:endParaRPr lang="en-US"/>
        </a:p>
      </dgm:t>
    </dgm:pt>
    <dgm:pt modelId="{EFBDEF92-F9F3-43F5-A845-AE50FA1F6F72}" type="pres">
      <dgm:prSet presAssocID="{A82A4879-52BA-4F46-8B3C-B1A3DCD69E37}" presName="composite" presStyleCnt="0"/>
      <dgm:spPr/>
    </dgm:pt>
    <dgm:pt modelId="{DFFC11D7-6F78-4EBE-93AD-9ADCAFC24CA8}" type="pres">
      <dgm:prSet presAssocID="{A82A4879-52BA-4F46-8B3C-B1A3DCD69E37}" presName="parentText" presStyleLbl="alignNode1" presStyleIdx="0" presStyleCnt="3">
        <dgm:presLayoutVars>
          <dgm:chMax val="1"/>
          <dgm:bulletEnabled val="1"/>
        </dgm:presLayoutVars>
      </dgm:prSet>
      <dgm:spPr/>
      <dgm:t>
        <a:bodyPr/>
        <a:lstStyle/>
        <a:p>
          <a:endParaRPr lang="en-US"/>
        </a:p>
      </dgm:t>
    </dgm:pt>
    <dgm:pt modelId="{EBE342AC-2DB0-46E1-B73E-5FBB3DA496F4}" type="pres">
      <dgm:prSet presAssocID="{A82A4879-52BA-4F46-8B3C-B1A3DCD69E37}" presName="descendantText" presStyleLbl="alignAcc1" presStyleIdx="0" presStyleCnt="3" custScaleX="97410" custScaleY="100000" custLinFactNeighborX="32" custLinFactNeighborY="10298">
        <dgm:presLayoutVars>
          <dgm:bulletEnabled val="1"/>
        </dgm:presLayoutVars>
      </dgm:prSet>
      <dgm:spPr/>
      <dgm:t>
        <a:bodyPr/>
        <a:lstStyle/>
        <a:p>
          <a:endParaRPr lang="en-US"/>
        </a:p>
      </dgm:t>
    </dgm:pt>
    <dgm:pt modelId="{CA35E043-7C65-4605-A8D3-3A518340B81F}" type="pres">
      <dgm:prSet presAssocID="{BD4161C9-9A8D-42F2-A34B-0772DFD58D27}" presName="sp" presStyleCnt="0"/>
      <dgm:spPr/>
    </dgm:pt>
    <dgm:pt modelId="{4ADF6EE4-6275-43B0-8268-15A4458576C7}" type="pres">
      <dgm:prSet presAssocID="{6BA94D85-C824-4E1A-9151-C7EA9E820DF9}" presName="composite" presStyleCnt="0"/>
      <dgm:spPr/>
    </dgm:pt>
    <dgm:pt modelId="{7C974C2C-73B7-48C5-A63F-845675C8FC2F}" type="pres">
      <dgm:prSet presAssocID="{6BA94D85-C824-4E1A-9151-C7EA9E820DF9}" presName="parentText" presStyleLbl="alignNode1" presStyleIdx="1" presStyleCnt="3">
        <dgm:presLayoutVars>
          <dgm:chMax val="1"/>
          <dgm:bulletEnabled val="1"/>
        </dgm:presLayoutVars>
      </dgm:prSet>
      <dgm:spPr/>
      <dgm:t>
        <a:bodyPr/>
        <a:lstStyle/>
        <a:p>
          <a:endParaRPr lang="en-US"/>
        </a:p>
      </dgm:t>
    </dgm:pt>
    <dgm:pt modelId="{A1CE9029-154B-4202-B2E4-C9C0467E2237}" type="pres">
      <dgm:prSet presAssocID="{6BA94D85-C824-4E1A-9151-C7EA9E820DF9}" presName="descendantText" presStyleLbl="alignAcc1" presStyleIdx="1" presStyleCnt="3" custScaleX="97469" custScaleY="132356" custLinFactNeighborX="-257" custLinFactNeighborY="-6769">
        <dgm:presLayoutVars>
          <dgm:bulletEnabled val="1"/>
        </dgm:presLayoutVars>
      </dgm:prSet>
      <dgm:spPr/>
      <dgm:t>
        <a:bodyPr/>
        <a:lstStyle/>
        <a:p>
          <a:endParaRPr lang="en-US"/>
        </a:p>
      </dgm:t>
    </dgm:pt>
    <dgm:pt modelId="{93418636-879A-478D-AB16-6C0C0DE28F7D}" type="pres">
      <dgm:prSet presAssocID="{406E62CA-D261-4203-A21D-DED256296A10}" presName="sp" presStyleCnt="0"/>
      <dgm:spPr/>
    </dgm:pt>
    <dgm:pt modelId="{FCC443C9-8756-4C88-A371-C73AF210FEC9}" type="pres">
      <dgm:prSet presAssocID="{9855C013-0A7C-4D97-B66C-61690CB39C78}" presName="composite" presStyleCnt="0"/>
      <dgm:spPr/>
    </dgm:pt>
    <dgm:pt modelId="{120C6922-BC26-4C1E-A2E4-F727B2242810}" type="pres">
      <dgm:prSet presAssocID="{9855C013-0A7C-4D97-B66C-61690CB39C78}" presName="parentText" presStyleLbl="alignNode1" presStyleIdx="2" presStyleCnt="3">
        <dgm:presLayoutVars>
          <dgm:chMax val="1"/>
          <dgm:bulletEnabled val="1"/>
        </dgm:presLayoutVars>
      </dgm:prSet>
      <dgm:spPr/>
      <dgm:t>
        <a:bodyPr/>
        <a:lstStyle/>
        <a:p>
          <a:endParaRPr lang="en-US"/>
        </a:p>
      </dgm:t>
    </dgm:pt>
    <dgm:pt modelId="{1123A51B-367C-43C8-8625-94B9530C7A39}" type="pres">
      <dgm:prSet presAssocID="{9855C013-0A7C-4D97-B66C-61690CB39C78}" presName="descendantText" presStyleLbl="alignAcc1" presStyleIdx="2" presStyleCnt="3" custScaleX="97739" custScaleY="140102">
        <dgm:presLayoutVars>
          <dgm:bulletEnabled val="1"/>
        </dgm:presLayoutVars>
      </dgm:prSet>
      <dgm:spPr/>
      <dgm:t>
        <a:bodyPr/>
        <a:lstStyle/>
        <a:p>
          <a:endParaRPr lang="en-US"/>
        </a:p>
      </dgm:t>
    </dgm:pt>
  </dgm:ptLst>
  <dgm:cxnLst>
    <dgm:cxn modelId="{C4D42B22-3ED0-45A3-9063-AAFE8B82229E}" type="presOf" srcId="{7353DDC3-B229-4E1E-A584-CAC1E8A3EF6E}" destId="{1123A51B-367C-43C8-8625-94B9530C7A39}" srcOrd="0" destOrd="2" presId="urn:microsoft.com/office/officeart/2005/8/layout/chevron2"/>
    <dgm:cxn modelId="{6E1E15CA-00B6-4DC7-9054-135C6C46A123}" type="presOf" srcId="{1B4A48BE-A8AA-43F6-9441-454E268D9549}" destId="{A1CE9029-154B-4202-B2E4-C9C0467E2237}" srcOrd="0" destOrd="1" presId="urn:microsoft.com/office/officeart/2005/8/layout/chevron2"/>
    <dgm:cxn modelId="{F33389FD-794B-4E91-A2D6-5CAB0AA7C910}" srcId="{7A66A005-5A93-42F7-9475-FBBDFBFA061B}" destId="{9855C013-0A7C-4D97-B66C-61690CB39C78}" srcOrd="2" destOrd="0" parTransId="{4FFF4570-788D-4A48-A113-761763E9DA13}" sibTransId="{F3D09F41-9D43-475A-B0FC-38E81EC24469}"/>
    <dgm:cxn modelId="{408B1C90-EB0C-43D8-9494-A4D422EFC5B3}" srcId="{9855C013-0A7C-4D97-B66C-61690CB39C78}" destId="{B985C668-18F6-43D2-A560-3AA02A145465}" srcOrd="0" destOrd="0" parTransId="{A5C307B5-A544-46AA-AB0D-4F58387E3142}" sibTransId="{4F34AB8E-A45A-4F91-9BC4-F234D7E9BA38}"/>
    <dgm:cxn modelId="{D729B823-8B93-458D-95A4-7E2CB58F4C16}" type="presOf" srcId="{D43A914E-2F8C-4879-9FD5-9D46490B1AA1}" destId="{A1CE9029-154B-4202-B2E4-C9C0467E2237}" srcOrd="0" destOrd="0" presId="urn:microsoft.com/office/officeart/2005/8/layout/chevron2"/>
    <dgm:cxn modelId="{8F2D32A6-4812-4B4B-9A77-9E8ACD37F3A0}" type="presOf" srcId="{F4F9D27B-199D-47FC-9680-651DFBB095BC}" destId="{EBE342AC-2DB0-46E1-B73E-5FBB3DA496F4}" srcOrd="0" destOrd="0" presId="urn:microsoft.com/office/officeart/2005/8/layout/chevron2"/>
    <dgm:cxn modelId="{225E5AFF-1E8F-425A-BCD5-29854076748E}" srcId="{6BA94D85-C824-4E1A-9151-C7EA9E820DF9}" destId="{D43A914E-2F8C-4879-9FD5-9D46490B1AA1}" srcOrd="0" destOrd="0" parTransId="{0EAC2895-EB56-44D3-85C9-39CBBCC5D1D1}" sibTransId="{F48BF81E-A592-4DE3-BC57-6F87C75D797B}"/>
    <dgm:cxn modelId="{5147DA4E-7197-4C98-BFFC-0AB218FDAC13}" type="presOf" srcId="{76B20398-0BF1-46D7-A299-9F5954F330E9}" destId="{1123A51B-367C-43C8-8625-94B9530C7A39}" srcOrd="0" destOrd="1" presId="urn:microsoft.com/office/officeart/2005/8/layout/chevron2"/>
    <dgm:cxn modelId="{A10957E9-A9A9-470D-BA97-473F2C00F474}" srcId="{9855C013-0A7C-4D97-B66C-61690CB39C78}" destId="{76B20398-0BF1-46D7-A299-9F5954F330E9}" srcOrd="1" destOrd="0" parTransId="{28D7F0A2-9DD9-406F-BFAE-4EDE1CE68EFE}" sibTransId="{92BE1A6C-6012-4241-ABF3-623E3C090229}"/>
    <dgm:cxn modelId="{43617201-5B0A-4DEF-9ABA-894FB42581D2}" type="presOf" srcId="{7A66A005-5A93-42F7-9475-FBBDFBFA061B}" destId="{CE63B326-FA2C-4FEC-A494-B82B994E7467}" srcOrd="0" destOrd="0" presId="urn:microsoft.com/office/officeart/2005/8/layout/chevron2"/>
    <dgm:cxn modelId="{72B7FDE4-3F3D-4837-8C6C-DA8146FD0441}" srcId="{7A66A005-5A93-42F7-9475-FBBDFBFA061B}" destId="{A82A4879-52BA-4F46-8B3C-B1A3DCD69E37}" srcOrd="0" destOrd="0" parTransId="{4B2FCA2B-1726-4C01-814C-B2072B097624}" sibTransId="{BD4161C9-9A8D-42F2-A34B-0772DFD58D27}"/>
    <dgm:cxn modelId="{AE2F53E0-0726-4DEB-9624-5B5231352F2C}" type="presOf" srcId="{6BA94D85-C824-4E1A-9151-C7EA9E820DF9}" destId="{7C974C2C-73B7-48C5-A63F-845675C8FC2F}" srcOrd="0" destOrd="0" presId="urn:microsoft.com/office/officeart/2005/8/layout/chevron2"/>
    <dgm:cxn modelId="{0EBDF422-5F90-41C2-942E-A41287576744}" srcId="{7A66A005-5A93-42F7-9475-FBBDFBFA061B}" destId="{6BA94D85-C824-4E1A-9151-C7EA9E820DF9}" srcOrd="1" destOrd="0" parTransId="{4675FB5F-3E7A-419A-8D92-27478A6C9578}" sibTransId="{406E62CA-D261-4203-A21D-DED256296A10}"/>
    <dgm:cxn modelId="{0D7FDA8A-DD6D-44F5-943F-A895DF9A245A}" type="presOf" srcId="{A82A4879-52BA-4F46-8B3C-B1A3DCD69E37}" destId="{DFFC11D7-6F78-4EBE-93AD-9ADCAFC24CA8}" srcOrd="0" destOrd="0" presId="urn:microsoft.com/office/officeart/2005/8/layout/chevron2"/>
    <dgm:cxn modelId="{EDAEFD32-4FF7-41AB-8994-D3B7E171EBA3}" srcId="{A82A4879-52BA-4F46-8B3C-B1A3DCD69E37}" destId="{142CF711-1E32-4955-BCA5-4AC70280B4FB}" srcOrd="1" destOrd="0" parTransId="{A91826D6-487F-464E-B514-96EBE6F01FA1}" sibTransId="{8C5C00F1-2874-42A8-BFE2-81516FF30D4E}"/>
    <dgm:cxn modelId="{DBA22F3C-AAED-4C1D-AF6F-310D6626AC56}" type="presOf" srcId="{9855C013-0A7C-4D97-B66C-61690CB39C78}" destId="{120C6922-BC26-4C1E-A2E4-F727B2242810}" srcOrd="0" destOrd="0" presId="urn:microsoft.com/office/officeart/2005/8/layout/chevron2"/>
    <dgm:cxn modelId="{5EEFCB39-8893-4661-A4E1-8FCD8C35BA8C}" type="presOf" srcId="{B985C668-18F6-43D2-A560-3AA02A145465}" destId="{1123A51B-367C-43C8-8625-94B9530C7A39}" srcOrd="0" destOrd="0" presId="urn:microsoft.com/office/officeart/2005/8/layout/chevron2"/>
    <dgm:cxn modelId="{D12AE287-306D-4A1C-B782-CE5CCB451D6F}" srcId="{6BA94D85-C824-4E1A-9151-C7EA9E820DF9}" destId="{1B4A48BE-A8AA-43F6-9441-454E268D9549}" srcOrd="1" destOrd="0" parTransId="{7BD87E79-2E71-42C6-A79D-82FFF1E6D964}" sibTransId="{5A5DEF16-638F-4C9C-B65F-41FE32044F13}"/>
    <dgm:cxn modelId="{809F0D0F-966C-4A7C-B2EC-02EDA37CD6BE}" srcId="{A82A4879-52BA-4F46-8B3C-B1A3DCD69E37}" destId="{F4F9D27B-199D-47FC-9680-651DFBB095BC}" srcOrd="0" destOrd="0" parTransId="{0F73E98D-BE07-493B-A7FB-482BBD98F1D9}" sibTransId="{8E112A61-A9E5-461A-8D0D-ACB7C5BCB0F3}"/>
    <dgm:cxn modelId="{E30E69C7-41D0-47A4-A3D8-F2C71041DBC1}" type="presOf" srcId="{E1FB354E-1D06-4D8F-9638-9723E7FD5719}" destId="{A1CE9029-154B-4202-B2E4-C9C0467E2237}" srcOrd="0" destOrd="2" presId="urn:microsoft.com/office/officeart/2005/8/layout/chevron2"/>
    <dgm:cxn modelId="{B0E40BFE-16FA-45B2-A507-69922B040F1D}" srcId="{6BA94D85-C824-4E1A-9151-C7EA9E820DF9}" destId="{E1FB354E-1D06-4D8F-9638-9723E7FD5719}" srcOrd="2" destOrd="0" parTransId="{73E48B45-CBFC-4C86-9E5B-E5D4FC917C17}" sibTransId="{766D168E-78D5-4617-A581-21F154A6DE74}"/>
    <dgm:cxn modelId="{07737FE7-49CC-4757-81E2-72E41F0C3517}" type="presOf" srcId="{142CF711-1E32-4955-BCA5-4AC70280B4FB}" destId="{EBE342AC-2DB0-46E1-B73E-5FBB3DA496F4}" srcOrd="0" destOrd="1" presId="urn:microsoft.com/office/officeart/2005/8/layout/chevron2"/>
    <dgm:cxn modelId="{E8DB6A9D-F41E-46E7-8FA0-DC9D78448CA6}" srcId="{9855C013-0A7C-4D97-B66C-61690CB39C78}" destId="{7353DDC3-B229-4E1E-A584-CAC1E8A3EF6E}" srcOrd="2" destOrd="0" parTransId="{1817E330-AE7E-4A45-962D-DEB5098CEF50}" sibTransId="{AEA97F27-AB11-4BC4-87C4-DB9A2B3A4BAA}"/>
    <dgm:cxn modelId="{732FFB76-AEB5-4C3A-84D8-343F438AA454}" type="presParOf" srcId="{CE63B326-FA2C-4FEC-A494-B82B994E7467}" destId="{EFBDEF92-F9F3-43F5-A845-AE50FA1F6F72}" srcOrd="0" destOrd="0" presId="urn:microsoft.com/office/officeart/2005/8/layout/chevron2"/>
    <dgm:cxn modelId="{F80A558B-CC92-49E5-A82A-0649D2319D1D}" type="presParOf" srcId="{EFBDEF92-F9F3-43F5-A845-AE50FA1F6F72}" destId="{DFFC11D7-6F78-4EBE-93AD-9ADCAFC24CA8}" srcOrd="0" destOrd="0" presId="urn:microsoft.com/office/officeart/2005/8/layout/chevron2"/>
    <dgm:cxn modelId="{882F1E04-D1FE-4D2A-9021-1F665EBD5732}" type="presParOf" srcId="{EFBDEF92-F9F3-43F5-A845-AE50FA1F6F72}" destId="{EBE342AC-2DB0-46E1-B73E-5FBB3DA496F4}" srcOrd="1" destOrd="0" presId="urn:microsoft.com/office/officeart/2005/8/layout/chevron2"/>
    <dgm:cxn modelId="{0D6EEF38-7CE4-4B0D-A7DD-59612319E751}" type="presParOf" srcId="{CE63B326-FA2C-4FEC-A494-B82B994E7467}" destId="{CA35E043-7C65-4605-A8D3-3A518340B81F}" srcOrd="1" destOrd="0" presId="urn:microsoft.com/office/officeart/2005/8/layout/chevron2"/>
    <dgm:cxn modelId="{FE88061D-B92A-4E0C-9BBA-85019497A53E}" type="presParOf" srcId="{CE63B326-FA2C-4FEC-A494-B82B994E7467}" destId="{4ADF6EE4-6275-43B0-8268-15A4458576C7}" srcOrd="2" destOrd="0" presId="urn:microsoft.com/office/officeart/2005/8/layout/chevron2"/>
    <dgm:cxn modelId="{E837B842-D069-4E84-A5E1-4D1EA0E2EA7E}" type="presParOf" srcId="{4ADF6EE4-6275-43B0-8268-15A4458576C7}" destId="{7C974C2C-73B7-48C5-A63F-845675C8FC2F}" srcOrd="0" destOrd="0" presId="urn:microsoft.com/office/officeart/2005/8/layout/chevron2"/>
    <dgm:cxn modelId="{8BA98E2F-0A78-4552-B619-38C7D33BE550}" type="presParOf" srcId="{4ADF6EE4-6275-43B0-8268-15A4458576C7}" destId="{A1CE9029-154B-4202-B2E4-C9C0467E2237}" srcOrd="1" destOrd="0" presId="urn:microsoft.com/office/officeart/2005/8/layout/chevron2"/>
    <dgm:cxn modelId="{42BF13F0-80E6-483B-BAF2-A6A06B4104D1}" type="presParOf" srcId="{CE63B326-FA2C-4FEC-A494-B82B994E7467}" destId="{93418636-879A-478D-AB16-6C0C0DE28F7D}" srcOrd="3" destOrd="0" presId="urn:microsoft.com/office/officeart/2005/8/layout/chevron2"/>
    <dgm:cxn modelId="{A0F1C6FD-9EE3-4BB4-AEF7-726BD5C94E23}" type="presParOf" srcId="{CE63B326-FA2C-4FEC-A494-B82B994E7467}" destId="{FCC443C9-8756-4C88-A371-C73AF210FEC9}" srcOrd="4" destOrd="0" presId="urn:microsoft.com/office/officeart/2005/8/layout/chevron2"/>
    <dgm:cxn modelId="{517FE43C-E5C9-4C31-BB79-8DFE425C1E7E}" type="presParOf" srcId="{FCC443C9-8756-4C88-A371-C73AF210FEC9}" destId="{120C6922-BC26-4C1E-A2E4-F727B2242810}" srcOrd="0" destOrd="0" presId="urn:microsoft.com/office/officeart/2005/8/layout/chevron2"/>
    <dgm:cxn modelId="{DD8E39F6-5030-439F-B8EC-B35A32CE780E}" type="presParOf" srcId="{FCC443C9-8756-4C88-A371-C73AF210FEC9}" destId="{1123A51B-367C-43C8-8625-94B9530C7A3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FC11D7-6F78-4EBE-93AD-9ADCAFC24CA8}">
      <dsp:nvSpPr>
        <dsp:cNvPr id="0" name=""/>
        <dsp:cNvSpPr/>
      </dsp:nvSpPr>
      <dsp:spPr>
        <a:xfrm rot="5400000">
          <a:off x="-136012" y="178870"/>
          <a:ext cx="1170009" cy="81900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t>Assessment</a:t>
          </a:r>
          <a:endParaRPr lang="en-US" sz="1000" b="1" kern="1200" dirty="0"/>
        </a:p>
      </dsp:txBody>
      <dsp:txXfrm rot="-5400000">
        <a:off x="39490" y="412871"/>
        <a:ext cx="819006" cy="351003"/>
      </dsp:txXfrm>
    </dsp:sp>
    <dsp:sp modelId="{EBE342AC-2DB0-46E1-B73E-5FBB3DA496F4}">
      <dsp:nvSpPr>
        <dsp:cNvPr id="0" name=""/>
        <dsp:cNvSpPr/>
      </dsp:nvSpPr>
      <dsp:spPr>
        <a:xfrm rot="5400000">
          <a:off x="3973558" y="-2940670"/>
          <a:ext cx="760506" cy="680521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CMS online enrollment data* is “gold standard” – our control  </a:t>
          </a:r>
          <a:endParaRPr lang="en-US" sz="1400" kern="1200" dirty="0"/>
        </a:p>
        <a:p>
          <a:pPr marL="114300" lvl="1" indent="-114300" algn="l" defTabSz="622300">
            <a:lnSpc>
              <a:spcPct val="90000"/>
            </a:lnSpc>
            <a:spcBef>
              <a:spcPct val="0"/>
            </a:spcBef>
            <a:spcAft>
              <a:spcPct val="15000"/>
            </a:spcAft>
            <a:buChar char="••"/>
          </a:pPr>
          <a:r>
            <a:rPr lang="en-US" sz="1400" kern="1200" dirty="0" smtClean="0"/>
            <a:t>How well do APCD enrollments submitted match CMS?  If not close…</a:t>
          </a:r>
          <a:endParaRPr lang="en-US" sz="1400" kern="1200" dirty="0"/>
        </a:p>
      </dsp:txBody>
      <dsp:txXfrm rot="-5400000">
        <a:off x="951203" y="118810"/>
        <a:ext cx="6768093" cy="686256"/>
      </dsp:txXfrm>
    </dsp:sp>
    <dsp:sp modelId="{7C974C2C-73B7-48C5-A63F-845675C8FC2F}">
      <dsp:nvSpPr>
        <dsp:cNvPr id="0" name=""/>
        <dsp:cNvSpPr/>
      </dsp:nvSpPr>
      <dsp:spPr>
        <a:xfrm rot="5400000">
          <a:off x="-136012" y="1288999"/>
          <a:ext cx="1170009" cy="81900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t>Reconciliation</a:t>
          </a:r>
          <a:endParaRPr lang="en-US" sz="1000" b="1" kern="1200" dirty="0"/>
        </a:p>
      </dsp:txBody>
      <dsp:txXfrm rot="-5400000">
        <a:off x="39490" y="1523000"/>
        <a:ext cx="819006" cy="351003"/>
      </dsp:txXfrm>
    </dsp:sp>
    <dsp:sp modelId="{A1CE9029-154B-4202-B2E4-C9C0467E2237}">
      <dsp:nvSpPr>
        <dsp:cNvPr id="0" name=""/>
        <dsp:cNvSpPr/>
      </dsp:nvSpPr>
      <dsp:spPr>
        <a:xfrm rot="5400000">
          <a:off x="3830333" y="-1962397"/>
          <a:ext cx="1006575" cy="680934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Do the sources have the same data specifications?</a:t>
          </a:r>
          <a:endParaRPr lang="en-US" sz="1400" kern="1200" dirty="0"/>
        </a:p>
        <a:p>
          <a:pPr marL="114300" lvl="1" indent="-114300" algn="l" defTabSz="622300">
            <a:lnSpc>
              <a:spcPct val="90000"/>
            </a:lnSpc>
            <a:spcBef>
              <a:spcPct val="0"/>
            </a:spcBef>
            <a:spcAft>
              <a:spcPct val="15000"/>
            </a:spcAft>
            <a:buChar char="••"/>
          </a:pPr>
          <a:r>
            <a:rPr lang="en-US" sz="1400" kern="1200" dirty="0" smtClean="0"/>
            <a:t>Does the payer submit the same data to CHIA that it receives from CMS?</a:t>
          </a:r>
          <a:endParaRPr lang="en-US" sz="1400" kern="1200" dirty="0"/>
        </a:p>
        <a:p>
          <a:pPr marL="114300" lvl="1" indent="-114300" algn="l" defTabSz="622300">
            <a:lnSpc>
              <a:spcPct val="90000"/>
            </a:lnSpc>
            <a:spcBef>
              <a:spcPct val="0"/>
            </a:spcBef>
            <a:spcAft>
              <a:spcPct val="15000"/>
            </a:spcAft>
            <a:buChar char="••"/>
          </a:pPr>
          <a:r>
            <a:rPr lang="en-US" sz="1400" kern="1200" dirty="0" smtClean="0"/>
            <a:t>What else could account for differences?</a:t>
          </a:r>
          <a:endParaRPr lang="en-US" sz="1400" kern="1200" dirty="0"/>
        </a:p>
      </dsp:txBody>
      <dsp:txXfrm rot="-5400000">
        <a:off x="928951" y="988122"/>
        <a:ext cx="6760203" cy="908301"/>
      </dsp:txXfrm>
    </dsp:sp>
    <dsp:sp modelId="{120C6922-BC26-4C1E-A2E4-F727B2242810}">
      <dsp:nvSpPr>
        <dsp:cNvPr id="0" name=""/>
        <dsp:cNvSpPr/>
      </dsp:nvSpPr>
      <dsp:spPr>
        <a:xfrm rot="5400000">
          <a:off x="-136012" y="2428583"/>
          <a:ext cx="1170009" cy="819006"/>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t>Resolution Development</a:t>
          </a:r>
          <a:endParaRPr lang="en-US" sz="1000" b="1" kern="1200" dirty="0"/>
        </a:p>
      </dsp:txBody>
      <dsp:txXfrm rot="-5400000">
        <a:off x="39490" y="2662584"/>
        <a:ext cx="819006" cy="351003"/>
      </dsp:txXfrm>
    </dsp:sp>
    <dsp:sp modelId="{1123A51B-367C-43C8-8625-94B9530C7A39}">
      <dsp:nvSpPr>
        <dsp:cNvPr id="0" name=""/>
        <dsp:cNvSpPr/>
      </dsp:nvSpPr>
      <dsp:spPr>
        <a:xfrm rot="5400000">
          <a:off x="3818833" y="-780765"/>
          <a:ext cx="1065484" cy="68282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smtClean="0"/>
            <a:t>CHIA works with payers to produce enrollment counts that match CMS’ as closely as possible</a:t>
          </a:r>
          <a:endParaRPr lang="en-US" sz="1400" kern="1200" dirty="0"/>
        </a:p>
        <a:p>
          <a:pPr marL="114300" lvl="1" indent="-114300" algn="l" defTabSz="622300">
            <a:lnSpc>
              <a:spcPct val="90000"/>
            </a:lnSpc>
            <a:spcBef>
              <a:spcPct val="0"/>
            </a:spcBef>
            <a:spcAft>
              <a:spcPct val="15000"/>
            </a:spcAft>
            <a:buChar char="••"/>
          </a:pPr>
          <a:r>
            <a:rPr lang="en-US" sz="1400" kern="1200" dirty="0" smtClean="0"/>
            <a:t>So far, resolutions have included </a:t>
          </a:r>
          <a:r>
            <a:rPr lang="en-US" sz="1400" b="0" kern="1200" dirty="0" smtClean="0"/>
            <a:t>supplemental data, </a:t>
          </a:r>
          <a:r>
            <a:rPr lang="en-US" sz="1400" kern="1200" dirty="0" smtClean="0"/>
            <a:t>requests to payers to adjust their submission processes, and payers newly submitting to the MA APCD</a:t>
          </a:r>
          <a:endParaRPr lang="en-US" sz="1400" kern="1200" dirty="0"/>
        </a:p>
      </dsp:txBody>
      <dsp:txXfrm rot="-5400000">
        <a:off x="937475" y="2152606"/>
        <a:ext cx="6776189" cy="96145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4/26/2016</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4/26/2016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aseline="0"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2882920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0010599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3990676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6337376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4046060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56093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2962040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7395475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4057097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603619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40501781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31744587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2790537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1967196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11190284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a:t>
            </a:r>
            <a:r>
              <a:rPr lang="en-US" sz="1200" i="1" dirty="0" err="1" smtClean="0"/>
              <a:t>Shoppable</a:t>
            </a:r>
            <a:r>
              <a:rPr lang="en-US" sz="1200" i="1" dirty="0" smtClean="0"/>
              <a:t>” services are relatively common services that are planned in advance, where patients have realistic choice of providers, and quality and price information are potentially available</a:t>
            </a:r>
          </a:p>
          <a:p>
            <a:endParaRPr lang="en-US" dirty="0"/>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37110889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40994971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21849688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39728232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116252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7058484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35</a:t>
            </a:fld>
            <a:endParaRPr lang="en-US">
              <a:solidFill>
                <a:prstClr val="black"/>
              </a:solidFill>
            </a:endParaRPr>
          </a:p>
        </p:txBody>
      </p:sp>
    </p:spTree>
    <p:extLst>
      <p:ext uri="{BB962C8B-B14F-4D97-AF65-F5344CB8AC3E}">
        <p14:creationId xmlns:p14="http://schemas.microsoft.com/office/powerpoint/2010/main" val="31556488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36</a:t>
            </a:fld>
            <a:endParaRPr lang="en-US">
              <a:solidFill>
                <a:prstClr val="black"/>
              </a:solidFill>
            </a:endParaRPr>
          </a:p>
        </p:txBody>
      </p:sp>
    </p:spTree>
    <p:extLst>
      <p:ext uri="{BB962C8B-B14F-4D97-AF65-F5344CB8AC3E}">
        <p14:creationId xmlns:p14="http://schemas.microsoft.com/office/powerpoint/2010/main" val="321492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85%</a:t>
            </a:r>
            <a:r>
              <a:rPr lang="en-US" baseline="0" dirty="0" smtClean="0"/>
              <a:t> variation:</a:t>
            </a:r>
          </a:p>
          <a:p>
            <a:r>
              <a:rPr lang="en-US" baseline="0" dirty="0" smtClean="0"/>
              <a:t>The main driver of episode spending was the hospital’s procedure price, not the c section rate within the hospital.  </a:t>
            </a:r>
          </a:p>
          <a:p>
            <a:endParaRPr lang="en-US" baseline="0" dirty="0" smtClean="0"/>
          </a:p>
          <a:p>
            <a:r>
              <a:rPr lang="en-US" baseline="0" dirty="0" smtClean="0"/>
              <a:t>For this analysis we: broke out price and quantity for c sections and vaginal deliveries using the APCD </a:t>
            </a:r>
            <a:endParaRPr lang="en-US" dirty="0"/>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37</a:t>
            </a:fld>
            <a:endParaRPr lang="en-US">
              <a:solidFill>
                <a:prstClr val="black"/>
              </a:solidFill>
            </a:endParaRPr>
          </a:p>
        </p:txBody>
      </p:sp>
    </p:spTree>
    <p:extLst>
      <p:ext uri="{BB962C8B-B14F-4D97-AF65-F5344CB8AC3E}">
        <p14:creationId xmlns:p14="http://schemas.microsoft.com/office/powerpoint/2010/main" val="321492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38</a:t>
            </a:fld>
            <a:endParaRPr lang="en-US">
              <a:solidFill>
                <a:prstClr val="black"/>
              </a:solidFill>
            </a:endParaRPr>
          </a:p>
        </p:txBody>
      </p:sp>
    </p:spTree>
    <p:extLst>
      <p:ext uri="{BB962C8B-B14F-4D97-AF65-F5344CB8AC3E}">
        <p14:creationId xmlns:p14="http://schemas.microsoft.com/office/powerpoint/2010/main" val="27573643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39</a:t>
            </a:fld>
            <a:endParaRPr lang="en-US">
              <a:solidFill>
                <a:prstClr val="black"/>
              </a:solidFill>
            </a:endParaRPr>
          </a:p>
        </p:txBody>
      </p:sp>
    </p:spTree>
    <p:extLst>
      <p:ext uri="{BB962C8B-B14F-4D97-AF65-F5344CB8AC3E}">
        <p14:creationId xmlns:p14="http://schemas.microsoft.com/office/powerpoint/2010/main" val="19720223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1431864" y="930227"/>
            <a:ext cx="4145243" cy="3186834"/>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3617" tIns="41809" rIns="83617" bIns="41809" anchor="ctr"/>
          <a:lstStyle/>
          <a:p>
            <a:pPr defTabSz="914400" fontAlgn="auto">
              <a:spcBef>
                <a:spcPts val="0"/>
              </a:spcBef>
              <a:spcAft>
                <a:spcPts val="0"/>
              </a:spcAft>
            </a:pPr>
            <a:endParaRPr lang="en-US">
              <a:solidFill>
                <a:prstClr val="black"/>
              </a:solidFill>
              <a:latin typeface="Calibri"/>
              <a:ea typeface="+mn-ea"/>
              <a:cs typeface="+mn-cs"/>
            </a:endParaRPr>
          </a:p>
        </p:txBody>
      </p:sp>
      <p:sp>
        <p:nvSpPr>
          <p:cNvPr id="4098" name="Text Box 2"/>
          <p:cNvSpPr txBox="1">
            <a:spLocks noGrp="1" noChangeArrowheads="1"/>
          </p:cNvSpPr>
          <p:nvPr>
            <p:ph type="body"/>
          </p:nvPr>
        </p:nvSpPr>
        <p:spPr bwMode="auto">
          <a:xfrm>
            <a:off x="1069602" y="4425181"/>
            <a:ext cx="4876924" cy="353603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r>
              <a:rPr lang="en-US" sz="1200" dirty="0" smtClean="0"/>
              <a:t>CALPERS (California’s public employee retirement system) saw 5-fold variation in prices paid for hip and knee replacements </a:t>
            </a:r>
          </a:p>
          <a:p>
            <a:r>
              <a:rPr lang="en-US" sz="1200" dirty="0" smtClean="0"/>
              <a:t>They identified 41 preferred hospitals and set a maximum price paid ($30,000)– enrollees paid full cost above that price	</a:t>
            </a:r>
          </a:p>
          <a:p>
            <a:endParaRPr lang="en-US" sz="1200" dirty="0" smtClean="0"/>
          </a:p>
          <a:p>
            <a:pPr marL="512763" lvl="2" indent="-285750">
              <a:tabLst>
                <a:tab pos="230188" algn="l"/>
              </a:tabLst>
            </a:pPr>
            <a:r>
              <a:rPr lang="en-US" sz="1400" dirty="0" smtClean="0">
                <a:solidFill>
                  <a:srgbClr val="000000"/>
                </a:solidFill>
              </a:rPr>
              <a:t>No evidence of reduced quality </a:t>
            </a:r>
          </a:p>
          <a:p>
            <a:pPr marL="512763" lvl="2" indent="-285750">
              <a:tabLst>
                <a:tab pos="230188" algn="l"/>
              </a:tabLst>
            </a:pPr>
            <a:r>
              <a:rPr lang="en-US" sz="1400" dirty="0" smtClean="0">
                <a:solidFill>
                  <a:srgbClr val="000000"/>
                </a:solidFill>
              </a:rPr>
              <a:t>No evidence of cost-shifting</a:t>
            </a:r>
          </a:p>
          <a:p>
            <a:endParaRPr lang="en-US" sz="1200"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a:t>
            </a:r>
            <a:r>
              <a:rPr lang="en-US" sz="1200" i="1" dirty="0" err="1" smtClean="0"/>
              <a:t>Shoppable</a:t>
            </a:r>
            <a:r>
              <a:rPr lang="en-US" sz="1200" i="1" dirty="0" smtClean="0"/>
              <a:t>” services are relatively common services that are planned in advance, where patients have realistic choice of providers, and quality and price information are potentially available</a:t>
            </a:r>
          </a:p>
          <a:p>
            <a:endParaRPr lang="en-US" dirty="0"/>
          </a:p>
        </p:txBody>
      </p:sp>
      <p:sp>
        <p:nvSpPr>
          <p:cNvPr id="4" name="Slide Number Placeholder 3"/>
          <p:cNvSpPr>
            <a:spLocks noGrp="1"/>
          </p:cNvSpPr>
          <p:nvPr>
            <p:ph type="sldNum" sz="quarter" idx="10"/>
          </p:nvPr>
        </p:nvSpPr>
        <p:spPr/>
        <p:txBody>
          <a:bodyPr/>
          <a:lstStyle/>
          <a:p>
            <a:fld id="{99B7833D-D0AA-4DCD-A1FD-49E43A30758C}" type="slidenum">
              <a:rPr lang="en-US" smtClean="0">
                <a:solidFill>
                  <a:prstClr val="black"/>
                </a:solidFill>
              </a:rPr>
              <a:pPr/>
              <a:t>41</a:t>
            </a:fld>
            <a:endParaRPr lang="en-US">
              <a:solidFill>
                <a:prstClr val="black"/>
              </a:solidFill>
            </a:endParaRPr>
          </a:p>
        </p:txBody>
      </p:sp>
    </p:spTree>
    <p:extLst>
      <p:ext uri="{BB962C8B-B14F-4D97-AF65-F5344CB8AC3E}">
        <p14:creationId xmlns:p14="http://schemas.microsoft.com/office/powerpoint/2010/main" val="37110889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42</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43</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685768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1166838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4.xml"/><Relationship Id="rId1" Type="http://schemas.openxmlformats.org/officeDocument/2006/relationships/vmlDrawing" Target="../drawings/vmlDrawing4.v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5.xml"/><Relationship Id="rId1" Type="http://schemas.openxmlformats.org/officeDocument/2006/relationships/vmlDrawing" Target="../drawings/vmlDrawing5.vml"/><Relationship Id="rId5" Type="http://schemas.openxmlformats.org/officeDocument/2006/relationships/image" Target="../media/image2.emf"/><Relationship Id="rId4" Type="http://schemas.openxmlformats.org/officeDocument/2006/relationships/oleObject" Target="../embeddings/oleObject5.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6.xml"/><Relationship Id="rId1" Type="http://schemas.openxmlformats.org/officeDocument/2006/relationships/vmlDrawing" Target="../drawings/vmlDrawing6.vml"/><Relationship Id="rId6" Type="http://schemas.openxmlformats.org/officeDocument/2006/relationships/image" Target="../media/image5.png"/><Relationship Id="rId5" Type="http://schemas.openxmlformats.org/officeDocument/2006/relationships/image" Target="../media/image2.emf"/><Relationship Id="rId4" Type="http://schemas.openxmlformats.org/officeDocument/2006/relationships/oleObject" Target="../embeddings/oleObject6.bin"/></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5"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dirty="0" smtClean="0"/>
              <a:t>Click to edit Master title style</a:t>
            </a:r>
            <a:endParaRPr lang="en-US" dirty="0"/>
          </a:p>
        </p:txBody>
      </p:sp>
      <p:sp>
        <p:nvSpPr>
          <p:cNvPr id="6"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pPr defTabSz="914400" fontAlgn="auto">
              <a:spcBef>
                <a:spcPts val="0"/>
              </a:spcBef>
              <a:spcAft>
                <a:spcPts val="0"/>
              </a:spcAft>
            </a:pPr>
            <a:r>
              <a:rPr lang="en-US" dirty="0" smtClean="0">
                <a:solidFill>
                  <a:prstClr val="white">
                    <a:lumMod val="50000"/>
                  </a:prstClr>
                </a:solidFill>
                <a:latin typeface="Arial"/>
                <a:ea typeface="+mn-ea"/>
                <a:cs typeface="+mn-cs"/>
              </a:rPr>
              <a:t>Sources &amp; Notes</a:t>
            </a:r>
            <a:endParaRPr lang="en-US" dirty="0">
              <a:solidFill>
                <a:prstClr val="white">
                  <a:lumMod val="50000"/>
                </a:prstClr>
              </a:solidFill>
              <a:latin typeface="Arial"/>
              <a:ea typeface="+mn-ea"/>
              <a:cs typeface="+mn-cs"/>
            </a:endParaRPr>
          </a:p>
        </p:txBody>
      </p:sp>
      <p:sp>
        <p:nvSpPr>
          <p:cNvPr id="8" name="Text Placeholder 3"/>
          <p:cNvSpPr>
            <a:spLocks noGrp="1"/>
          </p:cNvSpPr>
          <p:nvPr>
            <p:ph type="body" sz="quarter" idx="13" hasCustomPrompt="1"/>
          </p:nvPr>
        </p:nvSpPr>
        <p:spPr>
          <a:xfrm>
            <a:off x="457200" y="1066800"/>
            <a:ext cx="8229600" cy="533400"/>
          </a:xfrm>
          <a:prstGeom prst="rect">
            <a:avLst/>
          </a:prstGeom>
        </p:spPr>
        <p:txBody>
          <a:bodyPr/>
          <a:lstStyle>
            <a:lvl1pPr marL="0" indent="0">
              <a:buNone/>
              <a:defRPr sz="1400" i="1">
                <a:solidFill>
                  <a:schemeClr val="bg1">
                    <a:lumMod val="50000"/>
                  </a:schemeClr>
                </a:solidFill>
              </a:defRPr>
            </a:lvl1pPr>
            <a:lvl2pPr marL="457006" indent="0">
              <a:buNone/>
              <a:defRPr/>
            </a:lvl2pPr>
          </a:lstStyle>
          <a:p>
            <a:pPr lvl="0"/>
            <a:r>
              <a:rPr lang="en-US" dirty="0" smtClean="0"/>
              <a:t>Click to add subheading</a:t>
            </a:r>
          </a:p>
        </p:txBody>
      </p:sp>
    </p:spTree>
    <p:extLst>
      <p:ext uri="{BB962C8B-B14F-4D97-AF65-F5344CB8AC3E}">
        <p14:creationId xmlns:p14="http://schemas.microsoft.com/office/powerpoint/2010/main" val="274818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slide 1">
    <p:spTree>
      <p:nvGrpSpPr>
        <p:cNvPr id="1" name=""/>
        <p:cNvGrpSpPr/>
        <p:nvPr/>
      </p:nvGrpSpPr>
      <p:grpSpPr>
        <a:xfrm>
          <a:off x="0" y="0"/>
          <a:ext cx="0" cy="0"/>
          <a:chOff x="0" y="0"/>
          <a:chExt cx="0" cy="0"/>
        </a:xfrm>
      </p:grpSpPr>
      <p:sp>
        <p:nvSpPr>
          <p:cNvPr id="2" name="Rectangle 1"/>
          <p:cNvSpPr/>
          <p:nvPr userDrawn="1"/>
        </p:nvSpPr>
        <p:spPr>
          <a:xfrm>
            <a:off x="0" y="0"/>
            <a:ext cx="9144000" cy="6324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Tree>
    <p:extLst>
      <p:ext uri="{BB962C8B-B14F-4D97-AF65-F5344CB8AC3E}">
        <p14:creationId xmlns:p14="http://schemas.microsoft.com/office/powerpoint/2010/main" val="54027231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slide 2">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230084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and bullets">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69969812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03"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a:xfrm>
            <a:off x="152400" y="6096000"/>
            <a:ext cx="7162800" cy="685800"/>
          </a:xfrm>
          <a:prstGeom prst="rect">
            <a:avLst/>
          </a:prstGeom>
        </p:spPr>
        <p:txBody>
          <a:bodyPr lIns="0" tIns="0" rIns="0" bIns="0" anchor="b"/>
          <a:lstStyle>
            <a:lvl1pPr marL="0" indent="0">
              <a:buNone/>
              <a:defRPr sz="800" baseline="0">
                <a:solidFill>
                  <a:schemeClr val="bg1">
                    <a:lumMod val="50000"/>
                  </a:schemeClr>
                </a:solidFill>
                <a:latin typeface="Arial" panose="020B0604020202020204" pitchFamily="34" charset="0"/>
                <a:cs typeface="Arial" panose="020B0604020202020204" pitchFamily="34" charset="0"/>
              </a:defRPr>
            </a:lvl1pPr>
          </a:lstStyle>
          <a:p>
            <a:pPr lvl="0"/>
            <a:r>
              <a:rPr lang="en-US" dirty="0" smtClean="0"/>
              <a:t>Insert source and notes</a:t>
            </a:r>
            <a:endParaRPr lang="en-US" dirty="0"/>
          </a:p>
        </p:txBody>
      </p:sp>
      <p:sp>
        <p:nvSpPr>
          <p:cNvPr id="2"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a:solidFill>
                  <a:schemeClr val="tx2"/>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11" name="Text Placeholder 10"/>
          <p:cNvSpPr>
            <a:spLocks noGrp="1"/>
          </p:cNvSpPr>
          <p:nvPr>
            <p:ph type="body" sz="quarter" idx="11"/>
          </p:nvPr>
        </p:nvSpPr>
        <p:spPr>
          <a:xfrm>
            <a:off x="1752600" y="1828800"/>
            <a:ext cx="5638800" cy="3657600"/>
          </a:xfrm>
          <a:prstGeom prst="rect">
            <a:avLst/>
          </a:prstGeom>
        </p:spPr>
        <p:txBody>
          <a:bodyPr lIns="91440" tIns="182880" bIns="182880"/>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04934806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3087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tandard content">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16297120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27"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a:xfrm>
            <a:off x="152400" y="6096000"/>
            <a:ext cx="7162800" cy="685800"/>
          </a:xfrm>
          <a:prstGeom prst="rect">
            <a:avLst/>
          </a:prstGeom>
        </p:spPr>
        <p:txBody>
          <a:bodyPr lIns="0" tIns="0" rIns="0" bIns="0" anchor="b"/>
          <a:lstStyle>
            <a:lvl1pPr marL="0" indent="0">
              <a:buNone/>
              <a:defRPr sz="800" baseline="0">
                <a:solidFill>
                  <a:schemeClr val="bg1">
                    <a:lumMod val="50000"/>
                  </a:schemeClr>
                </a:solidFill>
                <a:latin typeface="Arial" panose="020B0604020202020204" pitchFamily="34" charset="0"/>
                <a:cs typeface="Arial" panose="020B0604020202020204" pitchFamily="34" charset="0"/>
              </a:defRPr>
            </a:lvl1pPr>
          </a:lstStyle>
          <a:p>
            <a:pPr lvl="0"/>
            <a:r>
              <a:rPr lang="en-US" dirty="0" smtClean="0"/>
              <a:t>Insert source and notes</a:t>
            </a:r>
            <a:endParaRPr lang="en-US" dirty="0"/>
          </a:p>
        </p:txBody>
      </p:sp>
      <p:sp>
        <p:nvSpPr>
          <p:cNvPr id="2"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a:solidFill>
                  <a:schemeClr val="tx2"/>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69838289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Agenda tracker">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720800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15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4"/>
          <p:cNvSpPr>
            <a:spLocks noGrp="1"/>
          </p:cNvSpPr>
          <p:nvPr>
            <p:ph type="body" sz="quarter" idx="10" hasCustomPrompt="1"/>
          </p:nvPr>
        </p:nvSpPr>
        <p:spPr>
          <a:xfrm>
            <a:off x="990600" y="838200"/>
            <a:ext cx="7239000" cy="685800"/>
          </a:xfrm>
          <a:prstGeom prst="rect">
            <a:avLst/>
          </a:prstGeom>
        </p:spPr>
        <p:txBody>
          <a:bodyPr/>
          <a:lstStyle>
            <a:lvl1pPr marL="0" indent="0" algn="ctr">
              <a:buNone/>
              <a:defRPr b="1">
                <a:solidFill>
                  <a:schemeClr val="tx2"/>
                </a:solidFill>
                <a:latin typeface="Garamond" panose="02020404030301010803" pitchFamily="18" charset="0"/>
              </a:defRPr>
            </a:lvl1pPr>
            <a:lvl2pPr marL="457200" indent="-457200" algn="l">
              <a:buFont typeface="Arial" panose="020B0604020202020204" pitchFamily="34" charset="0"/>
              <a:buChar char="•"/>
              <a:defRPr>
                <a:solidFill>
                  <a:schemeClr val="tx2"/>
                </a:solidFill>
                <a:latin typeface="Garamond" panose="02020404030301010803" pitchFamily="18" charset="0"/>
              </a:defRPr>
            </a:lvl2pPr>
            <a:lvl3pPr marL="914303" indent="0" algn="ctr">
              <a:buNone/>
              <a:defRPr>
                <a:solidFill>
                  <a:schemeClr val="tx2"/>
                </a:solidFill>
                <a:latin typeface="Garamond" panose="02020404030301010803" pitchFamily="18" charset="0"/>
              </a:defRPr>
            </a:lvl3pPr>
            <a:lvl4pPr marL="1371454" indent="0" algn="ctr">
              <a:buNone/>
              <a:defRPr>
                <a:solidFill>
                  <a:schemeClr val="tx2"/>
                </a:solidFill>
                <a:latin typeface="Garamond" panose="02020404030301010803" pitchFamily="18" charset="0"/>
              </a:defRPr>
            </a:lvl4pPr>
            <a:lvl5pPr marL="1828606" indent="0" algn="ctr">
              <a:buNone/>
              <a:defRPr>
                <a:solidFill>
                  <a:schemeClr val="tx2"/>
                </a:solidFill>
                <a:latin typeface="Garamond" panose="02020404030301010803" pitchFamily="18" charset="0"/>
              </a:defRPr>
            </a:lvl5pPr>
          </a:lstStyle>
          <a:p>
            <a:pPr lvl="0"/>
            <a:r>
              <a:rPr lang="en-US" dirty="0" smtClean="0"/>
              <a:t>Insert Agenda Title</a:t>
            </a:r>
          </a:p>
        </p:txBody>
      </p:sp>
      <p:sp>
        <p:nvSpPr>
          <p:cNvPr id="3" name="Text Placeholder 2"/>
          <p:cNvSpPr>
            <a:spLocks noGrp="1"/>
          </p:cNvSpPr>
          <p:nvPr>
            <p:ph type="body" sz="quarter" idx="11" hasCustomPrompt="1"/>
          </p:nvPr>
        </p:nvSpPr>
        <p:spPr>
          <a:xfrm>
            <a:off x="1905000" y="2057400"/>
            <a:ext cx="5410200" cy="3352800"/>
          </a:xfrm>
          <a:prstGeom prst="rect">
            <a:avLst/>
          </a:prstGeom>
        </p:spPr>
        <p:txBody>
          <a:bodyPr anchor="ctr"/>
          <a:lstStyle>
            <a:lvl1pPr marL="284163" indent="-284163">
              <a:spcAft>
                <a:spcPts val="600"/>
              </a:spcAft>
              <a:buFont typeface="Wingdings" panose="05000000000000000000" pitchFamily="2" charset="2"/>
              <a:buChar char="§"/>
              <a:defRPr sz="2400">
                <a:solidFill>
                  <a:schemeClr val="tx2"/>
                </a:solidFill>
                <a:latin typeface="Garamond" panose="02020404030301010803" pitchFamily="18" charset="0"/>
              </a:defRPr>
            </a:lvl1pPr>
            <a:lvl2pPr>
              <a:spcAft>
                <a:spcPts val="600"/>
              </a:spcAft>
              <a:defRPr sz="2000">
                <a:solidFill>
                  <a:schemeClr val="tx2"/>
                </a:solidFill>
                <a:latin typeface="Garamond" panose="02020404030301010803" pitchFamily="18" charset="0"/>
              </a:defRPr>
            </a:lvl2pPr>
            <a:lvl3pPr>
              <a:spcAft>
                <a:spcPts val="600"/>
              </a:spcAft>
              <a:defRPr sz="1800">
                <a:solidFill>
                  <a:schemeClr val="tx2"/>
                </a:solidFill>
                <a:latin typeface="Garamond" panose="02020404030301010803" pitchFamily="18" charset="0"/>
              </a:defRPr>
            </a:lvl3pPr>
            <a:lvl4pPr>
              <a:spcAft>
                <a:spcPts val="600"/>
              </a:spcAft>
              <a:defRPr sz="1600">
                <a:solidFill>
                  <a:schemeClr val="tx2"/>
                </a:solidFill>
                <a:latin typeface="Garamond" panose="02020404030301010803" pitchFamily="18" charset="0"/>
              </a:defRPr>
            </a:lvl4pPr>
            <a:lvl5pPr>
              <a:spcAft>
                <a:spcPts val="600"/>
              </a:spcAft>
              <a:defRPr sz="1600">
                <a:solidFill>
                  <a:schemeClr val="tx2"/>
                </a:solidFill>
                <a:latin typeface="Garamond" panose="02020404030301010803" pitchFamily="18" charset="0"/>
              </a:defRPr>
            </a:lvl5pPr>
          </a:lstStyle>
          <a:p>
            <a:pPr lvl="0"/>
            <a:r>
              <a:rPr lang="en-US" dirty="0" smtClean="0"/>
              <a:t>Write agenda items, and move light blue box to indicate active agenda item (bold active agenda item if desired)</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a:spLocks noChangeArrowheads="1"/>
          </p:cNvSpPr>
          <p:nvPr userDrawn="1"/>
        </p:nvSpPr>
        <p:spPr bwMode="auto">
          <a:xfrm>
            <a:off x="0" y="6251900"/>
            <a:ext cx="9144000" cy="197485"/>
          </a:xfrm>
          <a:prstGeom prst="rect">
            <a:avLst/>
          </a:prstGeom>
          <a:solidFill>
            <a:srgbClr val="DDA037"/>
          </a:solidFill>
          <a:ln w="12700" algn="in">
            <a:solidFill>
              <a:schemeClr val="bg2"/>
            </a:solidFill>
            <a:miter lim="800000"/>
            <a:headEnd/>
            <a:tailEnd/>
          </a:ln>
          <a:effectLst/>
          <a:extLst/>
        </p:spPr>
        <p:txBody>
          <a:bodyPr rot="0" vert="horz" wrap="square" lIns="36558" tIns="36558" rIns="36558" bIns="36558" anchor="t" anchorCtr="0" upright="1">
            <a:noAutofit/>
          </a:bodyPr>
          <a:lstStyle/>
          <a:p>
            <a:pPr defTabSz="914303" fontAlgn="auto">
              <a:spcBef>
                <a:spcPts val="0"/>
              </a:spcBef>
              <a:spcAft>
                <a:spcPts val="0"/>
              </a:spcAft>
            </a:pPr>
            <a:endParaRPr lang="en-US" dirty="0">
              <a:solidFill>
                <a:prstClr val="black"/>
              </a:solidFill>
              <a:latin typeface="Calibri"/>
              <a:ea typeface="+mn-ea"/>
              <a:cs typeface="+mn-cs"/>
            </a:endParaRPr>
          </a:p>
        </p:txBody>
      </p:sp>
      <p:sp>
        <p:nvSpPr>
          <p:cNvPr id="9" name="Rectangle 8"/>
          <p:cNvSpPr>
            <a:spLocks noChangeArrowheads="1"/>
          </p:cNvSpPr>
          <p:nvPr userDrawn="1"/>
        </p:nvSpPr>
        <p:spPr bwMode="auto">
          <a:xfrm>
            <a:off x="0" y="6543403"/>
            <a:ext cx="9144000" cy="314598"/>
          </a:xfrm>
          <a:prstGeom prst="rect">
            <a:avLst/>
          </a:prstGeom>
          <a:solidFill>
            <a:srgbClr val="0C2D83"/>
          </a:solidFill>
          <a:ln w="12700" algn="in">
            <a:solidFill>
              <a:schemeClr val="tx2"/>
            </a:solidFill>
            <a:miter lim="800000"/>
            <a:headEnd/>
            <a:tailEnd/>
          </a:ln>
          <a:effectLst/>
          <a:extLst>
            <a:ext uri="{AF507438-7753-43E0-B8FC-AC1667EBCBE1}">
              <a14:hiddenEffects xmlns:a14="http://schemas.microsoft.com/office/drawing/2010/main">
                <a:effectLst>
                  <a:outerShdw dist="35921" dir="2700000" algn="ctr" rotWithShape="0">
                    <a:srgbClr val="DEDEDE"/>
                  </a:outerShdw>
                </a:effectLst>
              </a14:hiddenEffects>
            </a:ext>
          </a:extLst>
        </p:spPr>
        <p:txBody>
          <a:bodyPr rot="0" vert="horz" wrap="square" lIns="36558" tIns="36558" rIns="36558" bIns="36558" anchor="t" anchorCtr="0" upright="1">
            <a:noAutofit/>
          </a:bodyPr>
          <a:lstStyle/>
          <a:p>
            <a:pPr defTabSz="914303" fontAlgn="auto">
              <a:spcBef>
                <a:spcPts val="0"/>
              </a:spcBef>
              <a:spcAft>
                <a:spcPts val="0"/>
              </a:spcAft>
            </a:pPr>
            <a:endParaRPr lang="en-US" dirty="0">
              <a:solidFill>
                <a:prstClr val="black"/>
              </a:solidFill>
              <a:latin typeface="Calibri"/>
              <a:ea typeface="+mn-ea"/>
              <a:cs typeface="+mn-cs"/>
            </a:endParaRPr>
          </a:p>
        </p:txBody>
      </p:sp>
      <p:pic>
        <p:nvPicPr>
          <p:cNvPr id="10" name="Picture 9"/>
          <p:cNvPicPr/>
          <p:nvPr userDrawn="1"/>
        </p:nvPicPr>
        <p:blipFill>
          <a:blip r:embed="rId6" cstate="print">
            <a:extLst>
              <a:ext uri="{28A0092B-C50C-407E-A947-70E740481C1C}">
                <a14:useLocalDpi xmlns:a14="http://schemas.microsoft.com/office/drawing/2010/main" val="0"/>
              </a:ext>
            </a:extLst>
          </a:blip>
          <a:stretch>
            <a:fillRect/>
          </a:stretch>
        </p:blipFill>
        <p:spPr>
          <a:xfrm>
            <a:off x="4302444" y="6278291"/>
            <a:ext cx="539115" cy="530225"/>
          </a:xfrm>
          <a:prstGeom prst="rect">
            <a:avLst/>
          </a:prstGeom>
        </p:spPr>
      </p:pic>
    </p:spTree>
    <p:extLst>
      <p:ext uri="{BB962C8B-B14F-4D97-AF65-F5344CB8AC3E}">
        <p14:creationId xmlns:p14="http://schemas.microsoft.com/office/powerpoint/2010/main" val="71909145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a:t>Title</a:t>
            </a:r>
            <a:br>
              <a:rPr lang="en-US" dirty="0"/>
            </a:br>
            <a:r>
              <a:rPr lang="en-US" dirty="0"/>
              <a:t>Title 2</a:t>
            </a:r>
            <a:br>
              <a:rPr lang="en-US" dirty="0"/>
            </a:br>
            <a:endParaRPr lang="en-US" dirty="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a:t>Name, Position Title  |  Date</a:t>
            </a:r>
          </a:p>
        </p:txBody>
      </p:sp>
    </p:spTree>
    <p:extLst>
      <p:ext uri="{BB962C8B-B14F-4D97-AF65-F5344CB8AC3E}">
        <p14:creationId xmlns:p14="http://schemas.microsoft.com/office/powerpoint/2010/main" val="3832237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a:t>Click to add slide title</a:t>
            </a:r>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text</a:t>
            </a:r>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291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5" name="Picture 24"/>
          <p:cNvPicPr>
            <a:picLocks noChangeAspect="1"/>
          </p:cNvPicPr>
          <p:nvPr userDrawn="1"/>
        </p:nvPicPr>
        <p:blipFill rotWithShape="1">
          <a:blip r:embed="rId2"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26"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27" name="Rectangle 26"/>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srgbClr val="FAA721">
                  <a:lumMod val="20000"/>
                  <a:lumOff val="80000"/>
                </a:srgbClr>
              </a:solidFill>
            </a:endParaRPr>
          </a:p>
        </p:txBody>
      </p:sp>
      <p:sp>
        <p:nvSpPr>
          <p:cNvPr id="28" name="Text Placeholder 5"/>
          <p:cNvSpPr>
            <a:spLocks noGrp="1"/>
          </p:cNvSpPr>
          <p:nvPr>
            <p:ph type="body" sz="quarter" idx="10" hasCustomPrompt="1"/>
          </p:nvPr>
        </p:nvSpPr>
        <p:spPr>
          <a:xfrm>
            <a:off x="4419600" y="4648200"/>
            <a:ext cx="3962400" cy="685801"/>
          </a:xfrm>
          <a:prstGeom prst="rect">
            <a:avLst/>
          </a:prstGeom>
        </p:spPr>
        <p:txBody>
          <a:bodyPr>
            <a:normAutofit/>
          </a:bodyPr>
          <a:lstStyle>
            <a:lvl1pPr marL="0" marR="0" indent="0" algn="r"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1">
                <a:solidFill>
                  <a:schemeClr val="accent1"/>
                </a:solidFill>
              </a:defRPr>
            </a:lvl1pPr>
          </a:lstStyle>
          <a:p>
            <a:r>
              <a:rPr lang="en-US" sz="2000" dirty="0" smtClean="0">
                <a:solidFill>
                  <a:schemeClr val="accent1"/>
                </a:solidFill>
              </a:rPr>
              <a:t>Date Here</a:t>
            </a:r>
          </a:p>
        </p:txBody>
      </p:sp>
      <p:sp>
        <p:nvSpPr>
          <p:cNvPr id="8" name="Text Placeholder 3"/>
          <p:cNvSpPr>
            <a:spLocks noGrp="1"/>
          </p:cNvSpPr>
          <p:nvPr>
            <p:ph type="body" sz="quarter" idx="13" hasCustomPrompt="1"/>
          </p:nvPr>
        </p:nvSpPr>
        <p:spPr>
          <a:xfrm>
            <a:off x="762000" y="3425534"/>
            <a:ext cx="7620000" cy="1146466"/>
          </a:xfrm>
          <a:prstGeom prst="rect">
            <a:avLst/>
          </a:prstGeom>
        </p:spPr>
        <p:txBody>
          <a:bodyPr/>
          <a:lstStyle>
            <a:lvl1pPr marL="0" indent="0" algn="r">
              <a:buNone/>
              <a:defRPr sz="3600" i="0" baseline="0">
                <a:solidFill>
                  <a:schemeClr val="accent1"/>
                </a:solidFill>
              </a:defRPr>
            </a:lvl1pPr>
            <a:lvl2pPr marL="457006" indent="0">
              <a:buNone/>
              <a:defRPr/>
            </a:lvl2pPr>
          </a:lstStyle>
          <a:p>
            <a:pPr lvl="0"/>
            <a:r>
              <a:rPr lang="en-US" dirty="0" smtClean="0"/>
              <a:t>Title Here</a:t>
            </a:r>
          </a:p>
        </p:txBody>
      </p:sp>
    </p:spTree>
    <p:extLst>
      <p:ext uri="{BB962C8B-B14F-4D97-AF65-F5344CB8AC3E}">
        <p14:creationId xmlns:p14="http://schemas.microsoft.com/office/powerpoint/2010/main" val="179844975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32615206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5"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6" name="Content Placeholder 2"/>
          <p:cNvSpPr>
            <a:spLocks noGrp="1"/>
          </p:cNvSpPr>
          <p:nvPr>
            <p:ph idx="1"/>
          </p:nvPr>
        </p:nvSpPr>
        <p:spPr>
          <a:xfrm>
            <a:off x="685800" y="2397825"/>
            <a:ext cx="7772400" cy="3687763"/>
          </a:xfrm>
          <a:prstGeom prst="rect">
            <a:avLst/>
          </a:prstGeom>
        </p:spPr>
        <p:txBody>
          <a:bodyPr/>
          <a:lstStyle>
            <a:lvl1pPr marL="342900" indent="-342900">
              <a:spcAft>
                <a:spcPts val="600"/>
              </a:spcAft>
              <a:buFont typeface="Wingdings" panose="05000000000000000000" pitchFamily="2" charset="2"/>
              <a:buChar char="§"/>
              <a:defRPr sz="1800">
                <a:solidFill>
                  <a:schemeClr val="accent1"/>
                </a:solidFill>
              </a:defRPr>
            </a:lvl1pPr>
            <a:lvl2pPr>
              <a:defRPr sz="1800">
                <a:solidFill>
                  <a:schemeClr val="accent1"/>
                </a:solidFill>
              </a:defRPr>
            </a:lvl2pPr>
            <a:lvl3pPr>
              <a:defRPr sz="1800">
                <a:solidFill>
                  <a:schemeClr val="accent1"/>
                </a:solidFill>
              </a:defRPr>
            </a:lvl3pPr>
            <a:lvl4pPr>
              <a:defRPr sz="1800">
                <a:solidFill>
                  <a:schemeClr val="accent1"/>
                </a:solidFill>
              </a:defRPr>
            </a:lvl4pPr>
            <a:lvl5pPr>
              <a:defRPr sz="1800">
                <a:solidFill>
                  <a:schemeClr val="accent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1"/>
          <p:cNvSpPr>
            <a:spLocks noGrp="1"/>
          </p:cNvSpPr>
          <p:nvPr>
            <p:ph type="ctrTitle"/>
          </p:nvPr>
        </p:nvSpPr>
        <p:spPr>
          <a:xfrm>
            <a:off x="990600" y="1676400"/>
            <a:ext cx="7467600" cy="685800"/>
          </a:xfrm>
          <a:prstGeom prst="rect">
            <a:avLst/>
          </a:prstGeom>
        </p:spPr>
        <p:txBody>
          <a:bodyPr lIns="91402" tIns="45701" rIns="91402" bIns="45701" anchor="ctr"/>
          <a:lstStyle>
            <a:lvl1pPr algn="l">
              <a:defRPr sz="1800" b="1" cap="all"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dirty="0" smtClean="0"/>
              <a:t>Click to edit Master title style</a:t>
            </a:r>
            <a:endParaRPr lang="en-US" dirty="0"/>
          </a:p>
        </p:txBody>
      </p:sp>
      <p:pic>
        <p:nvPicPr>
          <p:cNvPr id="10" name="Picture 9"/>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Tree>
    <p:extLst>
      <p:ext uri="{BB962C8B-B14F-4D97-AF65-F5344CB8AC3E}">
        <p14:creationId xmlns:p14="http://schemas.microsoft.com/office/powerpoint/2010/main" val="121380332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Motion slid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47527040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79"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0" name="Parallelogram 25"/>
          <p:cNvSpPr/>
          <p:nvPr userDrawn="1"/>
        </p:nvSpPr>
        <p:spPr>
          <a:xfrm>
            <a:off x="3962399" y="-6930"/>
            <a:ext cx="5185701" cy="6864929"/>
          </a:xfrm>
          <a:custGeom>
            <a:avLst/>
            <a:gdLst>
              <a:gd name="connsiteX0" fmla="*/ 0 w 6400800"/>
              <a:gd name="connsiteY0" fmla="*/ 6858000 h 6858000"/>
              <a:gd name="connsiteX1" fmla="*/ 2672974 w 6400800"/>
              <a:gd name="connsiteY1" fmla="*/ 0 h 6858000"/>
              <a:gd name="connsiteX2" fmla="*/ 6400800 w 6400800"/>
              <a:gd name="connsiteY2" fmla="*/ 0 h 6858000"/>
              <a:gd name="connsiteX3" fmla="*/ 3727826 w 6400800"/>
              <a:gd name="connsiteY3" fmla="*/ 6858000 h 6858000"/>
              <a:gd name="connsiteX4" fmla="*/ 0 w 6400800"/>
              <a:gd name="connsiteY4" fmla="*/ 6858000 h 6858000"/>
              <a:gd name="connsiteX0" fmla="*/ 0 w 5202621"/>
              <a:gd name="connsiteY0" fmla="*/ 6889531 h 6889531"/>
              <a:gd name="connsiteX1" fmla="*/ 2672974 w 5202621"/>
              <a:gd name="connsiteY1" fmla="*/ 31531 h 6889531"/>
              <a:gd name="connsiteX2" fmla="*/ 5202621 w 5202621"/>
              <a:gd name="connsiteY2" fmla="*/ 0 h 6889531"/>
              <a:gd name="connsiteX3" fmla="*/ 3727826 w 5202621"/>
              <a:gd name="connsiteY3" fmla="*/ 6889531 h 6889531"/>
              <a:gd name="connsiteX4" fmla="*/ 0 w 5202621"/>
              <a:gd name="connsiteY4" fmla="*/ 6889531 h 6889531"/>
              <a:gd name="connsiteX0" fmla="*/ 0 w 5251370"/>
              <a:gd name="connsiteY0" fmla="*/ 6889531 h 6889531"/>
              <a:gd name="connsiteX1" fmla="*/ 2672974 w 5251370"/>
              <a:gd name="connsiteY1" fmla="*/ 31531 h 6889531"/>
              <a:gd name="connsiteX2" fmla="*/ 5202621 w 5251370"/>
              <a:gd name="connsiteY2" fmla="*/ 0 h 6889531"/>
              <a:gd name="connsiteX3" fmla="*/ 5181601 w 5251370"/>
              <a:gd name="connsiteY3" fmla="*/ 3121573 h 6889531"/>
              <a:gd name="connsiteX4" fmla="*/ 3727826 w 5251370"/>
              <a:gd name="connsiteY4" fmla="*/ 6889531 h 6889531"/>
              <a:gd name="connsiteX5" fmla="*/ 0 w 5251370"/>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2621"/>
              <a:gd name="connsiteY0" fmla="*/ 6889531 h 6889531"/>
              <a:gd name="connsiteX1" fmla="*/ 2672974 w 5202621"/>
              <a:gd name="connsiteY1" fmla="*/ 31531 h 6889531"/>
              <a:gd name="connsiteX2" fmla="*/ 5202621 w 5202621"/>
              <a:gd name="connsiteY2" fmla="*/ 0 h 6889531"/>
              <a:gd name="connsiteX3" fmla="*/ 5181601 w 5202621"/>
              <a:gd name="connsiteY3" fmla="*/ 3121573 h 6889531"/>
              <a:gd name="connsiteX4" fmla="*/ 3727826 w 5202621"/>
              <a:gd name="connsiteY4" fmla="*/ 6889531 h 6889531"/>
              <a:gd name="connsiteX5" fmla="*/ 0 w 5202621"/>
              <a:gd name="connsiteY5" fmla="*/ 6889531 h 6889531"/>
              <a:gd name="connsiteX0" fmla="*/ 0 w 5209194"/>
              <a:gd name="connsiteY0" fmla="*/ 6889590 h 6889590"/>
              <a:gd name="connsiteX1" fmla="*/ 2672974 w 5209194"/>
              <a:gd name="connsiteY1" fmla="*/ 31590 h 6889590"/>
              <a:gd name="connsiteX2" fmla="*/ 5202621 w 5209194"/>
              <a:gd name="connsiteY2" fmla="*/ 59 h 6889590"/>
              <a:gd name="connsiteX3" fmla="*/ 5181601 w 5209194"/>
              <a:gd name="connsiteY3" fmla="*/ 3121632 h 6889590"/>
              <a:gd name="connsiteX4" fmla="*/ 3727826 w 5209194"/>
              <a:gd name="connsiteY4" fmla="*/ 6889590 h 6889590"/>
              <a:gd name="connsiteX5" fmla="*/ 0 w 5209194"/>
              <a:gd name="connsiteY5" fmla="*/ 6889590 h 6889590"/>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191633"/>
              <a:gd name="connsiteY0" fmla="*/ 6864989 h 6864989"/>
              <a:gd name="connsiteX1" fmla="*/ 2672974 w 5191633"/>
              <a:gd name="connsiteY1" fmla="*/ 6989 h 6864989"/>
              <a:gd name="connsiteX2" fmla="*/ 5178018 w 5191633"/>
              <a:gd name="connsiteY2" fmla="*/ 61 h 6864989"/>
              <a:gd name="connsiteX3" fmla="*/ 5181601 w 5191633"/>
              <a:gd name="connsiteY3" fmla="*/ 3097031 h 6864989"/>
              <a:gd name="connsiteX4" fmla="*/ 3727826 w 5191633"/>
              <a:gd name="connsiteY4" fmla="*/ 6864989 h 6864989"/>
              <a:gd name="connsiteX5" fmla="*/ 0 w 5191633"/>
              <a:gd name="connsiteY5" fmla="*/ 6864989 h 6864989"/>
              <a:gd name="connsiteX0" fmla="*/ 0 w 5205761"/>
              <a:gd name="connsiteY0" fmla="*/ 6858000 h 6858000"/>
              <a:gd name="connsiteX1" fmla="*/ 2672974 w 5205761"/>
              <a:gd name="connsiteY1" fmla="*/ 0 h 6858000"/>
              <a:gd name="connsiteX2" fmla="*/ 5198520 w 5205761"/>
              <a:gd name="connsiteY2" fmla="*/ 42277 h 6858000"/>
              <a:gd name="connsiteX3" fmla="*/ 5181601 w 5205761"/>
              <a:gd name="connsiteY3" fmla="*/ 3090042 h 6858000"/>
              <a:gd name="connsiteX4" fmla="*/ 3727826 w 5205761"/>
              <a:gd name="connsiteY4" fmla="*/ 6858000 h 6858000"/>
              <a:gd name="connsiteX5" fmla="*/ 0 w 5205761"/>
              <a:gd name="connsiteY5" fmla="*/ 6858000 h 6858000"/>
              <a:gd name="connsiteX0" fmla="*/ 0 w 5182237"/>
              <a:gd name="connsiteY0" fmla="*/ 6858000 h 6858000"/>
              <a:gd name="connsiteX1" fmla="*/ 2672974 w 5182237"/>
              <a:gd name="connsiteY1" fmla="*/ 0 h 6858000"/>
              <a:gd name="connsiteX2" fmla="*/ 5005799 w 5182237"/>
              <a:gd name="connsiteY2" fmla="*/ 70980 h 6858000"/>
              <a:gd name="connsiteX3" fmla="*/ 5181601 w 5182237"/>
              <a:gd name="connsiteY3" fmla="*/ 3090042 h 6858000"/>
              <a:gd name="connsiteX4" fmla="*/ 3727826 w 5182237"/>
              <a:gd name="connsiteY4" fmla="*/ 6858000 h 6858000"/>
              <a:gd name="connsiteX5" fmla="*/ 0 w 5182237"/>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2171"/>
              <a:gd name="connsiteY0" fmla="*/ 6858000 h 6858000"/>
              <a:gd name="connsiteX1" fmla="*/ 2672974 w 5182171"/>
              <a:gd name="connsiteY1" fmla="*/ 0 h 6858000"/>
              <a:gd name="connsiteX2" fmla="*/ 5005799 w 5182171"/>
              <a:gd name="connsiteY2" fmla="*/ 70980 h 6858000"/>
              <a:gd name="connsiteX3" fmla="*/ 5181601 w 5182171"/>
              <a:gd name="connsiteY3" fmla="*/ 3090042 h 6858000"/>
              <a:gd name="connsiteX4" fmla="*/ 3727826 w 5182171"/>
              <a:gd name="connsiteY4" fmla="*/ 6858000 h 6858000"/>
              <a:gd name="connsiteX5" fmla="*/ 0 w 5182171"/>
              <a:gd name="connsiteY5" fmla="*/ 6858000 h 6858000"/>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096971 h 6864929"/>
              <a:gd name="connsiteX4" fmla="*/ 3727826 w 5186912"/>
              <a:gd name="connsiteY4" fmla="*/ 6864929 h 6864929"/>
              <a:gd name="connsiteX5" fmla="*/ 0 w 5186912"/>
              <a:gd name="connsiteY5" fmla="*/ 6864929 h 6864929"/>
              <a:gd name="connsiteX0" fmla="*/ 0 w 5186912"/>
              <a:gd name="connsiteY0" fmla="*/ 6864929 h 6864929"/>
              <a:gd name="connsiteX1" fmla="*/ 2672974 w 5186912"/>
              <a:gd name="connsiteY1" fmla="*/ 6929 h 6864929"/>
              <a:gd name="connsiteX2" fmla="*/ 5182119 w 5186912"/>
              <a:gd name="connsiteY2" fmla="*/ 0 h 6864929"/>
              <a:gd name="connsiteX3" fmla="*/ 5181601 w 5186912"/>
              <a:gd name="connsiteY3" fmla="*/ 3158478 h 6864929"/>
              <a:gd name="connsiteX4" fmla="*/ 3727826 w 5186912"/>
              <a:gd name="connsiteY4" fmla="*/ 6864929 h 6864929"/>
              <a:gd name="connsiteX5" fmla="*/ 0 w 5186912"/>
              <a:gd name="connsiteY5" fmla="*/ 6864929 h 6864929"/>
              <a:gd name="connsiteX0" fmla="*/ 0 w 5190154"/>
              <a:gd name="connsiteY0" fmla="*/ 6864929 h 6864929"/>
              <a:gd name="connsiteX1" fmla="*/ 2672974 w 5190154"/>
              <a:gd name="connsiteY1" fmla="*/ 6929 h 6864929"/>
              <a:gd name="connsiteX2" fmla="*/ 5182119 w 5190154"/>
              <a:gd name="connsiteY2" fmla="*/ 0 h 6864929"/>
              <a:gd name="connsiteX3" fmla="*/ 5185701 w 5190154"/>
              <a:gd name="connsiteY3" fmla="*/ 3137976 h 6864929"/>
              <a:gd name="connsiteX4" fmla="*/ 3727826 w 5190154"/>
              <a:gd name="connsiteY4" fmla="*/ 6864929 h 6864929"/>
              <a:gd name="connsiteX5" fmla="*/ 0 w 5190154"/>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37976 h 6864929"/>
              <a:gd name="connsiteX4" fmla="*/ 3727826 w 5185701"/>
              <a:gd name="connsiteY4" fmla="*/ 6864929 h 6864929"/>
              <a:gd name="connsiteX5" fmla="*/ 0 w 5185701"/>
              <a:gd name="connsiteY5" fmla="*/ 6864929 h 6864929"/>
              <a:gd name="connsiteX0" fmla="*/ 0 w 5185701"/>
              <a:gd name="connsiteY0" fmla="*/ 6864929 h 6864929"/>
              <a:gd name="connsiteX1" fmla="*/ 2672974 w 5185701"/>
              <a:gd name="connsiteY1" fmla="*/ 6929 h 6864929"/>
              <a:gd name="connsiteX2" fmla="*/ 5182119 w 5185701"/>
              <a:gd name="connsiteY2" fmla="*/ 0 h 6864929"/>
              <a:gd name="connsiteX3" fmla="*/ 5185701 w 5185701"/>
              <a:gd name="connsiteY3" fmla="*/ 3146177 h 6864929"/>
              <a:gd name="connsiteX4" fmla="*/ 3727826 w 5185701"/>
              <a:gd name="connsiteY4" fmla="*/ 6864929 h 6864929"/>
              <a:gd name="connsiteX5" fmla="*/ 0 w 5185701"/>
              <a:gd name="connsiteY5" fmla="*/ 6864929 h 6864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85701" h="6864929">
                <a:moveTo>
                  <a:pt x="0" y="6864929"/>
                </a:moveTo>
                <a:lnTo>
                  <a:pt x="2672974" y="6929"/>
                </a:lnTo>
                <a:lnTo>
                  <a:pt x="5182119" y="0"/>
                </a:lnTo>
                <a:cubicBezTo>
                  <a:pt x="5180887" y="4738"/>
                  <a:pt x="5185660" y="3147449"/>
                  <a:pt x="5185701" y="3146177"/>
                </a:cubicBezTo>
                <a:lnTo>
                  <a:pt x="3727826" y="6864929"/>
                </a:lnTo>
                <a:lnTo>
                  <a:pt x="0" y="6864929"/>
                </a:lnTo>
                <a:close/>
              </a:path>
            </a:pathLst>
          </a:custGeom>
          <a:solidFill>
            <a:schemeClr val="accent4">
              <a:lumMod val="20000"/>
              <a:lumOff val="8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11" name="Rectangle 10"/>
          <p:cNvSpPr/>
          <p:nvPr userDrawn="1"/>
        </p:nvSpPr>
        <p:spPr>
          <a:xfrm>
            <a:off x="0" y="3124200"/>
            <a:ext cx="9144000" cy="2362200"/>
          </a:xfrm>
          <a:prstGeom prst="rect">
            <a:avLst/>
          </a:prstGeom>
          <a:solidFill>
            <a:schemeClr val="accent3">
              <a:lumMod val="20000"/>
              <a:lumOff val="8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srgbClr val="FAA721">
                  <a:lumMod val="20000"/>
                  <a:lumOff val="80000"/>
                </a:srgbClr>
              </a:solidFill>
            </a:endParaRPr>
          </a:p>
        </p:txBody>
      </p:sp>
      <p:sp>
        <p:nvSpPr>
          <p:cNvPr id="28" name="Text Placeholder 5"/>
          <p:cNvSpPr>
            <a:spLocks noGrp="1"/>
          </p:cNvSpPr>
          <p:nvPr>
            <p:ph type="body" sz="quarter" idx="10" hasCustomPrompt="1"/>
          </p:nvPr>
        </p:nvSpPr>
        <p:spPr>
          <a:xfrm>
            <a:off x="1447800" y="3600696"/>
            <a:ext cx="6476999" cy="685801"/>
          </a:xfrm>
          <a:prstGeom prst="rect">
            <a:avLst/>
          </a:prstGeom>
        </p:spPr>
        <p:txBody>
          <a:bodyPr anchor="ctr">
            <a:normAutofit/>
          </a:bodyPr>
          <a:lstStyle>
            <a:lvl1pPr marL="0" marR="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sz="1800" b="0">
                <a:solidFill>
                  <a:schemeClr val="accent1"/>
                </a:solidFill>
              </a:defRPr>
            </a:lvl1pPr>
          </a:lstStyle>
          <a:p>
            <a:r>
              <a:rPr lang="en-US" sz="2000" dirty="0" smtClean="0">
                <a:solidFill>
                  <a:schemeClr val="accent1"/>
                </a:solidFill>
              </a:rPr>
              <a:t>Motion: Here</a:t>
            </a:r>
          </a:p>
        </p:txBody>
      </p:sp>
      <p:sp>
        <p:nvSpPr>
          <p:cNvPr id="8" name="Text Placeholder 3"/>
          <p:cNvSpPr>
            <a:spLocks noGrp="1"/>
          </p:cNvSpPr>
          <p:nvPr>
            <p:ph type="body" sz="quarter" idx="13" hasCustomPrompt="1"/>
          </p:nvPr>
        </p:nvSpPr>
        <p:spPr>
          <a:xfrm>
            <a:off x="1447800" y="2438400"/>
            <a:ext cx="6362700" cy="460666"/>
          </a:xfrm>
          <a:prstGeom prst="rect">
            <a:avLst/>
          </a:prstGeom>
        </p:spPr>
        <p:txBody>
          <a:bodyPr/>
          <a:lstStyle>
            <a:lvl1pPr marL="0" indent="0" algn="l">
              <a:buNone/>
              <a:defRPr sz="2000" b="0" i="0" baseline="0">
                <a:solidFill>
                  <a:schemeClr val="accent1"/>
                </a:solidFill>
              </a:defRPr>
            </a:lvl1pPr>
            <a:lvl2pPr marL="457006" indent="0">
              <a:buNone/>
              <a:defRPr/>
            </a:lvl2pPr>
          </a:lstStyle>
          <a:p>
            <a:pPr lvl="0"/>
            <a:r>
              <a:rPr lang="en-US" dirty="0" smtClean="0"/>
              <a:t>Vote: Here</a:t>
            </a:r>
          </a:p>
        </p:txBody>
      </p:sp>
      <p:pic>
        <p:nvPicPr>
          <p:cNvPr id="9" name="Picture 8"/>
          <p:cNvPicPr>
            <a:picLocks noChangeAspect="1"/>
          </p:cNvPicPr>
          <p:nvPr userDrawn="1"/>
        </p:nvPicPr>
        <p:blipFill rotWithShape="1">
          <a:blip r:embed="rId6" cstate="print">
            <a:extLst>
              <a:ext uri="{28A0092B-C50C-407E-A947-70E740481C1C}">
                <a14:useLocalDpi xmlns:a14="http://schemas.microsoft.com/office/drawing/2010/main" val="0"/>
              </a:ext>
            </a:extLst>
          </a:blip>
          <a:srcRect l="9696" t="21191" r="15537" b="20528"/>
          <a:stretch/>
        </p:blipFill>
        <p:spPr>
          <a:xfrm>
            <a:off x="99848" y="55179"/>
            <a:ext cx="3176752" cy="1092008"/>
          </a:xfrm>
          <a:prstGeom prst="rect">
            <a:avLst/>
          </a:prstGeom>
        </p:spPr>
      </p:pic>
      <p:sp>
        <p:nvSpPr>
          <p:cNvPr id="7" name="TextBox 6"/>
          <p:cNvSpPr txBox="1"/>
          <p:nvPr userDrawn="1"/>
        </p:nvSpPr>
        <p:spPr>
          <a:xfrm>
            <a:off x="6781801" y="6627912"/>
            <a:ext cx="2209800" cy="169277"/>
          </a:xfrm>
          <a:prstGeom prst="rect">
            <a:avLst/>
          </a:prstGeom>
          <a:noFill/>
        </p:spPr>
        <p:txBody>
          <a:bodyPr wrap="square" lIns="0" tIns="0" rIns="0" bIns="0" rtlCol="0">
            <a:spAutoFit/>
          </a:bodyPr>
          <a:lstStyle/>
          <a:p>
            <a:pPr algn="r" defTabSz="914400" fontAlgn="auto">
              <a:spcBef>
                <a:spcPts val="0"/>
              </a:spcBef>
              <a:spcAft>
                <a:spcPts val="0"/>
              </a:spcAft>
            </a:pPr>
            <a:r>
              <a:rPr lang="en-US" sz="1000" dirty="0" smtClean="0">
                <a:solidFill>
                  <a:srgbClr val="094975"/>
                </a:solidFill>
                <a:latin typeface="Arial" panose="020B0604020202020204" pitchFamily="34" charset="0"/>
                <a:ea typeface="+mn-ea"/>
                <a:cs typeface="Arial" panose="020B0604020202020204" pitchFamily="34" charset="0"/>
              </a:rPr>
              <a:t> </a:t>
            </a:r>
            <a:fld id="{A5227E9D-7D62-4008-BFCE-C7B8B3FEB975}" type="slidenum">
              <a:rPr lang="en-US" sz="1100" smtClean="0">
                <a:solidFill>
                  <a:srgbClr val="094975"/>
                </a:solidFill>
                <a:latin typeface="Arial" panose="020B0604020202020204" pitchFamily="34" charset="0"/>
                <a:ea typeface="+mn-ea"/>
                <a:cs typeface="Arial" panose="020B0604020202020204" pitchFamily="34" charset="0"/>
              </a:rPr>
              <a:pPr algn="r" defTabSz="914400" fontAlgn="auto">
                <a:spcBef>
                  <a:spcPts val="0"/>
                </a:spcBef>
                <a:spcAft>
                  <a:spcPts val="0"/>
                </a:spcAft>
              </a:pPr>
              <a:t>‹#›</a:t>
            </a:fld>
            <a:endParaRPr lang="en-US" sz="1100" dirty="0">
              <a:solidFill>
                <a:srgbClr val="094975"/>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0214906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a:prstGeom prst="rect">
            <a:avLst/>
          </a:prstGeom>
        </p:spPr>
        <p:txBody>
          <a:bodyPr>
            <a:normAutofit/>
          </a:bodyPr>
          <a:lstStyle>
            <a:lvl1pPr marL="342900" indent="-342900">
              <a:buFont typeface="Wingdings" panose="05000000000000000000" pitchFamily="2" charset="2"/>
              <a:buChar char="§"/>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pPr defTabSz="914400" fontAlgn="auto">
              <a:spcBef>
                <a:spcPts val="0"/>
              </a:spcBef>
              <a:spcAft>
                <a:spcPts val="0"/>
              </a:spcAft>
            </a:pPr>
            <a:r>
              <a:rPr lang="en-US" dirty="0" smtClean="0">
                <a:solidFill>
                  <a:prstClr val="white">
                    <a:lumMod val="50000"/>
                  </a:prstClr>
                </a:solidFill>
                <a:latin typeface="Arial"/>
                <a:ea typeface="+mn-ea"/>
                <a:cs typeface="+mn-cs"/>
              </a:rPr>
              <a:t>Sources &amp; Notes</a:t>
            </a:r>
            <a:endParaRPr lang="en-US" dirty="0">
              <a:solidFill>
                <a:prstClr val="white">
                  <a:lumMod val="50000"/>
                </a:prstClr>
              </a:solidFill>
              <a:latin typeface="Arial"/>
              <a:ea typeface="+mn-ea"/>
              <a:cs typeface="+mn-cs"/>
            </a:endParaRPr>
          </a:p>
        </p:txBody>
      </p:sp>
      <p:sp>
        <p:nvSpPr>
          <p:cNvPr id="7"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dirty="0" smtClean="0"/>
              <a:t>Click to edit Master title style</a:t>
            </a:r>
            <a:endParaRPr lang="en-US" dirty="0"/>
          </a:p>
        </p:txBody>
      </p:sp>
      <p:pic>
        <p:nvPicPr>
          <p:cNvPr id="8" name="Picture 442" descr="C:\Users\kamercer\Desktop\HPC Bu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056947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baseline="0">
                <a:solidFill>
                  <a:schemeClr val="accent1"/>
                </a:solidFill>
                <a:latin typeface="Arial" panose="020B0604020202020204" pitchFamily="34" charset="0"/>
                <a:ea typeface="Arial Unicode MS" panose="020B0604020202020204" pitchFamily="34" charset="-128"/>
                <a:cs typeface="Arial" panose="020B0604020202020204" pitchFamily="34" charset="0"/>
              </a:defRPr>
            </a:lvl1pPr>
          </a:lstStyle>
          <a:p>
            <a:r>
              <a:rPr lang="en-US" dirty="0" smtClean="0"/>
              <a:t>Click to edit Master title style</a:t>
            </a:r>
            <a:endParaRPr lang="en-US" dirty="0"/>
          </a:p>
        </p:txBody>
      </p:sp>
      <p:sp>
        <p:nvSpPr>
          <p:cNvPr id="8" name="Footer Placeholder 4"/>
          <p:cNvSpPr>
            <a:spLocks noGrp="1"/>
          </p:cNvSpPr>
          <p:nvPr>
            <p:ph type="ftr" sz="quarter" idx="11"/>
          </p:nvPr>
        </p:nvSpPr>
        <p:spPr>
          <a:xfrm>
            <a:off x="1060450" y="6382940"/>
            <a:ext cx="2895600" cy="365125"/>
          </a:xfrm>
          <a:prstGeom prst="rect">
            <a:avLst/>
          </a:prstGeom>
        </p:spPr>
        <p:txBody>
          <a:bodyPr anchor="b"/>
          <a:lstStyle>
            <a:lvl1pPr>
              <a:defRPr sz="800">
                <a:solidFill>
                  <a:schemeClr val="bg1">
                    <a:lumMod val="50000"/>
                  </a:schemeClr>
                </a:solidFill>
              </a:defRPr>
            </a:lvl1pPr>
          </a:lstStyle>
          <a:p>
            <a:pPr defTabSz="914400" fontAlgn="auto">
              <a:spcBef>
                <a:spcPts val="0"/>
              </a:spcBef>
              <a:spcAft>
                <a:spcPts val="0"/>
              </a:spcAft>
            </a:pPr>
            <a:r>
              <a:rPr lang="en-US" dirty="0" smtClean="0">
                <a:solidFill>
                  <a:prstClr val="white">
                    <a:lumMod val="50000"/>
                  </a:prstClr>
                </a:solidFill>
                <a:latin typeface="Arial"/>
                <a:ea typeface="+mn-ea"/>
                <a:cs typeface="+mn-cs"/>
              </a:rPr>
              <a:t>Sources &amp; Notes</a:t>
            </a:r>
            <a:endParaRPr lang="en-US" dirty="0">
              <a:solidFill>
                <a:prstClr val="white">
                  <a:lumMod val="50000"/>
                </a:prstClr>
              </a:solidFill>
              <a:latin typeface="Arial"/>
              <a:ea typeface="+mn-ea"/>
              <a:cs typeface="+mn-cs"/>
            </a:endParaRPr>
          </a:p>
        </p:txBody>
      </p:sp>
    </p:spTree>
    <p:extLst>
      <p:ext uri="{BB962C8B-B14F-4D97-AF65-F5344CB8AC3E}">
        <p14:creationId xmlns:p14="http://schemas.microsoft.com/office/powerpoint/2010/main" val="243284281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4.xml"/><Relationship Id="rId1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image" Target="../media/image2.emf"/><Relationship Id="rId2" Type="http://schemas.openxmlformats.org/officeDocument/2006/relationships/slideLayout" Target="../slideLayouts/slideLayout6.xml"/><Relationship Id="rId16" Type="http://schemas.openxmlformats.org/officeDocument/2006/relationships/oleObject" Target="../embeddings/oleObject1.bin"/><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tags" Target="../tags/tag1.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vmlDrawing" Target="../drawings/vmlDrawing1.v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userDrawn="1">
            <p:custDataLst>
              <p:tags r:id="rId15"/>
            </p:custDataLst>
            <p:extLst>
              <p:ext uri="{D42A27DB-BD31-4B8C-83A1-F6EECF244321}">
                <p14:modId xmlns:p14="http://schemas.microsoft.com/office/powerpoint/2010/main" val="11087382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31" name="think-cell Slide" r:id="rId16" imgW="270" imgH="270" progId="TCLayout.ActiveDocument.1">
                  <p:embed/>
                </p:oleObj>
              </mc:Choice>
              <mc:Fallback>
                <p:oleObj name="think-cell Slide" r:id="rId16" imgW="270" imgH="270" progId="TCLayout.ActiveDocument.1">
                  <p:embed/>
                  <p:pic>
                    <p:nvPicPr>
                      <p:cNvPr id="0" name=""/>
                      <p:cNvPicPr/>
                      <p:nvPr/>
                    </p:nvPicPr>
                    <p:blipFill>
                      <a:blip r:embed="rId17"/>
                      <a:stretch>
                        <a:fillRect/>
                      </a:stretch>
                    </p:blipFill>
                    <p:spPr>
                      <a:xfrm>
                        <a:off x="1588" y="1588"/>
                        <a:ext cx="1587" cy="1587"/>
                      </a:xfrm>
                      <a:prstGeom prst="rect">
                        <a:avLst/>
                      </a:prstGeom>
                    </p:spPr>
                  </p:pic>
                </p:oleObj>
              </mc:Fallback>
            </mc:AlternateContent>
          </a:graphicData>
        </a:graphic>
      </p:graphicFrame>
      <p:sp>
        <p:nvSpPr>
          <p:cNvPr id="7" name="Rectangle 6"/>
          <p:cNvSpPr>
            <a:spLocks noChangeArrowheads="1"/>
          </p:cNvSpPr>
          <p:nvPr userDrawn="1"/>
        </p:nvSpPr>
        <p:spPr bwMode="auto">
          <a:xfrm>
            <a:off x="457200" y="914400"/>
            <a:ext cx="8229600" cy="9144"/>
          </a:xfrm>
          <a:prstGeom prst="rect">
            <a:avLst/>
          </a:prstGeom>
          <a:solidFill>
            <a:schemeClr val="accent3"/>
          </a:solidFill>
          <a:ln w="12700" algn="in">
            <a:solidFill>
              <a:srgbClr val="FAA721"/>
            </a:solidFill>
            <a:miter lim="800000"/>
            <a:headEnd/>
            <a:tailEnd/>
          </a:ln>
          <a:effectLst/>
          <a:extLst/>
        </p:spPr>
        <p:txBody>
          <a:bodyPr rot="0" vert="horz" wrap="square" lIns="36562" tIns="36562" rIns="36562" bIns="36562" anchor="t" anchorCtr="0" upright="1">
            <a:noAutofit/>
          </a:bodyPr>
          <a:lstStyle/>
          <a:p>
            <a:pPr defTabSz="914400" fontAlgn="auto">
              <a:spcBef>
                <a:spcPts val="0"/>
              </a:spcBef>
              <a:spcAft>
                <a:spcPts val="0"/>
              </a:spcAft>
            </a:pPr>
            <a:endParaRPr lang="en-US">
              <a:solidFill>
                <a:prstClr val="black"/>
              </a:solidFill>
              <a:latin typeface="Arial"/>
              <a:ea typeface="+mn-ea"/>
              <a:cs typeface="+mn-cs"/>
            </a:endParaRPr>
          </a:p>
        </p:txBody>
      </p:sp>
      <p:pic>
        <p:nvPicPr>
          <p:cNvPr id="8" name="Picture 442" descr="C:\Users\kamercer\Desktop\HPC Bug.png"/>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0" y="6324600"/>
            <a:ext cx="1060450" cy="4818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6781801" y="6627912"/>
            <a:ext cx="2209800" cy="169277"/>
          </a:xfrm>
          <a:prstGeom prst="rect">
            <a:avLst/>
          </a:prstGeom>
          <a:noFill/>
        </p:spPr>
        <p:txBody>
          <a:bodyPr wrap="square" lIns="0" tIns="0" rIns="0" bIns="0" rtlCol="0">
            <a:spAutoFit/>
          </a:bodyPr>
          <a:lstStyle/>
          <a:p>
            <a:pPr algn="r" defTabSz="914400" fontAlgn="auto">
              <a:spcBef>
                <a:spcPts val="0"/>
              </a:spcBef>
              <a:spcAft>
                <a:spcPts val="0"/>
              </a:spcAft>
            </a:pPr>
            <a:r>
              <a:rPr lang="en-US" sz="1000" dirty="0" smtClean="0">
                <a:solidFill>
                  <a:srgbClr val="094975"/>
                </a:solidFill>
                <a:latin typeface="Arial" panose="020B0604020202020204" pitchFamily="34" charset="0"/>
                <a:ea typeface="+mn-ea"/>
                <a:cs typeface="Arial" panose="020B0604020202020204" pitchFamily="34" charset="0"/>
              </a:rPr>
              <a:t> </a:t>
            </a:r>
            <a:fld id="{A5227E9D-7D62-4008-BFCE-C7B8B3FEB975}" type="slidenum">
              <a:rPr lang="en-US" sz="1100" smtClean="0">
                <a:solidFill>
                  <a:srgbClr val="094975"/>
                </a:solidFill>
                <a:latin typeface="Arial" panose="020B0604020202020204" pitchFamily="34" charset="0"/>
                <a:ea typeface="+mn-ea"/>
                <a:cs typeface="Arial" panose="020B0604020202020204" pitchFamily="34" charset="0"/>
              </a:rPr>
              <a:pPr algn="r" defTabSz="914400" fontAlgn="auto">
                <a:spcBef>
                  <a:spcPts val="0"/>
                </a:spcBef>
                <a:spcAft>
                  <a:spcPts val="0"/>
                </a:spcAft>
              </a:pPr>
              <a:t>‹#›</a:t>
            </a:fld>
            <a:endParaRPr lang="en-US" sz="1100" dirty="0">
              <a:solidFill>
                <a:srgbClr val="094975"/>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2362785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a:t>Title</a:t>
            </a:r>
            <a:br>
              <a:rPr lang="en-US" dirty="0"/>
            </a:br>
            <a:r>
              <a:rPr lang="en-US" dirty="0"/>
              <a:t>Title 2</a:t>
            </a:r>
            <a:br>
              <a:rPr lang="en-US" dirty="0"/>
            </a:br>
            <a:endParaRPr lang="en-US" dirty="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2756320148"/>
      </p:ext>
    </p:extLst>
  </p:cSld>
  <p:clrMap bg1="lt1" tx1="dk1" bg2="lt2" tx2="dk2" accent1="accent1" accent2="accent2" accent3="accent3" accent4="accent4" accent5="accent5" accent6="accent6" hlink="hlink" folHlink="folHlink"/>
  <p:sldLayoutIdLst>
    <p:sldLayoutId id="2147483711" r:id="rId1"/>
    <p:sldLayoutId id="2147483712" r:id="rId2"/>
  </p:sldLayoutIdLst>
  <p:hf hdr="0" ftr="0" dt="0"/>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hyperlink" Target="http://www.chiamass.gov/enrollment-in-health-insurance/" TargetMode="External"/><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8.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www.chiamass.gov/assets/docs/p/apcd/workgroup-meetings/User-Workgroup-July-2015-Final.pdf"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www.cms.gov/Research-Statistics-Data-and-Systems/Statistics-Trends-and-Reports/MCRAdvPartDEnrolData/Monthly-Enrollment-by-Contract-Plan-State-County.html" TargetMode="Externa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3" Type="http://schemas.openxmlformats.org/officeDocument/2006/relationships/hyperlink" Target="mailto:Ashley.Storms@state.ma.us" TargetMode="External"/><Relationship Id="rId2" Type="http://schemas.openxmlformats.org/officeDocument/2006/relationships/notesSlide" Target="../notesSlides/notesSlide22.xml"/><Relationship Id="rId1" Type="http://schemas.openxmlformats.org/officeDocument/2006/relationships/slideLayout" Target="../slideLayouts/slideLayout18.xml"/><Relationship Id="rId5" Type="http://schemas.openxmlformats.org/officeDocument/2006/relationships/hyperlink" Target="http://www.chiamass.gov/enrollment-in-health-insurance/" TargetMode="External"/><Relationship Id="rId4" Type="http://schemas.openxmlformats.org/officeDocument/2006/relationships/hyperlink" Target="mailto:Amy.Wyeth@state.ma.us"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7.xml"/><Relationship Id="rId1" Type="http://schemas.openxmlformats.org/officeDocument/2006/relationships/vmlDrawing" Target="../drawings/vmlDrawing7.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8.xml"/><Relationship Id="rId1" Type="http://schemas.openxmlformats.org/officeDocument/2006/relationships/vmlDrawing" Target="../drawings/vmlDrawing8.vml"/><Relationship Id="rId6" Type="http://schemas.openxmlformats.org/officeDocument/2006/relationships/image" Target="../media/image2.emf"/><Relationship Id="rId5" Type="http://schemas.openxmlformats.org/officeDocument/2006/relationships/oleObject" Target="../embeddings/oleObject8.bin"/><Relationship Id="rId4" Type="http://schemas.openxmlformats.org/officeDocument/2006/relationships/notesSlide" Target="../notesSlides/notesSlide2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3" Type="http://schemas.openxmlformats.org/officeDocument/2006/relationships/hyperlink" Target="http://www.leapfroggroup.org/compare-hospitals" TargetMode="External"/><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9.xml"/><Relationship Id="rId1" Type="http://schemas.openxmlformats.org/officeDocument/2006/relationships/vmlDrawing" Target="../drawings/vmlDrawing9.vml"/><Relationship Id="rId6" Type="http://schemas.openxmlformats.org/officeDocument/2006/relationships/image" Target="../media/image2.emf"/><Relationship Id="rId5" Type="http://schemas.openxmlformats.org/officeDocument/2006/relationships/oleObject" Target="../embeddings/oleObject9.bin"/><Relationship Id="rId4" Type="http://schemas.openxmlformats.org/officeDocument/2006/relationships/notesSlide" Target="../notesSlides/notesSlide30.xml"/></Relationships>
</file>

<file path=ppt/slides/_rels/slide3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10.xml"/><Relationship Id="rId1" Type="http://schemas.openxmlformats.org/officeDocument/2006/relationships/vmlDrawing" Target="../drawings/vmlDrawing10.vml"/><Relationship Id="rId6" Type="http://schemas.openxmlformats.org/officeDocument/2006/relationships/image" Target="../media/image2.emf"/><Relationship Id="rId5" Type="http://schemas.openxmlformats.org/officeDocument/2006/relationships/oleObject" Target="../embeddings/oleObject10.bin"/><Relationship Id="rId4" Type="http://schemas.openxmlformats.org/officeDocument/2006/relationships/notesSlide" Target="../notesSlides/notesSlide33.xml"/></Relationships>
</file>

<file path=ppt/slides/_rels/slide3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4.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5.xml"/><Relationship Id="rId1" Type="http://schemas.openxmlformats.org/officeDocument/2006/relationships/slideLayout" Target="../slideLayouts/slideLayout14.xml"/><Relationship Id="rId4" Type="http://schemas.openxmlformats.org/officeDocument/2006/relationships/image" Target="../media/image19.jpe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37.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www.chiamass.gov/assets/Uploads/data-apps/Data-Managment-Plan-for-Non-Government-Entities.docx" TargetMode="External"/><Relationship Id="rId2" Type="http://schemas.openxmlformats.org/officeDocument/2006/relationships/hyperlink" Target="http://www.chiamass.gov/assets/Uploads/data-apps/Fee-Remittance-and-Waiver-Form.docx" TargetMode="External"/><Relationship Id="rId1" Type="http://schemas.openxmlformats.org/officeDocument/2006/relationships/slideLayout" Target="../slideLayouts/slideLayout4.xml"/><Relationship Id="rId5" Type="http://schemas.openxmlformats.org/officeDocument/2006/relationships/hyperlink" Target="http://www.chiamass.gov/assets/Uploads/data-apps/Non-Government-Data-Use-Agreement.pdf" TargetMode="External"/><Relationship Id="rId4" Type="http://schemas.openxmlformats.org/officeDocument/2006/relationships/hyperlink" Target="http://www.chiamass.gov/assets/Uploads/data-apps/Government-Data-Use-Agreement.docx"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April 26, 2016</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Agenda</a:t>
            </a:r>
          </a:p>
        </p:txBody>
      </p:sp>
      <p:sp>
        <p:nvSpPr>
          <p:cNvPr id="3" name="Subtitle 2"/>
          <p:cNvSpPr>
            <a:spLocks noGrp="1"/>
          </p:cNvSpPr>
          <p:nvPr>
            <p:ph type="subTitle" idx="1"/>
          </p:nvPr>
        </p:nvSpPr>
        <p:spPr/>
        <p:txBody>
          <a:bodyPr/>
          <a:lstStyle/>
          <a:p>
            <a:pPr marL="571500" indent="-571500">
              <a:lnSpc>
                <a:spcPct val="200000"/>
              </a:lnSpc>
              <a:buFont typeface="+mj-lt"/>
              <a:buAutoNum type="romanUcPeriod"/>
            </a:pPr>
            <a:r>
              <a:rPr lang="en-US" sz="2800" dirty="0"/>
              <a:t>Enrollment Trends Overview</a:t>
            </a:r>
          </a:p>
          <a:p>
            <a:pPr marL="571500" indent="-571500">
              <a:lnSpc>
                <a:spcPct val="200000"/>
              </a:lnSpc>
              <a:buFont typeface="+mj-lt"/>
              <a:buAutoNum type="romanUcPeriod"/>
            </a:pPr>
            <a:r>
              <a:rPr lang="en-US" sz="2800" dirty="0"/>
              <a:t>Verification Process: Private Commercial</a:t>
            </a:r>
          </a:p>
          <a:p>
            <a:pPr marL="571500" indent="-571500">
              <a:lnSpc>
                <a:spcPct val="200000"/>
              </a:lnSpc>
              <a:buFont typeface="+mj-lt"/>
              <a:buAutoNum type="romanUcPeriod"/>
            </a:pPr>
            <a:r>
              <a:rPr lang="en-US" sz="2800" dirty="0"/>
              <a:t>Verification Process: Medicare Advantage</a:t>
            </a:r>
          </a:p>
          <a:p>
            <a:pPr marL="514350" indent="-514350">
              <a:lnSpc>
                <a:spcPct val="200000"/>
              </a:lnSpc>
              <a:buFont typeface="+mj-lt"/>
              <a:buAutoNum type="romanUcPeriod"/>
            </a:pPr>
            <a:r>
              <a:rPr lang="en-US" sz="2800"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1015386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a:t>Enrollment Trends Overview</a:t>
            </a:r>
            <a:endParaRPr lang="en-US" sz="2200" b="0" dirty="0"/>
          </a:p>
        </p:txBody>
      </p:sp>
      <p:sp>
        <p:nvSpPr>
          <p:cNvPr id="6" name="Subtitle 5"/>
          <p:cNvSpPr>
            <a:spLocks noGrp="1"/>
          </p:cNvSpPr>
          <p:nvPr>
            <p:ph type="subTitle" idx="1"/>
          </p:nvPr>
        </p:nvSpPr>
        <p:spPr>
          <a:xfrm>
            <a:off x="485415" y="1895499"/>
            <a:ext cx="7761815" cy="4308656"/>
          </a:xfrm>
        </p:spPr>
        <p:txBody>
          <a:bodyPr/>
          <a:lstStyle/>
          <a:p>
            <a:pPr marL="347472" lvl="0" indent="-347472">
              <a:buFont typeface="Arial" panose="020B0604020202020204" pitchFamily="34" charset="0"/>
              <a:buChar char="•"/>
            </a:pPr>
            <a:r>
              <a:rPr lang="en-US" sz="1800" dirty="0">
                <a:latin typeface="Arial" panose="020B0604020202020204" pitchFamily="34" charset="0"/>
                <a:cs typeface="Arial" panose="020B0604020202020204" pitchFamily="34" charset="0"/>
              </a:rPr>
              <a:t>Massachusetts residents with primary, medical insurance from the top 14 commercial payers, MassHealth, and Medicare</a:t>
            </a:r>
          </a:p>
          <a:p>
            <a:pPr marL="347472" lvl="0" indent="-347472">
              <a:buFont typeface="Arial" panose="020B0604020202020204" pitchFamily="34" charset="0"/>
              <a:buChar char="•"/>
            </a:pPr>
            <a:r>
              <a:rPr lang="en-US" sz="1800" dirty="0">
                <a:latin typeface="Arial" panose="020B0604020202020204" pitchFamily="34" charset="0"/>
                <a:cs typeface="Arial" panose="020B0604020202020204" pitchFamily="34" charset="0"/>
              </a:rPr>
              <a:t>Analysis based on MA APCD Member Eligibility data, supplemented as needed</a:t>
            </a:r>
          </a:p>
          <a:p>
            <a:pPr marL="347472" indent="-347472">
              <a:buFont typeface="Arial" panose="020B0604020202020204" pitchFamily="34" charset="0"/>
              <a:buChar char="•"/>
            </a:pPr>
            <a:r>
              <a:rPr lang="en-US" sz="1800" dirty="0">
                <a:latin typeface="Arial" panose="020B0604020202020204" pitchFamily="34" charset="0"/>
                <a:cs typeface="Arial" panose="020B0604020202020204" pitchFamily="34" charset="0"/>
              </a:rPr>
              <a:t>Quarterly enrollment counts (most recently March 2014 – Sept. 2015)</a:t>
            </a:r>
          </a:p>
          <a:p>
            <a:pPr marL="804672" lvl="2" indent="-347472" algn="l">
              <a:buFont typeface="Arial" panose="020B0604020202020204" pitchFamily="34" charset="0"/>
              <a:buChar char="•"/>
            </a:pPr>
            <a:r>
              <a:rPr lang="en-US" sz="1800" dirty="0">
                <a:solidFill>
                  <a:schemeClr val="bg1">
                    <a:lumMod val="50000"/>
                  </a:schemeClr>
                </a:solidFill>
                <a:latin typeface="Arial" panose="020B0604020202020204" pitchFamily="34" charset="0"/>
                <a:cs typeface="Arial" panose="020B0604020202020204" pitchFamily="34" charset="0"/>
              </a:rPr>
              <a:t>Private commercial enrollment broken out by: </a:t>
            </a:r>
          </a:p>
          <a:p>
            <a:pPr marL="1261872" lvl="4" indent="-347472" algn="l">
              <a:buFont typeface="Arial" panose="020B0604020202020204" pitchFamily="34" charset="0"/>
              <a:buChar char="•"/>
            </a:pPr>
            <a:r>
              <a:rPr lang="en-US" sz="1400" dirty="0">
                <a:solidFill>
                  <a:schemeClr val="bg1">
                    <a:lumMod val="50000"/>
                  </a:schemeClr>
                </a:solidFill>
                <a:latin typeface="Arial" panose="020B0604020202020204" pitchFamily="34" charset="0"/>
                <a:cs typeface="Arial" panose="020B0604020202020204" pitchFamily="34" charset="0"/>
              </a:rPr>
              <a:t>Market sector (employer group size) </a:t>
            </a:r>
          </a:p>
          <a:p>
            <a:pPr marL="1261872" lvl="4" indent="-347472" algn="l">
              <a:buFont typeface="Arial" panose="020B0604020202020204" pitchFamily="34" charset="0"/>
              <a:buChar char="•"/>
            </a:pPr>
            <a:r>
              <a:rPr lang="en-US" sz="1400" dirty="0">
                <a:solidFill>
                  <a:schemeClr val="bg1">
                    <a:lumMod val="50000"/>
                  </a:schemeClr>
                </a:solidFill>
                <a:latin typeface="Arial" panose="020B0604020202020204" pitchFamily="34" charset="0"/>
                <a:cs typeface="Arial" panose="020B0604020202020204" pitchFamily="34" charset="0"/>
              </a:rPr>
              <a:t>Funding type (fully- or self-insured)</a:t>
            </a:r>
          </a:p>
          <a:p>
            <a:pPr marL="1261872" lvl="4" indent="-347472" algn="l">
              <a:buFont typeface="Arial" panose="020B0604020202020204" pitchFamily="34" charset="0"/>
              <a:buChar char="•"/>
            </a:pPr>
            <a:r>
              <a:rPr lang="en-US" sz="1400" dirty="0">
                <a:solidFill>
                  <a:schemeClr val="bg1">
                    <a:lumMod val="50000"/>
                  </a:schemeClr>
                </a:solidFill>
                <a:latin typeface="Arial" panose="020B0604020202020204" pitchFamily="34" charset="0"/>
                <a:cs typeface="Arial" panose="020B0604020202020204" pitchFamily="34" charset="0"/>
              </a:rPr>
              <a:t>Product type (e.g. HMO, PPO, Indemnity)</a:t>
            </a:r>
          </a:p>
          <a:p>
            <a:pPr marL="804672" lvl="2" indent="-347472" algn="l">
              <a:buFont typeface="Arial" panose="020B0604020202020204" pitchFamily="34" charset="0"/>
              <a:buChar char="•"/>
            </a:pPr>
            <a:r>
              <a:rPr lang="en-US" sz="1800" dirty="0">
                <a:solidFill>
                  <a:schemeClr val="bg1">
                    <a:lumMod val="50000"/>
                  </a:schemeClr>
                </a:solidFill>
                <a:latin typeface="Arial" panose="020B0604020202020204" pitchFamily="34" charset="0"/>
                <a:cs typeface="Arial" panose="020B0604020202020204" pitchFamily="34" charset="0"/>
              </a:rPr>
              <a:t>Public commercial enrollment broken out by program </a:t>
            </a:r>
          </a:p>
          <a:p>
            <a:pPr marL="1261872" lvl="5" indent="-347472" algn="l">
              <a:buFont typeface="Arial" panose="020B0604020202020204" pitchFamily="34" charset="0"/>
              <a:buChar char="•"/>
            </a:pPr>
            <a:r>
              <a:rPr lang="en-US" sz="1400" dirty="0">
                <a:solidFill>
                  <a:schemeClr val="bg1">
                    <a:lumMod val="50000"/>
                  </a:schemeClr>
                </a:solidFill>
                <a:latin typeface="Arial" panose="020B0604020202020204" pitchFamily="34" charset="0"/>
                <a:cs typeface="Arial" panose="020B0604020202020204" pitchFamily="34" charset="0"/>
              </a:rPr>
              <a:t>Commonwealth Care, Medical Security Program (MSP), </a:t>
            </a:r>
          </a:p>
          <a:p>
            <a:pPr marL="1258888" lvl="5" algn="l">
              <a:tabLst>
                <a:tab pos="1258888" algn="l"/>
              </a:tabLst>
            </a:pPr>
            <a:r>
              <a:rPr lang="en-US" sz="1400" dirty="0" err="1">
                <a:solidFill>
                  <a:schemeClr val="bg1">
                    <a:lumMod val="50000"/>
                  </a:schemeClr>
                </a:solidFill>
                <a:latin typeface="Arial" panose="020B0604020202020204" pitchFamily="34" charset="0"/>
                <a:cs typeface="Arial" panose="020B0604020202020204" pitchFamily="34" charset="0"/>
              </a:rPr>
              <a:t>MassHealth</a:t>
            </a:r>
            <a:r>
              <a:rPr lang="en-US" sz="1400" dirty="0">
                <a:solidFill>
                  <a:schemeClr val="bg1">
                    <a:lumMod val="50000"/>
                  </a:schemeClr>
                </a:solidFill>
                <a:latin typeface="Arial" panose="020B0604020202020204" pitchFamily="34" charset="0"/>
                <a:cs typeface="Arial" panose="020B0604020202020204" pitchFamily="34" charset="0"/>
              </a:rPr>
              <a:t> Managed Care Organization (MCO), One Care, </a:t>
            </a:r>
          </a:p>
          <a:p>
            <a:pPr marL="1258888" lvl="5" algn="l">
              <a:tabLst>
                <a:tab pos="1258888" algn="l"/>
              </a:tabLst>
            </a:pPr>
            <a:r>
              <a:rPr lang="en-US" sz="1400" dirty="0">
                <a:solidFill>
                  <a:schemeClr val="bg1">
                    <a:lumMod val="50000"/>
                  </a:schemeClr>
                </a:solidFill>
                <a:latin typeface="Arial" panose="020B0604020202020204" pitchFamily="34" charset="0"/>
                <a:cs typeface="Arial" panose="020B0604020202020204" pitchFamily="34" charset="0"/>
              </a:rPr>
              <a:t>Senior Care Options, Medicare Advantage</a:t>
            </a:r>
          </a:p>
          <a:p>
            <a:pPr marL="173038" lvl="2" indent="-285750" algn="l">
              <a:buFont typeface="Arial" panose="020B0604020202020204" pitchFamily="34" charset="0"/>
              <a:buChar char="•"/>
              <a:tabLst>
                <a:tab pos="1258888" algn="l"/>
              </a:tabLst>
            </a:pPr>
            <a:r>
              <a:rPr lang="en-US" sz="1800" dirty="0">
                <a:solidFill>
                  <a:schemeClr val="tx2"/>
                </a:solidFill>
                <a:latin typeface="Arial" panose="020B0604020202020204" pitchFamily="34" charset="0"/>
                <a:cs typeface="Arial" panose="020B0604020202020204" pitchFamily="34" charset="0"/>
              </a:rPr>
              <a:t>Released semi-annually, most recently in February 2016</a:t>
            </a:r>
          </a:p>
          <a:p>
            <a:pPr marL="914400" lvl="1" indent="-457200" algn="l">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914400" lvl="1" indent="-457200" algn="l">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914400" lvl="1" indent="-457200" algn="l">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571500" lvl="0" indent="-571500">
              <a:buFont typeface="+mj-lt"/>
              <a:buAutoNum type="romanUcPeriod"/>
            </a:pPr>
            <a:endParaRPr lang="en-US"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p:txBody>
      </p:sp>
      <p:sp>
        <p:nvSpPr>
          <p:cNvPr id="9" name="TextBox 8"/>
          <p:cNvSpPr txBox="1"/>
          <p:nvPr/>
        </p:nvSpPr>
        <p:spPr>
          <a:xfrm>
            <a:off x="8474149" y="6570623"/>
            <a:ext cx="439109" cy="276999"/>
          </a:xfrm>
          <a:prstGeom prst="rect">
            <a:avLst/>
          </a:prstGeom>
          <a:noFill/>
        </p:spPr>
        <p:txBody>
          <a:bodyPr wrap="square" rtlCol="0">
            <a:spAutoFit/>
          </a:bodyPr>
          <a:lstStyle/>
          <a:p>
            <a:r>
              <a:rPr lang="en-US" sz="1200" dirty="0">
                <a:solidFill>
                  <a:srgbClr val="1F497D"/>
                </a:solidFill>
                <a:latin typeface="Arial" panose="020B0604020202020204" pitchFamily="34" charset="0"/>
                <a:cs typeface="Arial" panose="020B0604020202020204" pitchFamily="34" charset="0"/>
              </a:rPr>
              <a:t>3</a:t>
            </a:r>
          </a:p>
        </p:txBody>
      </p:sp>
    </p:spTree>
    <p:extLst>
      <p:ext uri="{BB962C8B-B14F-4D97-AF65-F5344CB8AC3E}">
        <p14:creationId xmlns:p14="http://schemas.microsoft.com/office/powerpoint/2010/main" val="2997016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Enrollment Trends Overview</a:t>
            </a:r>
            <a:endParaRPr lang="en-US" sz="2200" b="0" dirty="0"/>
          </a:p>
        </p:txBody>
      </p:sp>
      <p:sp>
        <p:nvSpPr>
          <p:cNvPr id="3" name="Rectangle 2"/>
          <p:cNvSpPr/>
          <p:nvPr/>
        </p:nvSpPr>
        <p:spPr>
          <a:xfrm>
            <a:off x="326332" y="6029268"/>
            <a:ext cx="8533586" cy="738664"/>
          </a:xfrm>
          <a:prstGeom prst="rect">
            <a:avLst/>
          </a:prstGeom>
        </p:spPr>
        <p:txBody>
          <a:bodyPr wrap="square">
            <a:spAutoFit/>
          </a:bodyPr>
          <a:lstStyle/>
          <a:p>
            <a:r>
              <a:rPr lang="en-US" sz="1050" dirty="0">
                <a:solidFill>
                  <a:srgbClr val="1F497D"/>
                </a:solidFill>
                <a:latin typeface="Arial" panose="020B0604020202020204" pitchFamily="34" charset="0"/>
                <a:cs typeface="Arial" panose="020B0604020202020204" pitchFamily="34" charset="0"/>
              </a:rPr>
              <a:t>Full report, databook, technical appendix, and programming code available online: </a:t>
            </a:r>
            <a:r>
              <a:rPr lang="en-US" sz="1050" dirty="0">
                <a:solidFill>
                  <a:srgbClr val="1F497D"/>
                </a:solidFill>
                <a:latin typeface="Arial" panose="020B0604020202020204" pitchFamily="34" charset="0"/>
                <a:cs typeface="Arial" panose="020B0604020202020204" pitchFamily="34" charset="0"/>
                <a:hlinkClick r:id="rId3"/>
              </a:rPr>
              <a:t>http://www.chiamass.gov/enrollment-in-health-insurance/</a:t>
            </a:r>
            <a:endParaRPr lang="en-US" sz="1050" dirty="0">
              <a:solidFill>
                <a:srgbClr val="1F497D"/>
              </a:solidFill>
              <a:latin typeface="Arial" panose="020B0604020202020204" pitchFamily="34" charset="0"/>
              <a:cs typeface="Arial" panose="020B0604020202020204" pitchFamily="34" charset="0"/>
            </a:endParaRPr>
          </a:p>
          <a:p>
            <a:endParaRPr lang="en-US" sz="1050" dirty="0">
              <a:solidFill>
                <a:srgbClr val="1F497D"/>
              </a:solidFill>
              <a:latin typeface="Arial" panose="020B0604020202020204" pitchFamily="34" charset="0"/>
              <a:cs typeface="Arial" panose="020B0604020202020204" pitchFamily="34" charset="0"/>
            </a:endParaRPr>
          </a:p>
          <a:p>
            <a:r>
              <a:rPr lang="en-US" sz="1050" dirty="0">
                <a:solidFill>
                  <a:srgbClr val="1F497D"/>
                </a:solidFill>
                <a:latin typeface="Arial" panose="020B0604020202020204" pitchFamily="34" charset="0"/>
                <a:cs typeface="Arial" panose="020B0604020202020204" pitchFamily="34" charset="0"/>
              </a:rPr>
              <a:t>Complete overview slides, previously presented at July 2015 User Workgroup, available on CHIA’s website: </a:t>
            </a:r>
            <a:r>
              <a:rPr lang="en-US" sz="1050" dirty="0">
                <a:solidFill>
                  <a:srgbClr val="1F497D"/>
                </a:solidFill>
                <a:latin typeface="Arial" panose="020B0604020202020204" pitchFamily="34" charset="0"/>
                <a:cs typeface="Arial" panose="020B0604020202020204" pitchFamily="34" charset="0"/>
                <a:hlinkClick r:id="rId4"/>
              </a:rPr>
              <a:t>http://www.chiamass.gov/assets/docs/p/apcd/workgroup-meetings/User-Workgroup-July-2015-Final.pdf</a:t>
            </a:r>
            <a:endParaRPr lang="en-US" sz="1050" dirty="0">
              <a:solidFill>
                <a:prstClr val="black"/>
              </a:solidFill>
            </a:endParaRPr>
          </a:p>
        </p:txBody>
      </p:sp>
      <p:sp>
        <p:nvSpPr>
          <p:cNvPr id="10" name="TextBox 9"/>
          <p:cNvSpPr txBox="1"/>
          <p:nvPr/>
        </p:nvSpPr>
        <p:spPr>
          <a:xfrm>
            <a:off x="8474149" y="6570623"/>
            <a:ext cx="439109" cy="276999"/>
          </a:xfrm>
          <a:prstGeom prst="rect">
            <a:avLst/>
          </a:prstGeom>
          <a:noFill/>
        </p:spPr>
        <p:txBody>
          <a:bodyPr wrap="square" rtlCol="0">
            <a:spAutoFit/>
          </a:bodyPr>
          <a:lstStyle/>
          <a:p>
            <a:r>
              <a:rPr lang="en-US" sz="1200" dirty="0">
                <a:solidFill>
                  <a:srgbClr val="1F497D"/>
                </a:solidFill>
                <a:latin typeface="Arial" panose="020B0604020202020204" pitchFamily="34" charset="0"/>
                <a:cs typeface="Arial" panose="020B0604020202020204" pitchFamily="34" charset="0"/>
              </a:rPr>
              <a:t>5</a:t>
            </a:r>
          </a:p>
        </p:txBody>
      </p:sp>
      <p:pic>
        <p:nvPicPr>
          <p:cNvPr id="1028"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l="2107" t="1944"/>
          <a:stretch/>
        </p:blipFill>
        <p:spPr bwMode="auto">
          <a:xfrm>
            <a:off x="542021" y="1857068"/>
            <a:ext cx="5051526" cy="38807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6">
            <a:extLst>
              <a:ext uri="{28A0092B-C50C-407E-A947-70E740481C1C}">
                <a14:useLocalDpi xmlns:a14="http://schemas.microsoft.com/office/drawing/2010/main" val="0"/>
              </a:ext>
            </a:extLst>
          </a:blip>
          <a:srcRect t="12156"/>
          <a:stretch/>
        </p:blipFill>
        <p:spPr bwMode="auto">
          <a:xfrm>
            <a:off x="5768807" y="1857068"/>
            <a:ext cx="2773213" cy="5985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7">
            <a:extLst>
              <a:ext uri="{28A0092B-C50C-407E-A947-70E740481C1C}">
                <a14:useLocalDpi xmlns:a14="http://schemas.microsoft.com/office/drawing/2010/main" val="0"/>
              </a:ext>
            </a:extLst>
          </a:blip>
          <a:srcRect t="6455"/>
          <a:stretch/>
        </p:blipFill>
        <p:spPr bwMode="auto">
          <a:xfrm>
            <a:off x="5638330" y="2649800"/>
            <a:ext cx="3437277" cy="29658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43907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Verification Process: </a:t>
            </a:r>
            <a:br>
              <a:rPr lang="en-US" dirty="0"/>
            </a:br>
            <a:r>
              <a:rPr lang="en-US" dirty="0"/>
              <a:t>Private Commercial</a:t>
            </a:r>
          </a:p>
        </p:txBody>
      </p:sp>
      <p:sp>
        <p:nvSpPr>
          <p:cNvPr id="3" name="Subtitle 2"/>
          <p:cNvSpPr>
            <a:spLocks noGrp="1"/>
          </p:cNvSpPr>
          <p:nvPr>
            <p:ph type="subTitle" idx="1"/>
          </p:nvPr>
        </p:nvSpPr>
        <p:spPr>
          <a:xfrm>
            <a:off x="485415" y="1895499"/>
            <a:ext cx="7761815" cy="4691568"/>
          </a:xfrm>
        </p:spPr>
        <p:txBody>
          <a:bodyPr/>
          <a:lstStyle/>
          <a:p>
            <a:pPr marL="914400" lvl="1" indent="-457200" algn="l">
              <a:buFont typeface="+mj-lt"/>
              <a:buAutoNum type="arabicPeriod"/>
            </a:pPr>
            <a:r>
              <a:rPr lang="en-US" sz="2000" dirty="0">
                <a:solidFill>
                  <a:schemeClr val="tx2"/>
                </a:solidFill>
                <a:latin typeface="Arial" panose="020B0604020202020204" pitchFamily="34" charset="0"/>
                <a:cs typeface="Arial" panose="020B0604020202020204" pitchFamily="34" charset="0"/>
              </a:rPr>
              <a:t>Data Assessment</a:t>
            </a:r>
          </a:p>
          <a:p>
            <a:pPr marL="1371600" lvl="2" indent="-457200" algn="l">
              <a:buFont typeface="Arial" panose="020B0604020202020204" pitchFamily="34" charset="0"/>
              <a:buChar char="•"/>
            </a:pPr>
            <a:r>
              <a:rPr lang="en-US" sz="1800" dirty="0">
                <a:solidFill>
                  <a:schemeClr val="tx2"/>
                </a:solidFill>
                <a:latin typeface="Arial" panose="020B0604020202020204" pitchFamily="34" charset="0"/>
                <a:cs typeface="Arial" panose="020B0604020202020204" pitchFamily="34" charset="0"/>
              </a:rPr>
              <a:t>Payers submitted aggregate membership totals to CHIA (“ACA Reports”); these served as both control totals and an early data source</a:t>
            </a:r>
          </a:p>
          <a:p>
            <a:pPr marL="1371600" lvl="2" indent="-457200" algn="l">
              <a:buFont typeface="Arial" panose="020B0604020202020204" pitchFamily="34" charset="0"/>
              <a:buChar char="•"/>
            </a:pPr>
            <a:r>
              <a:rPr lang="en-US" sz="1800" dirty="0">
                <a:solidFill>
                  <a:schemeClr val="tx2"/>
                </a:solidFill>
                <a:latin typeface="Arial" panose="020B0604020202020204" pitchFamily="34" charset="0"/>
                <a:cs typeface="Arial" panose="020B0604020202020204" pitchFamily="34" charset="0"/>
              </a:rPr>
              <a:t>Direct payer totals were compared with enrollment counts sourced from the MA APCD</a:t>
            </a:r>
          </a:p>
          <a:p>
            <a:pPr lvl="1" algn="l"/>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94577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Verification Process: </a:t>
            </a:r>
            <a:br>
              <a:rPr lang="en-US" dirty="0"/>
            </a:br>
            <a:r>
              <a:rPr lang="en-US" dirty="0"/>
              <a:t>Private Commercial</a:t>
            </a:r>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460" y="2510894"/>
            <a:ext cx="8426405" cy="1874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32779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Verification Process: </a:t>
            </a:r>
            <a:br>
              <a:rPr lang="en-US" dirty="0"/>
            </a:br>
            <a:r>
              <a:rPr lang="en-US" dirty="0"/>
              <a:t>Private Commercial</a:t>
            </a:r>
          </a:p>
        </p:txBody>
      </p:sp>
      <p:sp>
        <p:nvSpPr>
          <p:cNvPr id="3" name="Subtitle 2"/>
          <p:cNvSpPr>
            <a:spLocks noGrp="1"/>
          </p:cNvSpPr>
          <p:nvPr>
            <p:ph type="subTitle" idx="1"/>
          </p:nvPr>
        </p:nvSpPr>
        <p:spPr>
          <a:xfrm>
            <a:off x="485415" y="1895499"/>
            <a:ext cx="7761815" cy="4691568"/>
          </a:xfrm>
        </p:spPr>
        <p:txBody>
          <a:bodyPr/>
          <a:lstStyle/>
          <a:p>
            <a:pPr marL="914400" lvl="1" indent="-457200" algn="l">
              <a:buFont typeface="+mj-lt"/>
              <a:buAutoNum type="arabicPeriod"/>
            </a:pPr>
            <a:r>
              <a:rPr lang="en-US" sz="2000" dirty="0">
                <a:latin typeface="Arial" panose="020B0604020202020204" pitchFamily="34" charset="0"/>
                <a:cs typeface="Arial" panose="020B0604020202020204" pitchFamily="34" charset="0"/>
              </a:rPr>
              <a:t>Data Assessment</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Payers submitted aggregate membership totals to CHIA (“ACA Reports”); these served as both control totals and an early data source</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Direct payer totals were compared with </a:t>
            </a:r>
            <a:r>
              <a:rPr lang="en-US" sz="1800" dirty="0">
                <a:solidFill>
                  <a:schemeClr val="bg1">
                    <a:lumMod val="50000"/>
                  </a:schemeClr>
                </a:solidFill>
                <a:latin typeface="Arial" panose="020B0604020202020204" pitchFamily="34" charset="0"/>
                <a:cs typeface="Arial" panose="020B0604020202020204" pitchFamily="34" charset="0"/>
              </a:rPr>
              <a:t>enrollment counts sourced from the MA APCD</a:t>
            </a:r>
          </a:p>
          <a:p>
            <a:pPr marL="914400" lvl="1" indent="-457200" algn="l">
              <a:buFont typeface="+mj-lt"/>
              <a:buAutoNum type="arabicPeriod"/>
            </a:pPr>
            <a:r>
              <a:rPr lang="en-US" sz="2000" dirty="0">
                <a:solidFill>
                  <a:schemeClr val="tx2"/>
                </a:solidFill>
                <a:latin typeface="Arial" panose="020B0604020202020204" pitchFamily="34" charset="0"/>
                <a:cs typeface="Arial" panose="020B0604020202020204" pitchFamily="34" charset="0"/>
              </a:rPr>
              <a:t>Reconciliation</a:t>
            </a:r>
          </a:p>
          <a:p>
            <a:pPr marL="1371600" lvl="2" indent="-457200" algn="l">
              <a:buFont typeface="Arial" panose="020B0604020202020204" pitchFamily="34" charset="0"/>
              <a:buChar char="•"/>
            </a:pPr>
            <a:r>
              <a:rPr lang="en-US" sz="1800" dirty="0">
                <a:solidFill>
                  <a:schemeClr val="tx2"/>
                </a:solidFill>
                <a:latin typeface="Arial" panose="020B0604020202020204" pitchFamily="34" charset="0"/>
                <a:cs typeface="Arial" panose="020B0604020202020204" pitchFamily="34" charset="0"/>
              </a:rPr>
              <a:t>Where data sources diverged, CHIA worked with payers to identify where specifications for the two submissions differed</a:t>
            </a:r>
          </a:p>
          <a:p>
            <a:pPr lvl="1" algn="l"/>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5936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Verification Process: </a:t>
            </a:r>
            <a:br>
              <a:rPr lang="en-US" dirty="0"/>
            </a:br>
            <a:r>
              <a:rPr lang="en-US" dirty="0"/>
              <a:t>Private Commercial</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636" y="2543168"/>
            <a:ext cx="8429627" cy="18751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3574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Verification Process: </a:t>
            </a:r>
            <a:br>
              <a:rPr lang="en-US" dirty="0"/>
            </a:br>
            <a:r>
              <a:rPr lang="en-US" dirty="0"/>
              <a:t>Private Commercial</a:t>
            </a:r>
          </a:p>
        </p:txBody>
      </p:sp>
      <p:sp>
        <p:nvSpPr>
          <p:cNvPr id="3" name="Subtitle 2"/>
          <p:cNvSpPr>
            <a:spLocks noGrp="1"/>
          </p:cNvSpPr>
          <p:nvPr>
            <p:ph type="subTitle" idx="1"/>
          </p:nvPr>
        </p:nvSpPr>
        <p:spPr>
          <a:xfrm>
            <a:off x="485415" y="1895499"/>
            <a:ext cx="7761815" cy="4691568"/>
          </a:xfrm>
        </p:spPr>
        <p:txBody>
          <a:bodyPr/>
          <a:lstStyle/>
          <a:p>
            <a:pPr marL="914400" lvl="1" indent="-457200" algn="l">
              <a:buFont typeface="+mj-lt"/>
              <a:buAutoNum type="arabicPeriod"/>
            </a:pPr>
            <a:r>
              <a:rPr lang="en-US" sz="2000" dirty="0">
                <a:latin typeface="Arial" panose="020B0604020202020204" pitchFamily="34" charset="0"/>
                <a:cs typeface="Arial" panose="020B0604020202020204" pitchFamily="34" charset="0"/>
              </a:rPr>
              <a:t>Data Assessment</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Payers submitted aggregate membership totals to CHIA (“ACA Reports”); these served as both control totals and an early data source</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Direct payer totals were compared with </a:t>
            </a:r>
            <a:r>
              <a:rPr lang="en-US" sz="1800" dirty="0">
                <a:solidFill>
                  <a:schemeClr val="bg1">
                    <a:lumMod val="50000"/>
                  </a:schemeClr>
                </a:solidFill>
                <a:latin typeface="Arial" panose="020B0604020202020204" pitchFamily="34" charset="0"/>
                <a:cs typeface="Arial" panose="020B0604020202020204" pitchFamily="34" charset="0"/>
              </a:rPr>
              <a:t>enrollment counts sourced from the MA APCD</a:t>
            </a:r>
          </a:p>
          <a:p>
            <a:pPr marL="914400" lvl="1" indent="-457200" algn="l">
              <a:buFont typeface="+mj-lt"/>
              <a:buAutoNum type="arabicPeriod"/>
            </a:pPr>
            <a:r>
              <a:rPr lang="en-US" sz="2000" dirty="0">
                <a:latin typeface="Arial" panose="020B0604020202020204" pitchFamily="34" charset="0"/>
                <a:cs typeface="Arial" panose="020B0604020202020204" pitchFamily="34" charset="0"/>
              </a:rPr>
              <a:t>Reconciliation</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Where data sources diverged, CHIA worked with payers to identify where specifications for the two submissions differed</a:t>
            </a:r>
          </a:p>
          <a:p>
            <a:pPr marL="914400" lvl="1" indent="-457200" algn="l">
              <a:buFont typeface="+mj-lt"/>
              <a:buAutoNum type="arabicPeriod"/>
            </a:pPr>
            <a:r>
              <a:rPr lang="en-US" sz="2000" dirty="0">
                <a:solidFill>
                  <a:schemeClr val="tx2"/>
                </a:solidFill>
                <a:latin typeface="Arial" panose="020B0604020202020204" pitchFamily="34" charset="0"/>
                <a:cs typeface="Arial" panose="020B0604020202020204" pitchFamily="34" charset="0"/>
              </a:rPr>
              <a:t>Resolution Development</a:t>
            </a:r>
          </a:p>
          <a:p>
            <a:pPr marL="1371600" lvl="2" indent="-457200" algn="l">
              <a:buFont typeface="Arial" panose="020B0604020202020204" pitchFamily="34" charset="0"/>
              <a:buChar char="•"/>
            </a:pPr>
            <a:r>
              <a:rPr lang="en-US" sz="1800" dirty="0">
                <a:solidFill>
                  <a:schemeClr val="tx2"/>
                </a:solidFill>
                <a:latin typeface="Arial" panose="020B0604020202020204" pitchFamily="34" charset="0"/>
                <a:cs typeface="Arial" panose="020B0604020202020204" pitchFamily="34" charset="0"/>
              </a:rPr>
              <a:t>A decision was made in conjunction with payers about how to obtain accurate data for reporting </a:t>
            </a:r>
          </a:p>
          <a:p>
            <a:pPr marL="1371600" lvl="2" indent="-457200" algn="l">
              <a:buFont typeface="Arial" panose="020B0604020202020204" pitchFamily="34" charset="0"/>
              <a:buChar char="•"/>
            </a:pPr>
            <a:r>
              <a:rPr lang="en-US" sz="1800" dirty="0">
                <a:solidFill>
                  <a:schemeClr val="tx2"/>
                </a:solidFill>
                <a:latin typeface="Arial" panose="020B0604020202020204" pitchFamily="34" charset="0"/>
                <a:cs typeface="Arial" panose="020B0604020202020204" pitchFamily="34" charset="0"/>
              </a:rPr>
              <a:t>This could include payer-submitted supplemental data, changes to payers’ MA APCD submissions, or alternative logic implemented by Enrollment Trends team</a:t>
            </a:r>
          </a:p>
          <a:p>
            <a:pPr marL="914400" lvl="1" indent="-457200" algn="l">
              <a:buFont typeface="+mj-lt"/>
              <a:buAutoNum type="arabicPeriod"/>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9509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Verification Process: </a:t>
            </a:r>
            <a:br>
              <a:rPr lang="en-US" dirty="0"/>
            </a:br>
            <a:r>
              <a:rPr lang="en-US" dirty="0"/>
              <a:t>Private Commercial</a:t>
            </a: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308" y="2492376"/>
            <a:ext cx="8549595" cy="1901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6116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Verification Process: </a:t>
            </a:r>
            <a:br>
              <a:rPr lang="en-US" dirty="0"/>
            </a:br>
            <a:r>
              <a:rPr lang="en-US" dirty="0"/>
              <a:t>Private Commercial</a:t>
            </a:r>
          </a:p>
        </p:txBody>
      </p:sp>
      <p:sp>
        <p:nvSpPr>
          <p:cNvPr id="3" name="Subtitle 2"/>
          <p:cNvSpPr>
            <a:spLocks noGrp="1"/>
          </p:cNvSpPr>
          <p:nvPr>
            <p:ph type="subTitle" idx="1"/>
          </p:nvPr>
        </p:nvSpPr>
        <p:spPr>
          <a:xfrm>
            <a:off x="485415" y="1895499"/>
            <a:ext cx="7761815" cy="4691568"/>
          </a:xfrm>
        </p:spPr>
        <p:txBody>
          <a:bodyPr/>
          <a:lstStyle/>
          <a:p>
            <a:pPr marL="914400" lvl="1" indent="-457200" algn="l">
              <a:buFont typeface="+mj-lt"/>
              <a:buAutoNum type="arabicPeriod"/>
            </a:pPr>
            <a:r>
              <a:rPr lang="en-US" sz="2000" dirty="0">
                <a:solidFill>
                  <a:schemeClr val="tx2"/>
                </a:solidFill>
                <a:latin typeface="Arial" panose="020B0604020202020204" pitchFamily="34" charset="0"/>
                <a:cs typeface="Arial" panose="020B0604020202020204" pitchFamily="34" charset="0"/>
              </a:rPr>
              <a:t>Data Assessment</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Payers submitted aggregate membership totals to CHIA (“ACA Reports”); these served as both control totals and an early data source</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Direct payer totals were compared with </a:t>
            </a:r>
            <a:r>
              <a:rPr lang="en-US" sz="1800" dirty="0">
                <a:solidFill>
                  <a:schemeClr val="bg1">
                    <a:lumMod val="50000"/>
                  </a:schemeClr>
                </a:solidFill>
                <a:latin typeface="Arial" panose="020B0604020202020204" pitchFamily="34" charset="0"/>
                <a:cs typeface="Arial" panose="020B0604020202020204" pitchFamily="34" charset="0"/>
              </a:rPr>
              <a:t>enrollment counts sourced from the MA APCD</a:t>
            </a:r>
          </a:p>
          <a:p>
            <a:pPr marL="914400" lvl="1" indent="-457200" algn="l">
              <a:buFont typeface="+mj-lt"/>
              <a:buAutoNum type="arabicPeriod"/>
            </a:pPr>
            <a:r>
              <a:rPr lang="en-US" sz="2000" dirty="0">
                <a:latin typeface="Arial" panose="020B0604020202020204" pitchFamily="34" charset="0"/>
                <a:cs typeface="Arial" panose="020B0604020202020204" pitchFamily="34" charset="0"/>
              </a:rPr>
              <a:t>Reconciliation</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Where data sources diverged, CHIA worked with payers to identify where specifications for the two submissions differed</a:t>
            </a:r>
          </a:p>
          <a:p>
            <a:pPr marL="914400" lvl="1" indent="-457200" algn="l">
              <a:buFont typeface="+mj-lt"/>
              <a:buAutoNum type="arabicPeriod"/>
            </a:pPr>
            <a:r>
              <a:rPr lang="en-US" sz="2000" dirty="0">
                <a:latin typeface="Arial" panose="020B0604020202020204" pitchFamily="34" charset="0"/>
                <a:cs typeface="Arial" panose="020B0604020202020204" pitchFamily="34" charset="0"/>
              </a:rPr>
              <a:t>Resolution Development</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A decision was made in conjunction with payers about how to obtain accurate data for reporting </a:t>
            </a:r>
          </a:p>
          <a:p>
            <a:pPr marL="1371600" lvl="2" indent="-457200" algn="l">
              <a:buFont typeface="Arial" panose="020B0604020202020204" pitchFamily="34" charset="0"/>
              <a:buChar char="•"/>
            </a:pPr>
            <a:r>
              <a:rPr lang="en-US" sz="1800" dirty="0">
                <a:latin typeface="Arial" panose="020B0604020202020204" pitchFamily="34" charset="0"/>
                <a:cs typeface="Arial" panose="020B0604020202020204" pitchFamily="34" charset="0"/>
              </a:rPr>
              <a:t>This could include payer-submitted supplemental data, changes to payers’ MA APCD submissions, or alternative logic implemented by Enrollment Trends team</a:t>
            </a:r>
          </a:p>
          <a:p>
            <a:pPr marL="914400" lvl="1" indent="-457200" algn="l">
              <a:buFont typeface="+mj-lt"/>
              <a:buAutoNum type="arabicPeriod"/>
            </a:pPr>
            <a:endParaRPr lang="en-US" dirty="0">
              <a:latin typeface="Arial" panose="020B0604020202020204" pitchFamily="34" charset="0"/>
              <a:cs typeface="Arial" panose="020B0604020202020204" pitchFamily="34" charset="0"/>
            </a:endParaRPr>
          </a:p>
        </p:txBody>
      </p:sp>
      <p:sp>
        <p:nvSpPr>
          <p:cNvPr id="15" name="Bent Arrow 14"/>
          <p:cNvSpPr/>
          <p:nvPr/>
        </p:nvSpPr>
        <p:spPr>
          <a:xfrm>
            <a:off x="160867" y="1895499"/>
            <a:ext cx="808951" cy="4182532"/>
          </a:xfrm>
          <a:prstGeom prst="bentArrow">
            <a:avLst>
              <a:gd name="adj1" fmla="val 25000"/>
              <a:gd name="adj2" fmla="val 24014"/>
              <a:gd name="adj3" fmla="val 30994"/>
              <a:gd name="adj4" fmla="val 26623"/>
            </a:avLst>
          </a:prstGeom>
          <a:gradFill flip="none" rotWithShape="1">
            <a:gsLst>
              <a:gs pos="0">
                <a:schemeClr val="bg1"/>
              </a:gs>
              <a:gs pos="59000">
                <a:srgbClr val="004D86"/>
              </a:gs>
              <a:gs pos="100000">
                <a:srgbClr val="00436E"/>
              </a:gs>
            </a:gsLst>
            <a:path path="circle">
              <a:fillToRect t="100000" r="100000"/>
            </a:path>
            <a:tileRect l="-100000" b="-100000"/>
          </a:gra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black"/>
              </a:solidFill>
            </a:endParaRPr>
          </a:p>
        </p:txBody>
      </p:sp>
    </p:spTree>
    <p:extLst>
      <p:ext uri="{BB962C8B-B14F-4D97-AF65-F5344CB8AC3E}">
        <p14:creationId xmlns:p14="http://schemas.microsoft.com/office/powerpoint/2010/main" val="277242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400" u="sng" dirty="0" smtClean="0">
                <a:latin typeface="Arial" panose="020B0604020202020204" pitchFamily="34" charset="0"/>
                <a:cs typeface="Arial" panose="020B0604020202020204" pitchFamily="34" charset="0"/>
              </a:rPr>
              <a:t>Announcements</a:t>
            </a:r>
            <a:r>
              <a:rPr lang="en-US" sz="2400" dirty="0" smtClean="0">
                <a:latin typeface="Arial" panose="020B0604020202020204" pitchFamily="34" charset="0"/>
                <a:cs typeface="Arial" panose="020B0604020202020204" pitchFamily="34" charset="0"/>
              </a:rPr>
              <a:t>:</a:t>
            </a:r>
          </a:p>
          <a:p>
            <a:pPr marL="1028700" lvl="1" indent="-5715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Changes to the APCD User Workgroup</a:t>
            </a:r>
          </a:p>
          <a:p>
            <a:pPr marL="1028700" lvl="1" indent="-5715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MA APCD Release 5.0</a:t>
            </a:r>
          </a:p>
          <a:p>
            <a:pPr marL="1028700" lvl="1" indent="-5715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New </a:t>
            </a:r>
            <a:r>
              <a:rPr lang="en-US" sz="1800" dirty="0" smtClean="0">
                <a:solidFill>
                  <a:schemeClr val="tx2"/>
                </a:solidFill>
                <a:latin typeface="Arial" panose="020B0604020202020204" pitchFamily="34" charset="0"/>
                <a:cs typeface="Arial" panose="020B0604020202020204" pitchFamily="34" charset="0"/>
              </a:rPr>
              <a:t>Forms Posted</a:t>
            </a:r>
            <a:endParaRPr lang="en-US" sz="1800" dirty="0" smtClean="0">
              <a:solidFill>
                <a:schemeClr val="tx2"/>
              </a:solidFill>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u="sng" dirty="0" smtClean="0">
                <a:latin typeface="Arial" panose="020B0604020202020204" pitchFamily="34" charset="0"/>
                <a:cs typeface="Arial" panose="020B0604020202020204" pitchFamily="34" charset="0"/>
              </a:rPr>
              <a:t>Presentation</a:t>
            </a:r>
            <a:r>
              <a:rPr lang="en-US" sz="2400" dirty="0" smtClean="0">
                <a:latin typeface="Arial" panose="020B0604020202020204" pitchFamily="34" charset="0"/>
                <a:cs typeface="Arial" panose="020B0604020202020204" pitchFamily="34" charset="0"/>
              </a:rPr>
              <a:t>: CHIA Enrollment Trends Report</a:t>
            </a:r>
          </a:p>
          <a:p>
            <a:pPr marL="571500" lvl="0" indent="-571500">
              <a:buFont typeface="Wingdings" panose="05000000000000000000" pitchFamily="2" charset="2"/>
              <a:buChar char="§"/>
            </a:pPr>
            <a:r>
              <a:rPr lang="en-US" sz="2400" u="sng" dirty="0" smtClean="0">
                <a:latin typeface="Arial" panose="020B0604020202020204" pitchFamily="34" charset="0"/>
                <a:cs typeface="Arial" panose="020B0604020202020204" pitchFamily="34" charset="0"/>
              </a:rPr>
              <a:t>Guest Presentation</a:t>
            </a:r>
            <a:r>
              <a:rPr lang="en-US" sz="2400" dirty="0" smtClean="0">
                <a:latin typeface="Arial" panose="020B0604020202020204" pitchFamily="34" charset="0"/>
                <a:cs typeface="Arial" panose="020B0604020202020204" pitchFamily="34" charset="0"/>
              </a:rPr>
              <a:t>: Aaron Pervin, Health Policy Commission, “</a:t>
            </a:r>
            <a:r>
              <a:rPr lang="en-US" sz="2400" dirty="0"/>
              <a:t>Prices for Pregnancies in Massachusetts Vary Two </a:t>
            </a:r>
            <a:r>
              <a:rPr lang="en-US" sz="2400" dirty="0" smtClean="0"/>
              <a:t>Fold”</a:t>
            </a:r>
            <a:endParaRPr lang="en-US" sz="24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Verification Process: </a:t>
            </a:r>
            <a:br>
              <a:rPr lang="en-US" dirty="0"/>
            </a:br>
            <a:r>
              <a:rPr lang="en-US" dirty="0"/>
              <a:t>Private Commercial</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375" y="2509310"/>
            <a:ext cx="8348134" cy="1865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60376" y="5268285"/>
            <a:ext cx="8348134" cy="923330"/>
          </a:xfrm>
          <a:prstGeom prst="rect">
            <a:avLst/>
          </a:prstGeom>
          <a:noFill/>
        </p:spPr>
        <p:txBody>
          <a:bodyPr wrap="square" rtlCol="0">
            <a:spAutoFit/>
          </a:bodyPr>
          <a:lstStyle/>
          <a:p>
            <a:r>
              <a:rPr lang="en-US" dirty="0">
                <a:solidFill>
                  <a:srgbClr val="1F497D"/>
                </a:solidFill>
              </a:rPr>
              <a:t>All MA APCD-sourced enrollment counts are shared with payers for confirmation prior to publication. MA APCD counts are reassessed each reporting cycle as new Member Eligibility submissions become available.</a:t>
            </a:r>
          </a:p>
        </p:txBody>
      </p:sp>
    </p:spTree>
    <p:extLst>
      <p:ext uri="{BB962C8B-B14F-4D97-AF65-F5344CB8AC3E}">
        <p14:creationId xmlns:p14="http://schemas.microsoft.com/office/powerpoint/2010/main" val="3552341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4830" y="539460"/>
            <a:ext cx="7772400" cy="1017981"/>
          </a:xfrm>
        </p:spPr>
        <p:txBody>
          <a:bodyPr>
            <a:normAutofit/>
          </a:bodyPr>
          <a:lstStyle/>
          <a:p>
            <a:r>
              <a:rPr lang="en-US" dirty="0" smtClean="0"/>
              <a:t>Medicare</a:t>
            </a:r>
            <a:endParaRPr lang="en-US" dirty="0"/>
          </a:p>
        </p:txBody>
      </p:sp>
      <p:sp>
        <p:nvSpPr>
          <p:cNvPr id="3" name="Subtitle 2"/>
          <p:cNvSpPr>
            <a:spLocks noGrp="1"/>
          </p:cNvSpPr>
          <p:nvPr>
            <p:ph type="subTitle" idx="1"/>
          </p:nvPr>
        </p:nvSpPr>
        <p:spPr>
          <a:xfrm>
            <a:off x="485415" y="1886772"/>
            <a:ext cx="5406129" cy="4619132"/>
          </a:xfrm>
        </p:spPr>
        <p:txBody>
          <a:bodyPr/>
          <a:lstStyle/>
          <a:p>
            <a:r>
              <a:rPr lang="en-US" sz="1800" dirty="0"/>
              <a:t>Medicare </a:t>
            </a:r>
            <a:r>
              <a:rPr lang="en-US" sz="1800" dirty="0" smtClean="0"/>
              <a:t>data in </a:t>
            </a:r>
            <a:r>
              <a:rPr lang="en-US" sz="1800" dirty="0"/>
              <a:t>Enrollment Trends </a:t>
            </a:r>
            <a:r>
              <a:rPr lang="en-US" sz="1800" dirty="0" smtClean="0"/>
              <a:t>includes Fee </a:t>
            </a:r>
            <a:r>
              <a:rPr lang="en-US" sz="1800" dirty="0"/>
              <a:t>for Service </a:t>
            </a:r>
            <a:r>
              <a:rPr lang="en-US" sz="1800" dirty="0" smtClean="0"/>
              <a:t>(reported to CHIA directly </a:t>
            </a:r>
            <a:r>
              <a:rPr lang="en-US" sz="1800" dirty="0"/>
              <a:t>by CMS) and Medicare Advantage </a:t>
            </a:r>
            <a:r>
              <a:rPr lang="en-US" sz="1800" dirty="0" smtClean="0"/>
              <a:t>(reported to MA APCD by </a:t>
            </a:r>
            <a:r>
              <a:rPr lang="en-US" sz="1800" dirty="0"/>
              <a:t>commercial </a:t>
            </a:r>
            <a:r>
              <a:rPr lang="en-US" sz="1800" dirty="0" smtClean="0"/>
              <a:t>payers using figures CMS reports to them; separately posted online by CMS);  </a:t>
            </a:r>
          </a:p>
          <a:p>
            <a:pPr marL="342900" indent="-342900">
              <a:buFont typeface="Arial" panose="020B0604020202020204" pitchFamily="34" charset="0"/>
              <a:buChar char="•"/>
            </a:pPr>
            <a:r>
              <a:rPr lang="en-US" sz="1800" dirty="0" smtClean="0"/>
              <a:t>Of 6 million + unique residents insured, Massachusetts has approximately 1.1 million with primary coverage from Medicare:</a:t>
            </a:r>
          </a:p>
          <a:p>
            <a:pPr marL="800100" lvl="1" indent="-342900" algn="l">
              <a:buFont typeface="Wingdings" panose="05000000000000000000" pitchFamily="2" charset="2"/>
              <a:buChar char="v"/>
            </a:pPr>
            <a:r>
              <a:rPr lang="en-US" sz="1600" i="1" dirty="0" smtClean="0">
                <a:solidFill>
                  <a:schemeClr val="tx1">
                    <a:lumMod val="50000"/>
                    <a:lumOff val="50000"/>
                  </a:schemeClr>
                </a:solidFill>
              </a:rPr>
              <a:t>197,000 Medicare Advantage</a:t>
            </a:r>
          </a:p>
          <a:p>
            <a:pPr marL="800100" lvl="1" indent="-342900" algn="l">
              <a:buFont typeface="Wingdings" panose="05000000000000000000" pitchFamily="2" charset="2"/>
              <a:buChar char="v"/>
            </a:pPr>
            <a:r>
              <a:rPr lang="en-US" sz="1600" i="1" dirty="0" smtClean="0">
                <a:solidFill>
                  <a:schemeClr val="tx1">
                    <a:lumMod val="50000"/>
                    <a:lumOff val="50000"/>
                  </a:schemeClr>
                </a:solidFill>
              </a:rPr>
              <a:t>861,000 Medicare FFS</a:t>
            </a:r>
          </a:p>
          <a:p>
            <a:pPr marL="800100" lvl="1" indent="-342900" algn="l">
              <a:buFont typeface="Wingdings" panose="05000000000000000000" pitchFamily="2" charset="2"/>
              <a:buChar char="v"/>
            </a:pPr>
            <a:r>
              <a:rPr lang="en-US" sz="1600" i="1" dirty="0" smtClean="0">
                <a:solidFill>
                  <a:schemeClr val="tx1">
                    <a:lumMod val="50000"/>
                    <a:lumOff val="50000"/>
                  </a:schemeClr>
                </a:solidFill>
              </a:rPr>
              <a:t>60,000 dual-eligible (Medicare-Medicaid/OneCare, Senior Care Options plans, or PACE) </a:t>
            </a:r>
          </a:p>
          <a:p>
            <a:pPr marL="342900" indent="-342900">
              <a:buFont typeface="Arial" panose="020B0604020202020204" pitchFamily="34" charset="0"/>
              <a:buChar char="•"/>
            </a:pPr>
            <a:r>
              <a:rPr lang="en-US" sz="1800" dirty="0" smtClean="0"/>
              <a:t>This presentation focuses on CHIA’s Medicare Advantage data verification</a:t>
            </a:r>
            <a:endParaRPr lang="en-US" sz="1800" dirty="0"/>
          </a:p>
        </p:txBody>
      </p:sp>
      <p:grpSp>
        <p:nvGrpSpPr>
          <p:cNvPr id="5" name="Group 4"/>
          <p:cNvGrpSpPr/>
          <p:nvPr/>
        </p:nvGrpSpPr>
        <p:grpSpPr>
          <a:xfrm>
            <a:off x="5891544" y="1729117"/>
            <a:ext cx="2713037" cy="4661173"/>
            <a:chOff x="5891544" y="1729117"/>
            <a:chExt cx="2713037" cy="4661173"/>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1544" y="1729117"/>
              <a:ext cx="2713037" cy="4661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008156" y="6092750"/>
              <a:ext cx="714703" cy="246221"/>
            </a:xfrm>
            <a:prstGeom prst="rect">
              <a:avLst/>
            </a:prstGeom>
            <a:solidFill>
              <a:schemeClr val="bg1"/>
            </a:solidFill>
          </p:spPr>
          <p:txBody>
            <a:bodyPr wrap="square" rtlCol="0">
              <a:spAutoFit/>
            </a:bodyPr>
            <a:lstStyle/>
            <a:p>
              <a:r>
                <a:rPr lang="en-US" sz="1000" dirty="0" smtClean="0">
                  <a:solidFill>
                    <a:prstClr val="black">
                      <a:lumMod val="75000"/>
                      <a:lumOff val="25000"/>
                    </a:prstClr>
                  </a:solidFill>
                </a:rPr>
                <a:t>Sep 15</a:t>
              </a:r>
              <a:endParaRPr lang="en-US" sz="1000" dirty="0">
                <a:solidFill>
                  <a:prstClr val="black">
                    <a:lumMod val="75000"/>
                    <a:lumOff val="25000"/>
                  </a:prstClr>
                </a:solidFill>
              </a:endParaRPr>
            </a:p>
          </p:txBody>
        </p:sp>
      </p:grpSp>
    </p:spTree>
    <p:extLst>
      <p:ext uri="{BB962C8B-B14F-4D97-AF65-F5344CB8AC3E}">
        <p14:creationId xmlns:p14="http://schemas.microsoft.com/office/powerpoint/2010/main" val="40857387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375" y="441435"/>
            <a:ext cx="7191156" cy="1030014"/>
          </a:xfrm>
        </p:spPr>
        <p:txBody>
          <a:bodyPr>
            <a:noAutofit/>
          </a:bodyPr>
          <a:lstStyle/>
          <a:p>
            <a:r>
              <a:rPr lang="en-US" sz="3000" dirty="0"/>
              <a:t>Goal: Source all Medicare Advantage enrollment data from APCD</a:t>
            </a:r>
          </a:p>
        </p:txBody>
      </p:sp>
      <p:sp>
        <p:nvSpPr>
          <p:cNvPr id="3" name="Subtitle 2"/>
          <p:cNvSpPr>
            <a:spLocks noGrp="1"/>
          </p:cNvSpPr>
          <p:nvPr>
            <p:ph type="subTitle" idx="1"/>
          </p:nvPr>
        </p:nvSpPr>
        <p:spPr>
          <a:xfrm>
            <a:off x="460375" y="1755228"/>
            <a:ext cx="8112047" cy="4908331"/>
          </a:xfrm>
        </p:spPr>
        <p:txBody>
          <a:bodyPr/>
          <a:lstStyle/>
          <a:p>
            <a:r>
              <a:rPr lang="en-US" b="1" u="sng" dirty="0"/>
              <a:t>Why it’s important</a:t>
            </a:r>
            <a:r>
              <a:rPr lang="en-US" b="1" dirty="0"/>
              <a:t>:  </a:t>
            </a:r>
            <a:r>
              <a:rPr lang="en-US" sz="1800" dirty="0"/>
              <a:t>The APCD has </a:t>
            </a:r>
            <a:r>
              <a:rPr lang="en-US" sz="1800" dirty="0">
                <a:solidFill>
                  <a:schemeClr val="accent6">
                    <a:lumMod val="75000"/>
                  </a:schemeClr>
                </a:solidFill>
              </a:rPr>
              <a:t>several hundred </a:t>
            </a:r>
            <a:r>
              <a:rPr lang="en-US" sz="1800" dirty="0" smtClean="0">
                <a:solidFill>
                  <a:schemeClr val="accent6">
                    <a:lumMod val="75000"/>
                  </a:schemeClr>
                </a:solidFill>
              </a:rPr>
              <a:t>data fields </a:t>
            </a:r>
            <a:r>
              <a:rPr lang="en-US" sz="1800" dirty="0"/>
              <a:t>in </a:t>
            </a:r>
            <a:r>
              <a:rPr lang="en-US" sz="1800" dirty="0" smtClean="0">
                <a:solidFill>
                  <a:schemeClr val="accent6">
                    <a:lumMod val="75000"/>
                  </a:schemeClr>
                </a:solidFill>
              </a:rPr>
              <a:t>seven file types. </a:t>
            </a:r>
            <a:r>
              <a:rPr lang="en-US" sz="1800" dirty="0" smtClean="0">
                <a:solidFill>
                  <a:schemeClr val="tx2"/>
                </a:solidFill>
              </a:rPr>
              <a:t>Enrollment </a:t>
            </a:r>
            <a:r>
              <a:rPr lang="en-US" sz="1800" dirty="0" smtClean="0"/>
              <a:t>numbers are the starting point for most analyses.  If we know they are accurate, using data in associated files will </a:t>
            </a:r>
            <a:r>
              <a:rPr lang="en-US" sz="1800" dirty="0"/>
              <a:t>be very rich</a:t>
            </a:r>
            <a:r>
              <a:rPr lang="en-US" sz="1800" dirty="0" smtClean="0"/>
              <a:t>.</a:t>
            </a:r>
          </a:p>
          <a:p>
            <a:r>
              <a:rPr lang="en-US" b="1" u="sng" dirty="0" smtClean="0"/>
              <a:t>Verification process:</a:t>
            </a:r>
          </a:p>
          <a:p>
            <a:endParaRPr lang="en-US" dirty="0" smtClean="0"/>
          </a:p>
          <a:p>
            <a:endParaRPr lang="en-US" dirty="0" smtClean="0"/>
          </a:p>
          <a:p>
            <a:endParaRPr lang="en-US" dirty="0"/>
          </a:p>
          <a:p>
            <a:endParaRPr lang="en-US" dirty="0" smtClean="0"/>
          </a:p>
          <a:p>
            <a:endParaRPr lang="en-US" dirty="0" smtClean="0"/>
          </a:p>
          <a:p>
            <a:endParaRPr lang="en-US" dirty="0"/>
          </a:p>
        </p:txBody>
      </p:sp>
      <p:graphicFrame>
        <p:nvGraphicFramePr>
          <p:cNvPr id="5" name="Diagram 4"/>
          <p:cNvGraphicFramePr/>
          <p:nvPr>
            <p:extLst>
              <p:ext uri="{D42A27DB-BD31-4B8C-83A1-F6EECF244321}">
                <p14:modId xmlns:p14="http://schemas.microsoft.com/office/powerpoint/2010/main" val="2484426578"/>
              </p:ext>
            </p:extLst>
          </p:nvPr>
        </p:nvGraphicFramePr>
        <p:xfrm>
          <a:off x="711458" y="3073399"/>
          <a:ext cx="7805167" cy="342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1019504" y="6384300"/>
            <a:ext cx="7189076" cy="430887"/>
          </a:xfrm>
          <a:prstGeom prst="rect">
            <a:avLst/>
          </a:prstGeom>
          <a:noFill/>
        </p:spPr>
        <p:txBody>
          <a:bodyPr wrap="square" rtlCol="0">
            <a:spAutoFit/>
          </a:bodyPr>
          <a:lstStyle/>
          <a:p>
            <a:pPr algn="r"/>
            <a:r>
              <a:rPr lang="en-US" sz="1100" dirty="0" smtClean="0">
                <a:solidFill>
                  <a:prstClr val="black"/>
                </a:solidFill>
              </a:rPr>
              <a:t>* </a:t>
            </a:r>
            <a:r>
              <a:rPr lang="en-US" sz="1100" dirty="0" smtClean="0">
                <a:solidFill>
                  <a:prstClr val="black"/>
                </a:solidFill>
                <a:hlinkClick r:id="rId7"/>
              </a:rPr>
              <a:t>http</a:t>
            </a:r>
            <a:r>
              <a:rPr lang="en-US" sz="1100" dirty="0">
                <a:solidFill>
                  <a:prstClr val="black"/>
                </a:solidFill>
                <a:hlinkClick r:id="rId7"/>
              </a:rPr>
              <a:t>://</a:t>
            </a:r>
            <a:r>
              <a:rPr lang="en-US" sz="1100" dirty="0" smtClean="0">
                <a:solidFill>
                  <a:prstClr val="black"/>
                </a:solidFill>
                <a:hlinkClick r:id="rId7"/>
              </a:rPr>
              <a:t>www.cms.gov/Research-Statistics-Data-and-Systems/Statistics-Trends-and-Reports/MCRAdvPartDEnrolData/Monthly-Enrollment-by-Contract-Plan-State-County.html</a:t>
            </a:r>
            <a:r>
              <a:rPr lang="en-US" sz="1100" dirty="0" smtClean="0">
                <a:solidFill>
                  <a:prstClr val="black"/>
                </a:solidFill>
              </a:rPr>
              <a:t>  </a:t>
            </a:r>
            <a:endParaRPr lang="en-US" sz="1100" dirty="0">
              <a:solidFill>
                <a:prstClr val="black"/>
              </a:solidFill>
            </a:endParaRPr>
          </a:p>
        </p:txBody>
      </p:sp>
    </p:spTree>
    <p:extLst>
      <p:ext uri="{BB962C8B-B14F-4D97-AF65-F5344CB8AC3E}">
        <p14:creationId xmlns:p14="http://schemas.microsoft.com/office/powerpoint/2010/main" val="4604715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Verification Process: Medicare</a:t>
            </a:r>
            <a:endParaRPr lang="en-US" dirty="0"/>
          </a:p>
        </p:txBody>
      </p:sp>
      <p:sp>
        <p:nvSpPr>
          <p:cNvPr id="3" name="Subtitle 2"/>
          <p:cNvSpPr>
            <a:spLocks noGrp="1"/>
          </p:cNvSpPr>
          <p:nvPr>
            <p:ph type="subTitle" idx="1"/>
          </p:nvPr>
        </p:nvSpPr>
        <p:spPr/>
        <p:txBody>
          <a:bodyPr/>
          <a:lstStyle/>
          <a:p>
            <a:r>
              <a:rPr lang="en-US" dirty="0" smtClean="0"/>
              <a:t>Case Study: Payer A Assessment</a:t>
            </a:r>
          </a:p>
          <a:p>
            <a:endParaRPr lang="en-US" dirty="0"/>
          </a:p>
          <a:p>
            <a:r>
              <a:rPr lang="en-US" dirty="0" smtClean="0"/>
              <a:t> </a:t>
            </a:r>
          </a:p>
          <a:p>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559" y="2354263"/>
            <a:ext cx="7903780" cy="2480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67559" y="4992414"/>
            <a:ext cx="7903780" cy="923330"/>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solidFill>
                <a:prstClr val="black"/>
              </a:solidFill>
            </a:endParaRPr>
          </a:p>
          <a:p>
            <a:pPr marL="285750" indent="-285750">
              <a:buFont typeface="Arial" panose="020B0604020202020204" pitchFamily="34" charset="0"/>
              <a:buChar char="•"/>
            </a:pPr>
            <a:r>
              <a:rPr lang="en-US" dirty="0" smtClean="0">
                <a:solidFill>
                  <a:prstClr val="black"/>
                </a:solidFill>
              </a:rPr>
              <a:t>Note APCD enrollments are higher, and difference is increasing</a:t>
            </a:r>
          </a:p>
          <a:p>
            <a:pPr marL="285750" indent="-285750">
              <a:buFont typeface="Arial" panose="020B0604020202020204" pitchFamily="34" charset="0"/>
              <a:buChar char="•"/>
            </a:pPr>
            <a:endParaRPr lang="en-US" dirty="0" smtClean="0">
              <a:solidFill>
                <a:prstClr val="black"/>
              </a:solidFill>
            </a:endParaRPr>
          </a:p>
        </p:txBody>
      </p:sp>
    </p:spTree>
    <p:extLst>
      <p:ext uri="{BB962C8B-B14F-4D97-AF65-F5344CB8AC3E}">
        <p14:creationId xmlns:p14="http://schemas.microsoft.com/office/powerpoint/2010/main" val="1776311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Verification Process: Medicare</a:t>
            </a:r>
            <a:endParaRPr lang="en-US" dirty="0"/>
          </a:p>
        </p:txBody>
      </p:sp>
      <p:sp>
        <p:nvSpPr>
          <p:cNvPr id="3" name="Subtitle 2"/>
          <p:cNvSpPr>
            <a:spLocks noGrp="1"/>
          </p:cNvSpPr>
          <p:nvPr>
            <p:ph type="subTitle" idx="1"/>
          </p:nvPr>
        </p:nvSpPr>
        <p:spPr>
          <a:xfrm>
            <a:off x="485415" y="1895499"/>
            <a:ext cx="7761815" cy="4463260"/>
          </a:xfrm>
        </p:spPr>
        <p:txBody>
          <a:bodyPr/>
          <a:lstStyle/>
          <a:p>
            <a:r>
              <a:rPr lang="en-US" dirty="0" smtClean="0"/>
              <a:t>Case Study: Payer A Reconciliation</a:t>
            </a:r>
          </a:p>
          <a:p>
            <a:pPr lvl="0"/>
            <a:r>
              <a:rPr lang="en-US" sz="1800" dirty="0" smtClean="0"/>
              <a:t/>
            </a:r>
            <a:br>
              <a:rPr lang="en-US" sz="1800" dirty="0" smtClean="0"/>
            </a:br>
            <a:r>
              <a:rPr lang="en-US" sz="1800" b="1" i="1" dirty="0" smtClean="0"/>
              <a:t>Below questions investigated:</a:t>
            </a:r>
          </a:p>
          <a:p>
            <a:pPr lvl="0"/>
            <a:r>
              <a:rPr lang="en-US" sz="1800" dirty="0" smtClean="0"/>
              <a:t>Do </a:t>
            </a:r>
            <a:r>
              <a:rPr lang="en-US" sz="1800" dirty="0"/>
              <a:t>the </a:t>
            </a:r>
            <a:r>
              <a:rPr lang="en-US" sz="1800" dirty="0" smtClean="0"/>
              <a:t>sources </a:t>
            </a:r>
            <a:r>
              <a:rPr lang="en-US" sz="1800" dirty="0"/>
              <a:t>have the same data </a:t>
            </a:r>
            <a:r>
              <a:rPr lang="en-US" sz="1800" dirty="0" smtClean="0"/>
              <a:t>specifications?   </a:t>
            </a:r>
          </a:p>
          <a:p>
            <a:pPr marL="285750" lvl="0" indent="-285750">
              <a:buFont typeface="Wingdings" panose="05000000000000000000" pitchFamily="2" charset="2"/>
              <a:buChar char="v"/>
            </a:pPr>
            <a:r>
              <a:rPr lang="en-US" sz="1600" dirty="0" smtClean="0">
                <a:solidFill>
                  <a:schemeClr val="accent6">
                    <a:lumMod val="75000"/>
                  </a:schemeClr>
                </a:solidFill>
              </a:rPr>
              <a:t>CHIA ET specifies unique member, primary coverage, medical coverage</a:t>
            </a:r>
          </a:p>
          <a:p>
            <a:pPr marL="285750" lvl="0" indent="-285750">
              <a:buFont typeface="Wingdings" panose="05000000000000000000" pitchFamily="2" charset="2"/>
              <a:buChar char="v"/>
            </a:pPr>
            <a:r>
              <a:rPr lang="en-US" sz="1600" dirty="0" smtClean="0">
                <a:solidFill>
                  <a:schemeClr val="accent6">
                    <a:lumMod val="75000"/>
                  </a:schemeClr>
                </a:solidFill>
              </a:rPr>
              <a:t>CMS data adjusted to remove PDP-only, dual-eligible</a:t>
            </a:r>
          </a:p>
          <a:p>
            <a:pPr lvl="0"/>
            <a:r>
              <a:rPr lang="en-US" sz="1800" dirty="0" smtClean="0"/>
              <a:t>Does </a:t>
            </a:r>
            <a:r>
              <a:rPr lang="en-US" sz="1800" dirty="0"/>
              <a:t>the payer submit the same data to CHIA that it </a:t>
            </a:r>
            <a:r>
              <a:rPr lang="en-US" sz="1800" dirty="0" smtClean="0"/>
              <a:t>receives </a:t>
            </a:r>
            <a:r>
              <a:rPr lang="en-US" sz="1800" dirty="0"/>
              <a:t>from CMS</a:t>
            </a:r>
            <a:r>
              <a:rPr lang="en-US" sz="1800" dirty="0" smtClean="0"/>
              <a:t>?</a:t>
            </a:r>
          </a:p>
          <a:p>
            <a:pPr marL="285750" indent="-285750">
              <a:buFont typeface="Wingdings" panose="05000000000000000000" pitchFamily="2" charset="2"/>
              <a:buChar char="v"/>
            </a:pPr>
            <a:r>
              <a:rPr lang="en-US" sz="1600" dirty="0">
                <a:solidFill>
                  <a:schemeClr val="accent6">
                    <a:lumMod val="75000"/>
                  </a:schemeClr>
                </a:solidFill>
              </a:rPr>
              <a:t>Enrollment numbers compared at plan name level; both sources had submitted virtually all the same plans, but with different enrollments </a:t>
            </a:r>
            <a:endParaRPr lang="en-US" sz="1600" dirty="0" smtClean="0">
              <a:solidFill>
                <a:schemeClr val="accent6">
                  <a:lumMod val="75000"/>
                </a:schemeClr>
              </a:solidFill>
            </a:endParaRPr>
          </a:p>
          <a:p>
            <a:pPr marL="285750" indent="-285750">
              <a:buFont typeface="Wingdings" panose="05000000000000000000" pitchFamily="2" charset="2"/>
              <a:buChar char="v"/>
            </a:pPr>
            <a:r>
              <a:rPr lang="en-US" sz="1600" dirty="0" smtClean="0">
                <a:solidFill>
                  <a:schemeClr val="accent6">
                    <a:lumMod val="75000"/>
                  </a:schemeClr>
                </a:solidFill>
              </a:rPr>
              <a:t>We considered the possibility that the discrepancy might tie back to CHIA’s “24-month lookback” request.  We request payers to refresh each monthly data submission to include the most recent data for the past month as well as the 23 previous months.   If a refresh does not occur, members who </a:t>
            </a:r>
            <a:r>
              <a:rPr lang="en-US" sz="1600" dirty="0" err="1" smtClean="0">
                <a:solidFill>
                  <a:schemeClr val="accent6">
                    <a:lumMod val="75000"/>
                  </a:schemeClr>
                </a:solidFill>
              </a:rPr>
              <a:t>disenroll</a:t>
            </a:r>
            <a:r>
              <a:rPr lang="en-US" sz="1600" dirty="0" smtClean="0">
                <a:solidFill>
                  <a:schemeClr val="accent6">
                    <a:lumMod val="75000"/>
                  </a:schemeClr>
                </a:solidFill>
              </a:rPr>
              <a:t> remain in its data as an enrollee, artificially inflating the count.</a:t>
            </a:r>
            <a:endParaRPr lang="en-US" sz="1600" dirty="0">
              <a:solidFill>
                <a:schemeClr val="accent6">
                  <a:lumMod val="75000"/>
                </a:schemeClr>
              </a:solidFill>
            </a:endParaRPr>
          </a:p>
          <a:p>
            <a:pPr lvl="0"/>
            <a:endParaRPr lang="en-US" sz="1800" dirty="0" smtClean="0"/>
          </a:p>
          <a:p>
            <a:r>
              <a:rPr lang="en-US" dirty="0" smtClean="0"/>
              <a:t> </a:t>
            </a:r>
            <a:endParaRPr lang="en-US" dirty="0"/>
          </a:p>
        </p:txBody>
      </p:sp>
    </p:spTree>
    <p:extLst>
      <p:ext uri="{BB962C8B-B14F-4D97-AF65-F5344CB8AC3E}">
        <p14:creationId xmlns:p14="http://schemas.microsoft.com/office/powerpoint/2010/main" val="935743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Verification Process: Medicare</a:t>
            </a:r>
            <a:endParaRPr lang="en-US" dirty="0"/>
          </a:p>
        </p:txBody>
      </p:sp>
      <p:sp>
        <p:nvSpPr>
          <p:cNvPr id="3" name="Subtitle 2"/>
          <p:cNvSpPr>
            <a:spLocks noGrp="1"/>
          </p:cNvSpPr>
          <p:nvPr>
            <p:ph type="subTitle" idx="1"/>
          </p:nvPr>
        </p:nvSpPr>
        <p:spPr/>
        <p:txBody>
          <a:bodyPr/>
          <a:lstStyle/>
          <a:p>
            <a:r>
              <a:rPr lang="en-US" dirty="0" smtClean="0"/>
              <a:t>Case Study: Payer A Resolution</a:t>
            </a:r>
          </a:p>
          <a:p>
            <a:endParaRPr lang="en-US" dirty="0"/>
          </a:p>
          <a:p>
            <a:r>
              <a:rPr lang="en-US" dirty="0" smtClean="0"/>
              <a:t>CHIA Enrollment Trends staff and an agency Payer Liaison conferred with this payer during a biweekly conference call about the possibility that data was not fully refreshed with each monthly submission.  It turned out that this was the case. </a:t>
            </a:r>
          </a:p>
          <a:p>
            <a:endParaRPr lang="en-US" dirty="0"/>
          </a:p>
          <a:p>
            <a:r>
              <a:rPr lang="en-US" dirty="0" smtClean="0"/>
              <a:t>This payer has agreed to resubmit several months of data to reflect the full 24-month lookback.</a:t>
            </a:r>
            <a:endParaRPr lang="en-US" dirty="0"/>
          </a:p>
        </p:txBody>
      </p:sp>
    </p:spTree>
    <p:extLst>
      <p:ext uri="{BB962C8B-B14F-4D97-AF65-F5344CB8AC3E}">
        <p14:creationId xmlns:p14="http://schemas.microsoft.com/office/powerpoint/2010/main" val="2504452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Medicare Advantage enrollments: current status</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
        <p:nvSpPr>
          <p:cNvPr id="4" name="TextBox 3"/>
          <p:cNvSpPr txBox="1"/>
          <p:nvPr/>
        </p:nvSpPr>
        <p:spPr>
          <a:xfrm>
            <a:off x="777766" y="4460024"/>
            <a:ext cx="7725103" cy="1754326"/>
          </a:xfrm>
          <a:prstGeom prst="rect">
            <a:avLst/>
          </a:prstGeom>
          <a:noFill/>
        </p:spPr>
        <p:txBody>
          <a:bodyPr wrap="square" rtlCol="0">
            <a:spAutoFit/>
          </a:bodyPr>
          <a:lstStyle/>
          <a:p>
            <a:r>
              <a:rPr lang="en-US" dirty="0" smtClean="0">
                <a:solidFill>
                  <a:srgbClr val="1F497D"/>
                </a:solidFill>
              </a:rPr>
              <a:t>The chart above shows CHIA’s September 2015 comparison of CMS online and APCD-submitted Medicare Advantage enrollments, not counting dual eligible enrollees, for the four payers successfully transitioned as of that date.  This data represents approximately 82 percent of Massachusetts Medicare Advantage enrollees.  We are optimistic that data from three additional large payers will transition later this year.</a:t>
            </a:r>
            <a:endParaRPr lang="en-US" dirty="0">
              <a:solidFill>
                <a:srgbClr val="1F497D"/>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766" y="1969072"/>
            <a:ext cx="7577958" cy="2186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85903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a:xfrm>
            <a:off x="627321" y="1895499"/>
            <a:ext cx="3944678" cy="3686595"/>
          </a:xfrm>
        </p:spPr>
        <p:txBody>
          <a:bodyPr anchor="ctr"/>
          <a:lstStyle/>
          <a:p>
            <a:pPr algn="ctr"/>
            <a:r>
              <a:rPr lang="en-US" dirty="0"/>
              <a:t>Ashley Storms</a:t>
            </a:r>
          </a:p>
          <a:p>
            <a:pPr algn="ctr"/>
            <a:r>
              <a:rPr lang="en-US" sz="1600" dirty="0"/>
              <a:t>Senior Health System Policy Analyst</a:t>
            </a:r>
          </a:p>
          <a:p>
            <a:pPr algn="ctr"/>
            <a:r>
              <a:rPr lang="en-US" sz="1600" dirty="0"/>
              <a:t>CHIA Health System Performance Analytic Team</a:t>
            </a:r>
          </a:p>
          <a:p>
            <a:pPr algn="ctr"/>
            <a:r>
              <a:rPr lang="en-US" sz="1600" dirty="0">
                <a:hlinkClick r:id="rId3"/>
              </a:rPr>
              <a:t>Ashley.Storms@state.ma.us</a:t>
            </a:r>
            <a:endParaRPr lang="en-US" sz="1600" dirty="0"/>
          </a:p>
          <a:p>
            <a:pPr algn="ctr"/>
            <a:endParaRPr lang="en-US" dirty="0"/>
          </a:p>
        </p:txBody>
      </p:sp>
      <p:sp>
        <p:nvSpPr>
          <p:cNvPr id="4" name="Subtitle 2"/>
          <p:cNvSpPr txBox="1">
            <a:spLocks/>
          </p:cNvSpPr>
          <p:nvPr/>
        </p:nvSpPr>
        <p:spPr bwMode="auto">
          <a:xfrm>
            <a:off x="4572001" y="1895498"/>
            <a:ext cx="3912780" cy="368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lvl1pPr marL="0" indent="0" algn="l" defTabSz="457200" rtl="0" fontAlgn="base">
              <a:spcBef>
                <a:spcPct val="20000"/>
              </a:spcBef>
              <a:spcAft>
                <a:spcPct val="0"/>
              </a:spcAft>
              <a:buFont typeface="Arial" charset="0"/>
              <a:buNone/>
              <a:defRPr sz="2000" b="0" i="0" kern="1200">
                <a:solidFill>
                  <a:srgbClr val="004178"/>
                </a:solidFill>
                <a:latin typeface="Arial"/>
                <a:ea typeface="ＭＳ Ｐゴシック" charset="0"/>
                <a:cs typeface="Arial"/>
              </a:defRPr>
            </a:lvl1pPr>
            <a:lvl2pPr marL="457200" indent="0" algn="ctr" defTabSz="457200" rtl="0" fontAlgn="base">
              <a:spcBef>
                <a:spcPct val="20000"/>
              </a:spcBef>
              <a:spcAft>
                <a:spcPct val="0"/>
              </a:spcAft>
              <a:buFont typeface="Arial" charset="0"/>
              <a:buNone/>
              <a:defRPr sz="2800" kern="1200">
                <a:solidFill>
                  <a:schemeClr val="tx1">
                    <a:tint val="75000"/>
                  </a:schemeClr>
                </a:solidFill>
                <a:latin typeface="+mn-lt"/>
                <a:ea typeface="ＭＳ Ｐゴシック" charset="0"/>
                <a:cs typeface="+mn-cs"/>
              </a:defRPr>
            </a:lvl2pPr>
            <a:lvl3pPr marL="914400" indent="0" algn="ctr" defTabSz="457200" rtl="0" fontAlgn="base">
              <a:spcBef>
                <a:spcPct val="20000"/>
              </a:spcBef>
              <a:spcAft>
                <a:spcPct val="0"/>
              </a:spcAft>
              <a:buFont typeface="Arial" charset="0"/>
              <a:buNone/>
              <a:defRPr sz="2400" kern="1200">
                <a:solidFill>
                  <a:schemeClr val="tx1">
                    <a:tint val="75000"/>
                  </a:schemeClr>
                </a:solidFill>
                <a:latin typeface="+mn-lt"/>
                <a:ea typeface="ＭＳ Ｐゴシック" charset="0"/>
                <a:cs typeface="+mn-cs"/>
              </a:defRPr>
            </a:lvl3pPr>
            <a:lvl4pPr marL="1371600" indent="0" algn="ctr" defTabSz="457200" rtl="0" fontAlgn="base">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fontAlgn="base">
              <a:spcBef>
                <a:spcPct val="20000"/>
              </a:spcBef>
              <a:spcAft>
                <a:spcPct val="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ctr"/>
            <a:r>
              <a:rPr lang="en-US" dirty="0"/>
              <a:t>Amy Wyeth</a:t>
            </a:r>
          </a:p>
          <a:p>
            <a:pPr algn="ctr"/>
            <a:r>
              <a:rPr lang="en-US" sz="1600" dirty="0"/>
              <a:t>Senior Health System Policy Analyst</a:t>
            </a:r>
          </a:p>
          <a:p>
            <a:pPr algn="ctr"/>
            <a:r>
              <a:rPr lang="en-US" sz="1600" dirty="0"/>
              <a:t>CHIA Health System Performance Analytic Team</a:t>
            </a:r>
          </a:p>
          <a:p>
            <a:pPr algn="ctr"/>
            <a:r>
              <a:rPr lang="en-US" sz="1600" dirty="0">
                <a:hlinkClick r:id="rId4"/>
              </a:rPr>
              <a:t>Amy.Wyeth@state.ma.us</a:t>
            </a:r>
            <a:endParaRPr lang="en-US" sz="1600" dirty="0"/>
          </a:p>
          <a:p>
            <a:pPr algn="ctr"/>
            <a:endParaRPr lang="en-US" dirty="0"/>
          </a:p>
        </p:txBody>
      </p:sp>
      <p:sp>
        <p:nvSpPr>
          <p:cNvPr id="5" name="TextBox 4"/>
          <p:cNvSpPr txBox="1"/>
          <p:nvPr/>
        </p:nvSpPr>
        <p:spPr>
          <a:xfrm>
            <a:off x="-1" y="5893246"/>
            <a:ext cx="9144000" cy="338554"/>
          </a:xfrm>
          <a:prstGeom prst="rect">
            <a:avLst/>
          </a:prstGeom>
          <a:noFill/>
        </p:spPr>
        <p:txBody>
          <a:bodyPr wrap="square" rtlCol="0">
            <a:spAutoFit/>
          </a:bodyPr>
          <a:lstStyle/>
          <a:p>
            <a:pPr algn="ctr"/>
            <a:r>
              <a:rPr lang="en-US" sz="1600" dirty="0">
                <a:solidFill>
                  <a:srgbClr val="1F497D"/>
                </a:solidFill>
                <a:latin typeface="Arial" panose="020B0604020202020204" pitchFamily="34" charset="0"/>
                <a:cs typeface="Arial" panose="020B0604020202020204" pitchFamily="34" charset="0"/>
                <a:hlinkClick r:id="rId5"/>
              </a:rPr>
              <a:t>http://www.chiamass.gov/enrollment-in-health-insurance/</a:t>
            </a:r>
            <a:endParaRPr lang="en-US" sz="1600"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722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April 25, 2016</a:t>
            </a:r>
            <a:endParaRPr lang="en-US" dirty="0"/>
          </a:p>
        </p:txBody>
      </p:sp>
      <p:sp>
        <p:nvSpPr>
          <p:cNvPr id="3" name="Text Placeholder 2"/>
          <p:cNvSpPr>
            <a:spLocks noGrp="1"/>
          </p:cNvSpPr>
          <p:nvPr>
            <p:ph type="body" sz="quarter" idx="13"/>
          </p:nvPr>
        </p:nvSpPr>
        <p:spPr/>
        <p:txBody>
          <a:bodyPr/>
          <a:lstStyle/>
          <a:p>
            <a:pPr algn="ctr"/>
            <a:r>
              <a:rPr lang="en-US" dirty="0" smtClean="0"/>
              <a:t>Price Variation for a Delivery Varies </a:t>
            </a:r>
            <a:r>
              <a:rPr lang="en-US" dirty="0"/>
              <a:t>T</a:t>
            </a:r>
            <a:r>
              <a:rPr lang="en-US" dirty="0" smtClean="0"/>
              <a:t>wo </a:t>
            </a:r>
            <a:r>
              <a:rPr lang="en-US" dirty="0"/>
              <a:t>F</a:t>
            </a:r>
            <a:r>
              <a:rPr lang="en-US" dirty="0" smtClean="0"/>
              <a:t>old in Massachusetts</a:t>
            </a:r>
            <a:endParaRPr lang="en-US" dirty="0"/>
          </a:p>
        </p:txBody>
      </p:sp>
    </p:spTree>
    <p:extLst>
      <p:ext uri="{BB962C8B-B14F-4D97-AF65-F5344CB8AC3E}">
        <p14:creationId xmlns:p14="http://schemas.microsoft.com/office/powerpoint/2010/main" val="786360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23704087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175"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6" name="Rectangle 5"/>
          <p:cNvSpPr/>
          <p:nvPr/>
        </p:nvSpPr>
        <p:spPr>
          <a:xfrm>
            <a:off x="1581150" y="2514600"/>
            <a:ext cx="5981700" cy="457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fontAlgn="auto">
              <a:spcBef>
                <a:spcPts val="0"/>
              </a:spcBef>
              <a:spcAft>
                <a:spcPts val="0"/>
              </a:spcAft>
            </a:pPr>
            <a:endParaRPr lang="en-US" sz="1200" dirty="0" smtClean="0">
              <a:solidFill>
                <a:prstClr val="black"/>
              </a:solidFill>
              <a:cs typeface="Arial" panose="020B0604020202020204" pitchFamily="34" charset="0"/>
            </a:endParaRPr>
          </a:p>
        </p:txBody>
      </p:sp>
      <p:sp>
        <p:nvSpPr>
          <p:cNvPr id="2" name="Text Placeholder 1"/>
          <p:cNvSpPr>
            <a:spLocks noGrp="1"/>
          </p:cNvSpPr>
          <p:nvPr>
            <p:ph type="body" sz="quarter" idx="10"/>
          </p:nvPr>
        </p:nvSpPr>
        <p:spPr/>
        <p:txBody>
          <a:bodyPr/>
          <a:lstStyle/>
          <a:p>
            <a:r>
              <a:rPr lang="en-US" dirty="0" smtClean="0">
                <a:solidFill>
                  <a:schemeClr val="tx1"/>
                </a:solidFill>
              </a:rPr>
              <a:t>Table of contents</a:t>
            </a:r>
            <a:endParaRPr lang="en-US" dirty="0">
              <a:solidFill>
                <a:schemeClr val="tx1"/>
              </a:solidFill>
            </a:endParaRPr>
          </a:p>
        </p:txBody>
      </p:sp>
      <p:sp>
        <p:nvSpPr>
          <p:cNvPr id="8" name="Text Placeholder 7"/>
          <p:cNvSpPr>
            <a:spLocks noGrp="1"/>
          </p:cNvSpPr>
          <p:nvPr>
            <p:ph type="body" sz="quarter" idx="11"/>
          </p:nvPr>
        </p:nvSpPr>
        <p:spPr/>
        <p:txBody>
          <a:bodyPr/>
          <a:lstStyle/>
          <a:p>
            <a:r>
              <a:rPr lang="en-US" b="1" dirty="0" smtClean="0">
                <a:solidFill>
                  <a:schemeClr val="tx1"/>
                </a:solidFill>
              </a:rPr>
              <a:t>Background</a:t>
            </a:r>
          </a:p>
          <a:p>
            <a:r>
              <a:rPr lang="en-US" dirty="0" smtClean="0">
                <a:solidFill>
                  <a:schemeClr val="tx1"/>
                </a:solidFill>
              </a:rPr>
              <a:t>Method</a:t>
            </a:r>
          </a:p>
          <a:p>
            <a:r>
              <a:rPr lang="en-US" dirty="0" smtClean="0">
                <a:solidFill>
                  <a:schemeClr val="tx1"/>
                </a:solidFill>
              </a:rPr>
              <a:t>Results</a:t>
            </a:r>
          </a:p>
          <a:p>
            <a:r>
              <a:rPr lang="en-US" dirty="0" smtClean="0">
                <a:solidFill>
                  <a:schemeClr val="tx1"/>
                </a:solidFill>
              </a:rPr>
              <a:t>Policy Implications</a:t>
            </a:r>
            <a:endParaRPr lang="en-US" dirty="0">
              <a:solidFill>
                <a:schemeClr val="tx1"/>
              </a:solidFill>
            </a:endParaRPr>
          </a:p>
          <a:p>
            <a:endParaRPr lang="en-US" dirty="0"/>
          </a:p>
        </p:txBody>
      </p:sp>
    </p:spTree>
    <p:extLst>
      <p:ext uri="{BB962C8B-B14F-4D97-AF65-F5344CB8AC3E}">
        <p14:creationId xmlns:p14="http://schemas.microsoft.com/office/powerpoint/2010/main" val="3800178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Reminder</a:t>
            </a:r>
            <a:br>
              <a:rPr lang="en-US" dirty="0" smtClean="0"/>
            </a:br>
            <a:r>
              <a:rPr lang="en-US" dirty="0" smtClean="0"/>
              <a:t>2016 User Workgroup Changes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Case Mix and APCD User Groups separated</a:t>
            </a:r>
          </a:p>
          <a:p>
            <a:pPr marL="914400" lvl="1" indent="-4572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Every other month</a:t>
            </a:r>
          </a:p>
          <a:p>
            <a:pPr marL="914400" lvl="1" indent="-4572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More presentations from CHIA’s users and external users</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Content from presentations will be categorized by topic and posted to the CHIA website</a:t>
            </a:r>
          </a:p>
          <a:p>
            <a:pPr marL="914400" lvl="1" indent="-4572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Easier to find information</a:t>
            </a:r>
          </a:p>
          <a:p>
            <a:pPr marL="914400" lvl="1" indent="-4572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Changes to the APCD website will be going live when new application forms / documentation for Release 5.0 are posted</a:t>
            </a:r>
          </a:p>
        </p:txBody>
      </p:sp>
    </p:spTree>
    <p:extLst>
      <p:ext uri="{BB962C8B-B14F-4D97-AF65-F5344CB8AC3E}">
        <p14:creationId xmlns:p14="http://schemas.microsoft.com/office/powerpoint/2010/main" val="23072829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143000" y="6096000"/>
            <a:ext cx="7162800" cy="685800"/>
          </a:xfrm>
        </p:spPr>
        <p:txBody>
          <a:bodyPr/>
          <a:lstStyle/>
          <a:p>
            <a:endParaRPr lang="en-US" dirty="0"/>
          </a:p>
        </p:txBody>
      </p:sp>
      <p:sp>
        <p:nvSpPr>
          <p:cNvPr id="3" name="Title 2"/>
          <p:cNvSpPr>
            <a:spLocks noGrp="1"/>
          </p:cNvSpPr>
          <p:nvPr>
            <p:ph type="ctrTitle"/>
          </p:nvPr>
        </p:nvSpPr>
        <p:spPr>
          <a:xfrm>
            <a:off x="457200" y="304800"/>
            <a:ext cx="8229600" cy="533400"/>
          </a:xfrm>
        </p:spPr>
        <p:txBody>
          <a:bodyPr/>
          <a:lstStyle/>
          <a:p>
            <a:r>
              <a:rPr lang="en-US" altLang="en-US" dirty="0">
                <a:solidFill>
                  <a:schemeClr val="tx1"/>
                </a:solidFill>
              </a:rPr>
              <a:t/>
            </a:r>
            <a:br>
              <a:rPr lang="en-US" altLang="en-US" dirty="0">
                <a:solidFill>
                  <a:schemeClr val="tx1"/>
                </a:solidFill>
              </a:rPr>
            </a:br>
            <a:r>
              <a:rPr lang="en-GB" altLang="en-US" dirty="0">
                <a:solidFill>
                  <a:schemeClr val="tx1"/>
                </a:solidFill>
                <a:latin typeface="Arial" charset="0"/>
              </a:rPr>
              <a:t>Price Variation is Extensive in Massachusetts</a:t>
            </a:r>
            <a:br>
              <a:rPr lang="en-GB" altLang="en-US" dirty="0">
                <a:solidFill>
                  <a:schemeClr val="tx1"/>
                </a:solidFill>
                <a:latin typeface="Arial" charset="0"/>
              </a:rPr>
            </a:br>
            <a:endParaRPr lang="en-US" dirty="0">
              <a:solidFill>
                <a:schemeClr val="tx1"/>
              </a:solidFill>
            </a:endParaRPr>
          </a:p>
        </p:txBody>
      </p:sp>
      <p:sp>
        <p:nvSpPr>
          <p:cNvPr id="6" name="Rectangle 5"/>
          <p:cNvSpPr/>
          <p:nvPr/>
        </p:nvSpPr>
        <p:spPr>
          <a:xfrm>
            <a:off x="381000" y="1219200"/>
            <a:ext cx="8305800" cy="3724096"/>
          </a:xfrm>
          <a:prstGeom prst="rect">
            <a:avLst/>
          </a:prstGeom>
        </p:spPr>
        <p:txBody>
          <a:bodyPr wrap="square">
            <a:spAutoFit/>
          </a:bodyPr>
          <a:lstStyle/>
          <a:p>
            <a:pPr marL="285750" indent="-285750" defTabSz="914400" fontAlgn="auto">
              <a:spcBef>
                <a:spcPts val="0"/>
              </a:spcBef>
              <a:spcAft>
                <a:spcPts val="0"/>
              </a:spcAft>
              <a:buFont typeface="Wingdings" panose="05000000000000000000" pitchFamily="2" charset="2"/>
              <a:buChar char="§"/>
            </a:pPr>
            <a:r>
              <a:rPr lang="en-US" dirty="0" smtClean="0">
                <a:solidFill>
                  <a:prstClr val="black"/>
                </a:solidFill>
                <a:latin typeface="Arial"/>
                <a:ea typeface="+mn-ea"/>
                <a:cs typeface="+mn-cs"/>
              </a:rPr>
              <a:t>Academic research and HPC’s Cost and Market Impact Reviews have shown that price variation is typically not related to indicators of higher value, such as quality of care or patient acuity.</a:t>
            </a:r>
            <a:endParaRPr lang="en-US" dirty="0">
              <a:solidFill>
                <a:prstClr val="black"/>
              </a:solidFill>
              <a:latin typeface="Arial"/>
              <a:ea typeface="+mn-ea"/>
              <a:cs typeface="+mn-cs"/>
            </a:endParaRPr>
          </a:p>
          <a:p>
            <a:pPr marL="285750" indent="-285750" defTabSz="914400" fontAlgn="auto">
              <a:spcBef>
                <a:spcPts val="0"/>
              </a:spcBef>
              <a:spcAft>
                <a:spcPts val="0"/>
              </a:spcAft>
              <a:buFont typeface="Wingdings" panose="05000000000000000000" pitchFamily="2" charset="2"/>
              <a:buChar char="§"/>
            </a:pPr>
            <a:endParaRPr lang="en-US" sz="1000" dirty="0" smtClean="0">
              <a:solidFill>
                <a:prstClr val="black"/>
              </a:solidFill>
              <a:latin typeface="Arial"/>
              <a:ea typeface="+mn-ea"/>
              <a:cs typeface="+mn-cs"/>
            </a:endParaRPr>
          </a:p>
          <a:p>
            <a:pPr marL="285750" indent="-285750" defTabSz="914400" fontAlgn="auto">
              <a:spcBef>
                <a:spcPts val="0"/>
              </a:spcBef>
              <a:spcAft>
                <a:spcPts val="0"/>
              </a:spcAft>
              <a:buFont typeface="Wingdings" panose="05000000000000000000" pitchFamily="2" charset="2"/>
              <a:buChar char="§"/>
            </a:pPr>
            <a:r>
              <a:rPr lang="en-US" dirty="0" smtClean="0">
                <a:solidFill>
                  <a:prstClr val="black"/>
                </a:solidFill>
                <a:latin typeface="Arial"/>
                <a:ea typeface="+mn-ea"/>
                <a:cs typeface="+mn-cs"/>
              </a:rPr>
              <a:t>Yearly relative price analyses have found that price variation has persisted in the Commonwealth since 2010.</a:t>
            </a:r>
            <a:endParaRPr lang="en-US" sz="1600" dirty="0" smtClean="0">
              <a:solidFill>
                <a:prstClr val="black"/>
              </a:solidFill>
              <a:latin typeface="Arial"/>
              <a:ea typeface="+mn-ea"/>
              <a:cs typeface="+mn-cs"/>
            </a:endParaRPr>
          </a:p>
          <a:p>
            <a:pPr marL="285750" indent="-285750" defTabSz="914400" fontAlgn="auto">
              <a:spcBef>
                <a:spcPts val="0"/>
              </a:spcBef>
              <a:spcAft>
                <a:spcPts val="0"/>
              </a:spcAft>
              <a:buFont typeface="Wingdings" panose="05000000000000000000" pitchFamily="2" charset="2"/>
              <a:buChar char="§"/>
            </a:pPr>
            <a:endParaRPr lang="en-US" sz="1000" dirty="0" smtClean="0">
              <a:solidFill>
                <a:prstClr val="black"/>
              </a:solidFill>
              <a:latin typeface="Arial"/>
              <a:ea typeface="+mn-ea"/>
              <a:cs typeface="+mn-cs"/>
            </a:endParaRPr>
          </a:p>
          <a:p>
            <a:pPr marL="285750" indent="-285750" defTabSz="914400" fontAlgn="auto">
              <a:spcBef>
                <a:spcPts val="0"/>
              </a:spcBef>
              <a:spcAft>
                <a:spcPts val="0"/>
              </a:spcAft>
              <a:buFont typeface="Wingdings" panose="05000000000000000000" pitchFamily="2" charset="2"/>
              <a:buChar char="§"/>
            </a:pPr>
            <a:r>
              <a:rPr lang="en-US" dirty="0" smtClean="0">
                <a:solidFill>
                  <a:prstClr val="black"/>
                </a:solidFill>
                <a:latin typeface="Arial"/>
                <a:ea typeface="+mn-ea"/>
                <a:cs typeface="+mn-cs"/>
              </a:rPr>
              <a:t>Last year’s Cost Trends Report found that there is large variation in episode-level spending by hospital for both hip and knee replacements and percutaneous coronary intervention.</a:t>
            </a:r>
          </a:p>
          <a:p>
            <a:pPr marL="285750" indent="-285750" defTabSz="914400" fontAlgn="auto">
              <a:spcBef>
                <a:spcPts val="0"/>
              </a:spcBef>
              <a:spcAft>
                <a:spcPts val="0"/>
              </a:spcAft>
              <a:buFont typeface="Arial" pitchFamily="34" charset="0"/>
              <a:buChar char="•"/>
            </a:pPr>
            <a:r>
              <a:rPr lang="en-US" dirty="0">
                <a:solidFill>
                  <a:prstClr val="black"/>
                </a:solidFill>
                <a:latin typeface="Arial"/>
                <a:ea typeface="+mn-ea"/>
                <a:cs typeface="+mn-cs"/>
              </a:rPr>
              <a:t>Maternity care represents 1 in 6 commercial inpatient discharges and is 3.5% of all commercial </a:t>
            </a:r>
            <a:r>
              <a:rPr lang="en-US" dirty="0" smtClean="0">
                <a:solidFill>
                  <a:prstClr val="black"/>
                </a:solidFill>
                <a:latin typeface="Arial"/>
                <a:ea typeface="+mn-ea"/>
                <a:cs typeface="+mn-cs"/>
              </a:rPr>
              <a:t>spending.  </a:t>
            </a:r>
          </a:p>
          <a:p>
            <a:pPr marL="285750" indent="-285750" defTabSz="914400" fontAlgn="auto">
              <a:spcBef>
                <a:spcPts val="0"/>
              </a:spcBef>
              <a:spcAft>
                <a:spcPts val="0"/>
              </a:spcAft>
              <a:buFont typeface="Arial" pitchFamily="34" charset="0"/>
              <a:buChar char="•"/>
            </a:pPr>
            <a:r>
              <a:rPr lang="en-US" dirty="0" smtClean="0">
                <a:solidFill>
                  <a:prstClr val="black"/>
                </a:solidFill>
                <a:latin typeface="Arial"/>
                <a:ea typeface="+mn-ea"/>
                <a:cs typeface="+mn-cs"/>
              </a:rPr>
              <a:t>This presentation examines hospital-level variation in spending for an episode of maternal care.  </a:t>
            </a:r>
            <a:endParaRPr lang="en-US" dirty="0">
              <a:solidFill>
                <a:prstClr val="black"/>
              </a:solidFill>
              <a:latin typeface="Arial"/>
              <a:ea typeface="+mn-ea"/>
              <a:cs typeface="+mn-cs"/>
            </a:endParaRPr>
          </a:p>
        </p:txBody>
      </p:sp>
    </p:spTree>
    <p:extLst>
      <p:ext uri="{BB962C8B-B14F-4D97-AF65-F5344CB8AC3E}">
        <p14:creationId xmlns:p14="http://schemas.microsoft.com/office/powerpoint/2010/main" val="13819067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19987492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199"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6" name="Rectangle 5"/>
          <p:cNvSpPr/>
          <p:nvPr/>
        </p:nvSpPr>
        <p:spPr>
          <a:xfrm>
            <a:off x="1581150" y="3048000"/>
            <a:ext cx="5981700" cy="4572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fontAlgn="auto">
              <a:spcBef>
                <a:spcPts val="0"/>
              </a:spcBef>
              <a:spcAft>
                <a:spcPts val="0"/>
              </a:spcAft>
            </a:pPr>
            <a:endParaRPr lang="en-US" sz="1200" dirty="0" smtClean="0">
              <a:solidFill>
                <a:prstClr val="black"/>
              </a:solidFill>
              <a:cs typeface="Arial" panose="020B0604020202020204" pitchFamily="34" charset="0"/>
            </a:endParaRPr>
          </a:p>
        </p:txBody>
      </p:sp>
      <p:sp>
        <p:nvSpPr>
          <p:cNvPr id="2" name="Text Placeholder 1"/>
          <p:cNvSpPr>
            <a:spLocks noGrp="1"/>
          </p:cNvSpPr>
          <p:nvPr>
            <p:ph type="body" sz="quarter" idx="10"/>
          </p:nvPr>
        </p:nvSpPr>
        <p:spPr/>
        <p:txBody>
          <a:bodyPr/>
          <a:lstStyle/>
          <a:p>
            <a:r>
              <a:rPr lang="en-US" dirty="0" smtClean="0">
                <a:solidFill>
                  <a:schemeClr val="tx1"/>
                </a:solidFill>
              </a:rPr>
              <a:t>Table of contents</a:t>
            </a:r>
            <a:endParaRPr lang="en-US" dirty="0">
              <a:solidFill>
                <a:schemeClr val="tx1"/>
              </a:solidFill>
            </a:endParaRPr>
          </a:p>
        </p:txBody>
      </p:sp>
      <p:sp>
        <p:nvSpPr>
          <p:cNvPr id="8" name="Text Placeholder 7"/>
          <p:cNvSpPr>
            <a:spLocks noGrp="1"/>
          </p:cNvSpPr>
          <p:nvPr>
            <p:ph type="body" sz="quarter" idx="11"/>
          </p:nvPr>
        </p:nvSpPr>
        <p:spPr/>
        <p:txBody>
          <a:bodyPr/>
          <a:lstStyle/>
          <a:p>
            <a:r>
              <a:rPr lang="en-US" dirty="0" smtClean="0">
                <a:solidFill>
                  <a:schemeClr val="tx1"/>
                </a:solidFill>
              </a:rPr>
              <a:t>Background</a:t>
            </a:r>
          </a:p>
          <a:p>
            <a:r>
              <a:rPr lang="en-US" b="1" dirty="0" smtClean="0">
                <a:solidFill>
                  <a:schemeClr val="tx1"/>
                </a:solidFill>
              </a:rPr>
              <a:t>Method</a:t>
            </a:r>
          </a:p>
          <a:p>
            <a:r>
              <a:rPr lang="en-US" dirty="0" smtClean="0">
                <a:solidFill>
                  <a:schemeClr val="tx1"/>
                </a:solidFill>
              </a:rPr>
              <a:t>Results</a:t>
            </a:r>
          </a:p>
          <a:p>
            <a:r>
              <a:rPr lang="en-US" dirty="0" smtClean="0">
                <a:solidFill>
                  <a:schemeClr val="tx1"/>
                </a:solidFill>
              </a:rPr>
              <a:t>Policy Implications</a:t>
            </a:r>
            <a:endParaRPr lang="en-US" dirty="0">
              <a:solidFill>
                <a:schemeClr val="tx1"/>
              </a:solidFill>
            </a:endParaRPr>
          </a:p>
          <a:p>
            <a:endParaRPr lang="en-US" dirty="0"/>
          </a:p>
        </p:txBody>
      </p:sp>
    </p:spTree>
    <p:extLst>
      <p:ext uri="{BB962C8B-B14F-4D97-AF65-F5344CB8AC3E}">
        <p14:creationId xmlns:p14="http://schemas.microsoft.com/office/powerpoint/2010/main" val="33848022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r>
              <a:rPr lang="en-US" dirty="0" smtClean="0"/>
              <a:t>This is the source</a:t>
            </a:r>
            <a:endParaRPr lang="en-US" dirty="0"/>
          </a:p>
        </p:txBody>
      </p:sp>
      <p:sp>
        <p:nvSpPr>
          <p:cNvPr id="2" name="Title 1"/>
          <p:cNvSpPr>
            <a:spLocks noGrp="1"/>
          </p:cNvSpPr>
          <p:nvPr>
            <p:ph type="ctrTitle"/>
          </p:nvPr>
        </p:nvSpPr>
        <p:spPr/>
        <p:txBody>
          <a:bodyPr/>
          <a:lstStyle/>
          <a:p>
            <a:r>
              <a:rPr lang="en-US" dirty="0" smtClean="0">
                <a:solidFill>
                  <a:schemeClr val="tx1"/>
                </a:solidFill>
              </a:rPr>
              <a:t>Research Questions</a:t>
            </a:r>
            <a:endParaRPr lang="en-US" dirty="0">
              <a:solidFill>
                <a:schemeClr val="tx1"/>
              </a:solidFill>
            </a:endParaRPr>
          </a:p>
        </p:txBody>
      </p:sp>
      <p:sp>
        <p:nvSpPr>
          <p:cNvPr id="5" name="Rectangle 4"/>
          <p:cNvSpPr/>
          <p:nvPr/>
        </p:nvSpPr>
        <p:spPr>
          <a:xfrm>
            <a:off x="284480" y="990600"/>
            <a:ext cx="8839200" cy="2862322"/>
          </a:xfrm>
          <a:prstGeom prst="rect">
            <a:avLst/>
          </a:prstGeom>
        </p:spPr>
        <p:txBody>
          <a:bodyPr wrap="square">
            <a:spAutoFit/>
          </a:bodyPr>
          <a:lstStyle/>
          <a:p>
            <a:pPr marL="342900" indent="-342900" defTabSz="914400" fontAlgn="auto">
              <a:spcBef>
                <a:spcPts val="0"/>
              </a:spcBef>
              <a:spcAft>
                <a:spcPts val="0"/>
              </a:spcAft>
              <a:buFont typeface="+mj-lt"/>
              <a:buAutoNum type="arabicPeriod"/>
            </a:pPr>
            <a:r>
              <a:rPr lang="en-US" dirty="0" smtClean="0">
                <a:solidFill>
                  <a:prstClr val="black"/>
                </a:solidFill>
                <a:latin typeface="Arial"/>
                <a:ea typeface="+mn-ea"/>
                <a:cs typeface="+mn-cs"/>
              </a:rPr>
              <a:t>What is the degree of price variation for low risk births in the Commonwealth?</a:t>
            </a:r>
            <a:endParaRPr lang="en-US" dirty="0">
              <a:solidFill>
                <a:prstClr val="black"/>
              </a:solidFill>
              <a:latin typeface="Arial"/>
              <a:ea typeface="+mn-ea"/>
              <a:cs typeface="+mn-cs"/>
            </a:endParaRPr>
          </a:p>
          <a:p>
            <a:pPr marL="342900" indent="-342900" defTabSz="914400" fontAlgn="auto">
              <a:spcBef>
                <a:spcPts val="0"/>
              </a:spcBef>
              <a:spcAft>
                <a:spcPts val="0"/>
              </a:spcAft>
              <a:buFont typeface="+mj-lt"/>
              <a:buAutoNum type="arabicPeriod"/>
            </a:pPr>
            <a:endParaRPr lang="en-US" dirty="0" smtClean="0">
              <a:solidFill>
                <a:prstClr val="black"/>
              </a:solidFill>
              <a:latin typeface="Arial"/>
              <a:ea typeface="+mn-ea"/>
              <a:cs typeface="+mn-cs"/>
            </a:endParaRPr>
          </a:p>
          <a:p>
            <a:pPr marL="342900" indent="-342900" defTabSz="914400" fontAlgn="auto">
              <a:spcBef>
                <a:spcPts val="0"/>
              </a:spcBef>
              <a:spcAft>
                <a:spcPts val="0"/>
              </a:spcAft>
              <a:buFont typeface="+mj-lt"/>
              <a:buAutoNum type="arabicPeriod"/>
            </a:pPr>
            <a:endParaRPr lang="en-US" dirty="0">
              <a:solidFill>
                <a:prstClr val="black"/>
              </a:solidFill>
              <a:latin typeface="Arial"/>
              <a:ea typeface="+mn-ea"/>
              <a:cs typeface="+mn-cs"/>
            </a:endParaRPr>
          </a:p>
          <a:p>
            <a:pPr marL="342900" indent="-342900" defTabSz="914400" fontAlgn="auto">
              <a:spcBef>
                <a:spcPts val="0"/>
              </a:spcBef>
              <a:spcAft>
                <a:spcPts val="0"/>
              </a:spcAft>
              <a:buFont typeface="+mj-lt"/>
              <a:buAutoNum type="arabicPeriod"/>
            </a:pPr>
            <a:endParaRPr lang="en-US" dirty="0" smtClean="0">
              <a:solidFill>
                <a:prstClr val="black"/>
              </a:solidFill>
              <a:latin typeface="Arial"/>
              <a:ea typeface="+mn-ea"/>
              <a:cs typeface="+mn-cs"/>
            </a:endParaRPr>
          </a:p>
          <a:p>
            <a:pPr marL="342900" indent="-342900" defTabSz="914400" fontAlgn="auto">
              <a:spcBef>
                <a:spcPts val="0"/>
              </a:spcBef>
              <a:spcAft>
                <a:spcPts val="0"/>
              </a:spcAft>
              <a:buFont typeface="+mj-lt"/>
              <a:buAutoNum type="arabicPeriod"/>
            </a:pPr>
            <a:endParaRPr lang="en-US" dirty="0">
              <a:solidFill>
                <a:prstClr val="black"/>
              </a:solidFill>
              <a:latin typeface="Arial"/>
              <a:ea typeface="+mn-ea"/>
              <a:cs typeface="+mn-cs"/>
            </a:endParaRPr>
          </a:p>
          <a:p>
            <a:pPr marL="342900" indent="-342900" defTabSz="914400" fontAlgn="auto">
              <a:spcBef>
                <a:spcPts val="0"/>
              </a:spcBef>
              <a:spcAft>
                <a:spcPts val="0"/>
              </a:spcAft>
              <a:buFont typeface="+mj-lt"/>
              <a:buAutoNum type="arabicPeriod"/>
            </a:pPr>
            <a:endParaRPr lang="en-US" dirty="0" smtClean="0">
              <a:solidFill>
                <a:prstClr val="black"/>
              </a:solidFill>
              <a:latin typeface="Arial"/>
              <a:ea typeface="+mn-ea"/>
              <a:cs typeface="+mn-cs"/>
            </a:endParaRPr>
          </a:p>
          <a:p>
            <a:pPr marL="342900" indent="-342900" defTabSz="914400" fontAlgn="auto">
              <a:spcBef>
                <a:spcPts val="0"/>
              </a:spcBef>
              <a:spcAft>
                <a:spcPts val="0"/>
              </a:spcAft>
              <a:buFont typeface="+mj-lt"/>
              <a:buAutoNum type="arabicPeriod"/>
            </a:pPr>
            <a:endParaRPr lang="en-US" dirty="0">
              <a:solidFill>
                <a:prstClr val="black"/>
              </a:solidFill>
              <a:latin typeface="Arial"/>
              <a:ea typeface="+mn-ea"/>
              <a:cs typeface="+mn-cs"/>
            </a:endParaRPr>
          </a:p>
          <a:p>
            <a:pPr marL="342900" indent="-342900" defTabSz="914400" fontAlgn="auto">
              <a:spcBef>
                <a:spcPts val="0"/>
              </a:spcBef>
              <a:spcAft>
                <a:spcPts val="0"/>
              </a:spcAft>
              <a:buFont typeface="+mj-lt"/>
              <a:buAutoNum type="arabicPeriod"/>
            </a:pPr>
            <a:endParaRPr lang="en-US" dirty="0" smtClean="0">
              <a:solidFill>
                <a:prstClr val="black"/>
              </a:solidFill>
              <a:latin typeface="Arial"/>
              <a:ea typeface="+mn-ea"/>
              <a:cs typeface="+mn-cs"/>
            </a:endParaRPr>
          </a:p>
          <a:p>
            <a:pPr marL="342900" indent="-342900" defTabSz="914400" fontAlgn="auto">
              <a:spcBef>
                <a:spcPts val="0"/>
              </a:spcBef>
              <a:spcAft>
                <a:spcPts val="0"/>
              </a:spcAft>
              <a:buFont typeface="+mj-lt"/>
              <a:buAutoNum type="arabicPeriod"/>
            </a:pPr>
            <a:r>
              <a:rPr lang="en-US" dirty="0" smtClean="0">
                <a:solidFill>
                  <a:prstClr val="black"/>
                </a:solidFill>
                <a:latin typeface="Arial"/>
                <a:ea typeface="+mn-ea"/>
                <a:cs typeface="+mn-cs"/>
              </a:rPr>
              <a:t>What is the relationship between price variation and measurable quality in the Commonwealth?</a:t>
            </a:r>
          </a:p>
        </p:txBody>
      </p:sp>
    </p:spTree>
    <p:extLst>
      <p:ext uri="{BB962C8B-B14F-4D97-AF65-F5344CB8AC3E}">
        <p14:creationId xmlns:p14="http://schemas.microsoft.com/office/powerpoint/2010/main" val="28232388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r>
              <a:rPr lang="en-US" dirty="0" smtClean="0"/>
              <a:t>This is the source</a:t>
            </a:r>
            <a:endParaRPr lang="en-US" dirty="0"/>
          </a:p>
        </p:txBody>
      </p:sp>
      <p:sp>
        <p:nvSpPr>
          <p:cNvPr id="2" name="Title 1"/>
          <p:cNvSpPr>
            <a:spLocks noGrp="1"/>
          </p:cNvSpPr>
          <p:nvPr>
            <p:ph type="ctrTitle"/>
          </p:nvPr>
        </p:nvSpPr>
        <p:spPr/>
        <p:txBody>
          <a:bodyPr/>
          <a:lstStyle/>
          <a:p>
            <a:r>
              <a:rPr lang="en-US" dirty="0" smtClean="0">
                <a:solidFill>
                  <a:schemeClr val="tx1"/>
                </a:solidFill>
              </a:rPr>
              <a:t>Method of Price Analysis</a:t>
            </a:r>
            <a:endParaRPr lang="en-US" dirty="0">
              <a:solidFill>
                <a:schemeClr val="tx1"/>
              </a:solidFill>
            </a:endParaRPr>
          </a:p>
        </p:txBody>
      </p:sp>
      <p:sp>
        <p:nvSpPr>
          <p:cNvPr id="5" name="Rectangle 4"/>
          <p:cNvSpPr/>
          <p:nvPr/>
        </p:nvSpPr>
        <p:spPr>
          <a:xfrm>
            <a:off x="284480" y="990600"/>
            <a:ext cx="8839200" cy="5632311"/>
          </a:xfrm>
          <a:prstGeom prst="rect">
            <a:avLst/>
          </a:prstGeom>
        </p:spPr>
        <p:txBody>
          <a:bodyPr wrap="square">
            <a:spAutoFit/>
          </a:bodyPr>
          <a:lstStyle/>
          <a:p>
            <a:pPr defTabSz="914400" fontAlgn="auto">
              <a:spcBef>
                <a:spcPts val="0"/>
              </a:spcBef>
              <a:spcAft>
                <a:spcPts val="0"/>
              </a:spcAft>
            </a:pPr>
            <a:r>
              <a:rPr lang="en-US" dirty="0" smtClean="0">
                <a:solidFill>
                  <a:prstClr val="black"/>
                </a:solidFill>
                <a:latin typeface="Arial"/>
                <a:ea typeface="+mn-ea"/>
                <a:cs typeface="+mn-cs"/>
              </a:rPr>
              <a:t>We </a:t>
            </a:r>
            <a:r>
              <a:rPr lang="en-US" dirty="0">
                <a:solidFill>
                  <a:prstClr val="black"/>
                </a:solidFill>
                <a:latin typeface="Arial"/>
                <a:ea typeface="+mn-ea"/>
                <a:cs typeface="+mn-cs"/>
              </a:rPr>
              <a:t>used the </a:t>
            </a:r>
            <a:r>
              <a:rPr lang="en-US" dirty="0" err="1">
                <a:solidFill>
                  <a:prstClr val="black"/>
                </a:solidFill>
                <a:latin typeface="Arial"/>
                <a:ea typeface="+mn-ea"/>
                <a:cs typeface="+mn-cs"/>
              </a:rPr>
              <a:t>Optum</a:t>
            </a:r>
            <a:r>
              <a:rPr lang="en-US" dirty="0">
                <a:solidFill>
                  <a:prstClr val="black"/>
                </a:solidFill>
                <a:latin typeface="Arial"/>
                <a:ea typeface="+mn-ea"/>
                <a:cs typeface="+mn-cs"/>
              </a:rPr>
              <a:t> Symmetry Episode Treatment Grouper to group claims into unique episodes of care.  Episode Treatment Groups (ETGs) are medically meaningful statistical units representing complete episodes of care. These episodes describe a recipient’s observed mix of diseases and conditions, and any underlying co-morbidities and complications.</a:t>
            </a:r>
          </a:p>
          <a:p>
            <a:pPr defTabSz="914400" fontAlgn="auto">
              <a:spcBef>
                <a:spcPts val="0"/>
              </a:spcBef>
              <a:spcAft>
                <a:spcPts val="0"/>
              </a:spcAft>
            </a:pPr>
            <a:r>
              <a:rPr lang="en-US" dirty="0">
                <a:solidFill>
                  <a:prstClr val="black"/>
                </a:solidFill>
                <a:latin typeface="Arial"/>
                <a:ea typeface="+mn-ea"/>
                <a:cs typeface="+mn-cs"/>
              </a:rPr>
              <a:t> </a:t>
            </a:r>
          </a:p>
          <a:p>
            <a:pPr defTabSz="914400" fontAlgn="auto">
              <a:spcBef>
                <a:spcPts val="0"/>
              </a:spcBef>
              <a:spcAft>
                <a:spcPts val="0"/>
              </a:spcAft>
            </a:pPr>
            <a:r>
              <a:rPr lang="en-US" b="1" dirty="0">
                <a:solidFill>
                  <a:prstClr val="black"/>
                </a:solidFill>
                <a:latin typeface="Arial"/>
                <a:ea typeface="+mn-ea"/>
                <a:cs typeface="+mn-cs"/>
              </a:rPr>
              <a:t>The following ETGs were used in our study</a:t>
            </a:r>
            <a:r>
              <a:rPr lang="en-US" dirty="0">
                <a:solidFill>
                  <a:prstClr val="black"/>
                </a:solidFill>
                <a:latin typeface="Arial"/>
                <a:ea typeface="+mn-ea"/>
                <a:cs typeface="+mn-cs"/>
              </a:rPr>
              <a:t>:</a:t>
            </a:r>
          </a:p>
          <a:p>
            <a:pPr defTabSz="914400" fontAlgn="auto">
              <a:spcBef>
                <a:spcPts val="0"/>
              </a:spcBef>
              <a:spcAft>
                <a:spcPts val="0"/>
              </a:spcAft>
            </a:pPr>
            <a:r>
              <a:rPr lang="en-US" dirty="0">
                <a:solidFill>
                  <a:prstClr val="black"/>
                </a:solidFill>
                <a:latin typeface="Arial"/>
                <a:ea typeface="+mn-ea"/>
                <a:cs typeface="+mn-cs"/>
              </a:rPr>
              <a:t>Episode Treatment Group 601100: Pregnancy, with delivery</a:t>
            </a:r>
          </a:p>
          <a:p>
            <a:pPr defTabSz="914400" fontAlgn="auto">
              <a:spcBef>
                <a:spcPts val="0"/>
              </a:spcBef>
              <a:spcAft>
                <a:spcPts val="0"/>
              </a:spcAft>
            </a:pPr>
            <a:r>
              <a:rPr lang="en-US" dirty="0">
                <a:solidFill>
                  <a:prstClr val="black"/>
                </a:solidFill>
                <a:latin typeface="Arial"/>
                <a:ea typeface="+mn-ea"/>
                <a:cs typeface="+mn-cs"/>
              </a:rPr>
              <a:t> </a:t>
            </a:r>
          </a:p>
          <a:p>
            <a:pPr defTabSz="914400" fontAlgn="auto">
              <a:spcBef>
                <a:spcPts val="0"/>
              </a:spcBef>
              <a:spcAft>
                <a:spcPts val="0"/>
              </a:spcAft>
            </a:pPr>
            <a:r>
              <a:rPr lang="en-US" b="1" dirty="0" smtClean="0">
                <a:solidFill>
                  <a:prstClr val="black"/>
                </a:solidFill>
                <a:latin typeface="Arial"/>
                <a:ea typeface="+mn-ea"/>
                <a:cs typeface="+mn-cs"/>
              </a:rPr>
              <a:t>P</a:t>
            </a:r>
            <a:r>
              <a:rPr lang="x-none" b="1">
                <a:solidFill>
                  <a:prstClr val="black"/>
                </a:solidFill>
                <a:latin typeface="Arial"/>
                <a:ea typeface="+mn-ea"/>
                <a:cs typeface="+mn-cs"/>
              </a:rPr>
              <a:t>atient population and risk adjustments</a:t>
            </a:r>
            <a:endParaRPr lang="en-US" b="1" dirty="0">
              <a:solidFill>
                <a:prstClr val="black"/>
              </a:solidFill>
              <a:latin typeface="Arial"/>
              <a:ea typeface="+mn-ea"/>
              <a:cs typeface="+mn-cs"/>
            </a:endParaRPr>
          </a:p>
          <a:p>
            <a:pPr defTabSz="914400" fontAlgn="auto">
              <a:spcBef>
                <a:spcPts val="0"/>
              </a:spcBef>
              <a:spcAft>
                <a:spcPts val="0"/>
              </a:spcAft>
            </a:pPr>
            <a:r>
              <a:rPr lang="en-US" dirty="0">
                <a:solidFill>
                  <a:prstClr val="black"/>
                </a:solidFill>
                <a:latin typeface="Arial"/>
                <a:ea typeface="+mn-ea"/>
                <a:cs typeface="+mn-cs"/>
              </a:rPr>
              <a:t>The study sample was defined according to the following criteria:</a:t>
            </a:r>
          </a:p>
          <a:p>
            <a:pPr marL="285750" indent="-285750" defTabSz="914400" fontAlgn="auto">
              <a:spcBef>
                <a:spcPts val="0"/>
              </a:spcBef>
              <a:spcAft>
                <a:spcPts val="0"/>
              </a:spcAft>
              <a:buFont typeface="Arial" panose="020B0604020202020204" pitchFamily="34" charset="0"/>
              <a:buChar char="•"/>
            </a:pPr>
            <a:r>
              <a:rPr lang="en-US" dirty="0">
                <a:solidFill>
                  <a:prstClr val="black"/>
                </a:solidFill>
                <a:latin typeface="Arial"/>
                <a:ea typeface="+mn-ea"/>
                <a:cs typeface="+mn-cs"/>
              </a:rPr>
              <a:t>Only patients </a:t>
            </a:r>
            <a:r>
              <a:rPr lang="en-US" dirty="0" smtClean="0">
                <a:solidFill>
                  <a:prstClr val="black"/>
                </a:solidFill>
                <a:latin typeface="Arial"/>
                <a:ea typeface="+mn-ea"/>
                <a:cs typeface="+mn-cs"/>
              </a:rPr>
              <a:t>within BCBS, HPHP, THP</a:t>
            </a:r>
            <a:endParaRPr lang="en-US" dirty="0">
              <a:solidFill>
                <a:prstClr val="black"/>
              </a:solidFill>
              <a:latin typeface="Arial"/>
              <a:ea typeface="+mn-ea"/>
              <a:cs typeface="+mn-cs"/>
            </a:endParaRPr>
          </a:p>
          <a:p>
            <a:pPr marL="285750" indent="-285750" defTabSz="914400" fontAlgn="auto">
              <a:spcBef>
                <a:spcPts val="0"/>
              </a:spcBef>
              <a:spcAft>
                <a:spcPts val="0"/>
              </a:spcAft>
              <a:buFont typeface="Arial" panose="020B0604020202020204" pitchFamily="34" charset="0"/>
              <a:buChar char="•"/>
            </a:pPr>
            <a:r>
              <a:rPr lang="en-US" dirty="0">
                <a:solidFill>
                  <a:prstClr val="black"/>
                </a:solidFill>
                <a:latin typeface="Arial"/>
                <a:ea typeface="+mn-ea"/>
                <a:cs typeface="+mn-cs"/>
              </a:rPr>
              <a:t>Only complete </a:t>
            </a:r>
            <a:r>
              <a:rPr lang="en-US" dirty="0" smtClean="0">
                <a:solidFill>
                  <a:prstClr val="black"/>
                </a:solidFill>
                <a:latin typeface="Arial"/>
                <a:ea typeface="+mn-ea"/>
                <a:cs typeface="+mn-cs"/>
              </a:rPr>
              <a:t>episodes between 2011-2012</a:t>
            </a:r>
            <a:endParaRPr lang="en-US" dirty="0">
              <a:solidFill>
                <a:prstClr val="black"/>
              </a:solidFill>
              <a:latin typeface="Arial"/>
              <a:ea typeface="+mn-ea"/>
              <a:cs typeface="+mn-cs"/>
            </a:endParaRPr>
          </a:p>
          <a:p>
            <a:pPr marL="285750" indent="-285750" defTabSz="914400" fontAlgn="auto">
              <a:spcBef>
                <a:spcPts val="0"/>
              </a:spcBef>
              <a:spcAft>
                <a:spcPts val="0"/>
              </a:spcAft>
              <a:buFont typeface="Arial" panose="020B0604020202020204" pitchFamily="34" charset="0"/>
              <a:buChar char="•"/>
            </a:pPr>
            <a:r>
              <a:rPr lang="en-US" dirty="0">
                <a:solidFill>
                  <a:prstClr val="black"/>
                </a:solidFill>
                <a:latin typeface="Arial"/>
                <a:ea typeface="+mn-ea"/>
                <a:cs typeface="+mn-cs"/>
              </a:rPr>
              <a:t>Only patients who are between 18 and 35</a:t>
            </a:r>
          </a:p>
          <a:p>
            <a:pPr marL="285750" indent="-285750" defTabSz="914400" fontAlgn="auto">
              <a:spcBef>
                <a:spcPts val="0"/>
              </a:spcBef>
              <a:spcAft>
                <a:spcPts val="0"/>
              </a:spcAft>
              <a:buFont typeface="Arial" panose="020B0604020202020204" pitchFamily="34" charset="0"/>
              <a:buChar char="•"/>
            </a:pPr>
            <a:r>
              <a:rPr lang="en-US" dirty="0">
                <a:solidFill>
                  <a:prstClr val="black"/>
                </a:solidFill>
                <a:latin typeface="Arial"/>
                <a:ea typeface="+mn-ea"/>
                <a:cs typeface="+mn-cs"/>
              </a:rPr>
              <a:t>Only patients who are classified as low severity </a:t>
            </a:r>
            <a:r>
              <a:rPr lang="en-US" dirty="0" smtClean="0">
                <a:solidFill>
                  <a:prstClr val="black"/>
                </a:solidFill>
                <a:latin typeface="Arial"/>
                <a:ea typeface="+mn-ea"/>
                <a:cs typeface="+mn-cs"/>
              </a:rPr>
              <a:t>by </a:t>
            </a:r>
            <a:r>
              <a:rPr lang="en-US" dirty="0">
                <a:solidFill>
                  <a:prstClr val="black"/>
                </a:solidFill>
                <a:latin typeface="Arial"/>
                <a:ea typeface="+mn-ea"/>
                <a:cs typeface="+mn-cs"/>
              </a:rPr>
              <a:t>the </a:t>
            </a:r>
            <a:r>
              <a:rPr lang="en-US" dirty="0" err="1">
                <a:solidFill>
                  <a:prstClr val="black"/>
                </a:solidFill>
                <a:latin typeface="Arial"/>
                <a:ea typeface="+mn-ea"/>
                <a:cs typeface="+mn-cs"/>
              </a:rPr>
              <a:t>Optum</a:t>
            </a:r>
            <a:r>
              <a:rPr lang="en-US" dirty="0">
                <a:solidFill>
                  <a:prstClr val="black"/>
                </a:solidFill>
                <a:latin typeface="Arial"/>
                <a:ea typeface="+mn-ea"/>
                <a:cs typeface="+mn-cs"/>
              </a:rPr>
              <a:t> ETG grouper</a:t>
            </a:r>
          </a:p>
          <a:p>
            <a:pPr marL="285750" indent="-285750" defTabSz="914400" fontAlgn="auto">
              <a:spcBef>
                <a:spcPts val="0"/>
              </a:spcBef>
              <a:spcAft>
                <a:spcPts val="0"/>
              </a:spcAft>
              <a:buFont typeface="Arial" panose="020B0604020202020204" pitchFamily="34" charset="0"/>
              <a:buChar char="•"/>
            </a:pPr>
            <a:r>
              <a:rPr lang="en-US" dirty="0">
                <a:solidFill>
                  <a:prstClr val="black"/>
                </a:solidFill>
                <a:latin typeface="Arial"/>
                <a:ea typeface="+mn-ea"/>
                <a:cs typeface="+mn-cs"/>
              </a:rPr>
              <a:t>Only patients whose delivery was during their first hospital stay for the episode </a:t>
            </a:r>
          </a:p>
          <a:p>
            <a:pPr marL="285750" indent="-285750" defTabSz="914400" fontAlgn="auto">
              <a:spcBef>
                <a:spcPts val="0"/>
              </a:spcBef>
              <a:spcAft>
                <a:spcPts val="0"/>
              </a:spcAft>
              <a:buFont typeface="Arial" panose="020B0604020202020204" pitchFamily="34" charset="0"/>
              <a:buChar char="•"/>
            </a:pPr>
            <a:r>
              <a:rPr lang="en-US" dirty="0">
                <a:solidFill>
                  <a:prstClr val="black"/>
                </a:solidFill>
                <a:latin typeface="Arial"/>
                <a:ea typeface="+mn-ea"/>
                <a:cs typeface="+mn-cs"/>
              </a:rPr>
              <a:t>Excludes outliers (all episodes in the top and bottom 2.5% of payments were cut out of the sample</a:t>
            </a:r>
            <a:r>
              <a:rPr lang="en-US" dirty="0" smtClean="0">
                <a:solidFill>
                  <a:prstClr val="black"/>
                </a:solidFill>
                <a:latin typeface="Arial"/>
                <a:ea typeface="+mn-ea"/>
                <a:cs typeface="+mn-cs"/>
              </a:rPr>
              <a:t>)</a:t>
            </a:r>
          </a:p>
          <a:p>
            <a:pPr marL="285750" indent="-285750" defTabSz="914400" fontAlgn="auto">
              <a:spcBef>
                <a:spcPts val="0"/>
              </a:spcBef>
              <a:spcAft>
                <a:spcPts val="0"/>
              </a:spcAft>
              <a:buFont typeface="Arial" panose="020B0604020202020204" pitchFamily="34" charset="0"/>
              <a:buChar char="•"/>
            </a:pPr>
            <a:r>
              <a:rPr lang="en-US" dirty="0" smtClean="0">
                <a:solidFill>
                  <a:prstClr val="black"/>
                </a:solidFill>
                <a:latin typeface="Arial"/>
                <a:ea typeface="+mn-ea"/>
                <a:cs typeface="+mn-cs"/>
              </a:rPr>
              <a:t>We calculated an episode price for C-sections, vaginal deliveries, and all deliveries.    </a:t>
            </a:r>
          </a:p>
        </p:txBody>
      </p:sp>
    </p:spTree>
    <p:extLst>
      <p:ext uri="{BB962C8B-B14F-4D97-AF65-F5344CB8AC3E}">
        <p14:creationId xmlns:p14="http://schemas.microsoft.com/office/powerpoint/2010/main" val="21803016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1066800" y="6096000"/>
            <a:ext cx="6477000" cy="685800"/>
          </a:xfrm>
        </p:spPr>
        <p:txBody>
          <a:bodyPr/>
          <a:lstStyle/>
          <a:p>
            <a:r>
              <a:rPr lang="en-US" dirty="0" smtClean="0"/>
              <a:t>Notes:  </a:t>
            </a:r>
          </a:p>
          <a:p>
            <a:pPr marL="171450" indent="-171450">
              <a:buFont typeface="Arial" charset="0"/>
              <a:buChar char="•"/>
            </a:pPr>
            <a:r>
              <a:rPr lang="en-US" dirty="0" smtClean="0"/>
              <a:t>Both the birth trauma rate and obstetric trauma rate use the case mix data because the measures were defined for discharge data</a:t>
            </a:r>
          </a:p>
          <a:p>
            <a:pPr marL="171450" indent="-171450">
              <a:buFont typeface="Arial" charset="0"/>
              <a:buChar char="•"/>
            </a:pPr>
            <a:r>
              <a:rPr lang="en-US" dirty="0" smtClean="0"/>
              <a:t>C-Section rates were used for 2015 because we wanted to use the most recent data available.  </a:t>
            </a:r>
          </a:p>
          <a:p>
            <a:pPr marL="171450" indent="-171450">
              <a:buFont typeface="Arial" charset="0"/>
              <a:buChar char="•"/>
            </a:pPr>
            <a:r>
              <a:rPr lang="en-US" dirty="0" smtClean="0"/>
              <a:t>We looked at two years worth of discharges to determine if the share of discharges attributable to each hospital changed significantly.  IT did not.</a:t>
            </a:r>
          </a:p>
        </p:txBody>
      </p:sp>
      <p:sp>
        <p:nvSpPr>
          <p:cNvPr id="2" name="Title 1"/>
          <p:cNvSpPr>
            <a:spLocks noGrp="1"/>
          </p:cNvSpPr>
          <p:nvPr>
            <p:ph type="ctrTitle"/>
          </p:nvPr>
        </p:nvSpPr>
        <p:spPr/>
        <p:txBody>
          <a:bodyPr/>
          <a:lstStyle/>
          <a:p>
            <a:r>
              <a:rPr lang="en-US" dirty="0" smtClean="0">
                <a:solidFill>
                  <a:schemeClr val="tx1"/>
                </a:solidFill>
              </a:rPr>
              <a:t>Calculation of Quality and Volume Measures</a:t>
            </a:r>
            <a:endParaRPr lang="en-US" dirty="0">
              <a:solidFill>
                <a:schemeClr val="tx1"/>
              </a:solidFill>
            </a:endParaRPr>
          </a:p>
        </p:txBody>
      </p:sp>
      <p:sp>
        <p:nvSpPr>
          <p:cNvPr id="5" name="Rectangle 4"/>
          <p:cNvSpPr/>
          <p:nvPr/>
        </p:nvSpPr>
        <p:spPr>
          <a:xfrm>
            <a:off x="284480" y="990600"/>
            <a:ext cx="8839200" cy="4247317"/>
          </a:xfrm>
          <a:prstGeom prst="rect">
            <a:avLst/>
          </a:prstGeom>
        </p:spPr>
        <p:txBody>
          <a:bodyPr wrap="square">
            <a:spAutoFit/>
          </a:bodyPr>
          <a:lstStyle/>
          <a:p>
            <a:pPr defTabSz="914400" fontAlgn="auto">
              <a:spcBef>
                <a:spcPts val="0"/>
              </a:spcBef>
              <a:spcAft>
                <a:spcPts val="0"/>
              </a:spcAft>
            </a:pPr>
            <a:r>
              <a:rPr lang="en-US" b="1" dirty="0" smtClean="0">
                <a:solidFill>
                  <a:prstClr val="black"/>
                </a:solidFill>
                <a:latin typeface="Arial"/>
                <a:ea typeface="+mn-ea"/>
                <a:cs typeface="+mn-cs"/>
              </a:rPr>
              <a:t>Birth Trauma Rate</a:t>
            </a:r>
            <a:r>
              <a:rPr lang="en-US" dirty="0" smtClean="0">
                <a:solidFill>
                  <a:prstClr val="black"/>
                </a:solidFill>
                <a:latin typeface="Arial"/>
                <a:ea typeface="+mn-ea"/>
                <a:cs typeface="+mn-cs"/>
              </a:rPr>
              <a:t>: Calculated using CHIA’s 2012 case mix data.  The measure was calculated according to AHRQ’s technical specifications for PSI # 17, Birth Trauma Rate-Injury to Neonates.</a:t>
            </a:r>
          </a:p>
          <a:p>
            <a:pPr defTabSz="914400" fontAlgn="auto">
              <a:spcBef>
                <a:spcPts val="0"/>
              </a:spcBef>
              <a:spcAft>
                <a:spcPts val="0"/>
              </a:spcAft>
            </a:pPr>
            <a:endParaRPr lang="en-US" dirty="0" smtClean="0">
              <a:solidFill>
                <a:prstClr val="black"/>
              </a:solidFill>
              <a:latin typeface="Arial"/>
              <a:ea typeface="+mn-ea"/>
              <a:cs typeface="+mn-cs"/>
            </a:endParaRPr>
          </a:p>
          <a:p>
            <a:pPr defTabSz="914400" fontAlgn="auto">
              <a:spcBef>
                <a:spcPts val="0"/>
              </a:spcBef>
              <a:spcAft>
                <a:spcPts val="0"/>
              </a:spcAft>
            </a:pPr>
            <a:r>
              <a:rPr lang="en-US" b="1" dirty="0" smtClean="0">
                <a:solidFill>
                  <a:prstClr val="black"/>
                </a:solidFill>
                <a:latin typeface="Arial"/>
                <a:ea typeface="+mn-ea"/>
                <a:cs typeface="+mn-cs"/>
              </a:rPr>
              <a:t>Obstetric Trauma Rate</a:t>
            </a:r>
            <a:r>
              <a:rPr lang="en-US" dirty="0" smtClean="0">
                <a:solidFill>
                  <a:prstClr val="black"/>
                </a:solidFill>
                <a:latin typeface="Arial"/>
                <a:ea typeface="+mn-ea"/>
                <a:cs typeface="+mn-cs"/>
              </a:rPr>
              <a:t>: Calculated using CHIA’s 2012 case mix data. The measure was calculated according to AHRQ’s technical specifications for PSI # 19, Obstetric Trauma Rate – Vaginal Delivery without instrument.</a:t>
            </a:r>
          </a:p>
          <a:p>
            <a:pPr defTabSz="914400" fontAlgn="auto">
              <a:spcBef>
                <a:spcPts val="0"/>
              </a:spcBef>
              <a:spcAft>
                <a:spcPts val="0"/>
              </a:spcAft>
            </a:pPr>
            <a:endParaRPr lang="en-US" dirty="0">
              <a:solidFill>
                <a:prstClr val="black"/>
              </a:solidFill>
              <a:latin typeface="Arial"/>
              <a:ea typeface="+mn-ea"/>
              <a:cs typeface="+mn-cs"/>
            </a:endParaRPr>
          </a:p>
          <a:p>
            <a:pPr defTabSz="914400" fontAlgn="auto">
              <a:spcBef>
                <a:spcPts val="0"/>
              </a:spcBef>
              <a:spcAft>
                <a:spcPts val="0"/>
              </a:spcAft>
            </a:pPr>
            <a:r>
              <a:rPr lang="en-US" b="1" dirty="0" smtClean="0">
                <a:solidFill>
                  <a:prstClr val="black"/>
                </a:solidFill>
                <a:latin typeface="Arial"/>
                <a:ea typeface="+mn-ea"/>
                <a:cs typeface="+mn-cs"/>
              </a:rPr>
              <a:t>C-Section Rate</a:t>
            </a:r>
            <a:r>
              <a:rPr lang="en-US" dirty="0" smtClean="0">
                <a:solidFill>
                  <a:prstClr val="black"/>
                </a:solidFill>
                <a:latin typeface="Arial"/>
                <a:ea typeface="+mn-ea"/>
                <a:cs typeface="+mn-cs"/>
              </a:rPr>
              <a:t>: We used Leapfrog Group’s most recent NTSV C-Section rate for 2015.</a:t>
            </a:r>
          </a:p>
          <a:p>
            <a:pPr defTabSz="914400" fontAlgn="auto">
              <a:spcBef>
                <a:spcPts val="0"/>
              </a:spcBef>
              <a:spcAft>
                <a:spcPts val="0"/>
              </a:spcAft>
            </a:pPr>
            <a:r>
              <a:rPr lang="en-US" dirty="0">
                <a:solidFill>
                  <a:prstClr val="black"/>
                </a:solidFill>
                <a:latin typeface="Arial"/>
                <a:ea typeface="+mn-ea"/>
                <a:cs typeface="+mn-cs"/>
                <a:hlinkClick r:id="rId3"/>
              </a:rPr>
              <a:t>http://</a:t>
            </a:r>
            <a:r>
              <a:rPr lang="en-US" dirty="0" smtClean="0">
                <a:solidFill>
                  <a:prstClr val="black"/>
                </a:solidFill>
                <a:latin typeface="Arial"/>
                <a:ea typeface="+mn-ea"/>
                <a:cs typeface="+mn-cs"/>
                <a:hlinkClick r:id="rId3"/>
              </a:rPr>
              <a:t>www.leapfroggroup.org/compare-hospitals</a:t>
            </a:r>
            <a:endParaRPr lang="en-US" dirty="0" smtClean="0">
              <a:solidFill>
                <a:prstClr val="black"/>
              </a:solidFill>
              <a:latin typeface="Arial"/>
              <a:ea typeface="+mn-ea"/>
              <a:cs typeface="+mn-cs"/>
            </a:endParaRPr>
          </a:p>
          <a:p>
            <a:pPr defTabSz="914400" fontAlgn="auto">
              <a:spcBef>
                <a:spcPts val="0"/>
              </a:spcBef>
              <a:spcAft>
                <a:spcPts val="0"/>
              </a:spcAft>
            </a:pPr>
            <a:endParaRPr lang="en-US" dirty="0">
              <a:solidFill>
                <a:prstClr val="black"/>
              </a:solidFill>
              <a:latin typeface="Arial"/>
              <a:ea typeface="+mn-ea"/>
              <a:cs typeface="+mn-cs"/>
            </a:endParaRPr>
          </a:p>
          <a:p>
            <a:pPr defTabSz="914400" fontAlgn="auto">
              <a:spcBef>
                <a:spcPts val="0"/>
              </a:spcBef>
              <a:spcAft>
                <a:spcPts val="0"/>
              </a:spcAft>
            </a:pPr>
            <a:r>
              <a:rPr lang="en-US" b="1" dirty="0" smtClean="0">
                <a:solidFill>
                  <a:prstClr val="black"/>
                </a:solidFill>
                <a:latin typeface="Arial"/>
                <a:ea typeface="+mn-ea"/>
                <a:cs typeface="+mn-cs"/>
              </a:rPr>
              <a:t>Volume of Discharges:</a:t>
            </a:r>
            <a:r>
              <a:rPr lang="en-US" dirty="0" smtClean="0">
                <a:solidFill>
                  <a:prstClr val="black"/>
                </a:solidFill>
                <a:latin typeface="Arial"/>
                <a:ea typeface="+mn-ea"/>
                <a:cs typeface="+mn-cs"/>
              </a:rPr>
              <a:t>  We calculated the total number of discharges for uncomplicated vaginal delivery (DRG 775) and uncomplicated C-sections (DRG 766) for commercial payers from the CHIA’s case mix data for 2012 and 2014</a:t>
            </a:r>
            <a:endParaRPr lang="en-US" b="1" dirty="0" smtClean="0">
              <a:solidFill>
                <a:prstClr val="black"/>
              </a:solidFill>
              <a:latin typeface="Arial"/>
              <a:ea typeface="+mn-ea"/>
              <a:cs typeface="+mn-cs"/>
            </a:endParaRPr>
          </a:p>
        </p:txBody>
      </p:sp>
    </p:spTree>
    <p:extLst>
      <p:ext uri="{BB962C8B-B14F-4D97-AF65-F5344CB8AC3E}">
        <p14:creationId xmlns:p14="http://schemas.microsoft.com/office/powerpoint/2010/main" val="9703868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12112366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223"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6" name="Rectangle 5"/>
          <p:cNvSpPr/>
          <p:nvPr/>
        </p:nvSpPr>
        <p:spPr>
          <a:xfrm>
            <a:off x="1581150" y="3505200"/>
            <a:ext cx="5981700" cy="457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fontAlgn="auto">
              <a:spcBef>
                <a:spcPts val="0"/>
              </a:spcBef>
              <a:spcAft>
                <a:spcPts val="0"/>
              </a:spcAft>
            </a:pPr>
            <a:endParaRPr lang="en-US" sz="1200" dirty="0" smtClean="0">
              <a:solidFill>
                <a:prstClr val="black"/>
              </a:solidFill>
              <a:cs typeface="Arial" panose="020B0604020202020204" pitchFamily="34" charset="0"/>
            </a:endParaRPr>
          </a:p>
        </p:txBody>
      </p:sp>
      <p:sp>
        <p:nvSpPr>
          <p:cNvPr id="2" name="Text Placeholder 1"/>
          <p:cNvSpPr>
            <a:spLocks noGrp="1"/>
          </p:cNvSpPr>
          <p:nvPr>
            <p:ph type="body" sz="quarter" idx="10"/>
          </p:nvPr>
        </p:nvSpPr>
        <p:spPr/>
        <p:txBody>
          <a:bodyPr/>
          <a:lstStyle/>
          <a:p>
            <a:r>
              <a:rPr lang="en-US" dirty="0" smtClean="0">
                <a:solidFill>
                  <a:schemeClr val="tx1"/>
                </a:solidFill>
              </a:rPr>
              <a:t>Table of contents</a:t>
            </a:r>
            <a:endParaRPr lang="en-US" dirty="0">
              <a:solidFill>
                <a:schemeClr val="tx1"/>
              </a:solidFill>
            </a:endParaRPr>
          </a:p>
        </p:txBody>
      </p:sp>
      <p:sp>
        <p:nvSpPr>
          <p:cNvPr id="8" name="Text Placeholder 7"/>
          <p:cNvSpPr>
            <a:spLocks noGrp="1"/>
          </p:cNvSpPr>
          <p:nvPr>
            <p:ph type="body" sz="quarter" idx="11"/>
          </p:nvPr>
        </p:nvSpPr>
        <p:spPr/>
        <p:txBody>
          <a:bodyPr/>
          <a:lstStyle/>
          <a:p>
            <a:r>
              <a:rPr lang="en-US" dirty="0" smtClean="0">
                <a:solidFill>
                  <a:schemeClr val="tx1"/>
                </a:solidFill>
              </a:rPr>
              <a:t>Background</a:t>
            </a:r>
          </a:p>
          <a:p>
            <a:r>
              <a:rPr lang="en-US" dirty="0" smtClean="0">
                <a:solidFill>
                  <a:schemeClr val="tx1"/>
                </a:solidFill>
              </a:rPr>
              <a:t>Method</a:t>
            </a:r>
          </a:p>
          <a:p>
            <a:r>
              <a:rPr lang="en-US" b="1" dirty="0" smtClean="0">
                <a:solidFill>
                  <a:schemeClr val="tx1"/>
                </a:solidFill>
              </a:rPr>
              <a:t>Results</a:t>
            </a:r>
          </a:p>
          <a:p>
            <a:r>
              <a:rPr lang="en-US" dirty="0" smtClean="0">
                <a:solidFill>
                  <a:schemeClr val="tx1"/>
                </a:solidFill>
              </a:rPr>
              <a:t>Policy Implications</a:t>
            </a:r>
            <a:endParaRPr lang="en-US" dirty="0">
              <a:solidFill>
                <a:schemeClr val="tx1"/>
              </a:solidFill>
            </a:endParaRPr>
          </a:p>
          <a:p>
            <a:endParaRPr lang="en-US" dirty="0"/>
          </a:p>
        </p:txBody>
      </p:sp>
    </p:spTree>
    <p:extLst>
      <p:ext uri="{BB962C8B-B14F-4D97-AF65-F5344CB8AC3E}">
        <p14:creationId xmlns:p14="http://schemas.microsoft.com/office/powerpoint/2010/main" val="18912168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990600" y="6172200"/>
            <a:ext cx="6324600" cy="685800"/>
          </a:xfrm>
        </p:spPr>
        <p:txBody>
          <a:bodyPr/>
          <a:lstStyle/>
          <a:p>
            <a:r>
              <a:rPr lang="en-US" dirty="0"/>
              <a:t>Source:  HPC Analysis—CHIA, </a:t>
            </a:r>
            <a:r>
              <a:rPr lang="en-US" dirty="0" smtClean="0"/>
              <a:t>All Payer Claims Database, 2011-2012, </a:t>
            </a:r>
            <a:r>
              <a:rPr lang="en-US" dirty="0"/>
              <a:t>CHIA, Hospital Inpatient Discharge Database, </a:t>
            </a:r>
            <a:r>
              <a:rPr lang="en-US" dirty="0" smtClean="0"/>
              <a:t>2014, Leapfrog Group, 2015</a:t>
            </a:r>
          </a:p>
          <a:p>
            <a:r>
              <a:rPr lang="en-US" dirty="0" smtClean="0"/>
              <a:t>Notes: C-Section Rate is the NTSV C-Section Rate calculated from the Leapfrog Group, 2015, “D” means the hospital declined to provide the data</a:t>
            </a:r>
            <a:endParaRPr lang="en-US" dirty="0"/>
          </a:p>
          <a:p>
            <a:r>
              <a:rPr lang="en-US" dirty="0" smtClean="0"/>
              <a:t>Volume of deliveries is all commercial deliveries for 2014</a:t>
            </a:r>
          </a:p>
        </p:txBody>
      </p:sp>
      <p:sp>
        <p:nvSpPr>
          <p:cNvPr id="2" name="Title 1"/>
          <p:cNvSpPr>
            <a:spLocks noGrp="1"/>
          </p:cNvSpPr>
          <p:nvPr>
            <p:ph type="ctrTitle"/>
          </p:nvPr>
        </p:nvSpPr>
        <p:spPr/>
        <p:txBody>
          <a:bodyPr/>
          <a:lstStyle/>
          <a:p>
            <a:r>
              <a:rPr lang="en-US" dirty="0" smtClean="0">
                <a:solidFill>
                  <a:schemeClr val="tx1"/>
                </a:solidFill>
              </a:rPr>
              <a:t>Price varies extensively without any associated variation in quality</a:t>
            </a:r>
            <a:endParaRPr lang="en-US" dirty="0">
              <a:solidFill>
                <a:schemeClr val="tx1"/>
              </a:solidFill>
            </a:endParaRPr>
          </a:p>
        </p:txBody>
      </p:sp>
      <p:pic>
        <p:nvPicPr>
          <p:cNvPr id="5" name="Picture 2" descr="C:\Users\apervin\Desktop\materna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219200"/>
            <a:ext cx="7891665" cy="4819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86794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990600" y="6172200"/>
            <a:ext cx="6324600" cy="685800"/>
          </a:xfrm>
        </p:spPr>
        <p:txBody>
          <a:bodyPr/>
          <a:lstStyle/>
          <a:p>
            <a:r>
              <a:rPr lang="en-US" dirty="0"/>
              <a:t>Source:  HPC Analysis—CHIA, </a:t>
            </a:r>
            <a:r>
              <a:rPr lang="en-US" dirty="0" smtClean="0"/>
              <a:t>All Payer Claims Database, 2011-2012, </a:t>
            </a:r>
            <a:r>
              <a:rPr lang="en-US" dirty="0"/>
              <a:t>CHIA, Hospital Inpatient Discharge Database, </a:t>
            </a:r>
            <a:r>
              <a:rPr lang="en-US" dirty="0" smtClean="0"/>
              <a:t>20124 Leapfrog Group, 2015</a:t>
            </a:r>
          </a:p>
          <a:p>
            <a:r>
              <a:rPr lang="en-US" dirty="0" smtClean="0"/>
              <a:t>Notes: * this number was produced by looking at the price and quantity of C sections and vaginal deliveries at the hospital level within the APCD</a:t>
            </a:r>
          </a:p>
        </p:txBody>
      </p:sp>
      <p:sp>
        <p:nvSpPr>
          <p:cNvPr id="2" name="Title 1"/>
          <p:cNvSpPr>
            <a:spLocks noGrp="1"/>
          </p:cNvSpPr>
          <p:nvPr>
            <p:ph type="ctrTitle"/>
          </p:nvPr>
        </p:nvSpPr>
        <p:spPr/>
        <p:txBody>
          <a:bodyPr/>
          <a:lstStyle/>
          <a:p>
            <a:r>
              <a:rPr lang="en-US" dirty="0" smtClean="0">
                <a:solidFill>
                  <a:schemeClr val="tx1"/>
                </a:solidFill>
              </a:rPr>
              <a:t>Price is the main driver of episode spending, not differences in quality or C-sections</a:t>
            </a:r>
            <a:endParaRPr lang="en-US" dirty="0">
              <a:solidFill>
                <a:schemeClr val="tx1"/>
              </a:solidFill>
            </a:endParaRPr>
          </a:p>
        </p:txBody>
      </p:sp>
      <p:sp>
        <p:nvSpPr>
          <p:cNvPr id="7" name="Text Placeholder 3"/>
          <p:cNvSpPr txBox="1">
            <a:spLocks/>
          </p:cNvSpPr>
          <p:nvPr/>
        </p:nvSpPr>
        <p:spPr>
          <a:xfrm>
            <a:off x="323850" y="990600"/>
            <a:ext cx="8521112" cy="4953000"/>
          </a:xfrm>
          <a:prstGeom prst="rect">
            <a:avLst/>
          </a:prstGeom>
        </p:spPr>
        <p:txBody>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7525" lvl="2" indent="-285750" fontAlgn="auto">
              <a:spcAft>
                <a:spcPts val="0"/>
              </a:spcAft>
            </a:pPr>
            <a:r>
              <a:rPr lang="en-US" sz="2000" dirty="0" smtClean="0">
                <a:solidFill>
                  <a:srgbClr val="000000"/>
                </a:solidFill>
              </a:rPr>
              <a:t>We found that price was uncorrelated with our quality measures</a:t>
            </a:r>
          </a:p>
          <a:p>
            <a:pPr marL="974725" lvl="3" indent="-285750" fontAlgn="auto">
              <a:spcAft>
                <a:spcPts val="0"/>
              </a:spcAft>
            </a:pPr>
            <a:r>
              <a:rPr lang="en-US" sz="1600" dirty="0" smtClean="0">
                <a:solidFill>
                  <a:srgbClr val="000000"/>
                </a:solidFill>
              </a:rPr>
              <a:t>Patient Safety Indicator 17: Birth Trauma Rate-Injury to Neonates, r=.03, p= .86</a:t>
            </a:r>
          </a:p>
          <a:p>
            <a:pPr marL="974725" lvl="3" indent="-285750" fontAlgn="auto">
              <a:spcAft>
                <a:spcPts val="0"/>
              </a:spcAft>
            </a:pPr>
            <a:r>
              <a:rPr lang="en-US" sz="1600" dirty="0" smtClean="0">
                <a:solidFill>
                  <a:srgbClr val="000000"/>
                </a:solidFill>
              </a:rPr>
              <a:t>Patient Safety Indicator 19: Obstetric Trauma-Vaginal Delivery without instrument, r= -.10, p=.53</a:t>
            </a:r>
          </a:p>
          <a:p>
            <a:pPr marL="517525" lvl="2" indent="-285750" fontAlgn="auto">
              <a:spcAft>
                <a:spcPts val="0"/>
              </a:spcAft>
            </a:pPr>
            <a:r>
              <a:rPr lang="en-US" sz="2000" dirty="0" smtClean="0">
                <a:solidFill>
                  <a:srgbClr val="000000"/>
                </a:solidFill>
              </a:rPr>
              <a:t>~85% of the variation in episode spending was due to the variation in the procedure price of the delivery,* as apposed to the variation in the C section rate.  </a:t>
            </a:r>
          </a:p>
          <a:p>
            <a:pPr marL="517525" lvl="2" indent="-285750" fontAlgn="auto">
              <a:spcAft>
                <a:spcPts val="0"/>
              </a:spcAft>
            </a:pPr>
            <a:endParaRPr lang="en-US" sz="2000" u="sng" dirty="0" smtClean="0">
              <a:solidFill>
                <a:prstClr val="black"/>
              </a:solidFill>
            </a:endParaRPr>
          </a:p>
        </p:txBody>
      </p:sp>
    </p:spTree>
    <p:extLst>
      <p:ext uri="{BB962C8B-B14F-4D97-AF65-F5344CB8AC3E}">
        <p14:creationId xmlns:p14="http://schemas.microsoft.com/office/powerpoint/2010/main" val="16209994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40644273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47"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6" name="Rectangle 5"/>
          <p:cNvSpPr/>
          <p:nvPr/>
        </p:nvSpPr>
        <p:spPr>
          <a:xfrm>
            <a:off x="1581150" y="4038600"/>
            <a:ext cx="5981700" cy="4572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fontAlgn="auto">
              <a:spcBef>
                <a:spcPts val="0"/>
              </a:spcBef>
              <a:spcAft>
                <a:spcPts val="0"/>
              </a:spcAft>
            </a:pPr>
            <a:endParaRPr lang="en-US" sz="1200" dirty="0" smtClean="0">
              <a:solidFill>
                <a:prstClr val="black"/>
              </a:solidFill>
              <a:cs typeface="Arial" panose="020B0604020202020204" pitchFamily="34" charset="0"/>
            </a:endParaRPr>
          </a:p>
        </p:txBody>
      </p:sp>
      <p:sp>
        <p:nvSpPr>
          <p:cNvPr id="2" name="Text Placeholder 1"/>
          <p:cNvSpPr>
            <a:spLocks noGrp="1"/>
          </p:cNvSpPr>
          <p:nvPr>
            <p:ph type="body" sz="quarter" idx="10"/>
          </p:nvPr>
        </p:nvSpPr>
        <p:spPr/>
        <p:txBody>
          <a:bodyPr/>
          <a:lstStyle/>
          <a:p>
            <a:r>
              <a:rPr lang="en-US" dirty="0" smtClean="0">
                <a:solidFill>
                  <a:schemeClr val="tx1"/>
                </a:solidFill>
              </a:rPr>
              <a:t>Table of contents</a:t>
            </a:r>
            <a:endParaRPr lang="en-US" dirty="0">
              <a:solidFill>
                <a:schemeClr val="tx1"/>
              </a:solidFill>
            </a:endParaRPr>
          </a:p>
        </p:txBody>
      </p:sp>
      <p:sp>
        <p:nvSpPr>
          <p:cNvPr id="8" name="Text Placeholder 7"/>
          <p:cNvSpPr>
            <a:spLocks noGrp="1"/>
          </p:cNvSpPr>
          <p:nvPr>
            <p:ph type="body" sz="quarter" idx="11"/>
          </p:nvPr>
        </p:nvSpPr>
        <p:spPr/>
        <p:txBody>
          <a:bodyPr/>
          <a:lstStyle/>
          <a:p>
            <a:r>
              <a:rPr lang="en-US" dirty="0" smtClean="0">
                <a:solidFill>
                  <a:schemeClr val="tx1"/>
                </a:solidFill>
              </a:rPr>
              <a:t>Background</a:t>
            </a:r>
          </a:p>
          <a:p>
            <a:r>
              <a:rPr lang="en-US" dirty="0" smtClean="0">
                <a:solidFill>
                  <a:schemeClr val="tx1"/>
                </a:solidFill>
              </a:rPr>
              <a:t>Method</a:t>
            </a:r>
          </a:p>
          <a:p>
            <a:r>
              <a:rPr lang="en-US" dirty="0" smtClean="0">
                <a:solidFill>
                  <a:schemeClr val="tx1"/>
                </a:solidFill>
              </a:rPr>
              <a:t>Results</a:t>
            </a:r>
          </a:p>
          <a:p>
            <a:r>
              <a:rPr lang="en-US" b="1" dirty="0" smtClean="0">
                <a:solidFill>
                  <a:schemeClr val="tx1"/>
                </a:solidFill>
              </a:rPr>
              <a:t>Policy Implications</a:t>
            </a:r>
            <a:endParaRPr lang="en-US" b="1" dirty="0">
              <a:solidFill>
                <a:schemeClr val="tx1"/>
              </a:solidFill>
            </a:endParaRPr>
          </a:p>
          <a:p>
            <a:endParaRPr lang="en-US" dirty="0"/>
          </a:p>
        </p:txBody>
      </p:sp>
    </p:spTree>
    <p:extLst>
      <p:ext uri="{BB962C8B-B14F-4D97-AF65-F5344CB8AC3E}">
        <p14:creationId xmlns:p14="http://schemas.microsoft.com/office/powerpoint/2010/main" val="402860040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990600" y="6096000"/>
            <a:ext cx="6324600" cy="685800"/>
          </a:xfrm>
        </p:spPr>
        <p:txBody>
          <a:bodyPr/>
          <a:lstStyle/>
          <a:p>
            <a:r>
              <a:rPr lang="en-US" dirty="0" smtClean="0"/>
              <a:t>Pacific Business Group on Health:  Maternity Payment and Care Redesign Pilot</a:t>
            </a:r>
            <a:endParaRPr lang="en-US" dirty="0"/>
          </a:p>
        </p:txBody>
      </p:sp>
      <p:sp>
        <p:nvSpPr>
          <p:cNvPr id="2" name="Title 1"/>
          <p:cNvSpPr>
            <a:spLocks noGrp="1"/>
          </p:cNvSpPr>
          <p:nvPr>
            <p:ph type="ctrTitle"/>
          </p:nvPr>
        </p:nvSpPr>
        <p:spPr/>
        <p:txBody>
          <a:bodyPr/>
          <a:lstStyle/>
          <a:p>
            <a:r>
              <a:rPr lang="en-US" dirty="0" smtClean="0">
                <a:solidFill>
                  <a:schemeClr val="tx1"/>
                </a:solidFill>
              </a:rPr>
              <a:t>Businesses in California have experimented with blended payments for maternal care</a:t>
            </a:r>
            <a:endParaRPr lang="en-US" dirty="0">
              <a:solidFill>
                <a:schemeClr val="tx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0703" y="2545378"/>
            <a:ext cx="5219697" cy="3779222"/>
          </a:xfrm>
          <a:prstGeom prst="rect">
            <a:avLst/>
          </a:prstGeom>
        </p:spPr>
      </p:pic>
      <p:sp>
        <p:nvSpPr>
          <p:cNvPr id="7" name="Text Placeholder 3"/>
          <p:cNvSpPr txBox="1">
            <a:spLocks/>
          </p:cNvSpPr>
          <p:nvPr/>
        </p:nvSpPr>
        <p:spPr>
          <a:xfrm>
            <a:off x="297588" y="1066800"/>
            <a:ext cx="8521112" cy="1371600"/>
          </a:xfrm>
          <a:prstGeom prst="rect">
            <a:avLst/>
          </a:prstGeom>
        </p:spPr>
        <p:txBody>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7525" lvl="2" indent="-285750" fontAlgn="auto">
              <a:spcAft>
                <a:spcPts val="0"/>
              </a:spcAft>
            </a:pPr>
            <a:r>
              <a:rPr lang="en-US" sz="1400" dirty="0" smtClean="0">
                <a:solidFill>
                  <a:srgbClr val="000000"/>
                </a:solidFill>
              </a:rPr>
              <a:t>The Pacific Business Group on Health’s members are experimenting with combining a C-section and vaginal delivery payment into a single blended payment</a:t>
            </a:r>
          </a:p>
          <a:p>
            <a:pPr marL="517525" lvl="2" indent="-285750" fontAlgn="auto">
              <a:spcAft>
                <a:spcPts val="0"/>
              </a:spcAft>
            </a:pPr>
            <a:r>
              <a:rPr lang="en-US" sz="1400" dirty="0" smtClean="0">
                <a:solidFill>
                  <a:srgbClr val="000000"/>
                </a:solidFill>
              </a:rPr>
              <a:t>Preliminary results show that the NTSV C-Section rate has dropped since they implemented the program</a:t>
            </a:r>
          </a:p>
          <a:p>
            <a:pPr marL="517525" lvl="2" indent="-285750" fontAlgn="auto">
              <a:spcAft>
                <a:spcPts val="0"/>
              </a:spcAft>
            </a:pPr>
            <a:endParaRPr lang="en-US" sz="1400" dirty="0" smtClean="0">
              <a:solidFill>
                <a:srgbClr val="000000"/>
              </a:solidFill>
            </a:endParaRPr>
          </a:p>
          <a:p>
            <a:pPr marL="517525" lvl="2" indent="-285750" fontAlgn="auto">
              <a:spcAft>
                <a:spcPts val="0"/>
              </a:spcAft>
            </a:pPr>
            <a:endParaRPr lang="en-US" sz="1600" u="sng" dirty="0" smtClean="0">
              <a:solidFill>
                <a:prstClr val="black"/>
              </a:solidFill>
            </a:endParaRPr>
          </a:p>
        </p:txBody>
      </p:sp>
    </p:spTree>
    <p:extLst>
      <p:ext uri="{BB962C8B-B14F-4D97-AF65-F5344CB8AC3E}">
        <p14:creationId xmlns:p14="http://schemas.microsoft.com/office/powerpoint/2010/main" val="26574212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User Group Slides Posted Soon</a:t>
            </a:r>
            <a:br>
              <a:rPr lang="en-US" dirty="0" smtClean="0"/>
            </a:br>
            <a:r>
              <a:rPr lang="en-US" sz="2200" dirty="0"/>
              <a:t>[</a:t>
            </a:r>
            <a:r>
              <a:rPr lang="en-US" sz="2200" dirty="0">
                <a:hlinkClick r:id="rId3"/>
              </a:rPr>
              <a:t>http://www.chiamass.gov/ma-apcd-and-case-mix-user-workgroup-information</a:t>
            </a:r>
            <a:r>
              <a:rPr lang="en-US" sz="2200" dirty="0" smtClean="0">
                <a:hlinkClick r:id="rId3"/>
              </a:rPr>
              <a:t>/]</a:t>
            </a:r>
            <a:endParaRPr lang="en-US" sz="2200"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Based on feedback, grouped by topic and not date of meeting</a:t>
            </a:r>
            <a:endParaRPr lang="en-US" sz="1600" dirty="0" smtClean="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Three categories:</a:t>
            </a:r>
          </a:p>
          <a:p>
            <a:pPr marL="800100" lvl="1" indent="-342900" algn="l">
              <a:buFont typeface="Wingdings" panose="05000000000000000000" pitchFamily="2" charset="2"/>
              <a:buChar char="ü"/>
            </a:pPr>
            <a:r>
              <a:rPr lang="en-US" sz="2000" u="sng" dirty="0" smtClean="0">
                <a:solidFill>
                  <a:schemeClr val="tx2"/>
                </a:solidFill>
                <a:latin typeface="Arial" panose="020B0604020202020204" pitchFamily="34" charset="0"/>
                <a:cs typeface="Arial" panose="020B0604020202020204" pitchFamily="34" charset="0"/>
              </a:rPr>
              <a:t>Application Questions</a:t>
            </a:r>
            <a:r>
              <a:rPr lang="en-US" sz="2000" dirty="0" smtClean="0">
                <a:solidFill>
                  <a:schemeClr val="tx2"/>
                </a:solidFill>
                <a:latin typeface="Arial" panose="020B0604020202020204" pitchFamily="34" charset="0"/>
                <a:cs typeface="Arial" panose="020B0604020202020204" pitchFamily="34" charset="0"/>
              </a:rPr>
              <a:t> (“When do fees need to be paid?”)</a:t>
            </a:r>
          </a:p>
          <a:p>
            <a:pPr marL="800100" lvl="1" indent="-342900" algn="l">
              <a:buFont typeface="Wingdings" panose="05000000000000000000" pitchFamily="2" charset="2"/>
              <a:buChar char="ü"/>
            </a:pPr>
            <a:r>
              <a:rPr lang="en-US" sz="2000" u="sng" dirty="0" smtClean="0">
                <a:solidFill>
                  <a:schemeClr val="tx2"/>
                </a:solidFill>
                <a:latin typeface="Arial" panose="020B0604020202020204" pitchFamily="34" charset="0"/>
                <a:cs typeface="Arial" panose="020B0604020202020204" pitchFamily="34" charset="0"/>
              </a:rPr>
              <a:t>Questions from Users</a:t>
            </a:r>
            <a:r>
              <a:rPr lang="en-US" sz="2000" dirty="0" smtClean="0">
                <a:solidFill>
                  <a:schemeClr val="tx2"/>
                </a:solidFill>
                <a:latin typeface="Arial" panose="020B0604020202020204" pitchFamily="34" charset="0"/>
                <a:cs typeface="Arial" panose="020B0604020202020204" pitchFamily="34" charset="0"/>
              </a:rPr>
              <a:t> – one PDF containing multiple questions (mostly short questions/answers with 1 or 2 slides each)</a:t>
            </a:r>
          </a:p>
          <a:p>
            <a:pPr marL="1257300" lvl="2" indent="-342900" algn="l">
              <a:buFont typeface="Courier New" panose="02070309020205020404" pitchFamily="49" charset="0"/>
              <a:buChar char="o"/>
            </a:pPr>
            <a:r>
              <a:rPr lang="en-US" sz="1600" dirty="0" smtClean="0">
                <a:solidFill>
                  <a:schemeClr val="tx2"/>
                </a:solidFill>
                <a:latin typeface="Arial" panose="020B0604020202020204" pitchFamily="34" charset="0"/>
                <a:cs typeface="Arial" panose="020B0604020202020204" pitchFamily="34" charset="0"/>
              </a:rPr>
              <a:t>These two sections will be tagged with keywords.  The list of keywords will be on the website and those keywords will be footnoted to each slide so people can Ctrl-F in the PDF</a:t>
            </a:r>
          </a:p>
          <a:p>
            <a:pPr marL="800100" lvl="1" indent="-342900" algn="l">
              <a:buFont typeface="Wingdings" panose="05000000000000000000" pitchFamily="2" charset="2"/>
              <a:buChar char="ü"/>
            </a:pPr>
            <a:r>
              <a:rPr lang="en-US" sz="2000" u="sng" dirty="0" smtClean="0">
                <a:solidFill>
                  <a:schemeClr val="tx2"/>
                </a:solidFill>
                <a:latin typeface="Arial" panose="020B0604020202020204" pitchFamily="34" charset="0"/>
                <a:cs typeface="Arial" panose="020B0604020202020204" pitchFamily="34" charset="0"/>
              </a:rPr>
              <a:t>Tutorials</a:t>
            </a:r>
            <a:r>
              <a:rPr lang="en-US" sz="2000" dirty="0" smtClean="0">
                <a:solidFill>
                  <a:schemeClr val="tx2"/>
                </a:solidFill>
                <a:latin typeface="Arial" panose="020B0604020202020204" pitchFamily="34" charset="0"/>
                <a:cs typeface="Arial" panose="020B0604020202020204" pitchFamily="34" charset="0"/>
              </a:rPr>
              <a:t> – PDFs for each tutorial – hyperlink on the website will say what each tutorial is (Example: </a:t>
            </a:r>
            <a:r>
              <a:rPr lang="en-US" sz="2000" dirty="0">
                <a:solidFill>
                  <a:schemeClr val="tx2"/>
                </a:solidFill>
                <a:latin typeface="Arial" panose="020B0604020202020204" pitchFamily="34" charset="0"/>
                <a:cs typeface="Arial" panose="020B0604020202020204" pitchFamily="34" charset="0"/>
              </a:rPr>
              <a:t>“What APCD Fields Can be Used to Filter for Medicaid Managed Care Beneficiaries</a:t>
            </a:r>
            <a:r>
              <a:rPr lang="en-US" sz="2000" dirty="0" smtClean="0">
                <a:solidFill>
                  <a:schemeClr val="tx2"/>
                </a:solidFill>
                <a:latin typeface="Arial" panose="020B0604020202020204" pitchFamily="34" charset="0"/>
                <a:cs typeface="Arial" panose="020B0604020202020204" pitchFamily="34" charset="0"/>
              </a:rPr>
              <a:t>?”)</a:t>
            </a:r>
            <a:endParaRPr lang="en-US" sz="2000" dirty="0">
              <a:solidFill>
                <a:schemeClr val="tx2"/>
              </a:solidFill>
              <a:latin typeface="Arial" panose="020B0604020202020204" pitchFamily="34" charset="0"/>
              <a:cs typeface="Arial" panose="020B0604020202020204" pitchFamily="34" charset="0"/>
            </a:endParaRPr>
          </a:p>
          <a:p>
            <a:pPr marL="457200" indent="-457200">
              <a:buFont typeface="Courier New" panose="02070309020205020404" pitchFamily="49" charset="0"/>
              <a:buChar char="o"/>
            </a:pPr>
            <a:endParaRPr lang="en-US" sz="1200" dirty="0"/>
          </a:p>
        </p:txBody>
      </p:sp>
    </p:spTree>
    <p:extLst>
      <p:ext uri="{BB962C8B-B14F-4D97-AF65-F5344CB8AC3E}">
        <p14:creationId xmlns:p14="http://schemas.microsoft.com/office/powerpoint/2010/main" val="28423539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533400" y="381640"/>
            <a:ext cx="8493120" cy="4147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5pPr>
            <a:lvl6pPr marL="1536700" indent="-215900" defTabSz="457200" fontAlgn="base" hangingPunct="0">
              <a:lnSpc>
                <a:spcPct val="93000"/>
              </a:lnSpc>
              <a:spcBef>
                <a:spcPct val="0"/>
              </a:spcBef>
              <a:spcAft>
                <a:spcPct val="0"/>
              </a:spcAft>
              <a:buClr>
                <a:srgbClr val="000000"/>
              </a:buClr>
              <a:buSzPct val="45000"/>
              <a:buFont typeface="Wingdings" charset="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6pPr>
            <a:lvl7pPr marL="1993900" indent="-215900" defTabSz="457200" fontAlgn="base" hangingPunct="0">
              <a:lnSpc>
                <a:spcPct val="93000"/>
              </a:lnSpc>
              <a:spcBef>
                <a:spcPct val="0"/>
              </a:spcBef>
              <a:spcAft>
                <a:spcPct val="0"/>
              </a:spcAft>
              <a:buClr>
                <a:srgbClr val="000000"/>
              </a:buClr>
              <a:buSzPct val="45000"/>
              <a:buFont typeface="Wingdings" charset="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7pPr>
            <a:lvl8pPr marL="2451100" indent="-215900" defTabSz="457200" fontAlgn="base" hangingPunct="0">
              <a:lnSpc>
                <a:spcPct val="93000"/>
              </a:lnSpc>
              <a:spcBef>
                <a:spcPct val="0"/>
              </a:spcBef>
              <a:spcAft>
                <a:spcPct val="0"/>
              </a:spcAft>
              <a:buClr>
                <a:srgbClr val="000000"/>
              </a:buClr>
              <a:buSzPct val="45000"/>
              <a:buFont typeface="Wingdings" charset="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8pPr>
            <a:lvl9pPr marL="2908300" indent="-215900" defTabSz="457200" fontAlgn="base" hangingPunct="0">
              <a:lnSpc>
                <a:spcPct val="93000"/>
              </a:lnSpc>
              <a:spcBef>
                <a:spcPct val="0"/>
              </a:spcBef>
              <a:spcAft>
                <a:spcPct val="0"/>
              </a:spcAft>
              <a:buClr>
                <a:srgbClr val="000000"/>
              </a:buClr>
              <a:buSzPct val="45000"/>
              <a:buFont typeface="Wingdings" charset="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sz="2400">
                <a:solidFill>
                  <a:srgbClr val="000000"/>
                </a:solidFill>
                <a:latin typeface="Times New Roman" pitchFamily="16" charset="0"/>
                <a:ea typeface="msgothic" charset="0"/>
                <a:cs typeface="msgothic" charset="0"/>
              </a:defRPr>
            </a:lvl9pPr>
          </a:lstStyle>
          <a:p>
            <a:pPr defTabSz="914400" fontAlgn="auto">
              <a:spcBef>
                <a:spcPts val="0"/>
              </a:spcBef>
              <a:spcAft>
                <a:spcPts val="0"/>
              </a:spcAft>
            </a:pPr>
            <a:r>
              <a:rPr lang="en-GB" altLang="en-US" sz="1800" b="1" dirty="0" smtClean="0">
                <a:solidFill>
                  <a:prstClr val="black"/>
                </a:solidFill>
                <a:latin typeface="Arial" charset="0"/>
              </a:rPr>
              <a:t>Reference pricing has been shown to lower prices at high priced hospitals</a:t>
            </a:r>
            <a:endParaRPr lang="en-GB" altLang="en-US" sz="1800" b="1" dirty="0">
              <a:solidFill>
                <a:prstClr val="black"/>
              </a:solidFill>
              <a:latin typeface="Arial"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9360" y="4851053"/>
            <a:ext cx="1276440" cy="25434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FFFFF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59" y="2044285"/>
            <a:ext cx="6248401" cy="3061115"/>
          </a:xfrm>
          <a:prstGeom prst="rect">
            <a:avLst/>
          </a:prstGeom>
          <a:noFill/>
          <a:ln w="9525">
            <a:solidFill>
              <a:srgbClr val="FFFFFF"/>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7" name="Text Box 5"/>
          <p:cNvSpPr txBox="1">
            <a:spLocks noChangeArrowheads="1"/>
          </p:cNvSpPr>
          <p:nvPr/>
        </p:nvSpPr>
        <p:spPr bwMode="auto">
          <a:xfrm>
            <a:off x="1163640" y="6553200"/>
            <a:ext cx="7751760" cy="244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85725" indent="-85725">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1pPr>
            <a:lvl2pPr>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2pPr>
            <a:lvl3pPr>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3pPr>
            <a:lvl4pPr>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4pPr>
            <a:lvl5pPr>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5pPr>
            <a:lvl6pPr marL="1536700" indent="-215900" defTabSz="457200" fontAlgn="base" hangingPunct="0">
              <a:lnSpc>
                <a:spcPct val="93000"/>
              </a:lnSpc>
              <a:spcBef>
                <a:spcPct val="0"/>
              </a:spcBef>
              <a:spcAft>
                <a:spcPct val="0"/>
              </a:spcAft>
              <a:buClr>
                <a:srgbClr val="000000"/>
              </a:buClr>
              <a:buSzPct val="45000"/>
              <a:buFont typeface="Wingdings" charset="2"/>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6pPr>
            <a:lvl7pPr marL="1993900" indent="-215900" defTabSz="457200" fontAlgn="base" hangingPunct="0">
              <a:lnSpc>
                <a:spcPct val="93000"/>
              </a:lnSpc>
              <a:spcBef>
                <a:spcPct val="0"/>
              </a:spcBef>
              <a:spcAft>
                <a:spcPct val="0"/>
              </a:spcAft>
              <a:buClr>
                <a:srgbClr val="000000"/>
              </a:buClr>
              <a:buSzPct val="45000"/>
              <a:buFont typeface="Wingdings" charset="2"/>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7pPr>
            <a:lvl8pPr marL="2451100" indent="-215900" defTabSz="457200" fontAlgn="base" hangingPunct="0">
              <a:lnSpc>
                <a:spcPct val="93000"/>
              </a:lnSpc>
              <a:spcBef>
                <a:spcPct val="0"/>
              </a:spcBef>
              <a:spcAft>
                <a:spcPct val="0"/>
              </a:spcAft>
              <a:buClr>
                <a:srgbClr val="000000"/>
              </a:buClr>
              <a:buSzPct val="45000"/>
              <a:buFont typeface="Wingdings" charset="2"/>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8pPr>
            <a:lvl9pPr marL="2908300" indent="-215900" defTabSz="457200" fontAlgn="base" hangingPunct="0">
              <a:lnSpc>
                <a:spcPct val="93000"/>
              </a:lnSpc>
              <a:spcBef>
                <a:spcPct val="0"/>
              </a:spcBef>
              <a:spcAft>
                <a:spcPct val="0"/>
              </a:spcAft>
              <a:buClr>
                <a:srgbClr val="000000"/>
              </a:buClr>
              <a:buSzPct val="45000"/>
              <a:buFont typeface="Wingdings" charset="2"/>
              <a:tabLst>
                <a:tab pos="723900" algn="l"/>
                <a:tab pos="1447800" algn="l"/>
                <a:tab pos="2171700" algn="l"/>
                <a:tab pos="2895600" algn="l"/>
                <a:tab pos="3619500" algn="l"/>
                <a:tab pos="4343400" algn="l"/>
                <a:tab pos="5067300" algn="l"/>
              </a:tabLst>
              <a:defRPr sz="2400">
                <a:solidFill>
                  <a:srgbClr val="000000"/>
                </a:solidFill>
                <a:latin typeface="Times New Roman" pitchFamily="16" charset="0"/>
                <a:ea typeface="msgothic" charset="0"/>
                <a:cs typeface="msgothic" charset="0"/>
              </a:defRPr>
            </a:lvl9pPr>
          </a:lstStyle>
          <a:p>
            <a:pPr defTabSz="914400" fontAlgn="auto">
              <a:spcBef>
                <a:spcPts val="0"/>
              </a:spcBef>
              <a:spcAft>
                <a:spcPts val="0"/>
              </a:spcAft>
            </a:pPr>
            <a:r>
              <a:rPr lang="en-GB" altLang="en-US" sz="900" dirty="0">
                <a:latin typeface="Arial" charset="0"/>
              </a:rPr>
              <a:t>James C. Robinson, and Timothy T. Brown Health </a:t>
            </a:r>
            <a:r>
              <a:rPr lang="en-GB" altLang="en-US" sz="900" dirty="0" err="1">
                <a:latin typeface="Arial" charset="0"/>
              </a:rPr>
              <a:t>Aff</a:t>
            </a:r>
            <a:r>
              <a:rPr lang="en-GB" altLang="en-US" sz="900" dirty="0">
                <a:latin typeface="Arial" charset="0"/>
              </a:rPr>
              <a:t> </a:t>
            </a:r>
            <a:r>
              <a:rPr lang="en-GB" altLang="en-US" sz="900" dirty="0" smtClean="0">
                <a:latin typeface="Arial" charset="0"/>
              </a:rPr>
              <a:t>2013;32:1392-1397 ©2013 </a:t>
            </a:r>
            <a:r>
              <a:rPr lang="en-GB" altLang="en-US" sz="900" dirty="0">
                <a:latin typeface="Arial" charset="0"/>
              </a:rPr>
              <a:t>by Project HOPE - The People-to-People Health Foundation, Inc</a:t>
            </a:r>
            <a:r>
              <a:rPr lang="en-GB" altLang="en-US" sz="900" dirty="0" smtClean="0">
                <a:latin typeface="Arial" charset="0"/>
              </a:rPr>
              <a:t>.</a:t>
            </a:r>
          </a:p>
          <a:p>
            <a:pPr defTabSz="914400" fontAlgn="auto">
              <a:spcBef>
                <a:spcPts val="0"/>
              </a:spcBef>
              <a:spcAft>
                <a:spcPts val="0"/>
              </a:spcAft>
            </a:pPr>
            <a:r>
              <a:rPr lang="en-GB" altLang="en-US" sz="900" dirty="0" smtClean="0">
                <a:latin typeface="Arial" charset="0"/>
              </a:rPr>
              <a:t>Notes: Mt. Auburn was chosen because it is a low cost and high volume provider. </a:t>
            </a:r>
            <a:endParaRPr lang="en-GB" altLang="en-US" sz="900" dirty="0">
              <a:latin typeface="Arial" charset="0"/>
            </a:endParaRPr>
          </a:p>
        </p:txBody>
      </p:sp>
      <p:sp>
        <p:nvSpPr>
          <p:cNvPr id="7" name="Text Placeholder 3"/>
          <p:cNvSpPr txBox="1">
            <a:spLocks/>
          </p:cNvSpPr>
          <p:nvPr/>
        </p:nvSpPr>
        <p:spPr>
          <a:xfrm>
            <a:off x="325440" y="5105400"/>
            <a:ext cx="8521112" cy="1371600"/>
          </a:xfrm>
          <a:prstGeom prst="rect">
            <a:avLst/>
          </a:prstGeom>
        </p:spPr>
        <p:txBody>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Wingdings" panose="05000000000000000000" pitchFamily="2" charset="2"/>
              <a:buNone/>
            </a:pPr>
            <a:r>
              <a:rPr lang="en-US" sz="1600" u="sng" dirty="0" smtClean="0">
                <a:solidFill>
                  <a:prstClr val="black"/>
                </a:solidFill>
              </a:rPr>
              <a:t>Reference Price Outcomes:</a:t>
            </a:r>
          </a:p>
          <a:p>
            <a:pPr marL="512763" lvl="2" indent="-285750" fontAlgn="auto">
              <a:spcAft>
                <a:spcPts val="0"/>
              </a:spcAft>
              <a:tabLst>
                <a:tab pos="230188" algn="l"/>
              </a:tabLst>
            </a:pPr>
            <a:r>
              <a:rPr lang="en-US" sz="1400" dirty="0" smtClean="0">
                <a:solidFill>
                  <a:srgbClr val="000000"/>
                </a:solidFill>
              </a:rPr>
              <a:t>CA patients </a:t>
            </a:r>
            <a:r>
              <a:rPr lang="en-US" sz="1400" dirty="0">
                <a:solidFill>
                  <a:srgbClr val="000000"/>
                </a:solidFill>
              </a:rPr>
              <a:t>chose care in lower cost facilities: ~30% switched to lower-priced facilities</a:t>
            </a:r>
            <a:endParaRPr lang="en-US" sz="1400" dirty="0">
              <a:solidFill>
                <a:prstClr val="black"/>
              </a:solidFill>
            </a:endParaRPr>
          </a:p>
          <a:p>
            <a:pPr marL="512763" lvl="2" indent="-285750" fontAlgn="auto">
              <a:spcAft>
                <a:spcPts val="0"/>
              </a:spcAft>
              <a:tabLst>
                <a:tab pos="230188" algn="l"/>
              </a:tabLst>
            </a:pPr>
            <a:r>
              <a:rPr lang="en-US" sz="1400" dirty="0" smtClean="0">
                <a:solidFill>
                  <a:srgbClr val="000000"/>
                </a:solidFill>
              </a:rPr>
              <a:t>Prices </a:t>
            </a:r>
            <a:r>
              <a:rPr lang="en-US" sz="1400" dirty="0">
                <a:solidFill>
                  <a:srgbClr val="000000"/>
                </a:solidFill>
              </a:rPr>
              <a:t>declined ~34% at higher-priced </a:t>
            </a:r>
            <a:r>
              <a:rPr lang="en-US" sz="1400" dirty="0" smtClean="0">
                <a:solidFill>
                  <a:srgbClr val="000000"/>
                </a:solidFill>
              </a:rPr>
              <a:t>facilities in California </a:t>
            </a:r>
          </a:p>
          <a:p>
            <a:pPr marL="512763" lvl="2" indent="-285750" fontAlgn="auto">
              <a:spcAft>
                <a:spcPts val="0"/>
              </a:spcAft>
              <a:tabLst>
                <a:tab pos="230188" algn="l"/>
              </a:tabLst>
            </a:pPr>
            <a:r>
              <a:rPr lang="en-US" sz="1400" b="1" dirty="0" smtClean="0">
                <a:solidFill>
                  <a:prstClr val="black"/>
                </a:solidFill>
              </a:rPr>
              <a:t>A similar program in MA for maternity might save the payer/purchaser approximately 17</a:t>
            </a:r>
            <a:r>
              <a:rPr lang="en-US" sz="1400" b="1" dirty="0">
                <a:solidFill>
                  <a:prstClr val="black"/>
                </a:solidFill>
              </a:rPr>
              <a:t>% </a:t>
            </a:r>
            <a:r>
              <a:rPr lang="en-US" sz="1400" b="1" dirty="0" smtClean="0">
                <a:solidFill>
                  <a:prstClr val="black"/>
                </a:solidFill>
              </a:rPr>
              <a:t>total medical expenditures if </a:t>
            </a:r>
            <a:r>
              <a:rPr lang="en-US" sz="1400" b="1" dirty="0">
                <a:solidFill>
                  <a:prstClr val="black"/>
                </a:solidFill>
              </a:rPr>
              <a:t>Mount Auburn’s price were set as the reference </a:t>
            </a:r>
            <a:r>
              <a:rPr lang="en-US" sz="1400" b="1" dirty="0" smtClean="0">
                <a:solidFill>
                  <a:prstClr val="black"/>
                </a:solidFill>
              </a:rPr>
              <a:t>price.</a:t>
            </a:r>
            <a:endParaRPr lang="en-US" sz="1400" b="1" dirty="0">
              <a:solidFill>
                <a:srgbClr val="000000"/>
              </a:solidFill>
            </a:endParaRPr>
          </a:p>
        </p:txBody>
      </p:sp>
      <p:sp>
        <p:nvSpPr>
          <p:cNvPr id="8" name="Text Placeholder 3"/>
          <p:cNvSpPr txBox="1">
            <a:spLocks/>
          </p:cNvSpPr>
          <p:nvPr/>
        </p:nvSpPr>
        <p:spPr>
          <a:xfrm>
            <a:off x="323850" y="990600"/>
            <a:ext cx="8521112" cy="1066800"/>
          </a:xfrm>
          <a:prstGeom prst="rect">
            <a:avLst/>
          </a:prstGeom>
        </p:spPr>
        <p:txBody>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7525" lvl="2" indent="-285750" fontAlgn="auto">
              <a:spcAft>
                <a:spcPts val="0"/>
              </a:spcAft>
            </a:pPr>
            <a:r>
              <a:rPr lang="en-US" sz="1400" dirty="0" smtClean="0">
                <a:solidFill>
                  <a:srgbClr val="000000"/>
                </a:solidFill>
              </a:rPr>
              <a:t>California’s public employee retirement system (CalPERS) initially saw 5-fold variation in prices paid for knee and hip replacements</a:t>
            </a:r>
          </a:p>
          <a:p>
            <a:pPr marL="517525" lvl="2" indent="-285750" fontAlgn="auto">
              <a:spcAft>
                <a:spcPts val="0"/>
              </a:spcAft>
            </a:pPr>
            <a:r>
              <a:rPr lang="en-US" sz="1400" dirty="0" smtClean="0">
                <a:solidFill>
                  <a:srgbClr val="000000"/>
                </a:solidFill>
              </a:rPr>
              <a:t>They identified 41 preferred hospitals and set a maximum price paid ($30,000); enrollees paid full cost above that set price</a:t>
            </a:r>
            <a:endParaRPr lang="en-US" sz="1600" u="sng" dirty="0" smtClean="0">
              <a:solidFill>
                <a:prstClr val="black"/>
              </a:solidFill>
            </a:endParaRPr>
          </a:p>
        </p:txBody>
      </p:sp>
    </p:spTree>
    <p:extLst>
      <p:ext uri="{BB962C8B-B14F-4D97-AF65-F5344CB8AC3E}">
        <p14:creationId xmlns:p14="http://schemas.microsoft.com/office/powerpoint/2010/main" val="29419576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143000" y="6096000"/>
            <a:ext cx="7162800" cy="685800"/>
          </a:xfrm>
        </p:spPr>
        <p:txBody>
          <a:bodyPr/>
          <a:lstStyle/>
          <a:p>
            <a:endParaRPr lang="en-US" dirty="0"/>
          </a:p>
        </p:txBody>
      </p:sp>
      <p:sp>
        <p:nvSpPr>
          <p:cNvPr id="3" name="Title 2"/>
          <p:cNvSpPr>
            <a:spLocks noGrp="1"/>
          </p:cNvSpPr>
          <p:nvPr>
            <p:ph type="ctrTitle"/>
          </p:nvPr>
        </p:nvSpPr>
        <p:spPr>
          <a:xfrm>
            <a:off x="457200" y="304800"/>
            <a:ext cx="8229600" cy="533400"/>
          </a:xfrm>
        </p:spPr>
        <p:txBody>
          <a:bodyPr/>
          <a:lstStyle/>
          <a:p>
            <a:r>
              <a:rPr lang="en-US" dirty="0" smtClean="0">
                <a:solidFill>
                  <a:schemeClr val="tx1"/>
                </a:solidFill>
              </a:rPr>
              <a:t>Questions?</a:t>
            </a:r>
            <a:endParaRPr lang="en-US" dirty="0">
              <a:solidFill>
                <a:schemeClr val="tx1"/>
              </a:solidFill>
            </a:endParaRPr>
          </a:p>
        </p:txBody>
      </p:sp>
    </p:spTree>
    <p:extLst>
      <p:ext uri="{BB962C8B-B14F-4D97-AF65-F5344CB8AC3E}">
        <p14:creationId xmlns:p14="http://schemas.microsoft.com/office/powerpoint/2010/main" val="98356269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mn-lt"/>
              </a:rPr>
              <a:t>Questions </a:t>
            </a:r>
            <a:r>
              <a:rPr lang="en-US" sz="3200" dirty="0">
                <a:latin typeface="+mn-lt"/>
              </a:rPr>
              <a:t>related to APCD </a:t>
            </a:r>
            <a:r>
              <a:rPr lang="en-US" sz="3200" dirty="0" smtClean="0">
                <a:latin typeface="+mn-lt"/>
              </a:rPr>
              <a:t>: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mn-lt"/>
            </a:endParaRP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5.0</a:t>
            </a:r>
            <a:endParaRPr lang="en-US" dirty="0"/>
          </a:p>
        </p:txBody>
      </p:sp>
      <p:sp>
        <p:nvSpPr>
          <p:cNvPr id="3" name="Subtitle 2"/>
          <p:cNvSpPr>
            <a:spLocks noGrp="1"/>
          </p:cNvSpPr>
          <p:nvPr>
            <p:ph type="subTitle" idx="1"/>
          </p:nvPr>
        </p:nvSpPr>
        <p:spPr/>
        <p:txBody>
          <a:bodyPr/>
          <a:lstStyle/>
          <a:p>
            <a:r>
              <a:rPr lang="en-US" sz="2400" u="sng" dirty="0" smtClean="0">
                <a:solidFill>
                  <a:schemeClr val="tx2"/>
                </a:solidFill>
                <a:latin typeface="Arial" panose="020B0604020202020204" pitchFamily="34" charset="0"/>
                <a:cs typeface="Arial" panose="020B0604020202020204" pitchFamily="34" charset="0"/>
              </a:rPr>
              <a:t>Important Announcement</a:t>
            </a:r>
            <a:r>
              <a:rPr lang="en-US" sz="2400" dirty="0" smtClean="0">
                <a:solidFill>
                  <a:schemeClr val="tx2"/>
                </a:solidFill>
                <a:latin typeface="Arial" panose="020B0604020202020204" pitchFamily="34" charset="0"/>
                <a:cs typeface="Arial" panose="020B0604020202020204" pitchFamily="34" charset="0"/>
              </a:rPr>
              <a:t>:</a:t>
            </a:r>
            <a:r>
              <a:rPr lang="en-US" sz="2400" dirty="0">
                <a:solidFill>
                  <a:schemeClr val="tx2"/>
                </a:solidFill>
                <a:latin typeface="Arial" panose="020B0604020202020204" pitchFamily="34" charset="0"/>
                <a:cs typeface="Arial" panose="020B0604020202020204" pitchFamily="34" charset="0"/>
              </a:rPr>
              <a:t> </a:t>
            </a:r>
            <a:r>
              <a:rPr lang="en-US" sz="2400" dirty="0" smtClean="0">
                <a:solidFill>
                  <a:schemeClr val="tx2"/>
                </a:solidFill>
                <a:latin typeface="Arial" panose="020B0604020202020204" pitchFamily="34" charset="0"/>
                <a:cs typeface="Arial" panose="020B0604020202020204" pitchFamily="34" charset="0"/>
              </a:rPr>
              <a:t> MA APCD Release 5.0 will be delayed as we work with carriers on the implications of the recent Supreme Court decision in </a:t>
            </a:r>
            <a:r>
              <a:rPr lang="en-US" sz="2400" dirty="0" err="1" smtClean="0">
                <a:solidFill>
                  <a:schemeClr val="tx2"/>
                </a:solidFill>
                <a:latin typeface="Arial" panose="020B0604020202020204" pitchFamily="34" charset="0"/>
                <a:cs typeface="Arial" panose="020B0604020202020204" pitchFamily="34" charset="0"/>
              </a:rPr>
              <a:t>Gobeille</a:t>
            </a:r>
            <a:r>
              <a:rPr lang="en-US" sz="2400" dirty="0" smtClean="0">
                <a:solidFill>
                  <a:schemeClr val="tx2"/>
                </a:solidFill>
                <a:latin typeface="Arial" panose="020B0604020202020204" pitchFamily="34" charset="0"/>
                <a:cs typeface="Arial" panose="020B0604020202020204" pitchFamily="34" charset="0"/>
              </a:rPr>
              <a:t> v. Liberty Mutual.</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Original release date was June 30</a:t>
            </a:r>
            <a:r>
              <a:rPr lang="en-US" sz="2400" baseline="30000" dirty="0" smtClean="0">
                <a:solidFill>
                  <a:schemeClr val="tx2"/>
                </a:solidFill>
                <a:latin typeface="Arial" panose="020B0604020202020204" pitchFamily="34" charset="0"/>
                <a:cs typeface="Arial" panose="020B0604020202020204" pitchFamily="34" charset="0"/>
              </a:rPr>
              <a:t>th</a:t>
            </a:r>
            <a:endParaRPr lang="en-US" sz="24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 new release date has not yet been finalized</a:t>
            </a:r>
          </a:p>
        </p:txBody>
      </p:sp>
    </p:spTree>
    <p:extLst>
      <p:ext uri="{BB962C8B-B14F-4D97-AF65-F5344CB8AC3E}">
        <p14:creationId xmlns:p14="http://schemas.microsoft.com/office/powerpoint/2010/main" val="2614181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New Forms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Posted Now:</a:t>
            </a:r>
          </a:p>
          <a:p>
            <a:pPr marL="914400" lvl="1" indent="-457200" algn="l">
              <a:buFont typeface="Courier New" panose="02070309020205020404" pitchFamily="49" charset="0"/>
              <a:buChar char="o"/>
            </a:pPr>
            <a:r>
              <a:rPr lang="en-US" sz="1600" dirty="0" smtClean="0">
                <a:solidFill>
                  <a:schemeClr val="tx2"/>
                </a:solidFill>
                <a:latin typeface="Arial" panose="020B0604020202020204" pitchFamily="34" charset="0"/>
                <a:cs typeface="Arial" panose="020B0604020202020204" pitchFamily="34" charset="0"/>
              </a:rPr>
              <a:t>Fee Remittance Form / Fee Waiver Request Form</a:t>
            </a:r>
            <a:r>
              <a:rPr lang="en-US" sz="1600" dirty="0">
                <a:solidFill>
                  <a:schemeClr val="tx2"/>
                </a:solidFill>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hlinkClick r:id="rId2"/>
              </a:rPr>
              <a:t>http://</a:t>
            </a:r>
            <a:r>
              <a:rPr lang="en-US" sz="1600" dirty="0" smtClean="0">
                <a:latin typeface="Arial" panose="020B0604020202020204" pitchFamily="34" charset="0"/>
                <a:cs typeface="Arial" panose="020B0604020202020204" pitchFamily="34" charset="0"/>
                <a:hlinkClick r:id="rId2"/>
              </a:rPr>
              <a:t>www.chiamass.gov/assets/Uploads/data-apps/Fee-Remittance-and-Waiver-Form.docx</a:t>
            </a:r>
            <a:endParaRPr lang="en-US" sz="1600" dirty="0" smtClean="0">
              <a:latin typeface="Arial" panose="020B0604020202020204" pitchFamily="34" charset="0"/>
              <a:cs typeface="Arial" panose="020B0604020202020204" pitchFamily="34" charset="0"/>
            </a:endParaRPr>
          </a:p>
          <a:p>
            <a:pPr marL="914400" lvl="1" indent="-457200" algn="l">
              <a:buFont typeface="Courier New" panose="02070309020205020404" pitchFamily="49" charset="0"/>
              <a:buChar char="o"/>
            </a:pPr>
            <a:r>
              <a:rPr lang="en-US" sz="1600" dirty="0" smtClean="0">
                <a:solidFill>
                  <a:schemeClr val="tx2"/>
                </a:solidFill>
                <a:latin typeface="Arial" panose="020B0604020202020204" pitchFamily="34" charset="0"/>
                <a:cs typeface="Arial" panose="020B0604020202020204" pitchFamily="34" charset="0"/>
              </a:rPr>
              <a:t>Revised </a:t>
            </a:r>
            <a:r>
              <a:rPr lang="en-US" sz="1600" dirty="0">
                <a:solidFill>
                  <a:schemeClr val="tx2"/>
                </a:solidFill>
                <a:latin typeface="Arial" panose="020B0604020202020204" pitchFamily="34" charset="0"/>
                <a:cs typeface="Arial" panose="020B0604020202020204" pitchFamily="34" charset="0"/>
              </a:rPr>
              <a:t>Data Management Plan: </a:t>
            </a:r>
            <a:r>
              <a:rPr lang="en-US" sz="1600" dirty="0">
                <a:latin typeface="Arial" panose="020B0604020202020204" pitchFamily="34" charset="0"/>
                <a:cs typeface="Arial" panose="020B0604020202020204" pitchFamily="34" charset="0"/>
                <a:hlinkClick r:id="rId3"/>
              </a:rPr>
              <a:t>http://</a:t>
            </a:r>
            <a:r>
              <a:rPr lang="en-US" sz="1600" dirty="0" smtClean="0">
                <a:latin typeface="Arial" panose="020B0604020202020204" pitchFamily="34" charset="0"/>
                <a:cs typeface="Arial" panose="020B0604020202020204" pitchFamily="34" charset="0"/>
                <a:hlinkClick r:id="rId3"/>
              </a:rPr>
              <a:t>www.chiamass.gov/assets/Uploads/data-apps/Data-Managment-Plan-for-Non-Government-Entities.docx</a:t>
            </a:r>
            <a:endParaRPr lang="en-US" sz="1600" dirty="0" smtClean="0">
              <a:latin typeface="Arial" panose="020B0604020202020204" pitchFamily="34" charset="0"/>
              <a:cs typeface="Arial" panose="020B0604020202020204" pitchFamily="34" charset="0"/>
            </a:endParaRPr>
          </a:p>
          <a:p>
            <a:pPr marL="914400" lvl="1" indent="-457200" algn="l">
              <a:buFont typeface="Courier New" panose="02070309020205020404" pitchFamily="49" charset="0"/>
              <a:buChar char="o"/>
            </a:pPr>
            <a:r>
              <a:rPr lang="en-US" sz="1600" dirty="0" smtClean="0">
                <a:solidFill>
                  <a:schemeClr val="tx2"/>
                </a:solidFill>
                <a:latin typeface="Arial" panose="020B0604020202020204" pitchFamily="34" charset="0"/>
                <a:cs typeface="Arial" panose="020B0604020202020204" pitchFamily="34" charset="0"/>
              </a:rPr>
              <a:t>Government Data Use </a:t>
            </a:r>
            <a:r>
              <a:rPr lang="en-US" sz="1600" dirty="0">
                <a:solidFill>
                  <a:schemeClr val="tx2"/>
                </a:solidFill>
                <a:latin typeface="Arial" panose="020B0604020202020204" pitchFamily="34" charset="0"/>
                <a:cs typeface="Arial" panose="020B0604020202020204" pitchFamily="34" charset="0"/>
              </a:rPr>
              <a:t>Agreement Template: </a:t>
            </a:r>
            <a:r>
              <a:rPr lang="en-US" sz="1600" dirty="0">
                <a:latin typeface="Arial" panose="020B0604020202020204" pitchFamily="34" charset="0"/>
                <a:cs typeface="Arial" panose="020B0604020202020204" pitchFamily="34" charset="0"/>
                <a:hlinkClick r:id="rId4"/>
              </a:rPr>
              <a:t>http://</a:t>
            </a:r>
            <a:r>
              <a:rPr lang="en-US" sz="1600" dirty="0" smtClean="0">
                <a:latin typeface="Arial" panose="020B0604020202020204" pitchFamily="34" charset="0"/>
                <a:cs typeface="Arial" panose="020B0604020202020204" pitchFamily="34" charset="0"/>
                <a:hlinkClick r:id="rId4"/>
              </a:rPr>
              <a:t>www.chiamass.gov/assets/Uploads/data-apps/Government-Data-Use-Agreement.docx</a:t>
            </a:r>
            <a:endParaRPr lang="en-US" sz="1600" dirty="0" smtClean="0">
              <a:latin typeface="Arial" panose="020B0604020202020204" pitchFamily="34" charset="0"/>
              <a:cs typeface="Arial" panose="020B0604020202020204" pitchFamily="34" charset="0"/>
            </a:endParaRPr>
          </a:p>
          <a:p>
            <a:pPr marL="914400" lvl="1" indent="-457200" algn="l">
              <a:buFont typeface="Courier New" panose="02070309020205020404" pitchFamily="49" charset="0"/>
              <a:buChar char="o"/>
            </a:pPr>
            <a:r>
              <a:rPr lang="en-US" sz="1600" dirty="0" smtClean="0">
                <a:solidFill>
                  <a:schemeClr val="tx2"/>
                </a:solidFill>
                <a:latin typeface="Arial" panose="020B0604020202020204" pitchFamily="34" charset="0"/>
                <a:cs typeface="Arial" panose="020B0604020202020204" pitchFamily="34" charset="0"/>
              </a:rPr>
              <a:t>Non-Government Data Use </a:t>
            </a:r>
            <a:r>
              <a:rPr lang="en-US" sz="1600" dirty="0">
                <a:solidFill>
                  <a:schemeClr val="tx2"/>
                </a:solidFill>
                <a:latin typeface="Arial" panose="020B0604020202020204" pitchFamily="34" charset="0"/>
                <a:cs typeface="Arial" panose="020B0604020202020204" pitchFamily="34" charset="0"/>
              </a:rPr>
              <a:t>Agreement Template: </a:t>
            </a:r>
            <a:r>
              <a:rPr lang="en-US" sz="1600" dirty="0">
                <a:latin typeface="Arial" panose="020B0604020202020204" pitchFamily="34" charset="0"/>
                <a:cs typeface="Arial" panose="020B0604020202020204" pitchFamily="34" charset="0"/>
                <a:hlinkClick r:id="rId5"/>
              </a:rPr>
              <a:t>http://</a:t>
            </a:r>
            <a:r>
              <a:rPr lang="en-US" sz="1600" dirty="0" smtClean="0">
                <a:latin typeface="Arial" panose="020B0604020202020204" pitchFamily="34" charset="0"/>
                <a:cs typeface="Arial" panose="020B0604020202020204" pitchFamily="34" charset="0"/>
                <a:hlinkClick r:id="rId5"/>
              </a:rPr>
              <a:t>www.chiamass.gov/assets/Uploads/data-apps/Non-Government-Data-Use-Agreement.pdf</a:t>
            </a:r>
            <a:endParaRPr lang="en-US" sz="1600" dirty="0" smtClean="0">
              <a:latin typeface="Arial" panose="020B0604020202020204" pitchFamily="34" charset="0"/>
              <a:cs typeface="Arial" panose="020B0604020202020204" pitchFamily="34" charset="0"/>
            </a:endParaRPr>
          </a:p>
          <a:p>
            <a:pPr lvl="1" algn="l"/>
            <a:endParaRPr lang="en-US" sz="1600" dirty="0">
              <a:latin typeface="Arial" panose="020B0604020202020204" pitchFamily="34" charset="0"/>
              <a:cs typeface="Arial" panose="020B0604020202020204" pitchFamily="34" charset="0"/>
            </a:endParaRPr>
          </a:p>
          <a:p>
            <a:pPr lvl="1" algn="l"/>
            <a:r>
              <a:rPr lang="en-US" sz="1600" dirty="0" smtClean="0">
                <a:solidFill>
                  <a:schemeClr val="tx2"/>
                </a:solidFill>
                <a:latin typeface="Arial" panose="020B0604020202020204" pitchFamily="34" charset="0"/>
                <a:cs typeface="Arial" panose="020B0604020202020204" pitchFamily="34" charset="0"/>
              </a:rPr>
              <a:t>All forms are also available in the IRBNet “Documents for Researchers” Library.</a:t>
            </a:r>
          </a:p>
          <a:p>
            <a:endParaRPr lang="en-US" dirty="0"/>
          </a:p>
        </p:txBody>
      </p:sp>
    </p:spTree>
    <p:extLst>
      <p:ext uri="{BB962C8B-B14F-4D97-AF65-F5344CB8AC3E}">
        <p14:creationId xmlns:p14="http://schemas.microsoft.com/office/powerpoint/2010/main" val="448750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Reminders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We need CVs of the PI(s) and at least the Lead Programmer/Analysts</a:t>
            </a:r>
          </a:p>
          <a:p>
            <a:pPr marL="342900" indent="-342900">
              <a:buFont typeface="Arial" panose="020B0604020202020204" pitchFamily="34" charset="0"/>
              <a:buChar char="•"/>
            </a:pPr>
            <a:r>
              <a:rPr lang="en-US" sz="2400" dirty="0" smtClean="0"/>
              <a:t>Please make sure you are </a:t>
            </a:r>
            <a:r>
              <a:rPr lang="en-US" sz="2400" b="1" u="sng" dirty="0" smtClean="0"/>
              <a:t>authorized</a:t>
            </a:r>
            <a:r>
              <a:rPr lang="en-US" sz="2400" dirty="0" smtClean="0"/>
              <a:t> to sign the Data Use Agreement on behalf of your organization.</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If you’re not sure if you’re an authorized signatory, there’s a good chance you aren’t.</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The </a:t>
            </a:r>
            <a:r>
              <a:rPr lang="en-US" sz="2000" i="1" dirty="0" smtClean="0">
                <a:solidFill>
                  <a:schemeClr val="tx2"/>
                </a:solidFill>
                <a:latin typeface="Arial" panose="020B0604020202020204" pitchFamily="34" charset="0"/>
                <a:cs typeface="Arial" panose="020B0604020202020204" pitchFamily="34" charset="0"/>
              </a:rPr>
              <a:t>organization</a:t>
            </a:r>
            <a:r>
              <a:rPr lang="en-US" sz="2000" dirty="0" smtClean="0">
                <a:solidFill>
                  <a:schemeClr val="tx2"/>
                </a:solidFill>
                <a:latin typeface="Arial" panose="020B0604020202020204" pitchFamily="34" charset="0"/>
                <a:cs typeface="Arial" panose="020B0604020202020204" pitchFamily="34" charset="0"/>
              </a:rPr>
              <a:t> housing the data is the entity being bound in the DUA, not the researcher.</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Many institutions (especially universities) have a Research Coordinator that is an authorized signatory and can sign agreements binding the organization.</a:t>
            </a:r>
          </a:p>
        </p:txBody>
      </p:sp>
    </p:spTree>
    <p:extLst>
      <p:ext uri="{BB962C8B-B14F-4D97-AF65-F5344CB8AC3E}">
        <p14:creationId xmlns:p14="http://schemas.microsoft.com/office/powerpoint/2010/main" val="3603426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	QUESTIONS?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a:solidFill>
                  <a:schemeClr val="tx2"/>
                </a:solidFill>
                <a:latin typeface="Arial" panose="020B0604020202020204" pitchFamily="34" charset="0"/>
                <a:cs typeface="Arial" panose="020B0604020202020204" pitchFamily="34" charset="0"/>
              </a:rPr>
              <a:t>CHIA Enrollment Trends </a:t>
            </a:r>
            <a:br>
              <a:rPr lang="en-US" sz="4000" dirty="0">
                <a:solidFill>
                  <a:schemeClr val="tx2"/>
                </a:solidFill>
                <a:latin typeface="Arial" panose="020B0604020202020204" pitchFamily="34" charset="0"/>
                <a:cs typeface="Arial" panose="020B0604020202020204" pitchFamily="34" charset="0"/>
              </a:rPr>
            </a:br>
            <a:r>
              <a:rPr lang="en-US" sz="3200" b="0" dirty="0">
                <a:solidFill>
                  <a:schemeClr val="tx2"/>
                </a:solidFill>
                <a:latin typeface="Arial" panose="020B0604020202020204" pitchFamily="34" charset="0"/>
                <a:cs typeface="Arial" panose="020B0604020202020204" pitchFamily="34" charset="0"/>
              </a:rPr>
              <a:t>Verifying Enrollment Counts from the </a:t>
            </a:r>
            <a:br>
              <a:rPr lang="en-US" sz="3200" b="0" dirty="0">
                <a:solidFill>
                  <a:schemeClr val="tx2"/>
                </a:solidFill>
                <a:latin typeface="Arial" panose="020B0604020202020204" pitchFamily="34" charset="0"/>
                <a:cs typeface="Arial" panose="020B0604020202020204" pitchFamily="34" charset="0"/>
              </a:rPr>
            </a:br>
            <a:r>
              <a:rPr lang="en-US" sz="3200" b="0" dirty="0">
                <a:solidFill>
                  <a:schemeClr val="tx2"/>
                </a:solidFill>
                <a:latin typeface="Arial" panose="020B0604020202020204" pitchFamily="34" charset="0"/>
                <a:cs typeface="Arial" panose="020B0604020202020204" pitchFamily="34" charset="0"/>
              </a:rPr>
              <a:t>MA APCD Member Eligibility File</a:t>
            </a:r>
          </a:p>
        </p:txBody>
      </p:sp>
      <p:sp>
        <p:nvSpPr>
          <p:cNvPr id="4098" name="Subtitle 2"/>
          <p:cNvSpPr>
            <a:spLocks noGrp="1"/>
          </p:cNvSpPr>
          <p:nvPr>
            <p:ph type="subTitle" idx="4294967295"/>
          </p:nvPr>
        </p:nvSpPr>
        <p:spPr>
          <a:xfrm>
            <a:off x="1371600" y="3886200"/>
            <a:ext cx="6400800" cy="1752600"/>
          </a:xfrm>
        </p:spPr>
        <p:txBody>
          <a:bodyPr/>
          <a:lstStyle/>
          <a:p>
            <a:r>
              <a:rPr lang="en-US" dirty="0">
                <a:latin typeface="Arial" panose="020B0604020202020204" pitchFamily="34" charset="0"/>
                <a:cs typeface="Arial" panose="020B0604020202020204" pitchFamily="34" charset="0"/>
              </a:rPr>
              <a:t>Presented by:</a:t>
            </a:r>
          </a:p>
          <a:p>
            <a:r>
              <a:rPr lang="en-US" dirty="0">
                <a:latin typeface="Arial" panose="020B0604020202020204" pitchFamily="34" charset="0"/>
                <a:cs typeface="Arial" panose="020B0604020202020204" pitchFamily="34" charset="0"/>
              </a:rPr>
              <a:t>Ashley Storms, </a:t>
            </a:r>
            <a:r>
              <a:rPr lang="en-US" i="1" dirty="0">
                <a:latin typeface="Arial" panose="020B0604020202020204" pitchFamily="34" charset="0"/>
                <a:cs typeface="Arial" panose="020B0604020202020204" pitchFamily="34" charset="0"/>
              </a:rPr>
              <a:t>Senior Health System Policy Analyst</a:t>
            </a:r>
          </a:p>
          <a:p>
            <a:r>
              <a:rPr lang="en-US" dirty="0">
                <a:latin typeface="Arial" panose="020B0604020202020204" pitchFamily="34" charset="0"/>
                <a:cs typeface="Arial" panose="020B0604020202020204" pitchFamily="34" charset="0"/>
              </a:rPr>
              <a:t>Amy Wyeth, </a:t>
            </a:r>
            <a:r>
              <a:rPr lang="en-US" i="1" dirty="0">
                <a:latin typeface="Arial" panose="020B0604020202020204" pitchFamily="34" charset="0"/>
                <a:cs typeface="Arial" panose="020B0604020202020204" pitchFamily="34" charset="0"/>
              </a:rPr>
              <a:t>Senior Health System Policy Analyst</a:t>
            </a:r>
          </a:p>
        </p:txBody>
      </p:sp>
    </p:spTree>
    <p:extLst>
      <p:ext uri="{BB962C8B-B14F-4D97-AF65-F5344CB8AC3E}">
        <p14:creationId xmlns:p14="http://schemas.microsoft.com/office/powerpoint/2010/main" val="25389368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HPC color theme">
      <a:dk1>
        <a:sysClr val="windowText" lastClr="000000"/>
      </a:dk1>
      <a:lt1>
        <a:sysClr val="window" lastClr="FFFFFF"/>
      </a:lt1>
      <a:dk2>
        <a:srgbClr val="A5A5A5"/>
      </a:dk2>
      <a:lt2>
        <a:srgbClr val="718DB9"/>
      </a:lt2>
      <a:accent1>
        <a:srgbClr val="094975"/>
      </a:accent1>
      <a:accent2>
        <a:srgbClr val="F2682A"/>
      </a:accent2>
      <a:accent3>
        <a:srgbClr val="FAA721"/>
      </a:accent3>
      <a:accent4>
        <a:srgbClr val="33A0C8"/>
      </a:accent4>
      <a:accent5>
        <a:srgbClr val="C0504D"/>
      </a:accent5>
      <a:accent6>
        <a:srgbClr val="9BBB59"/>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16502</TotalTime>
  <Words>2468</Words>
  <Application>Microsoft Office PowerPoint</Application>
  <PresentationFormat>On-screen Show (4:3)</PresentationFormat>
  <Paragraphs>325</Paragraphs>
  <Slides>43</Slides>
  <Notes>38</Notes>
  <HiddenSlides>0</HiddenSlides>
  <MMClips>0</MMClips>
  <ScaleCrop>false</ScaleCrop>
  <HeadingPairs>
    <vt:vector size="6" baseType="variant">
      <vt:variant>
        <vt:lpstr>Theme</vt:lpstr>
      </vt:variant>
      <vt:variant>
        <vt:i4>5</vt:i4>
      </vt:variant>
      <vt:variant>
        <vt:lpstr>Embedded OLE Servers</vt:lpstr>
      </vt:variant>
      <vt:variant>
        <vt:i4>1</vt:i4>
      </vt:variant>
      <vt:variant>
        <vt:lpstr>Slide Titles</vt:lpstr>
      </vt:variant>
      <vt:variant>
        <vt:i4>43</vt:i4>
      </vt:variant>
    </vt:vector>
  </HeadingPairs>
  <TitlesOfParts>
    <vt:vector size="49" baseType="lpstr">
      <vt:lpstr>content option A</vt:lpstr>
      <vt:lpstr>HIT January 2014</vt:lpstr>
      <vt:lpstr>1_content option A</vt:lpstr>
      <vt:lpstr>Office Theme</vt:lpstr>
      <vt:lpstr>1_HIT January 2014</vt:lpstr>
      <vt:lpstr>think-cell Slide</vt:lpstr>
      <vt:lpstr>MA Center for Health Information &amp; Analysis  MA APCD User Workgroup</vt:lpstr>
      <vt:lpstr>Agenda</vt:lpstr>
      <vt:lpstr>Reminder 2016 User Workgroup Changes</vt:lpstr>
      <vt:lpstr>User Group Slides Posted Soon [http://www.chiamass.gov/ma-apcd-and-case-mix-user-workgroup-information/]</vt:lpstr>
      <vt:lpstr>MA APCD Release 5.0</vt:lpstr>
      <vt:lpstr>New Forms</vt:lpstr>
      <vt:lpstr>Application Reminders</vt:lpstr>
      <vt:lpstr> QUESTIONS?</vt:lpstr>
      <vt:lpstr>CHIA Enrollment Trends  Verifying Enrollment Counts from the  MA APCD Member Eligibility File</vt:lpstr>
      <vt:lpstr>Agenda</vt:lpstr>
      <vt:lpstr>Enrollment Trends Overview</vt:lpstr>
      <vt:lpstr>Enrollment Trends Overview</vt:lpstr>
      <vt:lpstr>Verification Process:  Private Commercial</vt:lpstr>
      <vt:lpstr>Verification Process:  Private Commercial</vt:lpstr>
      <vt:lpstr>Verification Process:  Private Commercial</vt:lpstr>
      <vt:lpstr>Verification Process:  Private Commercial</vt:lpstr>
      <vt:lpstr>Verification Process:  Private Commercial</vt:lpstr>
      <vt:lpstr>Verification Process:  Private Commercial</vt:lpstr>
      <vt:lpstr>Verification Process:  Private Commercial</vt:lpstr>
      <vt:lpstr>Verification Process:  Private Commercial</vt:lpstr>
      <vt:lpstr>Medicare</vt:lpstr>
      <vt:lpstr>Goal: Source all Medicare Advantage enrollment data from APCD</vt:lpstr>
      <vt:lpstr>Verification Process: Medicare</vt:lpstr>
      <vt:lpstr>Verification Process: Medicare</vt:lpstr>
      <vt:lpstr>Verification Process: Medicare</vt:lpstr>
      <vt:lpstr>Medicare Advantage enrollments: current status</vt:lpstr>
      <vt:lpstr>Questions?</vt:lpstr>
      <vt:lpstr>PowerPoint Presentation</vt:lpstr>
      <vt:lpstr>PowerPoint Presentation</vt:lpstr>
      <vt:lpstr> Price Variation is Extensive in Massachusetts </vt:lpstr>
      <vt:lpstr>PowerPoint Presentation</vt:lpstr>
      <vt:lpstr>Research Questions</vt:lpstr>
      <vt:lpstr>Method of Price Analysis</vt:lpstr>
      <vt:lpstr>Calculation of Quality and Volume Measures</vt:lpstr>
      <vt:lpstr>PowerPoint Presentation</vt:lpstr>
      <vt:lpstr>Price varies extensively without any associated variation in quality</vt:lpstr>
      <vt:lpstr>Price is the main driver of episode spending, not differences in quality or C-sections</vt:lpstr>
      <vt:lpstr>PowerPoint Presentation</vt:lpstr>
      <vt:lpstr>Businesses in California have experimented with blended payments for maternal care</vt:lpstr>
      <vt:lpstr>PowerPoint Presentation</vt:lpstr>
      <vt:lpstr>Questions?</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Tapply, Adam</cp:lastModifiedBy>
  <cp:revision>392</cp:revision>
  <cp:lastPrinted>2016-03-22T17:31:16Z</cp:lastPrinted>
  <dcterms:created xsi:type="dcterms:W3CDTF">2014-04-22T00:14:56Z</dcterms:created>
  <dcterms:modified xsi:type="dcterms:W3CDTF">2016-04-26T17:34:16Z</dcterms:modified>
</cp:coreProperties>
</file>