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55" r:id="rId5"/>
  </p:sldMasterIdLst>
  <p:notesMasterIdLst>
    <p:notesMasterId r:id="rId16"/>
  </p:notesMasterIdLst>
  <p:handoutMasterIdLst>
    <p:handoutMasterId r:id="rId17"/>
  </p:handoutMasterIdLst>
  <p:sldIdLst>
    <p:sldId id="256" r:id="rId6"/>
    <p:sldId id="414" r:id="rId7"/>
    <p:sldId id="583" r:id="rId8"/>
    <p:sldId id="585" r:id="rId9"/>
    <p:sldId id="592" r:id="rId10"/>
    <p:sldId id="465" r:id="rId11"/>
    <p:sldId id="467" r:id="rId12"/>
    <p:sldId id="582" r:id="rId13"/>
    <p:sldId id="362" r:id="rId14"/>
    <p:sldId id="451" r:id="rId15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73">
          <p15:clr>
            <a:srgbClr val="A4A3A4"/>
          </p15:clr>
        </p15:guide>
        <p15:guide id="2" pos="3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EBC794-DBF8-427F-828D-D18DB0131ECC}" v="1" dt="2023-04-11T16:23:59.5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6327" autoAdjust="0"/>
  </p:normalViewPr>
  <p:slideViewPr>
    <p:cSldViewPr snapToGrid="0" snapToObjects="1" showGuides="1">
      <p:cViewPr varScale="1">
        <p:scale>
          <a:sx n="128" d="100"/>
          <a:sy n="128" d="100"/>
        </p:scale>
        <p:origin x="1736" y="176"/>
      </p:cViewPr>
      <p:guideLst>
        <p:guide orient="horz" pos="973"/>
        <p:guide pos="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Smith" userId="a2af1319-f9ad-4c0b-a0c5-fde8d2b56db6" providerId="ADAL" clId="{51EBC794-DBF8-427F-828D-D18DB0131ECC}"/>
    <pc:docChg chg="delSld">
      <pc:chgData name="Paul Smith" userId="a2af1319-f9ad-4c0b-a0c5-fde8d2b56db6" providerId="ADAL" clId="{51EBC794-DBF8-427F-828D-D18DB0131ECC}" dt="2023-04-11T16:23:39.877" v="0" actId="2696"/>
      <pc:docMkLst>
        <pc:docMk/>
      </pc:docMkLst>
      <pc:sldChg chg="del">
        <pc:chgData name="Paul Smith" userId="a2af1319-f9ad-4c0b-a0c5-fde8d2b56db6" providerId="ADAL" clId="{51EBC794-DBF8-427F-828D-D18DB0131ECC}" dt="2023-04-11T16:23:39.877" v="0" actId="2696"/>
        <pc:sldMkLst>
          <pc:docMk/>
          <pc:sldMk cId="3729148980" sldId="465"/>
        </pc:sldMkLst>
      </pc:sldChg>
      <pc:sldChg chg="del">
        <pc:chgData name="Paul Smith" userId="a2af1319-f9ad-4c0b-a0c5-fde8d2b56db6" providerId="ADAL" clId="{51EBC794-DBF8-427F-828D-D18DB0131ECC}" dt="2023-04-11T16:23:39.877" v="0" actId="2696"/>
        <pc:sldMkLst>
          <pc:docMk/>
          <pc:sldMk cId="1983415691" sldId="467"/>
        </pc:sldMkLst>
      </pc:sldChg>
      <pc:sldMasterChg chg="delSldLayout">
        <pc:chgData name="Paul Smith" userId="a2af1319-f9ad-4c0b-a0c5-fde8d2b56db6" providerId="ADAL" clId="{51EBC794-DBF8-427F-828D-D18DB0131ECC}" dt="2023-04-11T16:23:39.877" v="0" actId="2696"/>
        <pc:sldMasterMkLst>
          <pc:docMk/>
          <pc:sldMasterMk cId="0" sldId="2147483648"/>
        </pc:sldMasterMkLst>
        <pc:sldLayoutChg chg="del">
          <pc:chgData name="Paul Smith" userId="a2af1319-f9ad-4c0b-a0c5-fde8d2b56db6" providerId="ADAL" clId="{51EBC794-DBF8-427F-828D-D18DB0131ECC}" dt="2023-04-11T16:23:39.877" v="0" actId="2696"/>
          <pc:sldLayoutMkLst>
            <pc:docMk/>
            <pc:sldMasterMk cId="0" sldId="2147483648"/>
            <pc:sldLayoutMk cId="3690904226" sldId="2147483755"/>
          </pc:sldLayoutMkLst>
        </pc:sldLayoutChg>
        <pc:sldLayoutChg chg="del">
          <pc:chgData name="Paul Smith" userId="a2af1319-f9ad-4c0b-a0c5-fde8d2b56db6" providerId="ADAL" clId="{51EBC794-DBF8-427F-828D-D18DB0131ECC}" dt="2023-04-11T16:23:39.877" v="0" actId="2696"/>
          <pc:sldLayoutMkLst>
            <pc:docMk/>
            <pc:sldMasterMk cId="0" sldId="2147483648"/>
            <pc:sldLayoutMk cId="1275359001" sldId="2147483756"/>
          </pc:sldLayoutMkLst>
        </pc:sldLayoutChg>
      </pc:sldMasterChg>
    </pc:docChg>
  </pc:docChgLst>
  <pc:docChgLst>
    <pc:chgData name="Paul Smith" userId="a2af1319-f9ad-4c0b-a0c5-fde8d2b56db6" providerId="ADAL" clId="{0F3F11F5-F5D7-4A39-8DF9-2B1DEE34E3EC}"/>
    <pc:docChg chg="custSel modSld">
      <pc:chgData name="Paul Smith" userId="a2af1319-f9ad-4c0b-a0c5-fde8d2b56db6" providerId="ADAL" clId="{0F3F11F5-F5D7-4A39-8DF9-2B1DEE34E3EC}" dt="2023-04-10T16:54:18.026" v="299" actId="20577"/>
      <pc:docMkLst>
        <pc:docMk/>
      </pc:docMkLst>
      <pc:sldChg chg="modSp mod">
        <pc:chgData name="Paul Smith" userId="a2af1319-f9ad-4c0b-a0c5-fde8d2b56db6" providerId="ADAL" clId="{0F3F11F5-F5D7-4A39-8DF9-2B1DEE34E3EC}" dt="2023-04-10T12:45:57.473" v="23" actId="20577"/>
        <pc:sldMkLst>
          <pc:docMk/>
          <pc:sldMk cId="0" sldId="256"/>
        </pc:sldMkLst>
        <pc:spChg chg="mod">
          <ac:chgData name="Paul Smith" userId="a2af1319-f9ad-4c0b-a0c5-fde8d2b56db6" providerId="ADAL" clId="{0F3F11F5-F5D7-4A39-8DF9-2B1DEE34E3EC}" dt="2023-04-10T12:45:57.473" v="23" actId="20577"/>
          <ac:spMkLst>
            <pc:docMk/>
            <pc:sldMk cId="0" sldId="256"/>
            <ac:spMk id="7" creationId="{00000000-0000-0000-0000-000000000000}"/>
          </ac:spMkLst>
        </pc:spChg>
      </pc:sldChg>
      <pc:sldChg chg="modSp mod">
        <pc:chgData name="Paul Smith" userId="a2af1319-f9ad-4c0b-a0c5-fde8d2b56db6" providerId="ADAL" clId="{0F3F11F5-F5D7-4A39-8DF9-2B1DEE34E3EC}" dt="2023-04-10T14:14:58.959" v="291" actId="20577"/>
        <pc:sldMkLst>
          <pc:docMk/>
          <pc:sldMk cId="1937674814" sldId="362"/>
        </pc:sldMkLst>
        <pc:spChg chg="mod">
          <ac:chgData name="Paul Smith" userId="a2af1319-f9ad-4c0b-a0c5-fde8d2b56db6" providerId="ADAL" clId="{0F3F11F5-F5D7-4A39-8DF9-2B1DEE34E3EC}" dt="2023-04-10T14:14:58.959" v="291" actId="20577"/>
          <ac:spMkLst>
            <pc:docMk/>
            <pc:sldMk cId="1937674814" sldId="362"/>
            <ac:spMk id="3" creationId="{00000000-0000-0000-0000-000000000000}"/>
          </ac:spMkLst>
        </pc:spChg>
      </pc:sldChg>
      <pc:sldChg chg="modSp mod">
        <pc:chgData name="Paul Smith" userId="a2af1319-f9ad-4c0b-a0c5-fde8d2b56db6" providerId="ADAL" clId="{0F3F11F5-F5D7-4A39-8DF9-2B1DEE34E3EC}" dt="2023-04-10T14:13:15.952" v="266" actId="20577"/>
        <pc:sldMkLst>
          <pc:docMk/>
          <pc:sldMk cId="803668937" sldId="582"/>
        </pc:sldMkLst>
        <pc:spChg chg="mod">
          <ac:chgData name="Paul Smith" userId="a2af1319-f9ad-4c0b-a0c5-fde8d2b56db6" providerId="ADAL" clId="{0F3F11F5-F5D7-4A39-8DF9-2B1DEE34E3EC}" dt="2023-04-10T14:13:15.952" v="266" actId="20577"/>
          <ac:spMkLst>
            <pc:docMk/>
            <pc:sldMk cId="803668937" sldId="582"/>
            <ac:spMk id="3" creationId="{00000000-0000-0000-0000-000000000000}"/>
          </ac:spMkLst>
        </pc:spChg>
      </pc:sldChg>
      <pc:sldChg chg="modSp mod">
        <pc:chgData name="Paul Smith" userId="a2af1319-f9ad-4c0b-a0c5-fde8d2b56db6" providerId="ADAL" clId="{0F3F11F5-F5D7-4A39-8DF9-2B1DEE34E3EC}" dt="2023-04-10T16:54:18.026" v="299" actId="20577"/>
        <pc:sldMkLst>
          <pc:docMk/>
          <pc:sldMk cId="1519073558" sldId="583"/>
        </pc:sldMkLst>
        <pc:spChg chg="mod">
          <ac:chgData name="Paul Smith" userId="a2af1319-f9ad-4c0b-a0c5-fde8d2b56db6" providerId="ADAL" clId="{0F3F11F5-F5D7-4A39-8DF9-2B1DEE34E3EC}" dt="2023-04-10T16:54:18.026" v="299" actId="20577"/>
          <ac:spMkLst>
            <pc:docMk/>
            <pc:sldMk cId="1519073558" sldId="583"/>
            <ac:spMk id="3" creationId="{00000000-0000-0000-0000-000000000000}"/>
          </ac:spMkLst>
        </pc:spChg>
      </pc:sldChg>
      <pc:sldChg chg="modSp mod">
        <pc:chgData name="Paul Smith" userId="a2af1319-f9ad-4c0b-a0c5-fde8d2b56db6" providerId="ADAL" clId="{0F3F11F5-F5D7-4A39-8DF9-2B1DEE34E3EC}" dt="2023-04-10T14:10:27.379" v="221" actId="20577"/>
        <pc:sldMkLst>
          <pc:docMk/>
          <pc:sldMk cId="985790369" sldId="585"/>
        </pc:sldMkLst>
        <pc:spChg chg="mod">
          <ac:chgData name="Paul Smith" userId="a2af1319-f9ad-4c0b-a0c5-fde8d2b56db6" providerId="ADAL" clId="{0F3F11F5-F5D7-4A39-8DF9-2B1DEE34E3EC}" dt="2023-04-10T14:10:27.379" v="221" actId="20577"/>
          <ac:spMkLst>
            <pc:docMk/>
            <pc:sldMk cId="985790369" sldId="585"/>
            <ac:spMk id="4" creationId="{FE7D6BC6-C936-44EE-960A-EB41C1ED819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4/12/23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4/12/23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1" tIns="46581" rIns="93161" bIns="4658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1" tIns="46581" rIns="93161" bIns="4658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6932" indent="-291127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511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315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119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1924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772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3532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5933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54369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381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452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617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1756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8642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0993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0CA50A-4583-453D-B781-415949AD5A4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857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604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58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3C31B-0D22-4CA6-9E7C-468322E30DA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55641-0D04-44F4-B3D6-7C0EE0D14F4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828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12B1D-D7C4-4023-B549-CE3F7F6616E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BCEEE-BB86-4D47-8EC7-0590C10B0F6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826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49BC-02AF-4314-AA35-FC63F04CA46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359F9-5BA7-4A36-A821-4895A505EC2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251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DE258-D4EB-440D-A3DE-05AF8393525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FEACE-0E8A-40F8-9A0C-FA7CB3C59F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778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BF148-2E11-4474-86C0-5BCDD73AD0D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A762D-EEED-4571-B328-11A0E926D54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432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E5093-71E1-4390-AA5F-24DCD89C9D2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B7F70-952E-4DAB-8763-C77839CC0E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9618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7EDC4-8EAE-405E-8C8E-3D6D2A3D247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3C7B2-D81B-4B93-8646-BD33CB06C8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37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1AB1-AF6F-4F4E-9EB5-04EBA44304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ABF39-5DEB-41F7-9528-CCE43A71F1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965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text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97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49AAB-0DF0-468B-A451-D5BC661F1F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0763-BAB8-4508-8171-8857D94860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10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E1F12-DA55-4829-9B73-16B585796C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C404B-5055-4758-B2AF-AE5D50F061A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820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3E80B-1ED5-40D1-A32A-26ABE381FCC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A6784-0D68-4B4D-B02D-9164CD41B9B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416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br>
              <a:rPr lang="en-US" altLang="en-US"/>
            </a:br>
            <a:br>
              <a:rPr lang="en-US" altLang="en-US"/>
            </a:br>
            <a:r>
              <a:rPr lang="en-US" altLang="en-US"/>
              <a:t>Click to Edit Master Title Slide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r>
              <a:rPr lang="en-US"/>
              <a:t>Title  |  Name, Position Title  |  Date     </a:t>
            </a:r>
          </a:p>
          <a:p>
            <a:pPr algn="ctr">
              <a:defRPr/>
            </a:pP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760EC138-8C88-48E7-ADD0-6E413742012B}" type="datetimeFigureOut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4/12/23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35DA24ED-914E-482F-AE8A-23346656E119}" type="slidenum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70383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iamass.gov/apcd-data-submission-guide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lauren.almquist@chiamass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392113" y="94456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49"/>
            <a:ext cx="7772400" cy="1038225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Massachusetts All-Payer Claims Database:</a:t>
            </a:r>
            <a:br>
              <a:rPr lang="en-US" sz="4000" dirty="0">
                <a:solidFill>
                  <a:schemeClr val="bg1"/>
                </a:solidFill>
                <a:latin typeface="+mn-lt"/>
              </a:rPr>
            </a:br>
            <a:r>
              <a:rPr lang="en-US" sz="4000" dirty="0">
                <a:solidFill>
                  <a:schemeClr val="bg1"/>
                </a:solidFill>
                <a:latin typeface="+mn-lt"/>
              </a:rPr>
              <a:t>Technical Assistance Group (TAG)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57400" y="2039938"/>
            <a:ext cx="6400800" cy="40163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2200" cap="all" dirty="0">
              <a:solidFill>
                <a:schemeClr val="bg1">
                  <a:lumMod val="65000"/>
                </a:schemeClr>
              </a:solidFill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April 11, 2023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7400" y="3386138"/>
            <a:ext cx="6400800" cy="4016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1600" i="1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 algn="ctr"/>
            <a:r>
              <a:rPr lang="en-US" sz="4800" dirty="0"/>
              <a:t>Questions?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8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759352"/>
            <a:ext cx="7761815" cy="4254951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MA APCD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Enrollment Trends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DOI Reporting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96990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 APCD Intake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686371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All APCD submissions through March 2023 are due by April 30</a:t>
            </a:r>
            <a:r>
              <a:rPr lang="en-US" baseline="30000" dirty="0"/>
              <a:t>th.</a:t>
            </a:r>
            <a:r>
              <a:rPr lang="en-US" dirty="0"/>
              <a:t> This includes any re-submissions.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Please work with your liaison in submitting any overdue files and alert them if you expect any delays this month.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The data through March will be used for Q1 2023 DOI Membership and CHIA’s Enrollment Trends reports.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CHIA is revisiting Medical Claim versioning methods with select payers. We’ll reach out when we have examples to share with each company.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07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 APCD Intake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E7D6BC6-C936-44EE-960A-EB41C1ED81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2023 APCD Submission Guide Drafts are posted to CHIA’s website: </a:t>
            </a:r>
            <a:r>
              <a:rPr lang="en-US" dirty="0">
                <a:hlinkClick r:id="rId3"/>
              </a:rPr>
              <a:t>https://www.chiamass.gov/apcd-data-submission-guides/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There are no changes to the Product, Provider or Benefit Plan Submission Guides (other than the cover page).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There is no change to the Version in the header record.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The Administrative Bulletin has been drafted and final Submission Guides will be posted later this month.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790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2023 MA APCD Submission Guide Updates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E7D6BC6-C936-44EE-960A-EB41C1ED81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CA20299-B7F5-6240-B553-A310D15498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665293"/>
              </p:ext>
            </p:extLst>
          </p:nvPr>
        </p:nvGraphicFramePr>
        <p:xfrm>
          <a:off x="745176" y="1895499"/>
          <a:ext cx="5943600" cy="3757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943704" imgH="3362914" progId="Word.Document.12">
                  <p:embed/>
                </p:oleObj>
              </mc:Choice>
              <mc:Fallback>
                <p:oleObj name="Document" r:id="rId3" imgW="5943704" imgH="3362914" progId="Word.Document.12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CA20299-B7F5-6240-B553-A310D15498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5176" y="1895499"/>
                        <a:ext cx="5943600" cy="37571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6597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274638"/>
            <a:ext cx="8326967" cy="726026"/>
          </a:xfrm>
        </p:spPr>
        <p:txBody>
          <a:bodyPr/>
          <a:lstStyle/>
          <a:p>
            <a:pPr algn="l">
              <a:defRPr/>
            </a:pPr>
            <a:r>
              <a:rPr lang="en-US" sz="3000" b="1" dirty="0">
                <a:latin typeface="+mn-lt"/>
              </a:rPr>
              <a:t>Enrollment Trends Update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42899" y="1045924"/>
            <a:ext cx="8667751" cy="5160962"/>
          </a:xfrm>
        </p:spPr>
        <p:txBody>
          <a:bodyPr/>
          <a:lstStyle/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/>
              <a:t>The next Enrollment Trends reporting cycle will be based on with data through </a:t>
            </a:r>
            <a:r>
              <a:rPr lang="en-US" altLang="en-US" sz="2000" b="1" dirty="0"/>
              <a:t>March 2023 </a:t>
            </a:r>
            <a:r>
              <a:rPr lang="en-US" altLang="en-US" sz="2000" dirty="0"/>
              <a:t> and is scheduled to be published in </a:t>
            </a:r>
            <a:r>
              <a:rPr lang="en-US" altLang="en-US" sz="2000" b="1" dirty="0"/>
              <a:t>August 2023</a:t>
            </a:r>
            <a:r>
              <a:rPr lang="en-US" altLang="en-US" sz="2000" dirty="0"/>
              <a:t>.</a:t>
            </a:r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/>
              <a:t>We will be sending requests for Supplemental enrollment data to selected payers in early </a:t>
            </a:r>
            <a:r>
              <a:rPr lang="en-US" altLang="en-US" sz="2000" b="1" dirty="0"/>
              <a:t>April</a:t>
            </a:r>
            <a:r>
              <a:rPr lang="en-US" altLang="en-US" sz="2000" dirty="0"/>
              <a:t>. Supplemental enrollment reporting is requested where populations cannot be accurately sourced from the MA APCD.</a:t>
            </a:r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/>
              <a:t>Payers will receive aggregate MA APCD Member Eligibility data for review in early June.</a:t>
            </a:r>
          </a:p>
          <a:p>
            <a:endParaRPr lang="en-US" altLang="en-US" sz="2000" dirty="0"/>
          </a:p>
          <a:p>
            <a:pPr>
              <a:buFont typeface="Arial" panose="020B0604020202020204" pitchFamily="34" charset="0"/>
              <a:buChar char="•"/>
              <a:tabLst>
                <a:tab pos="6799263" algn="l"/>
              </a:tabLst>
              <a:defRPr/>
            </a:pPr>
            <a:r>
              <a:rPr lang="en-US" altLang="en-US" sz="2000" b="1" dirty="0">
                <a:solidFill>
                  <a:prstClr val="black"/>
                </a:solidFill>
                <a:cs typeface="Arial" charset="0"/>
              </a:rPr>
              <a:t>For questions on Enrollment Trends: 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Contact your </a:t>
            </a:r>
            <a:r>
              <a:rPr lang="en-US" altLang="en-US" sz="2000" u="sng" dirty="0">
                <a:solidFill>
                  <a:prstClr val="black"/>
                </a:solidFill>
                <a:cs typeface="Arial" panose="020B0604020202020204" pitchFamily="34" charset="0"/>
              </a:rPr>
              <a:t>CHIA liaison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 and Lauren Almquist at 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  <a:hlinkClick r:id="rId3"/>
              </a:rPr>
              <a:t>lauren.almquist@chiamass.gov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29148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4"/>
          <p:cNvSpPr txBox="1">
            <a:spLocks noChangeArrowheads="1"/>
          </p:cNvSpPr>
          <p:nvPr/>
        </p:nvSpPr>
        <p:spPr bwMode="auto">
          <a:xfrm>
            <a:off x="457200" y="381000"/>
            <a:ext cx="7772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Arial" charset="0"/>
              </a:rPr>
              <a:t>Enrollment Trends Timeline</a:t>
            </a:r>
          </a:p>
        </p:txBody>
      </p:sp>
      <p:graphicFrame>
        <p:nvGraphicFramePr>
          <p:cNvPr id="4" name="Content Placeholder 1"/>
          <p:cNvGraphicFramePr>
            <a:graphicFrameLocks/>
          </p:cNvGraphicFramePr>
          <p:nvPr/>
        </p:nvGraphicFramePr>
        <p:xfrm>
          <a:off x="533400" y="1371600"/>
          <a:ext cx="7581900" cy="40614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30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Apr.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May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Jun.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Jul.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Aug.</a:t>
                      </a:r>
                      <a:r>
                        <a:rPr lang="en-US" sz="1800" b="1" baseline="0" dirty="0"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2023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297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96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Helvetica" panose="020B0604020202020204" pitchFamily="34" charset="0"/>
                        </a:rPr>
                        <a:t>Payers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 submit March 2023 MA APCD files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55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n-lt"/>
                          <a:cs typeface="Helvetica" panose="020B0604020202020204" pitchFamily="34" charset="0"/>
                        </a:rPr>
                        <a:t>Supplemental</a:t>
                      </a:r>
                      <a:r>
                        <a:rPr lang="en-US" sz="1400" b="1" baseline="0" dirty="0">
                          <a:latin typeface="+mn-lt"/>
                          <a:cs typeface="Helvetica" panose="020B0604020202020204" pitchFamily="34" charset="0"/>
                        </a:rPr>
                        <a:t> enrollment reports due 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(select payers)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11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Helvetica" panose="020B0604020202020204" pitchFamily="34" charset="0"/>
                        </a:rPr>
                        <a:t>MA</a:t>
                      </a:r>
                      <a:r>
                        <a:rPr lang="en-US" sz="1400" baseline="0" dirty="0">
                          <a:latin typeface="+mn-lt"/>
                          <a:cs typeface="Helvetica" panose="020B0604020202020204" pitchFamily="34" charset="0"/>
                        </a:rPr>
                        <a:t> APCD enrollment counts sent to payers for review</a:t>
                      </a:r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136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Helvetica" panose="020B0604020202020204" pitchFamily="34" charset="0"/>
                        </a:rPr>
                        <a:t>Reporting</a:t>
                      </a: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415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DOI Reporting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Q4 2022 HMO Membership reports were sent on 2/24. Signoff was due by 4/10.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CY2022 Annual Membership reports were sent 2/28. Signoff is due by 4/14.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Claims/Utilization: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Reports using data through September 2022 were sent 3/24. Signoff is due by 5/24.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We continue to meet with select payers to reconcile differences in certain report categories.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68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 Meetings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4000" dirty="0"/>
          </a:p>
          <a:p>
            <a:pPr algn="ctr"/>
            <a:r>
              <a:rPr lang="en-US" sz="4000" dirty="0"/>
              <a:t>May 9, 2023 @ 2:00 pm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June 13, 2023 @ 2:00 pm</a:t>
            </a:r>
          </a:p>
        </p:txBody>
      </p:sp>
    </p:spTree>
    <p:extLst>
      <p:ext uri="{BB962C8B-B14F-4D97-AF65-F5344CB8AC3E}">
        <p14:creationId xmlns:p14="http://schemas.microsoft.com/office/powerpoint/2010/main" val="1937674814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7879BB3EB3E841817F962675E65027" ma:contentTypeVersion="5" ma:contentTypeDescription="Create a new document." ma:contentTypeScope="" ma:versionID="74f4d171a41f0ffedffd59417ca9a996">
  <xsd:schema xmlns:xsd="http://www.w3.org/2001/XMLSchema" xmlns:xs="http://www.w3.org/2001/XMLSchema" xmlns:p="http://schemas.microsoft.com/office/2006/metadata/properties" xmlns:ns2="2d8504ea-bdc4-4bf8-af11-a3723acdf21b" xmlns:ns3="e4483868-18c9-4cdc-a318-1360b15594a8" targetNamespace="http://schemas.microsoft.com/office/2006/metadata/properties" ma:root="true" ma:fieldsID="0fd28608a54f2ed391aaf8b4aa352519" ns2:_="" ns3:_="">
    <xsd:import namespace="2d8504ea-bdc4-4bf8-af11-a3723acdf21b"/>
    <xsd:import namespace="e4483868-18c9-4cdc-a318-1360b15594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504ea-bdc4-4bf8-af11-a3723acdf21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483868-18c9-4cdc-a318-1360b15594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A07B8B-42DF-4220-9112-2E4D9DCE95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504ea-bdc4-4bf8-af11-a3723acdf21b"/>
    <ds:schemaRef ds:uri="e4483868-18c9-4cdc-a318-1360b15594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A42410-6E41-45A2-8604-800970ADC117}">
  <ds:schemaRefs>
    <ds:schemaRef ds:uri="http://purl.org/dc/elements/1.1/"/>
    <ds:schemaRef ds:uri="http://purl.org/dc/terms/"/>
    <ds:schemaRef ds:uri="2d8504ea-bdc4-4bf8-af11-a3723acdf21b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e4483868-18c9-4cdc-a318-1360b15594a8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2B131BA-36CF-4932-B8E4-E3313DBC5E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</Template>
  <TotalTime>32371</TotalTime>
  <Words>421</Words>
  <Application>Microsoft Macintosh PowerPoint</Application>
  <PresentationFormat>On-screen Show (4:3)</PresentationFormat>
  <Paragraphs>101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Wingdings</vt:lpstr>
      <vt:lpstr>FINALPowerPointTEMPLATE</vt:lpstr>
      <vt:lpstr>Office Theme</vt:lpstr>
      <vt:lpstr>Document</vt:lpstr>
      <vt:lpstr>PowerPoint Presentation</vt:lpstr>
      <vt:lpstr>Agenda</vt:lpstr>
      <vt:lpstr>MA APCD Intake</vt:lpstr>
      <vt:lpstr>MA APCD Intake</vt:lpstr>
      <vt:lpstr>2023 MA APCD Submission Guide Updates</vt:lpstr>
      <vt:lpstr>Enrollment Trends Update</vt:lpstr>
      <vt:lpstr>PowerPoint Presentation</vt:lpstr>
      <vt:lpstr>DOI Reporting</vt:lpstr>
      <vt:lpstr>Next Meetings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KATHY HINES</dc:creator>
  <cp:lastModifiedBy>Rick Vogel</cp:lastModifiedBy>
  <cp:revision>1205</cp:revision>
  <cp:lastPrinted>2020-03-10T14:30:58Z</cp:lastPrinted>
  <dcterms:created xsi:type="dcterms:W3CDTF">2014-02-09T20:57:02Z</dcterms:created>
  <dcterms:modified xsi:type="dcterms:W3CDTF">2023-04-12T12:53:48Z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0x010100BA7879BB3EB3E841817F962675E65027</vt:lpwstr>
  </property>
</Properties>
</file>