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5" r:id="rId5"/>
  </p:sldMasterIdLst>
  <p:notesMasterIdLst>
    <p:notesMasterId r:id="rId21"/>
  </p:notesMasterIdLst>
  <p:handoutMasterIdLst>
    <p:handoutMasterId r:id="rId22"/>
  </p:handoutMasterIdLst>
  <p:sldIdLst>
    <p:sldId id="256" r:id="rId6"/>
    <p:sldId id="414" r:id="rId7"/>
    <p:sldId id="583" r:id="rId8"/>
    <p:sldId id="585" r:id="rId9"/>
    <p:sldId id="587" r:id="rId10"/>
    <p:sldId id="588" r:id="rId11"/>
    <p:sldId id="593" r:id="rId12"/>
    <p:sldId id="589" r:id="rId13"/>
    <p:sldId id="590" r:id="rId14"/>
    <p:sldId id="591" r:id="rId15"/>
    <p:sldId id="592" r:id="rId16"/>
    <p:sldId id="467" r:id="rId17"/>
    <p:sldId id="582" r:id="rId18"/>
    <p:sldId id="362" r:id="rId19"/>
    <p:sldId id="451" r:id="rId20"/>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1pPr>
    <a:lvl2pPr marL="4572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2pPr>
    <a:lvl3pPr marL="9144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3pPr>
    <a:lvl4pPr marL="13716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4pPr>
    <a:lvl5pPr marL="1828800" algn="l" defTabSz="457200" rtl="0" fontAlgn="base">
      <a:spcBef>
        <a:spcPct val="0"/>
      </a:spcBef>
      <a:spcAft>
        <a:spcPct val="0"/>
      </a:spcAft>
      <a:defRPr sz="2400" kern="1200">
        <a:solidFill>
          <a:schemeClr val="tx1"/>
        </a:solidFill>
        <a:latin typeface="Calibri" pitchFamily="34" charset="0"/>
        <a:ea typeface="ＭＳ Ｐゴシック" charset="-128"/>
        <a:cs typeface="+mn-cs"/>
      </a:defRPr>
    </a:lvl5pPr>
    <a:lvl6pPr marL="2286000" algn="l" defTabSz="914400" rtl="0" eaLnBrk="1" latinLnBrk="0" hangingPunct="1">
      <a:defRPr sz="2400" kern="1200">
        <a:solidFill>
          <a:schemeClr val="tx1"/>
        </a:solidFill>
        <a:latin typeface="Calibri" pitchFamily="34" charset="0"/>
        <a:ea typeface="ＭＳ Ｐゴシック" charset="-128"/>
        <a:cs typeface="+mn-cs"/>
      </a:defRPr>
    </a:lvl6pPr>
    <a:lvl7pPr marL="2743200" algn="l" defTabSz="914400" rtl="0" eaLnBrk="1" latinLnBrk="0" hangingPunct="1">
      <a:defRPr sz="2400" kern="1200">
        <a:solidFill>
          <a:schemeClr val="tx1"/>
        </a:solidFill>
        <a:latin typeface="Calibri" pitchFamily="34" charset="0"/>
        <a:ea typeface="ＭＳ Ｐゴシック" charset="-128"/>
        <a:cs typeface="+mn-cs"/>
      </a:defRPr>
    </a:lvl7pPr>
    <a:lvl8pPr marL="3200400" algn="l" defTabSz="914400" rtl="0" eaLnBrk="1" latinLnBrk="0" hangingPunct="1">
      <a:defRPr sz="2400" kern="1200">
        <a:solidFill>
          <a:schemeClr val="tx1"/>
        </a:solidFill>
        <a:latin typeface="Calibri" pitchFamily="34" charset="0"/>
        <a:ea typeface="ＭＳ Ｐゴシック" charset="-128"/>
        <a:cs typeface="+mn-cs"/>
      </a:defRPr>
    </a:lvl8pPr>
    <a:lvl9pPr marL="3657600" algn="l" defTabSz="914400" rtl="0" eaLnBrk="1" latinLnBrk="0" hangingPunct="1">
      <a:defRPr sz="2400" kern="1200">
        <a:solidFill>
          <a:schemeClr val="tx1"/>
        </a:solidFill>
        <a:latin typeface="Calibri" pitchFamily="34" charset="0"/>
        <a:ea typeface="ＭＳ Ｐゴシック" charset="-128"/>
        <a:cs typeface="+mn-cs"/>
      </a:defRPr>
    </a:lvl9pPr>
  </p:defaultTextStyle>
  <p:extLst>
    <p:ext uri="{EFAFB233-063F-42B5-8137-9DF3F51BA10A}">
      <p15:sldGuideLst xmlns:p15="http://schemas.microsoft.com/office/powerpoint/2012/main">
        <p15:guide id="1" orient="horz" pos="973">
          <p15:clr>
            <a:srgbClr val="A4A3A4"/>
          </p15:clr>
        </p15:guide>
        <p15:guide id="2" pos="332">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88" autoAdjust="0"/>
    <p:restoredTop sz="96327" autoAdjust="0"/>
  </p:normalViewPr>
  <p:slideViewPr>
    <p:cSldViewPr snapToGrid="0" snapToObjects="1" showGuides="1">
      <p:cViewPr varScale="1">
        <p:scale>
          <a:sx n="128" d="100"/>
          <a:sy n="128" d="100"/>
        </p:scale>
        <p:origin x="1520" y="176"/>
      </p:cViewPr>
      <p:guideLst>
        <p:guide orient="horz" pos="973"/>
        <p:guide pos="332"/>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7C334750-2352-4B2E-BA89-7D4D92F6063F}" type="datetimeFigureOut">
              <a:rPr lang="en-US" altLang="en-US"/>
              <a:pPr/>
              <a:t>1/17/23</a:t>
            </a:fld>
            <a:endParaRPr lang="en-US" altLang="en-US"/>
          </a:p>
        </p:txBody>
      </p:sp>
      <p:sp>
        <p:nvSpPr>
          <p:cNvPr id="4" name="Footer Placeholder 3"/>
          <p:cNvSpPr>
            <a:spLocks noGrp="1"/>
          </p:cNvSpPr>
          <p:nvPr>
            <p:ph type="ftr" sz="quarter" idx="2"/>
          </p:nvPr>
        </p:nvSpPr>
        <p:spPr>
          <a:xfrm>
            <a:off x="1" y="8829967"/>
            <a:ext cx="3037840" cy="464820"/>
          </a:xfrm>
          <a:prstGeom prst="rect">
            <a:avLst/>
          </a:prstGeom>
        </p:spPr>
        <p:txBody>
          <a:bodyPr vert="horz" lIns="93161" tIns="46581" rIns="93161" bIns="46581"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07923F82-0C55-4A82-ADB7-C020DF7AEF21}" type="slidenum">
              <a:rPr lang="en-US" altLang="en-US"/>
              <a:pPr/>
              <a:t>‹#›</a:t>
            </a:fld>
            <a:endParaRPr lang="en-US" altLang="en-US"/>
          </a:p>
        </p:txBody>
      </p:sp>
    </p:spTree>
    <p:extLst>
      <p:ext uri="{BB962C8B-B14F-4D97-AF65-F5344CB8AC3E}">
        <p14:creationId xmlns:p14="http://schemas.microsoft.com/office/powerpoint/2010/main" val="2404603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1" tIns="46581" rIns="93161" bIns="46581" rtlCol="0"/>
          <a:lstStyle>
            <a:lvl1pPr algn="l">
              <a:defRPr sz="1200">
                <a:latin typeface="Calibri"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939" y="0"/>
            <a:ext cx="3037840" cy="464820"/>
          </a:xfrm>
          <a:prstGeom prst="rect">
            <a:avLst/>
          </a:prstGeom>
        </p:spPr>
        <p:txBody>
          <a:bodyPr vert="horz" wrap="square" lIns="93161" tIns="46581" rIns="93161" bIns="46581" numCol="1" anchor="t" anchorCtr="0" compatLnSpc="1">
            <a:prstTxWarp prst="textNoShape">
              <a:avLst/>
            </a:prstTxWarp>
          </a:bodyPr>
          <a:lstStyle>
            <a:lvl1pPr algn="r">
              <a:defRPr sz="1200"/>
            </a:lvl1pPr>
          </a:lstStyle>
          <a:p>
            <a:fld id="{CEFC4FF3-F2B4-4986-85D7-E6C0D0EDDD3C}" type="datetimeFigureOut">
              <a:rPr lang="en-US" altLang="en-US"/>
              <a:pPr/>
              <a:t>1/17/23</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1" tIns="46581" rIns="93161" bIns="46581" rtlCol="0" anchor="ctr"/>
          <a:lstStyle/>
          <a:p>
            <a:pPr lvl="0"/>
            <a:endParaRPr lang="en-US" noProof="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61" tIns="46581" rIns="93161" bIns="4658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967"/>
            <a:ext cx="3037840" cy="464820"/>
          </a:xfrm>
          <a:prstGeom prst="rect">
            <a:avLst/>
          </a:prstGeom>
        </p:spPr>
        <p:txBody>
          <a:bodyPr vert="horz" lIns="93161" tIns="46581" rIns="93161" bIns="46581" rtlCol="0" anchor="b"/>
          <a:lstStyle>
            <a:lvl1pPr algn="l">
              <a:defRPr sz="1200">
                <a:latin typeface="Calibri"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wrap="square" lIns="93161" tIns="46581" rIns="93161" bIns="46581" numCol="1" anchor="b" anchorCtr="0" compatLnSpc="1">
            <a:prstTxWarp prst="textNoShape">
              <a:avLst/>
            </a:prstTxWarp>
          </a:bodyPr>
          <a:lstStyle>
            <a:lvl1pPr algn="r">
              <a:defRPr sz="1200"/>
            </a:lvl1pPr>
          </a:lstStyle>
          <a:p>
            <a:fld id="{C633E6E6-89C7-4DE2-8571-13BA2D2041F3}" type="slidenum">
              <a:rPr lang="en-US" altLang="en-US"/>
              <a:pPr/>
              <a:t>‹#›</a:t>
            </a:fld>
            <a:endParaRPr lang="en-US" altLang="en-US"/>
          </a:p>
        </p:txBody>
      </p:sp>
    </p:spTree>
    <p:extLst>
      <p:ext uri="{BB962C8B-B14F-4D97-AF65-F5344CB8AC3E}">
        <p14:creationId xmlns:p14="http://schemas.microsoft.com/office/powerpoint/2010/main" val="11957505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ea typeface="ＭＳ Ｐゴシック" charset="-128"/>
            </a:endParaRPr>
          </a:p>
        </p:txBody>
      </p:sp>
      <p:sp>
        <p:nvSpPr>
          <p:cNvPr id="81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ＭＳ Ｐゴシック" charset="-128"/>
              </a:defRPr>
            </a:lvl1pPr>
            <a:lvl2pPr marL="756932" indent="-291127" eaLnBrk="0" hangingPunct="0">
              <a:defRPr sz="2400">
                <a:solidFill>
                  <a:schemeClr val="tx1"/>
                </a:solidFill>
                <a:latin typeface="Calibri" pitchFamily="34" charset="0"/>
                <a:ea typeface="ＭＳ Ｐゴシック" charset="-128"/>
              </a:defRPr>
            </a:lvl2pPr>
            <a:lvl3pPr marL="1164511" indent="-232902" eaLnBrk="0" hangingPunct="0">
              <a:defRPr sz="2400">
                <a:solidFill>
                  <a:schemeClr val="tx1"/>
                </a:solidFill>
                <a:latin typeface="Calibri" pitchFamily="34" charset="0"/>
                <a:ea typeface="ＭＳ Ｐゴシック" charset="-128"/>
              </a:defRPr>
            </a:lvl3pPr>
            <a:lvl4pPr marL="1630315" indent="-232902" eaLnBrk="0" hangingPunct="0">
              <a:defRPr sz="2400">
                <a:solidFill>
                  <a:schemeClr val="tx1"/>
                </a:solidFill>
                <a:latin typeface="Calibri" pitchFamily="34" charset="0"/>
                <a:ea typeface="ＭＳ Ｐゴシック" charset="-128"/>
              </a:defRPr>
            </a:lvl4pPr>
            <a:lvl5pPr marL="2096119" indent="-232902" eaLnBrk="0" hangingPunct="0">
              <a:defRPr sz="2400">
                <a:solidFill>
                  <a:schemeClr val="tx1"/>
                </a:solidFill>
                <a:latin typeface="Calibri" pitchFamily="34" charset="0"/>
                <a:ea typeface="ＭＳ Ｐゴシック" charset="-128"/>
              </a:defRPr>
            </a:lvl5pPr>
            <a:lvl6pPr marL="2561924"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6pPr>
            <a:lvl7pPr marL="302772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7pPr>
            <a:lvl8pPr marL="3493532"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8pPr>
            <a:lvl9pPr marL="3959338" indent="-232902" defTabSz="465804" eaLnBrk="0" fontAlgn="base" hangingPunct="0">
              <a:spcBef>
                <a:spcPct val="0"/>
              </a:spcBef>
              <a:spcAft>
                <a:spcPct val="0"/>
              </a:spcAft>
              <a:defRPr sz="2400">
                <a:solidFill>
                  <a:schemeClr val="tx1"/>
                </a:solidFill>
                <a:latin typeface="Calibri" pitchFamily="34" charset="0"/>
                <a:ea typeface="ＭＳ Ｐゴシック" charset="-128"/>
              </a:defRPr>
            </a:lvl9pPr>
          </a:lstStyle>
          <a:p>
            <a:pPr eaLnBrk="1" hangingPunct="1"/>
            <a:fld id="{F4311CE4-E988-47FC-95D4-86132A681C2E}" type="slidenum">
              <a:rPr lang="en-US" altLang="en-US" sz="1200"/>
              <a:pPr eaLnBrk="1" hangingPunct="1"/>
              <a:t>1</a:t>
            </a:fld>
            <a:endParaRPr lang="en-US" altLang="en-US" sz="1200" dirty="0"/>
          </a:p>
        </p:txBody>
      </p:sp>
    </p:spTree>
    <p:extLst>
      <p:ext uri="{BB962C8B-B14F-4D97-AF65-F5344CB8AC3E}">
        <p14:creationId xmlns:p14="http://schemas.microsoft.com/office/powerpoint/2010/main" val="9543693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41606460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3318642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57066" indent="-291179" eaLnBrk="0" hangingPunct="0">
              <a:spcBef>
                <a:spcPct val="30000"/>
              </a:spcBef>
              <a:defRPr sz="1200">
                <a:solidFill>
                  <a:schemeClr val="tx1"/>
                </a:solidFill>
                <a:latin typeface="Calibri" pitchFamily="34" charset="0"/>
              </a:defRPr>
            </a:lvl2pPr>
            <a:lvl3pPr marL="1164717" indent="-232943" eaLnBrk="0" hangingPunct="0">
              <a:spcBef>
                <a:spcPct val="30000"/>
              </a:spcBef>
              <a:defRPr sz="1200">
                <a:solidFill>
                  <a:schemeClr val="tx1"/>
                </a:solidFill>
                <a:latin typeface="Calibri" pitchFamily="34" charset="0"/>
              </a:defRPr>
            </a:lvl3pPr>
            <a:lvl4pPr marL="1630604" indent="-232943" eaLnBrk="0" hangingPunct="0">
              <a:spcBef>
                <a:spcPct val="30000"/>
              </a:spcBef>
              <a:defRPr sz="1200">
                <a:solidFill>
                  <a:schemeClr val="tx1"/>
                </a:solidFill>
                <a:latin typeface="Calibri" pitchFamily="34" charset="0"/>
              </a:defRPr>
            </a:lvl4pPr>
            <a:lvl5pPr marL="2096491" indent="-232943" eaLnBrk="0" hangingPunct="0">
              <a:spcBef>
                <a:spcPct val="30000"/>
              </a:spcBef>
              <a:defRPr sz="1200">
                <a:solidFill>
                  <a:schemeClr val="tx1"/>
                </a:solidFill>
                <a:latin typeface="Calibri" pitchFamily="34" charset="0"/>
              </a:defRPr>
            </a:lvl5pPr>
            <a:lvl6pPr marL="2562377" indent="-232943" eaLnBrk="0" fontAlgn="base" hangingPunct="0">
              <a:spcBef>
                <a:spcPct val="30000"/>
              </a:spcBef>
              <a:spcAft>
                <a:spcPct val="0"/>
              </a:spcAft>
              <a:defRPr sz="1200">
                <a:solidFill>
                  <a:schemeClr val="tx1"/>
                </a:solidFill>
                <a:latin typeface="Calibri" pitchFamily="34" charset="0"/>
              </a:defRPr>
            </a:lvl6pPr>
            <a:lvl7pPr marL="3028264" indent="-232943" eaLnBrk="0" fontAlgn="base" hangingPunct="0">
              <a:spcBef>
                <a:spcPct val="30000"/>
              </a:spcBef>
              <a:spcAft>
                <a:spcPct val="0"/>
              </a:spcAft>
              <a:defRPr sz="1200">
                <a:solidFill>
                  <a:schemeClr val="tx1"/>
                </a:solidFill>
                <a:latin typeface="Calibri" pitchFamily="34" charset="0"/>
              </a:defRPr>
            </a:lvl7pPr>
            <a:lvl8pPr marL="3494151" indent="-232943" eaLnBrk="0" fontAlgn="base" hangingPunct="0">
              <a:spcBef>
                <a:spcPct val="30000"/>
              </a:spcBef>
              <a:spcAft>
                <a:spcPct val="0"/>
              </a:spcAft>
              <a:defRPr sz="1200">
                <a:solidFill>
                  <a:schemeClr val="tx1"/>
                </a:solidFill>
                <a:latin typeface="Calibri" pitchFamily="34" charset="0"/>
              </a:defRPr>
            </a:lvl8pPr>
            <a:lvl9pPr marL="3960038" indent="-232943" eaLnBrk="0" fontAlgn="base" hangingPunct="0">
              <a:spcBef>
                <a:spcPct val="30000"/>
              </a:spcBef>
              <a:spcAft>
                <a:spcPct val="0"/>
              </a:spcAft>
              <a:defRPr sz="1200">
                <a:solidFill>
                  <a:schemeClr val="tx1"/>
                </a:solidFill>
                <a:latin typeface="Calibri"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970CA50A-4583-453D-B781-415949AD5A4C}" type="slidenum">
              <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042857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13</a:t>
            </a:fld>
            <a:endParaRPr lang="en-US" altLang="en-US"/>
          </a:p>
        </p:txBody>
      </p:sp>
    </p:spTree>
    <p:extLst>
      <p:ext uri="{BB962C8B-B14F-4D97-AF65-F5344CB8AC3E}">
        <p14:creationId xmlns:p14="http://schemas.microsoft.com/office/powerpoint/2010/main" val="2881604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14</a:t>
            </a:fld>
            <a:endParaRPr lang="en-US" altLang="en-US"/>
          </a:p>
        </p:txBody>
      </p:sp>
    </p:spTree>
    <p:extLst>
      <p:ext uri="{BB962C8B-B14F-4D97-AF65-F5344CB8AC3E}">
        <p14:creationId xmlns:p14="http://schemas.microsoft.com/office/powerpoint/2010/main" val="5515859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15</a:t>
            </a:fld>
            <a:endParaRPr lang="en-US" altLang="en-US"/>
          </a:p>
        </p:txBody>
      </p:sp>
    </p:spTree>
    <p:extLst>
      <p:ext uri="{BB962C8B-B14F-4D97-AF65-F5344CB8AC3E}">
        <p14:creationId xmlns:p14="http://schemas.microsoft.com/office/powerpoint/2010/main" val="1860381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2</a:t>
            </a:fld>
            <a:endParaRPr lang="en-US" altLang="en-US"/>
          </a:p>
        </p:txBody>
      </p:sp>
    </p:spTree>
    <p:extLst>
      <p:ext uri="{BB962C8B-B14F-4D97-AF65-F5344CB8AC3E}">
        <p14:creationId xmlns:p14="http://schemas.microsoft.com/office/powerpoint/2010/main" val="1496452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633E6E6-89C7-4DE2-8571-13BA2D2041F3}" type="slidenum">
              <a:rPr lang="en-US" altLang="en-US" smtClean="0"/>
              <a:pPr/>
              <a:t>3</a:t>
            </a:fld>
            <a:endParaRPr lang="en-US" altLang="en-US"/>
          </a:p>
        </p:txBody>
      </p:sp>
    </p:spTree>
    <p:extLst>
      <p:ext uri="{BB962C8B-B14F-4D97-AF65-F5344CB8AC3E}">
        <p14:creationId xmlns:p14="http://schemas.microsoft.com/office/powerpoint/2010/main" val="34196179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71175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23715122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13406488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40504027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4240191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C633E6E6-89C7-4DE2-8571-13BA2D2041F3}" type="slidenum">
              <a:rPr kumimoji="0" lang="en-US" altLang="en-US" sz="1200" b="0" i="0" u="none" strike="noStrike" kern="1200" cap="none" spc="0" normalizeH="0" baseline="0" noProof="0" smtClean="0">
                <a:ln>
                  <a:noFill/>
                </a:ln>
                <a:solidFill>
                  <a:prstClr val="black"/>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prstClr val="black"/>
              </a:solidFill>
              <a:effectLst/>
              <a:uLnTx/>
              <a:uFillTx/>
              <a:latin typeface="Calibri" pitchFamily="34" charset="0"/>
              <a:ea typeface="ＭＳ Ｐゴシック" charset="-128"/>
              <a:cs typeface="+mn-cs"/>
            </a:endParaRPr>
          </a:p>
        </p:txBody>
      </p:sp>
    </p:spTree>
    <p:extLst>
      <p:ext uri="{BB962C8B-B14F-4D97-AF65-F5344CB8AC3E}">
        <p14:creationId xmlns:p14="http://schemas.microsoft.com/office/powerpoint/2010/main" val="40142655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Content Layout A">
    <p:spTree>
      <p:nvGrpSpPr>
        <p:cNvPr id="1" name=""/>
        <p:cNvGrpSpPr/>
        <p:nvPr/>
      </p:nvGrpSpPr>
      <p:grpSpPr>
        <a:xfrm>
          <a:off x="0" y="0"/>
          <a:ext cx="0" cy="0"/>
          <a:chOff x="0" y="0"/>
          <a:chExt cx="0" cy="0"/>
        </a:xfrm>
      </p:grpSpPr>
      <p:sp>
        <p:nvSpPr>
          <p:cNvPr id="3" name="Text Placeholder 2"/>
          <p:cNvSpPr>
            <a:spLocks noGrp="1"/>
          </p:cNvSpPr>
          <p:nvPr>
            <p:ph idx="1"/>
          </p:nvPr>
        </p:nvSpPr>
        <p:spPr>
          <a:xfrm>
            <a:off x="449263" y="1646114"/>
            <a:ext cx="8039100"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5"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4" name="Footer Placeholder 3"/>
          <p:cNvSpPr>
            <a:spLocks noGrp="1"/>
          </p:cNvSpPr>
          <p:nvPr>
            <p:ph type="ftr" sz="quarter" idx="10"/>
          </p:nvPr>
        </p:nvSpPr>
        <p:spPr/>
        <p:txBody>
          <a:bodyPr/>
          <a:lstStyle>
            <a:lvl1pPr algn="ctr">
              <a:defRPr smtClean="0"/>
            </a:lvl1pPr>
          </a:lstStyle>
          <a:p>
            <a:pPr algn="l">
              <a:defRPr/>
            </a:pPr>
            <a:r>
              <a:rPr lang="en-US"/>
              <a:t>Title  |  Name, Position Title  |  Date     </a:t>
            </a:r>
          </a:p>
          <a:p>
            <a:pPr>
              <a:defRPr/>
            </a:pPr>
            <a:endParaRPr lang="en-US"/>
          </a:p>
        </p:txBody>
      </p:sp>
      <p:sp>
        <p:nvSpPr>
          <p:cNvPr id="6" name="Slide Number Placeholder 5"/>
          <p:cNvSpPr>
            <a:spLocks noGrp="1"/>
          </p:cNvSpPr>
          <p:nvPr>
            <p:ph type="sldNum" sz="quarter" idx="11"/>
          </p:nvPr>
        </p:nvSpPr>
        <p:spPr/>
        <p:txBody>
          <a:bodyPr/>
          <a:lstStyle>
            <a:lvl1pPr>
              <a:defRPr/>
            </a:lvl1pPr>
          </a:lstStyle>
          <a:p>
            <a:fld id="{FCD77F8D-BCE2-4DEF-A10E-9452B17B910D}" type="slidenum">
              <a:rPr lang="en-US" altLang="en-US"/>
              <a:pPr/>
              <a:t>‹#›</a:t>
            </a:fld>
            <a:endParaRPr lang="en-US" altLang="en-US"/>
          </a:p>
        </p:txBody>
      </p:sp>
    </p:spTree>
    <p:extLst>
      <p:ext uri="{BB962C8B-B14F-4D97-AF65-F5344CB8AC3E}">
        <p14:creationId xmlns:p14="http://schemas.microsoft.com/office/powerpoint/2010/main" val="3506765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C403C31B-0D22-4CA6-9E7C-468322E30DAC}" type="datetimeFigureOut">
              <a:rPr lang="en-US">
                <a:solidFill>
                  <a:prstClr val="black">
                    <a:tint val="75000"/>
                  </a:prstClr>
                </a:solidFill>
              </a:rPr>
              <a:pPr>
                <a:defRPr/>
              </a:pPr>
              <a:t>1/17/23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755641-0D04-44F4-B3D6-7C0EE0D14F4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27566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A0E12B1D-D7C4-4023-B549-CE3F7F6616E7}" type="datetimeFigureOut">
              <a:rPr lang="en-US">
                <a:solidFill>
                  <a:prstClr val="black">
                    <a:tint val="75000"/>
                  </a:prstClr>
                </a:solidFill>
              </a:rPr>
              <a:pPr>
                <a:defRPr/>
              </a:pPr>
              <a:t>1/17/23</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FC6BCEEE-BB86-4D47-8EC7-0590C10B0F6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072855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8CA49BC-02AF-4314-AA35-FC63F04CA46A}" type="datetimeFigureOut">
              <a:rPr lang="en-US">
                <a:solidFill>
                  <a:prstClr val="black">
                    <a:tint val="75000"/>
                  </a:prstClr>
                </a:solidFill>
              </a:rPr>
              <a:pPr>
                <a:defRPr/>
              </a:pPr>
              <a:t>1/17/23</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370359F9-5BA7-4A36-A821-4895A505EC2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89442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97DE258-D4EB-440D-A3DE-05AF83935251}" type="datetimeFigureOut">
              <a:rPr lang="en-US">
                <a:solidFill>
                  <a:prstClr val="black">
                    <a:tint val="75000"/>
                  </a:prstClr>
                </a:solidFill>
              </a:rPr>
              <a:pPr>
                <a:defRPr/>
              </a:pPr>
              <a:t>1/17/23</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50EFEACE-0E8A-40F8-9A0C-FA7CB3C59F1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43378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B2BF148-2E11-4474-86C0-5BCDD73AD0D8}" type="datetimeFigureOut">
              <a:rPr lang="en-US">
                <a:solidFill>
                  <a:prstClr val="black">
                    <a:tint val="75000"/>
                  </a:prstClr>
                </a:solidFill>
              </a:rPr>
              <a:pPr>
                <a:defRPr/>
              </a:pPr>
              <a:t>1/17/23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3DA762D-EEED-4571-B328-11A0E926D54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96296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43E5093-71E1-4390-AA5F-24DCD89C9D2A}" type="datetimeFigureOut">
              <a:rPr lang="en-US">
                <a:solidFill>
                  <a:prstClr val="black">
                    <a:tint val="75000"/>
                  </a:prstClr>
                </a:solidFill>
              </a:rPr>
              <a:pPr>
                <a:defRPr/>
              </a:pPr>
              <a:t>1/17/23</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5BB7F70-952E-4DAB-8763-C77839CC0EC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6496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9D7EDC4-8EAE-405E-8C8E-3D6D2A3D2473}" type="datetimeFigureOut">
              <a:rPr lang="en-US">
                <a:solidFill>
                  <a:prstClr val="black">
                    <a:tint val="75000"/>
                  </a:prstClr>
                </a:solidFill>
              </a:rPr>
              <a:pPr>
                <a:defRPr/>
              </a:pPr>
              <a:t>1/17/23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173C7B2-D81B-4B93-8646-BD33CB06C80E}"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7695910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BA41AB1-AF6F-4F4E-9EB5-04EBA4430437}" type="datetimeFigureOut">
              <a:rPr lang="en-US">
                <a:solidFill>
                  <a:prstClr val="black">
                    <a:tint val="75000"/>
                  </a:prstClr>
                </a:solidFill>
              </a:rPr>
              <a:pPr>
                <a:defRPr/>
              </a:pPr>
              <a:t>1/17/23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3D9ABF39-5DEB-41F7-9528-CCE43A71F1A1}"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192700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Content 2 Column Layout">
    <p:spTree>
      <p:nvGrpSpPr>
        <p:cNvPr id="1" name=""/>
        <p:cNvGrpSpPr/>
        <p:nvPr/>
      </p:nvGrpSpPr>
      <p:grpSpPr>
        <a:xfrm>
          <a:off x="0" y="0"/>
          <a:ext cx="0" cy="0"/>
          <a:chOff x="0" y="0"/>
          <a:chExt cx="0" cy="0"/>
        </a:xfrm>
      </p:grpSpPr>
      <p:sp>
        <p:nvSpPr>
          <p:cNvPr id="5" name="Text Placeholder 2"/>
          <p:cNvSpPr>
            <a:spLocks noGrp="1"/>
          </p:cNvSpPr>
          <p:nvPr>
            <p:ph idx="1"/>
          </p:nvPr>
        </p:nvSpPr>
        <p:spPr>
          <a:xfrm>
            <a:off x="449263"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736600"/>
            <a:ext cx="8039100" cy="641350"/>
          </a:xfrm>
        </p:spPr>
        <p:txBody>
          <a:bodyPr/>
          <a:lstStyle/>
          <a:p>
            <a:r>
              <a:rPr lang="en-US"/>
              <a:t>Click to edit Master title style</a:t>
            </a:r>
            <a:endParaRPr lang="en-US" dirty="0"/>
          </a:p>
        </p:txBody>
      </p:sp>
      <p:sp>
        <p:nvSpPr>
          <p:cNvPr id="9" name="Text Placeholder 2"/>
          <p:cNvSpPr>
            <a:spLocks noGrp="1"/>
          </p:cNvSpPr>
          <p:nvPr>
            <p:ph idx="10"/>
          </p:nvPr>
        </p:nvSpPr>
        <p:spPr>
          <a:xfrm>
            <a:off x="4628697" y="1646114"/>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7" name="Footer Placeholder 1"/>
          <p:cNvSpPr>
            <a:spLocks noGrp="1"/>
          </p:cNvSpPr>
          <p:nvPr>
            <p:ph type="ftr" sz="quarter" idx="11"/>
          </p:nvPr>
        </p:nvSpPr>
        <p:spPr/>
        <p:txBody>
          <a:bodyPr/>
          <a:lstStyle>
            <a:lvl1pPr algn="ctr">
              <a:defRPr smtClean="0"/>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2"/>
          </p:nvPr>
        </p:nvSpPr>
        <p:spPr/>
        <p:txBody>
          <a:bodyPr/>
          <a:lstStyle>
            <a:lvl1pPr>
              <a:defRPr/>
            </a:lvl1pPr>
          </a:lstStyle>
          <a:p>
            <a:fld id="{7BE6BEC1-6C80-4843-84D8-EF9FABDC7B1C}" type="slidenum">
              <a:rPr lang="en-US" altLang="en-US"/>
              <a:pPr/>
              <a:t>‹#›</a:t>
            </a:fld>
            <a:endParaRPr lang="en-US" altLang="en-US"/>
          </a:p>
        </p:txBody>
      </p:sp>
    </p:spTree>
    <p:extLst>
      <p:ext uri="{BB962C8B-B14F-4D97-AF65-F5344CB8AC3E}">
        <p14:creationId xmlns:p14="http://schemas.microsoft.com/office/powerpoint/2010/main" val="559032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pic>
        <p:nvPicPr>
          <p:cNvPr id="4" name="Picture 7" descr="coverfinal-01.tif"/>
          <p:cNvPicPr>
            <a:picLocks noChangeAspect="1"/>
          </p:cNvPicPr>
          <p:nvPr userDrawn="1"/>
        </p:nvPicPr>
        <p:blipFill>
          <a:blip r:embed="rId2">
            <a:extLst>
              <a:ext uri="{28A0092B-C50C-407E-A947-70E740481C1C}">
                <a14:useLocalDpi xmlns:a14="http://schemas.microsoft.com/office/drawing/2010/main" val="0"/>
              </a:ext>
            </a:extLst>
          </a:blip>
          <a:srcRect l="4504"/>
          <a:stretch>
            <a:fillRect/>
          </a:stretch>
        </p:blipFill>
        <p:spPr bwMode="auto">
          <a:xfrm>
            <a:off x="-96838" y="-2619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a:spLocks noGrp="1"/>
          </p:cNvSpPr>
          <p:nvPr>
            <p:ph type="ctrTitle"/>
          </p:nvPr>
        </p:nvSpPr>
        <p:spPr>
          <a:xfrm>
            <a:off x="853173" y="928285"/>
            <a:ext cx="7772400" cy="516948"/>
          </a:xfrm>
        </p:spPr>
        <p:txBody>
          <a:bodyPr>
            <a:normAutofit/>
          </a:bodyPr>
          <a:lstStyle>
            <a:lvl1pPr algn="r">
              <a:defRPr sz="3800" b="0" cap="all" baseline="0">
                <a:solidFill>
                  <a:srgbClr val="FFFFFF"/>
                </a:solidFill>
                <a:latin typeface="Arial"/>
                <a:cs typeface="Arial"/>
              </a:defRPr>
            </a:lvl1pPr>
          </a:lstStyle>
          <a:p>
            <a:r>
              <a:rPr lang="en-US"/>
              <a:t>Click to edit Master title style</a:t>
            </a:r>
            <a:endParaRPr lang="en-US" dirty="0"/>
          </a:p>
        </p:txBody>
      </p:sp>
      <p:sp>
        <p:nvSpPr>
          <p:cNvPr id="6" name="Subtitle 2"/>
          <p:cNvSpPr>
            <a:spLocks noGrp="1"/>
          </p:cNvSpPr>
          <p:nvPr>
            <p:ph type="subTitle" idx="1"/>
          </p:nvPr>
        </p:nvSpPr>
        <p:spPr>
          <a:xfrm>
            <a:off x="2224773" y="1505281"/>
            <a:ext cx="6400800" cy="443587"/>
          </a:xfrm>
        </p:spPr>
        <p:txBody>
          <a:bodyPr>
            <a:normAutofit/>
          </a:bodyPr>
          <a:lstStyle>
            <a:lvl1pPr marL="0" indent="0" algn="r">
              <a:buNone/>
              <a:defRPr sz="2400" cap="all">
                <a:solidFill>
                  <a:schemeClr val="tx1">
                    <a:tint val="75000"/>
                  </a:schemeClr>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4020523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Slide Text B">
    <p:spTree>
      <p:nvGrpSpPr>
        <p:cNvPr id="1" name=""/>
        <p:cNvGrpSpPr/>
        <p:nvPr/>
      </p:nvGrpSpPr>
      <p:grpSpPr>
        <a:xfrm>
          <a:off x="0" y="0"/>
          <a:ext cx="0" cy="0"/>
          <a:chOff x="0" y="0"/>
          <a:chExt cx="0" cy="0"/>
        </a:xfrm>
      </p:grpSpPr>
      <p:pic>
        <p:nvPicPr>
          <p:cNvPr id="4" name="Picture 2"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7" name="Title 1"/>
          <p:cNvSpPr>
            <a:spLocks noGrp="1"/>
          </p:cNvSpPr>
          <p:nvPr>
            <p:ph type="title"/>
          </p:nvPr>
        </p:nvSpPr>
        <p:spPr>
          <a:xfrm>
            <a:off x="449263" y="1074078"/>
            <a:ext cx="8039100" cy="641350"/>
          </a:xfrm>
        </p:spPr>
        <p:txBody>
          <a:bodyPr/>
          <a:lstStyle/>
          <a:p>
            <a:r>
              <a:rPr lang="en-US"/>
              <a:t>Click to edit Master title style</a:t>
            </a:r>
            <a:endParaRPr lang="en-US" dirty="0"/>
          </a:p>
        </p:txBody>
      </p:sp>
      <p:sp>
        <p:nvSpPr>
          <p:cNvPr id="9" name="Text Placeholder 2"/>
          <p:cNvSpPr>
            <a:spLocks noGrp="1"/>
          </p:cNvSpPr>
          <p:nvPr>
            <p:ph idx="1"/>
          </p:nvPr>
        </p:nvSpPr>
        <p:spPr bwMode="auto">
          <a:xfrm>
            <a:off x="449263" y="1983716"/>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lvl2pPr marL="457200" indent="-457200">
              <a:buFont typeface="Wingdings" charset="2"/>
              <a:buChar char="§"/>
              <a:defRPr sz="2400" b="0"/>
            </a:lvl2pPr>
          </a:lstStyle>
          <a:p>
            <a:pPr lvl="0"/>
            <a:r>
              <a:rPr lang="en-US" noProof="0"/>
              <a:t>Click to edit Master text styles</a:t>
            </a:r>
          </a:p>
        </p:txBody>
      </p:sp>
      <p:sp>
        <p:nvSpPr>
          <p:cNvPr id="6" name="Footer Placeholder 1"/>
          <p:cNvSpPr>
            <a:spLocks noGrp="1"/>
          </p:cNvSpPr>
          <p:nvPr>
            <p:ph type="ftr" sz="quarter" idx="10"/>
          </p:nvPr>
        </p:nvSpPr>
        <p:spPr>
          <a:xfrm>
            <a:off x="354013" y="6465888"/>
            <a:ext cx="2225675" cy="365125"/>
          </a:xfrm>
        </p:spPr>
        <p:txBody>
          <a:bodyPr/>
          <a:lstStyle>
            <a:lvl1pPr algn="ctr">
              <a:defRPr dirty="0" smtClean="0">
                <a:solidFill>
                  <a:schemeClr val="bg1">
                    <a:lumMod val="50000"/>
                  </a:schemeClr>
                </a:solidFill>
              </a:defRPr>
            </a:lvl1pPr>
          </a:lstStyle>
          <a:p>
            <a:pPr algn="l">
              <a:defRPr/>
            </a:pPr>
            <a:r>
              <a:rPr lang="en-US"/>
              <a:t>Title  |  Name, Position Title  |  Date     </a:t>
            </a:r>
          </a:p>
          <a:p>
            <a:pPr>
              <a:defRPr/>
            </a:pPr>
            <a:endParaRPr lang="en-US"/>
          </a:p>
        </p:txBody>
      </p:sp>
      <p:sp>
        <p:nvSpPr>
          <p:cNvPr id="8" name="Slide Number Placeholder 2"/>
          <p:cNvSpPr>
            <a:spLocks noGrp="1"/>
          </p:cNvSpPr>
          <p:nvPr>
            <p:ph type="sldNum" sz="quarter" idx="11"/>
          </p:nvPr>
        </p:nvSpPr>
        <p:spPr>
          <a:xfrm>
            <a:off x="6702425" y="6465888"/>
            <a:ext cx="2133600" cy="365125"/>
          </a:xfrm>
        </p:spPr>
        <p:txBody>
          <a:bodyPr/>
          <a:lstStyle>
            <a:lvl1pPr>
              <a:defRPr>
                <a:solidFill>
                  <a:srgbClr val="7F7F7F"/>
                </a:solidFill>
              </a:defRPr>
            </a:lvl1pPr>
          </a:lstStyle>
          <a:p>
            <a:fld id="{6A4B19A9-79AC-44A8-B774-53CFB0574B6A}" type="slidenum">
              <a:rPr lang="en-US" altLang="en-US"/>
              <a:pPr/>
              <a:t>‹#›</a:t>
            </a:fld>
            <a:endParaRPr lang="en-US" altLang="en-US"/>
          </a:p>
        </p:txBody>
      </p:sp>
    </p:spTree>
    <p:extLst>
      <p:ext uri="{BB962C8B-B14F-4D97-AF65-F5344CB8AC3E}">
        <p14:creationId xmlns:p14="http://schemas.microsoft.com/office/powerpoint/2010/main" val="419350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 and Graphics Layout B">
    <p:spTree>
      <p:nvGrpSpPr>
        <p:cNvPr id="1" name=""/>
        <p:cNvGrpSpPr/>
        <p:nvPr/>
      </p:nvGrpSpPr>
      <p:grpSpPr>
        <a:xfrm>
          <a:off x="0" y="0"/>
          <a:ext cx="0" cy="0"/>
          <a:chOff x="0" y="0"/>
          <a:chExt cx="0" cy="0"/>
        </a:xfrm>
      </p:grpSpPr>
      <p:pic>
        <p:nvPicPr>
          <p:cNvPr id="8" name="Picture 8" descr="logoplain-03.t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86675" y="109538"/>
            <a:ext cx="1371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Straight Connector 8"/>
          <p:cNvCxnSpPr/>
          <p:nvPr userDrawn="1"/>
        </p:nvCxnSpPr>
        <p:spPr>
          <a:xfrm>
            <a:off x="346075" y="6353175"/>
            <a:ext cx="8489950" cy="0"/>
          </a:xfrm>
          <a:prstGeom prst="line">
            <a:avLst/>
          </a:prstGeom>
          <a:ln w="6350" cmpd="sng">
            <a:solidFill>
              <a:schemeClr val="bg1">
                <a:lumMod val="50000"/>
              </a:schemeClr>
            </a:solidFill>
          </a:ln>
          <a:effectLst/>
        </p:spPr>
        <p:style>
          <a:lnRef idx="1">
            <a:schemeClr val="dk1"/>
          </a:lnRef>
          <a:fillRef idx="0">
            <a:schemeClr val="dk1"/>
          </a:fillRef>
          <a:effectRef idx="0">
            <a:schemeClr val="dk1"/>
          </a:effectRef>
          <a:fontRef idx="minor">
            <a:schemeClr val="tx1"/>
          </a:fontRef>
        </p:style>
      </p:cxnSp>
      <p:sp>
        <p:nvSpPr>
          <p:cNvPr id="5" name="Text Placeholder 2"/>
          <p:cNvSpPr>
            <a:spLocks noGrp="1"/>
          </p:cNvSpPr>
          <p:nvPr>
            <p:ph idx="1"/>
          </p:nvPr>
        </p:nvSpPr>
        <p:spPr>
          <a:xfrm>
            <a:off x="449263"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6" name="Title 1"/>
          <p:cNvSpPr>
            <a:spLocks noGrp="1"/>
          </p:cNvSpPr>
          <p:nvPr>
            <p:ph type="title"/>
          </p:nvPr>
        </p:nvSpPr>
        <p:spPr>
          <a:xfrm>
            <a:off x="449263" y="1065197"/>
            <a:ext cx="8039100" cy="641350"/>
          </a:xfrm>
        </p:spPr>
        <p:txBody>
          <a:bodyPr/>
          <a:lstStyle/>
          <a:p>
            <a:r>
              <a:rPr lang="en-US"/>
              <a:t>Click to edit Master title style</a:t>
            </a:r>
            <a:endParaRPr lang="en-US" dirty="0"/>
          </a:p>
        </p:txBody>
      </p:sp>
      <p:sp>
        <p:nvSpPr>
          <p:cNvPr id="7" name="Text Placeholder 2"/>
          <p:cNvSpPr>
            <a:spLocks noGrp="1"/>
          </p:cNvSpPr>
          <p:nvPr>
            <p:ph idx="10"/>
          </p:nvPr>
        </p:nvSpPr>
        <p:spPr>
          <a:xfrm>
            <a:off x="4628697" y="1974711"/>
            <a:ext cx="3859666" cy="3579849"/>
          </a:xfrm>
          <a:prstGeom prst="rect">
            <a:avLst/>
          </a:prstGeom>
        </p:spPr>
        <p:txBody>
          <a:bodyPr rtlCol="0">
            <a:normAutofit/>
          </a:bodyPr>
          <a:lstStyle>
            <a:lvl2pPr marL="228600" indent="-228600">
              <a:defRPr sz="2400">
                <a:latin typeface="Arial"/>
                <a:cs typeface="Arial"/>
              </a:defRPr>
            </a:lvl2pPr>
          </a:lstStyle>
          <a:p>
            <a:pPr lvl="0"/>
            <a:r>
              <a:rPr lang="en-US"/>
              <a:t>Click to edit Master text styles</a:t>
            </a:r>
          </a:p>
        </p:txBody>
      </p:sp>
      <p:sp>
        <p:nvSpPr>
          <p:cNvPr id="10" name="Footer Placeholder 1"/>
          <p:cNvSpPr>
            <a:spLocks noGrp="1"/>
          </p:cNvSpPr>
          <p:nvPr>
            <p:ph type="ftr" sz="quarter" idx="11"/>
          </p:nvPr>
        </p:nvSpPr>
        <p:spPr>
          <a:xfrm>
            <a:off x="346075" y="6465888"/>
            <a:ext cx="2225675" cy="365125"/>
          </a:xfrm>
        </p:spPr>
        <p:txBody>
          <a:bodyPr/>
          <a:lstStyle>
            <a:lvl1pPr algn="ctr">
              <a:defRPr dirty="0" smtClean="0">
                <a:solidFill>
                  <a:srgbClr val="7F7F7F"/>
                </a:solidFill>
              </a:defRPr>
            </a:lvl1pPr>
          </a:lstStyle>
          <a:p>
            <a:pPr algn="l">
              <a:defRPr/>
            </a:pPr>
            <a:r>
              <a:rPr lang="en-US"/>
              <a:t>Title  |  Name, Position Title  |  Date     </a:t>
            </a:r>
          </a:p>
          <a:p>
            <a:pPr>
              <a:defRPr/>
            </a:pPr>
            <a:endParaRPr lang="en-US"/>
          </a:p>
        </p:txBody>
      </p:sp>
      <p:sp>
        <p:nvSpPr>
          <p:cNvPr id="11" name="Slide Number Placeholder 2"/>
          <p:cNvSpPr>
            <a:spLocks noGrp="1"/>
          </p:cNvSpPr>
          <p:nvPr>
            <p:ph type="sldNum" sz="quarter" idx="12"/>
          </p:nvPr>
        </p:nvSpPr>
        <p:spPr>
          <a:xfrm>
            <a:off x="6702425" y="6465888"/>
            <a:ext cx="2133600" cy="365125"/>
          </a:xfrm>
        </p:spPr>
        <p:txBody>
          <a:bodyPr/>
          <a:lstStyle>
            <a:lvl1pPr>
              <a:defRPr>
                <a:solidFill>
                  <a:srgbClr val="7F7F7F"/>
                </a:solidFill>
              </a:defRPr>
            </a:lvl1pPr>
          </a:lstStyle>
          <a:p>
            <a:fld id="{453C5610-CA60-43AB-B212-AA21431CD306}" type="slidenum">
              <a:rPr lang="en-US" altLang="en-US"/>
              <a:pPr/>
              <a:t>‹#›</a:t>
            </a:fld>
            <a:endParaRPr lang="en-US" altLang="en-US"/>
          </a:p>
        </p:txBody>
      </p:sp>
    </p:spTree>
    <p:extLst>
      <p:ext uri="{BB962C8B-B14F-4D97-AF65-F5344CB8AC3E}">
        <p14:creationId xmlns:p14="http://schemas.microsoft.com/office/powerpoint/2010/main" val="60549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a:t>Click to add slide title</a:t>
            </a:r>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text</a:t>
            </a:r>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497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1E49AAB-0DF0-468B-A451-D5BC661F1F6F}" type="datetimeFigureOut">
              <a:rPr lang="en-US">
                <a:solidFill>
                  <a:prstClr val="black">
                    <a:tint val="75000"/>
                  </a:prstClr>
                </a:solidFill>
              </a:rPr>
              <a:pPr>
                <a:defRPr/>
              </a:pPr>
              <a:t>1/17/23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B8A0763-BAB8-4508-8171-8857D948609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43221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4E1F12-DA55-4829-9B73-16B585796C0C}" type="datetimeFigureOut">
              <a:rPr lang="en-US">
                <a:solidFill>
                  <a:prstClr val="black">
                    <a:tint val="75000"/>
                  </a:prstClr>
                </a:solidFill>
              </a:rPr>
              <a:pPr>
                <a:defRPr/>
              </a:pPr>
              <a:t>1/17/23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2DC404B-5055-4758-B2AF-AE5D50F061A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16411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283E80B-1ED5-40D1-A32A-26ABE381FCC4}" type="datetimeFigureOut">
              <a:rPr lang="en-US">
                <a:solidFill>
                  <a:prstClr val="black">
                    <a:tint val="75000"/>
                  </a:prstClr>
                </a:solidFill>
              </a:rPr>
              <a:pPr>
                <a:defRPr/>
              </a:pPr>
              <a:t>1/17/23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DEA6784-0D68-4B4D-B02D-9164CD41B9B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88721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8" descr="bottomborderfinal-04.tif"/>
          <p:cNvPicPr>
            <a:picLocks noChangeAspect="1"/>
          </p:cNvPicPr>
          <p:nvPr/>
        </p:nvPicPr>
        <p:blipFill>
          <a:blip r:embed="rId8">
            <a:extLst>
              <a:ext uri="{28A0092B-C50C-407E-A947-70E740481C1C}">
                <a14:useLocalDpi xmlns:a14="http://schemas.microsoft.com/office/drawing/2010/main" val="0"/>
              </a:ext>
            </a:extLst>
          </a:blip>
          <a:srcRect l="1154"/>
          <a:stretch>
            <a:fillRect/>
          </a:stretch>
        </p:blipFill>
        <p:spPr bwMode="auto">
          <a:xfrm>
            <a:off x="-69850" y="6045200"/>
            <a:ext cx="9220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le Placeholder 1"/>
          <p:cNvSpPr>
            <a:spLocks noGrp="1"/>
          </p:cNvSpPr>
          <p:nvPr>
            <p:ph type="title"/>
          </p:nvPr>
        </p:nvSpPr>
        <p:spPr bwMode="auto">
          <a:xfrm>
            <a:off x="519113" y="736600"/>
            <a:ext cx="8039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br>
              <a:rPr lang="en-US" altLang="en-US"/>
            </a:br>
            <a:br>
              <a:rPr lang="en-US" altLang="en-US"/>
            </a:br>
            <a:r>
              <a:rPr lang="en-US" altLang="en-US"/>
              <a:t>Click to Edit Master Title Slide</a:t>
            </a:r>
            <a:br>
              <a:rPr lang="en-US" altLang="en-US"/>
            </a:br>
            <a:br>
              <a:rPr lang="en-US" altLang="en-US"/>
            </a:br>
            <a:endParaRPr lang="en-US" altLang="en-US"/>
          </a:p>
        </p:txBody>
      </p:sp>
      <p:sp>
        <p:nvSpPr>
          <p:cNvPr id="7" name="Footer Placeholder 3"/>
          <p:cNvSpPr>
            <a:spLocks noGrp="1"/>
          </p:cNvSpPr>
          <p:nvPr>
            <p:ph type="ftr" sz="quarter" idx="3"/>
          </p:nvPr>
        </p:nvSpPr>
        <p:spPr>
          <a:xfrm>
            <a:off x="393700" y="6465888"/>
            <a:ext cx="2225675" cy="365125"/>
          </a:xfrm>
          <a:prstGeom prst="rect">
            <a:avLst/>
          </a:prstGeom>
        </p:spPr>
        <p:txBody>
          <a:bodyPr vert="horz" wrap="square" lIns="91440" tIns="45720" rIns="91440" bIns="45720" numCol="1" anchor="ctr" anchorCtr="0" compatLnSpc="1">
            <a:prstTxWarp prst="textNoShape">
              <a:avLst/>
            </a:prstTxWarp>
          </a:bodyPr>
          <a:lstStyle>
            <a:lvl1pPr algn="l">
              <a:defRPr sz="1000" dirty="0">
                <a:solidFill>
                  <a:srgbClr val="FFFFFF"/>
                </a:solidFill>
                <a:latin typeface="Arial"/>
                <a:ea typeface="ＭＳ Ｐゴシック" charset="0"/>
                <a:cs typeface="Arial"/>
              </a:defRPr>
            </a:lvl1pPr>
          </a:lstStyle>
          <a:p>
            <a:pPr>
              <a:defRPr/>
            </a:pPr>
            <a:r>
              <a:rPr lang="en-US"/>
              <a:t>Title  |  Name, Position Title  |  Date     </a:t>
            </a:r>
          </a:p>
          <a:p>
            <a:pPr algn="ctr">
              <a:defRPr/>
            </a:pPr>
            <a:endParaRPr lang="en-US"/>
          </a:p>
        </p:txBody>
      </p:sp>
      <p:sp>
        <p:nvSpPr>
          <p:cNvPr id="1029" name="Text Placeholder 2"/>
          <p:cNvSpPr>
            <a:spLocks noGrp="1"/>
          </p:cNvSpPr>
          <p:nvPr>
            <p:ph type="body" idx="1"/>
          </p:nvPr>
        </p:nvSpPr>
        <p:spPr bwMode="auto">
          <a:xfrm>
            <a:off x="519113" y="1646238"/>
            <a:ext cx="8039100"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r>
              <a:rPr lang="en-US" altLang="en-US"/>
              <a:t>Click to add text</a:t>
            </a:r>
          </a:p>
        </p:txBody>
      </p:sp>
      <p:sp>
        <p:nvSpPr>
          <p:cNvPr id="8" name="Slide Number Placeholder 5"/>
          <p:cNvSpPr>
            <a:spLocks noGrp="1"/>
          </p:cNvSpPr>
          <p:nvPr>
            <p:ph type="sldNum" sz="quarter" idx="4"/>
          </p:nvPr>
        </p:nvSpPr>
        <p:spPr>
          <a:xfrm>
            <a:off x="6203950" y="6465888"/>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FFFFFF"/>
                </a:solidFill>
                <a:latin typeface="Arial" pitchFamily="34" charset="0"/>
                <a:cs typeface="Arial" pitchFamily="34" charset="0"/>
              </a:defRPr>
            </a:lvl1pPr>
          </a:lstStyle>
          <a:p>
            <a:fld id="{969A4E1B-3F2C-44F4-9ABA-DF446E66318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Lst>
  <p:txStyles>
    <p:titleStyle>
      <a:lvl1pPr algn="l" defTabSz="457200" rtl="0" eaLnBrk="1" fontAlgn="base" hangingPunct="1">
        <a:spcBef>
          <a:spcPct val="0"/>
        </a:spcBef>
        <a:spcAft>
          <a:spcPct val="0"/>
        </a:spcAft>
        <a:defRPr sz="2800" b="1" kern="1200">
          <a:solidFill>
            <a:schemeClr val="tx1"/>
          </a:solidFill>
          <a:latin typeface="Arial"/>
          <a:ea typeface="ＭＳ Ｐゴシック" charset="0"/>
          <a:cs typeface="Arial"/>
        </a:defRPr>
      </a:lvl1pPr>
      <a:lvl2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2pPr>
      <a:lvl3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3pPr>
      <a:lvl4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4pPr>
      <a:lvl5pPr algn="l" defTabSz="457200" rtl="0" eaLnBrk="1" fontAlgn="base" hangingPunct="1">
        <a:spcBef>
          <a:spcPct val="0"/>
        </a:spcBef>
        <a:spcAft>
          <a:spcPct val="0"/>
        </a:spcAft>
        <a:defRPr sz="2800" b="1">
          <a:solidFill>
            <a:schemeClr val="tx1"/>
          </a:solidFill>
          <a:latin typeface="Arial" charset="0"/>
          <a:ea typeface="ＭＳ Ｐゴシック" charset="0"/>
          <a:cs typeface="Arial"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marL="342900" indent="-342900" algn="ctr" defTabSz="457200" rtl="0" eaLnBrk="1" fontAlgn="base" hangingPunct="1">
        <a:spcBef>
          <a:spcPct val="20000"/>
        </a:spcBef>
        <a:spcAft>
          <a:spcPct val="0"/>
        </a:spcAft>
        <a:buFont typeface="Arial" pitchFamily="34"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Wingdings" pitchFamily="2" charset="2"/>
        <a:defRPr sz="2400" kern="1200">
          <a:solidFill>
            <a:schemeClr val="tx1"/>
          </a:solidFill>
          <a:latin typeface="Arial"/>
          <a:ea typeface="ＭＳ Ｐゴシック" charset="0"/>
          <a:cs typeface="Arial"/>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Arial" charset="0"/>
          <a:cs typeface="Arial"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Arial" charset="0"/>
          <a:cs typeface="Arial"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defTabSz="914400">
              <a:defRPr/>
            </a:pPr>
            <a:fld id="{760EC138-8C88-48E7-ADD0-6E413742012B}" type="datetimeFigureOut">
              <a:rPr lang="en-US">
                <a:solidFill>
                  <a:prstClr val="black">
                    <a:tint val="75000"/>
                  </a:prstClr>
                </a:solidFill>
                <a:ea typeface="+mn-ea"/>
              </a:rPr>
              <a:pPr defTabSz="914400">
                <a:defRPr/>
              </a:pPr>
              <a:t>1/17/23</a:t>
            </a:fld>
            <a:endParaRPr lang="en-US">
              <a:solidFill>
                <a:prstClr val="black">
                  <a:tint val="75000"/>
                </a:prstClr>
              </a:solidFill>
              <a:ea typeface="+mn-ea"/>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defTabSz="914400">
              <a:defRPr/>
            </a:pPr>
            <a:endParaRPr lang="en-US">
              <a:solidFill>
                <a:prstClr val="black">
                  <a:tint val="75000"/>
                </a:prstClr>
              </a:solidFill>
              <a:ea typeface="+mn-ea"/>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defTabSz="914400">
              <a:defRPr/>
            </a:pPr>
            <a:fld id="{35DA24ED-914E-482F-AE8A-23346656E119}" type="slidenum">
              <a:rPr lang="en-US">
                <a:solidFill>
                  <a:prstClr val="black">
                    <a:tint val="75000"/>
                  </a:prstClr>
                </a:solidFill>
                <a:ea typeface="+mn-ea"/>
              </a:rPr>
              <a:pPr defTabSz="914400">
                <a:defRPr/>
              </a:pPr>
              <a:t>‹#›</a:t>
            </a:fld>
            <a:endParaRPr lang="en-US">
              <a:solidFill>
                <a:prstClr val="black">
                  <a:tint val="75000"/>
                </a:prstClr>
              </a:solidFill>
              <a:ea typeface="+mn-ea"/>
            </a:endParaRPr>
          </a:p>
        </p:txBody>
      </p:sp>
    </p:spTree>
    <p:extLst>
      <p:ext uri="{BB962C8B-B14F-4D97-AF65-F5344CB8AC3E}">
        <p14:creationId xmlns:p14="http://schemas.microsoft.com/office/powerpoint/2010/main" val="1893480591"/>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4.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www.healthit.gov/isa/representing-patient-gender-identity"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3" descr="coverfinal-01.tif"/>
          <p:cNvPicPr>
            <a:picLocks noChangeAspect="1"/>
          </p:cNvPicPr>
          <p:nvPr/>
        </p:nvPicPr>
        <p:blipFill>
          <a:blip r:embed="rId3">
            <a:extLst>
              <a:ext uri="{28A0092B-C50C-407E-A947-70E740481C1C}">
                <a14:useLocalDpi xmlns:a14="http://schemas.microsoft.com/office/drawing/2010/main" val="0"/>
              </a:ext>
            </a:extLst>
          </a:blip>
          <a:srcRect l="4504"/>
          <a:stretch>
            <a:fillRect/>
          </a:stretch>
        </p:blipFill>
        <p:spPr bwMode="auto">
          <a:xfrm>
            <a:off x="-392113" y="-274638"/>
            <a:ext cx="9536113" cy="713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1"/>
          <p:cNvSpPr txBox="1">
            <a:spLocks/>
          </p:cNvSpPr>
          <p:nvPr/>
        </p:nvSpPr>
        <p:spPr>
          <a:xfrm>
            <a:off x="685800" y="1403349"/>
            <a:ext cx="7772400" cy="1038225"/>
          </a:xfrm>
          <a:prstGeom prst="rect">
            <a:avLst/>
          </a:prstGeom>
        </p:spPr>
        <p:txBody>
          <a:bodyPr anchor="ctr">
            <a:normAutofit fontScale="82500" lnSpcReduction="10000"/>
          </a:bodyPr>
          <a:lstStyle>
            <a:lvl1pPr algn="ctr" defTabSz="457200" rtl="0" eaLnBrk="1" fontAlgn="base" hangingPunct="1">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eaLnBrk="1" fontAlgn="base" hangingPunct="1">
              <a:spcBef>
                <a:spcPct val="0"/>
              </a:spcBef>
              <a:spcAft>
                <a:spcPct val="0"/>
              </a:spcAft>
              <a:defRPr sz="3600">
                <a:solidFill>
                  <a:schemeClr val="tx1"/>
                </a:solidFill>
                <a:latin typeface="Calibri" charset="0"/>
                <a:ea typeface="ＭＳ Ｐゴシック" charset="0"/>
                <a:cs typeface="ＭＳ Ｐゴシック" charset="0"/>
              </a:defRPr>
            </a:lvl9pPr>
          </a:lstStyle>
          <a:p>
            <a:pPr algn="r">
              <a:defRPr/>
            </a:pPr>
            <a:r>
              <a:rPr lang="en-US" sz="4000" dirty="0">
                <a:solidFill>
                  <a:schemeClr val="bg1"/>
                </a:solidFill>
                <a:latin typeface="+mn-lt"/>
              </a:rPr>
              <a:t>Massachusetts All-Payer Claims Database:</a:t>
            </a:r>
            <a:br>
              <a:rPr lang="en-US" sz="4000" dirty="0">
                <a:solidFill>
                  <a:schemeClr val="bg1"/>
                </a:solidFill>
                <a:latin typeface="+mn-lt"/>
              </a:rPr>
            </a:br>
            <a:r>
              <a:rPr lang="en-US" sz="4000" dirty="0">
                <a:solidFill>
                  <a:schemeClr val="bg1"/>
                </a:solidFill>
                <a:latin typeface="+mn-lt"/>
              </a:rPr>
              <a:t>Technical Assistance Group (TAG)</a:t>
            </a:r>
          </a:p>
        </p:txBody>
      </p:sp>
      <p:sp>
        <p:nvSpPr>
          <p:cNvPr id="6" name="Subtitle 2"/>
          <p:cNvSpPr txBox="1">
            <a:spLocks/>
          </p:cNvSpPr>
          <p:nvPr/>
        </p:nvSpPr>
        <p:spPr>
          <a:xfrm>
            <a:off x="2057400" y="2039938"/>
            <a:ext cx="6400800" cy="401637"/>
          </a:xfrm>
          <a:prstGeom prst="rect">
            <a:avLst/>
          </a:prstGeom>
        </p:spPr>
        <p:txBody>
          <a:bodyPr>
            <a:normAutofit lnSpcReduction="10000"/>
          </a:bodyPr>
          <a:lstStyle>
            <a:lvl1pPr algn="ctr" defTabSz="457200" rtl="0" eaLnBrk="1" fontAlgn="base" hangingPunct="1">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r">
              <a:defRPr/>
            </a:pPr>
            <a:endParaRPr lang="en-US" sz="2200" cap="all" dirty="0">
              <a:solidFill>
                <a:schemeClr val="bg1">
                  <a:lumMod val="65000"/>
                </a:schemeClr>
              </a:solidFill>
              <a:cs typeface="Arial"/>
            </a:endParaRPr>
          </a:p>
        </p:txBody>
      </p:sp>
      <p:sp>
        <p:nvSpPr>
          <p:cNvPr id="7" name="Subtitle 2"/>
          <p:cNvSpPr txBox="1">
            <a:spLocks/>
          </p:cNvSpPr>
          <p:nvPr/>
        </p:nvSpPr>
        <p:spPr>
          <a:xfrm>
            <a:off x="2057400" y="3660775"/>
            <a:ext cx="6400800" cy="401638"/>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r>
              <a:rPr lang="en-US" sz="1600" dirty="0">
                <a:solidFill>
                  <a:schemeClr val="bg1">
                    <a:lumMod val="65000"/>
                  </a:schemeClr>
                </a:solidFill>
                <a:latin typeface="Arial"/>
                <a:cs typeface="Times New Roman"/>
              </a:rPr>
              <a:t>January 10, 2023</a:t>
            </a:r>
          </a:p>
        </p:txBody>
      </p:sp>
      <p:sp>
        <p:nvSpPr>
          <p:cNvPr id="8" name="Subtitle 2"/>
          <p:cNvSpPr txBox="1">
            <a:spLocks/>
          </p:cNvSpPr>
          <p:nvPr/>
        </p:nvSpPr>
        <p:spPr>
          <a:xfrm>
            <a:off x="2057400" y="3386138"/>
            <a:ext cx="6400800" cy="401637"/>
          </a:xfrm>
          <a:prstGeom prst="rect">
            <a:avLst/>
          </a:prstGeom>
        </p:spPr>
        <p:txBody>
          <a:bodyPr>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r">
              <a:defRPr/>
            </a:pPr>
            <a:endParaRPr lang="en-US" sz="1600" i="1" dirty="0">
              <a:solidFill>
                <a:schemeClr val="bg1">
                  <a:lumMod val="65000"/>
                </a:schemeClr>
              </a:solidFill>
              <a:latin typeface="Arial"/>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MC130 – Procedure Code Type to allow HIPPS Codes.</a:t>
            </a:r>
            <a:r>
              <a:rPr lang="en-US" sz="1600" dirty="0">
                <a:solidFill>
                  <a:srgbClr val="1F497D"/>
                </a:solidFill>
                <a:effectLst/>
                <a:latin typeface="Arial" panose="020B0604020202020204" pitchFamily="34" charset="0"/>
                <a:ea typeface="Calibri" panose="020F0502020204030204" pitchFamily="34" charset="0"/>
              </a:rPr>
              <a:t> Requires edit update as well.</a:t>
            </a:r>
            <a:endParaRPr lang="en-US" sz="1600" dirty="0"/>
          </a:p>
          <a:p>
            <a:endParaRPr lang="en-US" sz="1600" dirty="0"/>
          </a:p>
          <a:p>
            <a:r>
              <a:rPr lang="en-US" sz="1600" dirty="0"/>
              <a:t> </a:t>
            </a:r>
          </a:p>
        </p:txBody>
      </p:sp>
      <p:graphicFrame>
        <p:nvGraphicFramePr>
          <p:cNvPr id="3" name="Table 2">
            <a:extLst>
              <a:ext uri="{FF2B5EF4-FFF2-40B4-BE49-F238E27FC236}">
                <a16:creationId xmlns:a16="http://schemas.microsoft.com/office/drawing/2014/main" id="{7CF5A2DD-688B-C20B-A91D-94D07B4E9ECA}"/>
              </a:ext>
            </a:extLst>
          </p:cNvPr>
          <p:cNvGraphicFramePr>
            <a:graphicFrameLocks noGrp="1"/>
          </p:cNvGraphicFramePr>
          <p:nvPr/>
        </p:nvGraphicFramePr>
        <p:xfrm>
          <a:off x="552450" y="2531035"/>
          <a:ext cx="8039099" cy="2498985"/>
        </p:xfrm>
        <a:graphic>
          <a:graphicData uri="http://schemas.openxmlformats.org/drawingml/2006/table">
            <a:tbl>
              <a:tblPr firstRow="1" firstCol="1" bandRow="1"/>
              <a:tblGrid>
                <a:gridCol w="287800">
                  <a:extLst>
                    <a:ext uri="{9D8B030D-6E8A-4147-A177-3AD203B41FA5}">
                      <a16:colId xmlns:a16="http://schemas.microsoft.com/office/drawing/2014/main" val="525794367"/>
                    </a:ext>
                  </a:extLst>
                </a:gridCol>
                <a:gridCol w="278152">
                  <a:extLst>
                    <a:ext uri="{9D8B030D-6E8A-4147-A177-3AD203B41FA5}">
                      <a16:colId xmlns:a16="http://schemas.microsoft.com/office/drawing/2014/main" val="1895099555"/>
                    </a:ext>
                  </a:extLst>
                </a:gridCol>
                <a:gridCol w="374622">
                  <a:extLst>
                    <a:ext uri="{9D8B030D-6E8A-4147-A177-3AD203B41FA5}">
                      <a16:colId xmlns:a16="http://schemas.microsoft.com/office/drawing/2014/main" val="3305858509"/>
                    </a:ext>
                  </a:extLst>
                </a:gridCol>
                <a:gridCol w="588462">
                  <a:extLst>
                    <a:ext uri="{9D8B030D-6E8A-4147-A177-3AD203B41FA5}">
                      <a16:colId xmlns:a16="http://schemas.microsoft.com/office/drawing/2014/main" val="1867477781"/>
                    </a:ext>
                  </a:extLst>
                </a:gridCol>
                <a:gridCol w="538620">
                  <a:extLst>
                    <a:ext uri="{9D8B030D-6E8A-4147-A177-3AD203B41FA5}">
                      <a16:colId xmlns:a16="http://schemas.microsoft.com/office/drawing/2014/main" val="3106820354"/>
                    </a:ext>
                  </a:extLst>
                </a:gridCol>
                <a:gridCol w="537012">
                  <a:extLst>
                    <a:ext uri="{9D8B030D-6E8A-4147-A177-3AD203B41FA5}">
                      <a16:colId xmlns:a16="http://schemas.microsoft.com/office/drawing/2014/main" val="3020241198"/>
                    </a:ext>
                  </a:extLst>
                </a:gridCol>
                <a:gridCol w="832850">
                  <a:extLst>
                    <a:ext uri="{9D8B030D-6E8A-4147-A177-3AD203B41FA5}">
                      <a16:colId xmlns:a16="http://schemas.microsoft.com/office/drawing/2014/main" val="398336032"/>
                    </a:ext>
                  </a:extLst>
                </a:gridCol>
                <a:gridCol w="586854">
                  <a:extLst>
                    <a:ext uri="{9D8B030D-6E8A-4147-A177-3AD203B41FA5}">
                      <a16:colId xmlns:a16="http://schemas.microsoft.com/office/drawing/2014/main" val="297008552"/>
                    </a:ext>
                  </a:extLst>
                </a:gridCol>
                <a:gridCol w="930928">
                  <a:extLst>
                    <a:ext uri="{9D8B030D-6E8A-4147-A177-3AD203B41FA5}">
                      <a16:colId xmlns:a16="http://schemas.microsoft.com/office/drawing/2014/main" val="3233643695"/>
                    </a:ext>
                  </a:extLst>
                </a:gridCol>
                <a:gridCol w="1744485">
                  <a:extLst>
                    <a:ext uri="{9D8B030D-6E8A-4147-A177-3AD203B41FA5}">
                      <a16:colId xmlns:a16="http://schemas.microsoft.com/office/drawing/2014/main" val="3190927813"/>
                    </a:ext>
                  </a:extLst>
                </a:gridCol>
                <a:gridCol w="620619">
                  <a:extLst>
                    <a:ext uri="{9D8B030D-6E8A-4147-A177-3AD203B41FA5}">
                      <a16:colId xmlns:a16="http://schemas.microsoft.com/office/drawing/2014/main" val="2530741759"/>
                    </a:ext>
                  </a:extLst>
                </a:gridCol>
                <a:gridCol w="376230">
                  <a:extLst>
                    <a:ext uri="{9D8B030D-6E8A-4147-A177-3AD203B41FA5}">
                      <a16:colId xmlns:a16="http://schemas.microsoft.com/office/drawing/2014/main" val="3941118303"/>
                    </a:ext>
                  </a:extLst>
                </a:gridCol>
                <a:gridCol w="342465">
                  <a:extLst>
                    <a:ext uri="{9D8B030D-6E8A-4147-A177-3AD203B41FA5}">
                      <a16:colId xmlns:a16="http://schemas.microsoft.com/office/drawing/2014/main" val="3594100484"/>
                    </a:ext>
                  </a:extLst>
                </a:gridCol>
              </a:tblGrid>
              <a:tr h="543208">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MC</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131</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MC130</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Procedure Code Type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10/30/14</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Lookup Table - Integer</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tlkpProcedureCodeType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int[1]</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Claim line Procedure Code Type Identifier</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Report the value that defines the type of Procedure Code expected in MC055.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All</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98%</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A1</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65253490"/>
                  </a:ext>
                </a:extLst>
              </a:tr>
              <a:tr h="19804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900" b="1" i="1">
                          <a:solidFill>
                            <a:srgbClr val="000000"/>
                          </a:solidFill>
                          <a:effectLst/>
                          <a:latin typeface="Arial" panose="020B0604020202020204" pitchFamily="34" charset="0"/>
                          <a:ea typeface="Times New Roman" panose="02020603050405020304" pitchFamily="18" charset="0"/>
                        </a:rPr>
                        <a:t>Value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b="1" i="1">
                          <a:solidFill>
                            <a:srgbClr val="000000"/>
                          </a:solidFill>
                          <a:effectLst/>
                          <a:latin typeface="Arial" panose="020B0604020202020204" pitchFamily="34" charset="0"/>
                          <a:ea typeface="Times New Roman" panose="02020603050405020304" pitchFamily="18" charset="0"/>
                        </a:rPr>
                        <a:t>Description</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319531034"/>
                  </a:ext>
                </a:extLst>
              </a:tr>
              <a:tr h="271604">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CPT or HCPCS Level 1 Code </a:t>
                      </a:r>
                      <a:r>
                        <a:rPr lang="en-US" sz="900" dirty="0">
                          <a:solidFill>
                            <a:srgbClr val="000000"/>
                          </a:solidFill>
                          <a:effectLst/>
                          <a:highlight>
                            <a:srgbClr val="FFFF00"/>
                          </a:highlight>
                          <a:latin typeface="Arial" panose="020B0604020202020204" pitchFamily="34" charset="0"/>
                          <a:ea typeface="Times New Roman" panose="02020603050405020304" pitchFamily="18" charset="0"/>
                        </a:rPr>
                        <a:t>or HIPPS Code</a:t>
                      </a:r>
                      <a:endParaRPr lang="en-US" sz="1200" dirty="0">
                        <a:effectLst/>
                        <a:highlight>
                          <a:srgbClr val="FFFF00"/>
                        </a:highligh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82720694"/>
                  </a:ext>
                </a:extLst>
              </a:tr>
              <a:tr h="19804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HCPCS Level II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60942326"/>
                  </a:ext>
                </a:extLst>
              </a:tr>
              <a:tr h="271604">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3</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HCPCS Level III Code (State Medicare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51303016"/>
                  </a:ext>
                </a:extLst>
              </a:tr>
              <a:tr h="407406">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4</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American Dental Association (ADA) Procedure Code (Also referred to as CDT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94068174"/>
                  </a:ext>
                </a:extLst>
              </a:tr>
              <a:tr h="19804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5</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State defined Procedure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321526572"/>
                  </a:ext>
                </a:extLst>
              </a:tr>
              <a:tr h="19804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6</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CPT Category II</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7901" marR="67901" marT="0" marB="0" anchor="ctr">
                    <a:lnL>
                      <a:noFill/>
                    </a:lnL>
                    <a:lnR>
                      <a:noFill/>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007718228"/>
                  </a:ext>
                </a:extLst>
              </a:tr>
              <a:tr h="19804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7</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CPTCategory  III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txBody>
                  <a:tcPr marL="67901" marR="67901"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5512790"/>
                  </a:ext>
                </a:extLst>
              </a:tr>
            </a:tbl>
          </a:graphicData>
        </a:graphic>
      </p:graphicFrame>
    </p:spTree>
    <p:extLst>
      <p:ext uri="{BB962C8B-B14F-4D97-AF65-F5344CB8AC3E}">
        <p14:creationId xmlns:p14="http://schemas.microsoft.com/office/powerpoint/2010/main" val="545447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endParaRPr lang="en-US" sz="1600" dirty="0"/>
          </a:p>
          <a:p>
            <a:endParaRPr lang="en-US" sz="1600" dirty="0"/>
          </a:p>
          <a:p>
            <a:r>
              <a:rPr lang="en-US" sz="1600" dirty="0"/>
              <a:t> </a:t>
            </a:r>
          </a:p>
        </p:txBody>
      </p:sp>
      <p:graphicFrame>
        <p:nvGraphicFramePr>
          <p:cNvPr id="7" name="Object 6">
            <a:extLst>
              <a:ext uri="{FF2B5EF4-FFF2-40B4-BE49-F238E27FC236}">
                <a16:creationId xmlns:a16="http://schemas.microsoft.com/office/drawing/2014/main" id="{4CA20299-B7F5-6240-B553-A310D1549825}"/>
              </a:ext>
            </a:extLst>
          </p:cNvPr>
          <p:cNvGraphicFramePr>
            <a:graphicFrameLocks noChangeAspect="1"/>
          </p:cNvGraphicFramePr>
          <p:nvPr>
            <p:extLst>
              <p:ext uri="{D42A27DB-BD31-4B8C-83A1-F6EECF244321}">
                <p14:modId xmlns:p14="http://schemas.microsoft.com/office/powerpoint/2010/main" val="3992665293"/>
              </p:ext>
            </p:extLst>
          </p:nvPr>
        </p:nvGraphicFramePr>
        <p:xfrm>
          <a:off x="745176" y="1895499"/>
          <a:ext cx="5943600" cy="3757156"/>
        </p:xfrm>
        <a:graphic>
          <a:graphicData uri="http://schemas.openxmlformats.org/presentationml/2006/ole">
            <mc:AlternateContent xmlns:mc="http://schemas.openxmlformats.org/markup-compatibility/2006">
              <mc:Choice xmlns:v="urn:schemas-microsoft-com:vml" Requires="v">
                <p:oleObj name="Document" r:id="rId3" imgW="5943704" imgH="3362914" progId="Word.Document.12">
                  <p:embed/>
                </p:oleObj>
              </mc:Choice>
              <mc:Fallback>
                <p:oleObj name="Document" r:id="rId3" imgW="5943704" imgH="3362914" progId="Word.Document.12">
                  <p:embed/>
                  <p:pic>
                    <p:nvPicPr>
                      <p:cNvPr id="7" name="Object 6">
                        <a:extLst>
                          <a:ext uri="{FF2B5EF4-FFF2-40B4-BE49-F238E27FC236}">
                            <a16:creationId xmlns:a16="http://schemas.microsoft.com/office/drawing/2014/main" id="{4CA20299-B7F5-6240-B553-A310D1549825}"/>
                          </a:ext>
                        </a:extLst>
                      </p:cNvPr>
                      <p:cNvPicPr/>
                      <p:nvPr/>
                    </p:nvPicPr>
                    <p:blipFill>
                      <a:blip r:embed="rId4"/>
                      <a:stretch>
                        <a:fillRect/>
                      </a:stretch>
                    </p:blipFill>
                    <p:spPr>
                      <a:xfrm>
                        <a:off x="745176" y="1895499"/>
                        <a:ext cx="5943600" cy="3757156"/>
                      </a:xfrm>
                      <a:prstGeom prst="rect">
                        <a:avLst/>
                      </a:prstGeom>
                    </p:spPr>
                  </p:pic>
                </p:oleObj>
              </mc:Fallback>
            </mc:AlternateContent>
          </a:graphicData>
        </a:graphic>
      </p:graphicFrame>
    </p:spTree>
    <p:extLst>
      <p:ext uri="{BB962C8B-B14F-4D97-AF65-F5344CB8AC3E}">
        <p14:creationId xmlns:p14="http://schemas.microsoft.com/office/powerpoint/2010/main" val="3236597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457200" y="381000"/>
            <a:ext cx="77724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000" b="1" i="0" u="none" strike="noStrike" kern="1200" cap="none" spc="0" normalizeH="0" baseline="0" noProof="0" dirty="0">
                <a:ln>
                  <a:noFill/>
                </a:ln>
                <a:solidFill>
                  <a:prstClr val="black"/>
                </a:solidFill>
                <a:effectLst/>
                <a:uLnTx/>
                <a:uFillTx/>
                <a:latin typeface="Calibri" pitchFamily="34" charset="0"/>
                <a:ea typeface="ＭＳ Ｐゴシック" charset="-128"/>
                <a:cs typeface="Arial" charset="0"/>
              </a:rPr>
              <a:t>Enrollment Trends Timeline</a:t>
            </a:r>
          </a:p>
        </p:txBody>
      </p:sp>
      <p:graphicFrame>
        <p:nvGraphicFramePr>
          <p:cNvPr id="4" name="Content Placeholder 1"/>
          <p:cNvGraphicFramePr>
            <a:graphicFrameLocks/>
          </p:cNvGraphicFramePr>
          <p:nvPr/>
        </p:nvGraphicFramePr>
        <p:xfrm>
          <a:off x="533400" y="1371600"/>
          <a:ext cx="7421881" cy="4061476"/>
        </p:xfrm>
        <a:graphic>
          <a:graphicData uri="http://schemas.openxmlformats.org/drawingml/2006/table">
            <a:tbl>
              <a:tblPr firstRow="1" bandRow="1">
                <a:tableStyleId>{5940675A-B579-460E-94D1-54222C63F5DA}</a:tableStyleId>
              </a:tblPr>
              <a:tblGrid>
                <a:gridCol w="1554759">
                  <a:extLst>
                    <a:ext uri="{9D8B030D-6E8A-4147-A177-3AD203B41FA5}">
                      <a16:colId xmlns:a16="http://schemas.microsoft.com/office/drawing/2014/main" val="20000"/>
                    </a:ext>
                  </a:extLst>
                </a:gridCol>
                <a:gridCol w="1450569">
                  <a:extLst>
                    <a:ext uri="{9D8B030D-6E8A-4147-A177-3AD203B41FA5}">
                      <a16:colId xmlns:a16="http://schemas.microsoft.com/office/drawing/2014/main" val="20001"/>
                    </a:ext>
                  </a:extLst>
                </a:gridCol>
                <a:gridCol w="1472184">
                  <a:extLst>
                    <a:ext uri="{9D8B030D-6E8A-4147-A177-3AD203B41FA5}">
                      <a16:colId xmlns:a16="http://schemas.microsoft.com/office/drawing/2014/main" val="20002"/>
                    </a:ext>
                  </a:extLst>
                </a:gridCol>
                <a:gridCol w="1490472">
                  <a:extLst>
                    <a:ext uri="{9D8B030D-6E8A-4147-A177-3AD203B41FA5}">
                      <a16:colId xmlns:a16="http://schemas.microsoft.com/office/drawing/2014/main" val="20003"/>
                    </a:ext>
                  </a:extLst>
                </a:gridCol>
                <a:gridCol w="1453897">
                  <a:extLst>
                    <a:ext uri="{9D8B030D-6E8A-4147-A177-3AD203B41FA5}">
                      <a16:colId xmlns:a16="http://schemas.microsoft.com/office/drawing/2014/main" val="20004"/>
                    </a:ext>
                  </a:extLst>
                </a:gridCol>
              </a:tblGrid>
              <a:tr h="396303">
                <a:tc>
                  <a:txBody>
                    <a:bodyPr/>
                    <a:lstStyle/>
                    <a:p>
                      <a:pPr algn="ctr"/>
                      <a:r>
                        <a:rPr lang="en-US" sz="1800" b="1" dirty="0">
                          <a:latin typeface="+mn-lt"/>
                          <a:cs typeface="Helvetica" panose="020B0604020202020204" pitchFamily="34" charset="0"/>
                        </a:rPr>
                        <a:t>Oct 2022</a:t>
                      </a:r>
                    </a:p>
                  </a:txBody>
                  <a:tcPr marT="45724" marB="45724"/>
                </a:tc>
                <a:tc>
                  <a:txBody>
                    <a:bodyPr/>
                    <a:lstStyle/>
                    <a:p>
                      <a:pPr algn="ctr"/>
                      <a:r>
                        <a:rPr lang="en-US" sz="1800" b="1" dirty="0">
                          <a:latin typeface="+mn-lt"/>
                          <a:cs typeface="Helvetica" panose="020B0604020202020204" pitchFamily="34" charset="0"/>
                        </a:rPr>
                        <a:t>Nov 2022</a:t>
                      </a:r>
                    </a:p>
                  </a:txBody>
                  <a:tcPr marT="45724" marB="45724"/>
                </a:tc>
                <a:tc>
                  <a:txBody>
                    <a:bodyPr/>
                    <a:lstStyle/>
                    <a:p>
                      <a:pPr algn="ctr"/>
                      <a:r>
                        <a:rPr lang="en-US" sz="1800" b="1" dirty="0">
                          <a:latin typeface="+mn-lt"/>
                          <a:cs typeface="Helvetica" panose="020B0604020202020204" pitchFamily="34" charset="0"/>
                        </a:rPr>
                        <a:t>Dec 2022</a:t>
                      </a:r>
                    </a:p>
                  </a:txBody>
                  <a:tcPr marT="45724" marB="45724"/>
                </a:tc>
                <a:tc>
                  <a:txBody>
                    <a:bodyPr/>
                    <a:lstStyle/>
                    <a:p>
                      <a:pPr algn="ctr"/>
                      <a:r>
                        <a:rPr lang="en-US" sz="1800" b="1" dirty="0">
                          <a:latin typeface="+mn-lt"/>
                          <a:cs typeface="Helvetica" panose="020B0604020202020204" pitchFamily="34" charset="0"/>
                        </a:rPr>
                        <a:t>Jan 2023</a:t>
                      </a:r>
                    </a:p>
                  </a:txBody>
                  <a:tcPr marT="45724" marB="45724"/>
                </a:tc>
                <a:tc>
                  <a:txBody>
                    <a:bodyPr/>
                    <a:lstStyle/>
                    <a:p>
                      <a:pPr algn="ctr"/>
                      <a:r>
                        <a:rPr lang="en-US" sz="1800" b="1" baseline="0" dirty="0">
                          <a:latin typeface="+mn-lt"/>
                          <a:cs typeface="Helvetica" panose="020B0604020202020204" pitchFamily="34" charset="0"/>
                        </a:rPr>
                        <a:t>Feb </a:t>
                      </a:r>
                      <a:r>
                        <a:rPr lang="en-US" sz="1800" b="1" dirty="0">
                          <a:latin typeface="+mn-lt"/>
                          <a:cs typeface="Helvetica" panose="020B0604020202020204" pitchFamily="34" charset="0"/>
                        </a:rPr>
                        <a:t>2023</a:t>
                      </a:r>
                    </a:p>
                  </a:txBody>
                  <a:tcPr marT="45724" marB="45724"/>
                </a:tc>
                <a:extLst>
                  <a:ext uri="{0D108BD9-81ED-4DB2-BD59-A6C34878D82A}">
                    <a16:rowId xmlns:a16="http://schemas.microsoft.com/office/drawing/2014/main" val="10000"/>
                  </a:ext>
                </a:extLst>
              </a:tr>
              <a:tr h="467297">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1"/>
                  </a:ext>
                </a:extLst>
              </a:tr>
              <a:tr h="799964">
                <a:tc>
                  <a:txBody>
                    <a:bodyPr/>
                    <a:lstStyle/>
                    <a:p>
                      <a:pPr algn="ctr"/>
                      <a:r>
                        <a:rPr lang="en-US" sz="1400" b="0" dirty="0">
                          <a:latin typeface="+mn-lt"/>
                          <a:cs typeface="Helvetica" panose="020B0604020202020204" pitchFamily="34" charset="0"/>
                        </a:rPr>
                        <a:t>Payers</a:t>
                      </a:r>
                      <a:r>
                        <a:rPr lang="en-US" sz="1400" b="0" baseline="0" dirty="0">
                          <a:latin typeface="+mn-lt"/>
                          <a:cs typeface="Helvetica" panose="020B0604020202020204" pitchFamily="34" charset="0"/>
                        </a:rPr>
                        <a:t> submit Sept 2022 MA APCD files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2"/>
                  </a:ext>
                </a:extLst>
              </a:tr>
              <a:tr h="914555">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b="1" dirty="0">
                          <a:latin typeface="+mn-lt"/>
                          <a:cs typeface="Helvetica" panose="020B0604020202020204" pitchFamily="34" charset="0"/>
                        </a:rPr>
                        <a:t>Supplemental</a:t>
                      </a:r>
                      <a:r>
                        <a:rPr lang="en-US" sz="1400" b="1" baseline="0" dirty="0">
                          <a:latin typeface="+mn-lt"/>
                          <a:cs typeface="Helvetica" panose="020B0604020202020204" pitchFamily="34" charset="0"/>
                        </a:rPr>
                        <a:t> enrollment reports due </a:t>
                      </a:r>
                      <a:r>
                        <a:rPr lang="en-US" sz="1400" b="0" baseline="0" dirty="0">
                          <a:latin typeface="+mn-lt"/>
                          <a:cs typeface="Helvetica" panose="020B0604020202020204" pitchFamily="34" charset="0"/>
                        </a:rPr>
                        <a:t>(select payers)</a:t>
                      </a:r>
                      <a:endParaRPr lang="en-US" sz="1400" b="0" dirty="0">
                        <a:latin typeface="+mn-lt"/>
                        <a:cs typeface="Helvetica" panose="020B0604020202020204" pitchFamily="34" charset="0"/>
                      </a:endParaRPr>
                    </a:p>
                  </a:txBody>
                  <a:tcPr marT="45724" marB="45724" anchor="ctr">
                    <a:solidFill>
                      <a:schemeClr val="accent6">
                        <a:lumMod val="60000"/>
                        <a:lumOff val="40000"/>
                      </a:schemeClr>
                    </a:solid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endParaRPr lang="en-US">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3"/>
                  </a:ext>
                </a:extLst>
              </a:tr>
              <a:tr h="833112">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latin typeface="+mn-lt"/>
                        <a:cs typeface="Helvetica" panose="020B0604020202020204" pitchFamily="34" charset="0"/>
                      </a:endParaRPr>
                    </a:p>
                  </a:txBody>
                  <a:tcPr marT="45724" marB="45724" anchor="ctr"/>
                </a:tc>
                <a:tc>
                  <a:txBody>
                    <a:bodyPr/>
                    <a:lstStyle/>
                    <a:p>
                      <a:pPr algn="ctr"/>
                      <a:r>
                        <a:rPr lang="en-US" sz="1400" dirty="0">
                          <a:latin typeface="+mn-lt"/>
                          <a:cs typeface="Helvetica" panose="020B0604020202020204" pitchFamily="34" charset="0"/>
                        </a:rPr>
                        <a:t>MA</a:t>
                      </a:r>
                      <a:r>
                        <a:rPr lang="en-US" sz="1400" baseline="0" dirty="0">
                          <a:latin typeface="+mn-lt"/>
                          <a:cs typeface="Helvetica" panose="020B0604020202020204" pitchFamily="34" charset="0"/>
                        </a:rPr>
                        <a:t> APCD enrollment counts sent to payers for review</a:t>
                      </a:r>
                      <a:endParaRPr lang="en-US" sz="1400" dirty="0">
                        <a:latin typeface="+mn-lt"/>
                        <a:cs typeface="Helvetica" panose="020B0604020202020204" pitchFamily="34" charset="0"/>
                      </a:endParaRPr>
                    </a:p>
                  </a:txBody>
                  <a:tcPr marT="45724" marB="45724" anchor="ctr">
                    <a:solidFill>
                      <a:schemeClr val="accent1">
                        <a:lumMod val="20000"/>
                        <a:lumOff val="80000"/>
                      </a:schemeClr>
                    </a:solidFill>
                  </a:tcPr>
                </a:tc>
                <a:tc>
                  <a:txBody>
                    <a:bodyPr/>
                    <a:lstStyle/>
                    <a:p>
                      <a:endParaRPr lang="en-US" dirty="0">
                        <a:latin typeface="+mn-lt"/>
                      </a:endParaRPr>
                    </a:p>
                  </a:txBody>
                  <a:tcPr marT="45724" marB="45724" anchor="ctr"/>
                </a:tc>
                <a:tc>
                  <a:txBody>
                    <a:bodyPr/>
                    <a:lstStyle/>
                    <a:p>
                      <a:endParaRPr lang="en-US" dirty="0">
                        <a:latin typeface="+mn-lt"/>
                      </a:endParaRPr>
                    </a:p>
                  </a:txBody>
                  <a:tcPr marT="45724" marB="45724" anchor="ctr"/>
                </a:tc>
                <a:extLst>
                  <a:ext uri="{0D108BD9-81ED-4DB2-BD59-A6C34878D82A}">
                    <a16:rowId xmlns:a16="http://schemas.microsoft.com/office/drawing/2014/main" val="10004"/>
                  </a:ext>
                </a:extLst>
              </a:tr>
              <a:tr h="508136">
                <a:tc>
                  <a:txBody>
                    <a:bodyPr/>
                    <a:lstStyle/>
                    <a:p>
                      <a:pPr algn="ctr"/>
                      <a:endParaRPr lang="en-US" sz="1400" dirty="0">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a:txBody>
                    <a:bodyPr/>
                    <a:lstStyle/>
                    <a:p>
                      <a:pPr algn="ctr"/>
                      <a:endParaRPr lang="en-US" sz="1400" dirty="0">
                        <a:solidFill>
                          <a:schemeClr val="bg1"/>
                        </a:solidFill>
                        <a:latin typeface="+mn-lt"/>
                        <a:cs typeface="Helvetica" panose="020B0604020202020204" pitchFamily="34" charset="0"/>
                      </a:endParaRPr>
                    </a:p>
                  </a:txBody>
                  <a:tcPr marT="45724" marB="45724" anchor="ctr">
                    <a:noFill/>
                  </a:tcPr>
                </a:tc>
                <a:tc gridSpan="2">
                  <a:txBody>
                    <a:bodyPr/>
                    <a:lstStyle/>
                    <a:p>
                      <a:pPr algn="ctr"/>
                      <a:r>
                        <a:rPr lang="en-US" sz="1400" b="1" dirty="0">
                          <a:solidFill>
                            <a:schemeClr val="bg1"/>
                          </a:solidFill>
                          <a:latin typeface="+mn-lt"/>
                          <a:cs typeface="Helvetica" panose="020B0604020202020204" pitchFamily="34" charset="0"/>
                        </a:rPr>
                        <a:t>Reporting</a:t>
                      </a:r>
                    </a:p>
                  </a:txBody>
                  <a:tcPr marT="45724" marB="45724" anchor="ctr">
                    <a:solidFill>
                      <a:srgbClr val="0070C0"/>
                    </a:solidFill>
                  </a:tcPr>
                </a:tc>
                <a:tc hMerge="1">
                  <a:txBody>
                    <a:bodyPr/>
                    <a:lstStyle/>
                    <a:p>
                      <a:pPr algn="ctr"/>
                      <a:endParaRPr lang="en-US" sz="1400" b="1" dirty="0">
                        <a:solidFill>
                          <a:schemeClr val="bg1"/>
                        </a:solidFill>
                        <a:latin typeface="Helvetica" panose="020B0604020202020204" pitchFamily="34" charset="0"/>
                        <a:cs typeface="Helvetica" panose="020B0604020202020204" pitchFamily="34" charset="0"/>
                      </a:endParaRPr>
                    </a:p>
                  </a:txBody>
                  <a:tcPr marT="45724" marB="45724" anchor="ctr">
                    <a:solidFill>
                      <a:srgbClr val="0070C0"/>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83415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100" dirty="0"/>
              <a:t>DOI Reporting</a:t>
            </a:r>
          </a:p>
        </p:txBody>
      </p:sp>
      <p:sp>
        <p:nvSpPr>
          <p:cNvPr id="3" name="Subtitle 2"/>
          <p:cNvSpPr>
            <a:spLocks noGrp="1"/>
          </p:cNvSpPr>
          <p:nvPr>
            <p:ph type="subTitle" idx="1"/>
          </p:nvPr>
        </p:nvSpPr>
        <p:spPr/>
        <p:txBody>
          <a:bodyPr/>
          <a:lstStyle/>
          <a:p>
            <a:pPr marL="342900" indent="-342900">
              <a:buFont typeface="Wingdings" panose="05000000000000000000" pitchFamily="2" charset="2"/>
              <a:buChar char="Ø"/>
            </a:pPr>
            <a:r>
              <a:rPr lang="en-US" dirty="0"/>
              <a:t>Q3 2022 HMO Membership reports were sent on 11/21. Signoff was due 1/5/23.</a:t>
            </a:r>
          </a:p>
          <a:p>
            <a:pPr marL="342900" indent="-342900">
              <a:buFont typeface="Wingdings" panose="05000000000000000000" pitchFamily="2" charset="2"/>
              <a:buChar char="Ø"/>
            </a:pPr>
            <a:endParaRPr lang="en-US" dirty="0"/>
          </a:p>
          <a:p>
            <a:pPr marL="342900" indent="-342900">
              <a:buFont typeface="Wingdings" panose="05000000000000000000" pitchFamily="2" charset="2"/>
              <a:buChar char="Ø"/>
            </a:pPr>
            <a:r>
              <a:rPr lang="en-US" dirty="0"/>
              <a:t>Claims/Utilization:</a:t>
            </a:r>
          </a:p>
          <a:p>
            <a:pPr marL="457200" indent="-457200">
              <a:buFont typeface="Arial" panose="020B0604020202020204" pitchFamily="34" charset="0"/>
              <a:buChar char="•"/>
            </a:pPr>
            <a:r>
              <a:rPr lang="en-US" dirty="0">
                <a:solidFill>
                  <a:schemeClr val="tx2"/>
                </a:solidFill>
              </a:rPr>
              <a:t>Reports using data through September 2022 will be sent later this month.</a:t>
            </a:r>
          </a:p>
          <a:p>
            <a:pPr marL="457200" indent="-457200">
              <a:buFont typeface="Arial" panose="020B0604020202020204" pitchFamily="34" charset="0"/>
              <a:buChar char="•"/>
            </a:pPr>
            <a:r>
              <a:rPr lang="en-US" dirty="0">
                <a:solidFill>
                  <a:schemeClr val="tx2"/>
                </a:solidFill>
              </a:rPr>
              <a:t>We continue to meet with select payers to reconcile differences in certain report categories.</a:t>
            </a:r>
          </a:p>
          <a:p>
            <a:endParaRPr lang="en-US" dirty="0">
              <a:solidFill>
                <a:schemeClr val="tx2"/>
              </a:solidFill>
            </a:endParaRPr>
          </a:p>
          <a:p>
            <a:endParaRPr lang="en-US" dirty="0">
              <a:solidFill>
                <a:schemeClr val="tx2"/>
              </a:solidFill>
            </a:endParaRPr>
          </a:p>
          <a:p>
            <a:endParaRPr lang="en-US" dirty="0"/>
          </a:p>
          <a:p>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803668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Next Meetings</a:t>
            </a:r>
          </a:p>
        </p:txBody>
      </p:sp>
      <p:sp>
        <p:nvSpPr>
          <p:cNvPr id="3" name="Subtitle 2"/>
          <p:cNvSpPr>
            <a:spLocks noGrp="1"/>
          </p:cNvSpPr>
          <p:nvPr>
            <p:ph type="subTitle" idx="1"/>
          </p:nvPr>
        </p:nvSpPr>
        <p:spPr/>
        <p:txBody>
          <a:bodyPr/>
          <a:lstStyle/>
          <a:p>
            <a:pPr algn="ctr"/>
            <a:endParaRPr lang="en-US" sz="4000" dirty="0"/>
          </a:p>
          <a:p>
            <a:pPr algn="ctr"/>
            <a:r>
              <a:rPr lang="en-US" sz="4000" dirty="0"/>
              <a:t>February 14, 2023 @ 2:00 pm</a:t>
            </a:r>
          </a:p>
          <a:p>
            <a:pPr algn="ctr"/>
            <a:endParaRPr lang="en-US" sz="4000" dirty="0"/>
          </a:p>
          <a:p>
            <a:pPr algn="ctr"/>
            <a:r>
              <a:rPr lang="en-US" sz="4000" dirty="0"/>
              <a:t>March 14, 2023 @ 2:00 pm</a:t>
            </a:r>
          </a:p>
        </p:txBody>
      </p:sp>
    </p:spTree>
    <p:extLst>
      <p:ext uri="{BB962C8B-B14F-4D97-AF65-F5344CB8AC3E}">
        <p14:creationId xmlns:p14="http://schemas.microsoft.com/office/powerpoint/2010/main" val="1937674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a:p>
            <a:endParaRPr lang="en-US" dirty="0"/>
          </a:p>
          <a:p>
            <a:endParaRPr lang="en-US" dirty="0"/>
          </a:p>
          <a:p>
            <a:pPr lvl="0" algn="ctr"/>
            <a:r>
              <a:rPr lang="en-US" sz="4800" dirty="0"/>
              <a:t>Questions?</a:t>
            </a:r>
            <a:endParaRPr lang="en-US" dirty="0"/>
          </a:p>
          <a:p>
            <a:endParaRPr lang="en-US" dirty="0"/>
          </a:p>
        </p:txBody>
      </p:sp>
    </p:spTree>
    <p:extLst>
      <p:ext uri="{BB962C8B-B14F-4D97-AF65-F5344CB8AC3E}">
        <p14:creationId xmlns:p14="http://schemas.microsoft.com/office/powerpoint/2010/main" val="4004582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Agenda</a:t>
            </a:r>
          </a:p>
        </p:txBody>
      </p:sp>
      <p:sp>
        <p:nvSpPr>
          <p:cNvPr id="3" name="Subtitle 2"/>
          <p:cNvSpPr>
            <a:spLocks noGrp="1"/>
          </p:cNvSpPr>
          <p:nvPr>
            <p:ph type="subTitle" idx="1"/>
          </p:nvPr>
        </p:nvSpPr>
        <p:spPr>
          <a:xfrm>
            <a:off x="485415" y="1759352"/>
            <a:ext cx="7761815" cy="4254951"/>
          </a:xfrm>
        </p:spPr>
        <p:txBody>
          <a:bodyPr/>
          <a:lstStyle/>
          <a:p>
            <a:pPr marL="342900" indent="-342900">
              <a:buFont typeface="Arial" pitchFamily="34" charset="0"/>
              <a:buChar char="•"/>
            </a:pPr>
            <a:r>
              <a:rPr lang="en-US" dirty="0"/>
              <a:t>MA APCD</a:t>
            </a:r>
          </a:p>
          <a:p>
            <a:pPr marL="342900" indent="-342900">
              <a:buFont typeface="Arial" pitchFamily="34" charset="0"/>
              <a:buChar char="•"/>
            </a:pPr>
            <a:endParaRPr lang="en-US" dirty="0"/>
          </a:p>
          <a:p>
            <a:pPr marL="342900" indent="-342900">
              <a:buFont typeface="Arial" pitchFamily="34" charset="0"/>
              <a:buChar char="•"/>
            </a:pPr>
            <a:r>
              <a:rPr lang="en-US" dirty="0"/>
              <a:t>Enrollment Trends</a:t>
            </a:r>
          </a:p>
          <a:p>
            <a:pPr marL="342900" indent="-342900">
              <a:buFont typeface="Arial" pitchFamily="34" charset="0"/>
              <a:buChar char="•"/>
            </a:pPr>
            <a:endParaRPr lang="en-US" dirty="0"/>
          </a:p>
          <a:p>
            <a:pPr marL="342900" indent="-342900">
              <a:buFont typeface="Arial" pitchFamily="34" charset="0"/>
              <a:buChar char="•"/>
            </a:pPr>
            <a:r>
              <a:rPr lang="en-US" dirty="0"/>
              <a:t>DOI Reporting</a:t>
            </a:r>
          </a:p>
          <a:p>
            <a:pPr marL="342900" indent="-342900">
              <a:buFont typeface="Arial" pitchFamily="34" charset="0"/>
              <a:buChar char="•"/>
            </a:pPr>
            <a:endParaRPr lang="en-US" dirty="0"/>
          </a:p>
          <a:p>
            <a:pPr marL="342900" lvl="0" indent="-342900">
              <a:buFont typeface="Arial" panose="020B0604020202020204" pitchFamily="34" charset="0"/>
              <a:buChar char="•"/>
            </a:pPr>
            <a:r>
              <a:rPr lang="en-US" dirty="0"/>
              <a:t>Questions</a:t>
            </a:r>
          </a:p>
        </p:txBody>
      </p:sp>
    </p:spTree>
    <p:extLst>
      <p:ext uri="{BB962C8B-B14F-4D97-AF65-F5344CB8AC3E}">
        <p14:creationId xmlns:p14="http://schemas.microsoft.com/office/powerpoint/2010/main" val="296990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3" name="Subtitle 2"/>
          <p:cNvSpPr>
            <a:spLocks noGrp="1"/>
          </p:cNvSpPr>
          <p:nvPr>
            <p:ph type="subTitle" idx="1"/>
          </p:nvPr>
        </p:nvSpPr>
        <p:spPr>
          <a:xfrm>
            <a:off x="460375" y="1686371"/>
            <a:ext cx="7761815" cy="3917593"/>
          </a:xfrm>
        </p:spPr>
        <p:txBody>
          <a:bodyPr/>
          <a:lstStyle/>
          <a:p>
            <a:pPr marL="285750" indent="-285750">
              <a:buFont typeface="Wingdings" panose="05000000000000000000" pitchFamily="2" charset="2"/>
              <a:buChar char="Ø"/>
            </a:pPr>
            <a:r>
              <a:rPr lang="en-US" dirty="0"/>
              <a:t>All APCD submissions through December 2022 are due by January 31</a:t>
            </a:r>
            <a:r>
              <a:rPr lang="en-US" baseline="30000" dirty="0"/>
              <a:t>st.</a:t>
            </a:r>
            <a:r>
              <a:rPr lang="en-US" dirty="0"/>
              <a:t> This includes any re-submissions.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This data will be used for quarterly and annual DOI reports and Enrollment Trends.</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Please work with your liaison in submitting any overdue files and alert them if you expect any delays this month.</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r>
              <a:rPr lang="en-US" dirty="0"/>
              <a:t>CHIA is revisiting Medical Claim versioning methods with select payers. We’ll reach out when we have examples to share with each company.</a:t>
            </a:r>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endParaRPr lang="en-US" dirty="0"/>
          </a:p>
          <a:p>
            <a:endParaRPr lang="en-US" dirty="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519073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MA APCD Intake</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pPr marL="342900" indent="-342900">
              <a:buFont typeface="Wingdings" panose="05000000000000000000" pitchFamily="2" charset="2"/>
              <a:buChar char="Ø"/>
            </a:pPr>
            <a:r>
              <a:rPr lang="en-US" dirty="0"/>
              <a:t>CHIA has finished conducting data quality checks for our next data release. Liaisons have reached out to certain payers on specific issues that require feedback. This release includes data through June 2022.</a:t>
            </a:r>
          </a:p>
          <a:p>
            <a:pPr marL="342900" indent="-34290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a:p>
          <a:p>
            <a:pPr marL="342900" indent="-342900">
              <a:buFont typeface="Wingdings" panose="05000000000000000000" pitchFamily="2" charset="2"/>
              <a:buChar char="Ø"/>
            </a:pPr>
            <a:endParaRPr lang="en-US" dirty="0"/>
          </a:p>
        </p:txBody>
      </p:sp>
    </p:spTree>
    <p:extLst>
      <p:ext uri="{BB962C8B-B14F-4D97-AF65-F5344CB8AC3E}">
        <p14:creationId xmlns:p14="http://schemas.microsoft.com/office/powerpoint/2010/main" val="985790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Member Gender (ME013, MC012, PC012, DC012) to allow for more options in the lookup table based on the </a:t>
            </a:r>
            <a:r>
              <a:rPr lang="en-US" sz="1600" dirty="0">
                <a:hlinkClick r:id="rId3"/>
              </a:rPr>
              <a:t>USCDI code set</a:t>
            </a:r>
            <a:r>
              <a:rPr lang="en-US" sz="1600" dirty="0"/>
              <a:t>. </a:t>
            </a:r>
            <a:r>
              <a:rPr lang="en-US" sz="1800" dirty="0">
                <a:solidFill>
                  <a:srgbClr val="FF0000"/>
                </a:solidFill>
                <a:effectLst/>
                <a:latin typeface="Calibri" panose="020F0502020204030204" pitchFamily="34" charset="0"/>
                <a:ea typeface="Times New Roman" panose="02020603050405020304" pitchFamily="18" charset="0"/>
              </a:rPr>
              <a:t>(note: this has already been implemented but the submission guides need to be updated).</a:t>
            </a:r>
            <a:endParaRPr lang="en-US" sz="1600" dirty="0"/>
          </a:p>
        </p:txBody>
      </p:sp>
      <p:graphicFrame>
        <p:nvGraphicFramePr>
          <p:cNvPr id="3" name="Table 2">
            <a:extLst>
              <a:ext uri="{FF2B5EF4-FFF2-40B4-BE49-F238E27FC236}">
                <a16:creationId xmlns:a16="http://schemas.microsoft.com/office/drawing/2014/main" id="{745482DC-61D3-E65D-BC13-19614713A036}"/>
              </a:ext>
            </a:extLst>
          </p:cNvPr>
          <p:cNvGraphicFramePr>
            <a:graphicFrameLocks noGrp="1"/>
          </p:cNvGraphicFramePr>
          <p:nvPr/>
        </p:nvGraphicFramePr>
        <p:xfrm>
          <a:off x="460375" y="2995023"/>
          <a:ext cx="8039101" cy="2973579"/>
        </p:xfrm>
        <a:graphic>
          <a:graphicData uri="http://schemas.openxmlformats.org/drawingml/2006/table">
            <a:tbl>
              <a:tblPr firstRow="1" firstCol="1" bandRow="1"/>
              <a:tblGrid>
                <a:gridCol w="323172">
                  <a:extLst>
                    <a:ext uri="{9D8B030D-6E8A-4147-A177-3AD203B41FA5}">
                      <a16:colId xmlns:a16="http://schemas.microsoft.com/office/drawing/2014/main" val="664365553"/>
                    </a:ext>
                  </a:extLst>
                </a:gridCol>
                <a:gridCol w="270114">
                  <a:extLst>
                    <a:ext uri="{9D8B030D-6E8A-4147-A177-3AD203B41FA5}">
                      <a16:colId xmlns:a16="http://schemas.microsoft.com/office/drawing/2014/main" val="3980175826"/>
                    </a:ext>
                  </a:extLst>
                </a:gridCol>
                <a:gridCol w="485561">
                  <a:extLst>
                    <a:ext uri="{9D8B030D-6E8A-4147-A177-3AD203B41FA5}">
                      <a16:colId xmlns:a16="http://schemas.microsoft.com/office/drawing/2014/main" val="2025173428"/>
                    </a:ext>
                  </a:extLst>
                </a:gridCol>
                <a:gridCol w="538619">
                  <a:extLst>
                    <a:ext uri="{9D8B030D-6E8A-4147-A177-3AD203B41FA5}">
                      <a16:colId xmlns:a16="http://schemas.microsoft.com/office/drawing/2014/main" val="1646854408"/>
                    </a:ext>
                  </a:extLst>
                </a:gridCol>
                <a:gridCol w="509679">
                  <a:extLst>
                    <a:ext uri="{9D8B030D-6E8A-4147-A177-3AD203B41FA5}">
                      <a16:colId xmlns:a16="http://schemas.microsoft.com/office/drawing/2014/main" val="1027605379"/>
                    </a:ext>
                  </a:extLst>
                </a:gridCol>
                <a:gridCol w="516111">
                  <a:extLst>
                    <a:ext uri="{9D8B030D-6E8A-4147-A177-3AD203B41FA5}">
                      <a16:colId xmlns:a16="http://schemas.microsoft.com/office/drawing/2014/main" val="34736650"/>
                    </a:ext>
                  </a:extLst>
                </a:gridCol>
                <a:gridCol w="701010">
                  <a:extLst>
                    <a:ext uri="{9D8B030D-6E8A-4147-A177-3AD203B41FA5}">
                      <a16:colId xmlns:a16="http://schemas.microsoft.com/office/drawing/2014/main" val="2578527950"/>
                    </a:ext>
                  </a:extLst>
                </a:gridCol>
                <a:gridCol w="635089">
                  <a:extLst>
                    <a:ext uri="{9D8B030D-6E8A-4147-A177-3AD203B41FA5}">
                      <a16:colId xmlns:a16="http://schemas.microsoft.com/office/drawing/2014/main" val="2477978742"/>
                    </a:ext>
                  </a:extLst>
                </a:gridCol>
                <a:gridCol w="731558">
                  <a:extLst>
                    <a:ext uri="{9D8B030D-6E8A-4147-A177-3AD203B41FA5}">
                      <a16:colId xmlns:a16="http://schemas.microsoft.com/office/drawing/2014/main" val="213083435"/>
                    </a:ext>
                  </a:extLst>
                </a:gridCol>
                <a:gridCol w="1865071">
                  <a:extLst>
                    <a:ext uri="{9D8B030D-6E8A-4147-A177-3AD203B41FA5}">
                      <a16:colId xmlns:a16="http://schemas.microsoft.com/office/drawing/2014/main" val="1301897724"/>
                    </a:ext>
                  </a:extLst>
                </a:gridCol>
                <a:gridCol w="726735">
                  <a:extLst>
                    <a:ext uri="{9D8B030D-6E8A-4147-A177-3AD203B41FA5}">
                      <a16:colId xmlns:a16="http://schemas.microsoft.com/office/drawing/2014/main" val="3411848703"/>
                    </a:ext>
                  </a:extLst>
                </a:gridCol>
                <a:gridCol w="411602">
                  <a:extLst>
                    <a:ext uri="{9D8B030D-6E8A-4147-A177-3AD203B41FA5}">
                      <a16:colId xmlns:a16="http://schemas.microsoft.com/office/drawing/2014/main" val="995826011"/>
                    </a:ext>
                  </a:extLst>
                </a:gridCol>
                <a:gridCol w="324780">
                  <a:extLst>
                    <a:ext uri="{9D8B030D-6E8A-4147-A177-3AD203B41FA5}">
                      <a16:colId xmlns:a16="http://schemas.microsoft.com/office/drawing/2014/main" val="3350886600"/>
                    </a:ext>
                  </a:extLst>
                </a:gridCol>
              </a:tblGrid>
              <a:tr h="692582">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13</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ME013</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Member 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8/16/22</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Lookup Table - Text</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tlkpGender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char[1]</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Member's Gender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Report member gender as reported on enrollment form in alpha format.  Used to create Unique Member ID. </a:t>
                      </a:r>
                      <a:r>
                        <a:rPr lang="en-US" sz="900" b="1">
                          <a:solidFill>
                            <a:srgbClr val="000000"/>
                          </a:solidFill>
                          <a:effectLst/>
                          <a:latin typeface="Arial" panose="020B0604020202020204" pitchFamily="34" charset="0"/>
                          <a:ea typeface="Calibri" panose="020F0502020204030204" pitchFamily="34" charset="0"/>
                        </a:rPr>
                        <a:t> EXAMPLE:  </a:t>
                      </a:r>
                      <a:r>
                        <a:rPr lang="en-US" sz="900">
                          <a:solidFill>
                            <a:srgbClr val="000000"/>
                          </a:solidFill>
                          <a:effectLst/>
                          <a:latin typeface="Arial" panose="020B0604020202020204" pitchFamily="34" charset="0"/>
                          <a:ea typeface="Calibri" panose="020F0502020204030204" pitchFamily="34" charset="0"/>
                        </a:rPr>
                        <a:t>F = Female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All</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100%</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A0</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19766127"/>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b="1" i="1">
                          <a:solidFill>
                            <a:srgbClr val="000000"/>
                          </a:solidFill>
                          <a:effectLst/>
                          <a:latin typeface="Arial" panose="020B0604020202020204" pitchFamily="34" charset="0"/>
                          <a:ea typeface="Calibri" panose="020F0502020204030204" pitchFamily="34" charset="0"/>
                        </a:rPr>
                        <a:t>Code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b="1" i="1">
                          <a:solidFill>
                            <a:srgbClr val="000000"/>
                          </a:solidFill>
                          <a:effectLst/>
                          <a:latin typeface="Arial" panose="020B0604020202020204" pitchFamily="34" charset="0"/>
                          <a:ea typeface="Calibri" panose="020F0502020204030204" pitchFamily="34" charset="0"/>
                        </a:rPr>
                        <a:t>Description</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44896256"/>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F</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Female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1077212"/>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Male</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20748808"/>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A</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Transgender Male/Trans Man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4130683412"/>
                  </a:ext>
                </a:extLst>
              </a:tr>
              <a:tr h="273112">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B</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Transgender Female/Trans Woman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781621446"/>
                  </a:ext>
                </a:extLst>
              </a:tr>
              <a:tr h="412935">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G</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Genderqueer/gender nonconforming: neither exclusively male nor female</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76210380"/>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N</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Non-binary</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339910378"/>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O</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Other</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646602037"/>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U</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Unknown</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a:noFill/>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3834596"/>
                  </a:ext>
                </a:extLst>
              </a:tr>
              <a:tr h="194199">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dirty="0">
                          <a:solidFill>
                            <a:srgbClr val="FFFFFF"/>
                          </a:solidFill>
                          <a:effectLst/>
                          <a:latin typeface="Arial" panose="020B060402020202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600">
                          <a:solidFill>
                            <a:srgbClr val="FFFFFF"/>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C</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5000"/>
                        </a:lnSpc>
                        <a:spcBef>
                          <a:spcPts val="0"/>
                        </a:spcBef>
                        <a:spcAft>
                          <a:spcPts val="0"/>
                        </a:spcAft>
                      </a:pPr>
                      <a:r>
                        <a:rPr lang="en-US" sz="900" dirty="0">
                          <a:solidFill>
                            <a:srgbClr val="000000"/>
                          </a:solidFill>
                          <a:effectLst/>
                          <a:highlight>
                            <a:srgbClr val="00FF00"/>
                          </a:highlight>
                          <a:latin typeface="Arial" panose="020B0604020202020204" pitchFamily="34" charset="0"/>
                          <a:ea typeface="Calibri" panose="020F0502020204030204" pitchFamily="34" charset="0"/>
                        </a:rPr>
                        <a:t>Choose not to answer</a:t>
                      </a:r>
                      <a:endParaRPr lang="en-US" sz="1100" dirty="0">
                        <a:effectLst/>
                        <a:highlight>
                          <a:srgbClr val="00FF00"/>
                        </a:highligh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a:solidFill>
                            <a:srgbClr val="000000"/>
                          </a:solidFill>
                          <a:effectLst/>
                          <a:latin typeface="Arial" panose="020B0604020202020204" pitchFamily="34" charset="0"/>
                          <a:ea typeface="Calibri" panose="020F0502020204030204" pitchFamily="34" charset="0"/>
                        </a:rPr>
                        <a:t> </a:t>
                      </a:r>
                      <a:endParaRPr lang="en-US" sz="1100">
                        <a:effectLst/>
                        <a:latin typeface="Calibri" panose="020F0502020204030204" pitchFamily="34" charset="0"/>
                        <a:ea typeface="Calibri" panose="020F0502020204030204" pitchFamily="34" charset="0"/>
                      </a:endParaRPr>
                    </a:p>
                  </a:txBody>
                  <a:tcPr marL="66583" marR="66583"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5000"/>
                        </a:lnSpc>
                        <a:spcBef>
                          <a:spcPts val="0"/>
                        </a:spcBef>
                        <a:spcAft>
                          <a:spcPts val="0"/>
                        </a:spcAft>
                      </a:pPr>
                      <a:r>
                        <a:rPr lang="en-US" sz="900" dirty="0">
                          <a:solidFill>
                            <a:srgbClr val="000000"/>
                          </a:solidFill>
                          <a:effectLst/>
                          <a:latin typeface="Arial" panose="020B0604020202020204" pitchFamily="34" charset="0"/>
                          <a:ea typeface="Calibri" panose="020F0502020204030204" pitchFamily="34" charset="0"/>
                        </a:rPr>
                        <a:t> </a:t>
                      </a:r>
                      <a:endParaRPr lang="en-US" sz="1100" dirty="0">
                        <a:effectLst/>
                        <a:latin typeface="Calibri" panose="020F0502020204030204" pitchFamily="34" charset="0"/>
                        <a:ea typeface="Calibri" panose="020F0502020204030204" pitchFamily="34" charset="0"/>
                      </a:endParaRPr>
                    </a:p>
                  </a:txBody>
                  <a:tcPr marL="66583" marR="66583"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578453"/>
                  </a:ext>
                </a:extLst>
              </a:tr>
            </a:tbl>
          </a:graphicData>
        </a:graphic>
      </p:graphicFrame>
    </p:spTree>
    <p:extLst>
      <p:ext uri="{BB962C8B-B14F-4D97-AF65-F5344CB8AC3E}">
        <p14:creationId xmlns:p14="http://schemas.microsoft.com/office/powerpoint/2010/main" val="2201085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ME012, DC012, MC011, PC011 – Individual Relationship Code to </a:t>
            </a:r>
            <a:r>
              <a:rPr lang="en-US" sz="1800" dirty="0">
                <a:effectLst/>
                <a:latin typeface="Calibri" panose="020F0502020204030204" pitchFamily="34" charset="0"/>
                <a:ea typeface="Calibri" panose="020F0502020204030204" pitchFamily="34" charset="0"/>
              </a:rPr>
              <a:t>standardize the valid values across the lookup tables</a:t>
            </a:r>
            <a:r>
              <a:rPr lang="en-US" sz="1600" dirty="0">
                <a:solidFill>
                  <a:srgbClr val="1F497D"/>
                </a:solidFill>
                <a:effectLst/>
                <a:latin typeface="Arial" panose="020B0604020202020204" pitchFamily="34" charset="0"/>
                <a:ea typeface="Calibri" panose="020F0502020204030204" pitchFamily="34" charset="0"/>
              </a:rPr>
              <a:t>. Requires edit update as well.</a:t>
            </a:r>
            <a:endParaRPr lang="en-US" sz="1600" dirty="0"/>
          </a:p>
          <a:p>
            <a:endParaRPr lang="en-US" sz="1600" dirty="0"/>
          </a:p>
          <a:p>
            <a:r>
              <a:rPr lang="en-US" sz="1600" dirty="0"/>
              <a:t> </a:t>
            </a:r>
          </a:p>
        </p:txBody>
      </p:sp>
      <p:graphicFrame>
        <p:nvGraphicFramePr>
          <p:cNvPr id="5" name="Table 4">
            <a:extLst>
              <a:ext uri="{FF2B5EF4-FFF2-40B4-BE49-F238E27FC236}">
                <a16:creationId xmlns:a16="http://schemas.microsoft.com/office/drawing/2014/main" id="{0600859A-2392-99D5-C412-31E00E98A563}"/>
              </a:ext>
            </a:extLst>
          </p:cNvPr>
          <p:cNvGraphicFramePr>
            <a:graphicFrameLocks noGrp="1"/>
          </p:cNvGraphicFramePr>
          <p:nvPr>
            <p:extLst>
              <p:ext uri="{D42A27DB-BD31-4B8C-83A1-F6EECF244321}">
                <p14:modId xmlns:p14="http://schemas.microsoft.com/office/powerpoint/2010/main" val="2948421902"/>
              </p:ext>
            </p:extLst>
          </p:nvPr>
        </p:nvGraphicFramePr>
        <p:xfrm>
          <a:off x="485415" y="2745223"/>
          <a:ext cx="8039099" cy="2023110"/>
        </p:xfrm>
        <a:graphic>
          <a:graphicData uri="http://schemas.openxmlformats.org/drawingml/2006/table">
            <a:tbl>
              <a:tblPr firstRow="1" firstCol="1" bandRow="1"/>
              <a:tblGrid>
                <a:gridCol w="324036">
                  <a:extLst>
                    <a:ext uri="{9D8B030D-6E8A-4147-A177-3AD203B41FA5}">
                      <a16:colId xmlns:a16="http://schemas.microsoft.com/office/drawing/2014/main" val="1772124184"/>
                    </a:ext>
                  </a:extLst>
                </a:gridCol>
                <a:gridCol w="260565">
                  <a:extLst>
                    <a:ext uri="{9D8B030D-6E8A-4147-A177-3AD203B41FA5}">
                      <a16:colId xmlns:a16="http://schemas.microsoft.com/office/drawing/2014/main" val="481938767"/>
                    </a:ext>
                  </a:extLst>
                </a:gridCol>
                <a:gridCol w="312344">
                  <a:extLst>
                    <a:ext uri="{9D8B030D-6E8A-4147-A177-3AD203B41FA5}">
                      <a16:colId xmlns:a16="http://schemas.microsoft.com/office/drawing/2014/main" val="3463931846"/>
                    </a:ext>
                  </a:extLst>
                </a:gridCol>
                <a:gridCol w="678137">
                  <a:extLst>
                    <a:ext uri="{9D8B030D-6E8A-4147-A177-3AD203B41FA5}">
                      <a16:colId xmlns:a16="http://schemas.microsoft.com/office/drawing/2014/main" val="2515448774"/>
                    </a:ext>
                  </a:extLst>
                </a:gridCol>
                <a:gridCol w="521130">
                  <a:extLst>
                    <a:ext uri="{9D8B030D-6E8A-4147-A177-3AD203B41FA5}">
                      <a16:colId xmlns:a16="http://schemas.microsoft.com/office/drawing/2014/main" val="3277187127"/>
                    </a:ext>
                  </a:extLst>
                </a:gridCol>
                <a:gridCol w="467681">
                  <a:extLst>
                    <a:ext uri="{9D8B030D-6E8A-4147-A177-3AD203B41FA5}">
                      <a16:colId xmlns:a16="http://schemas.microsoft.com/office/drawing/2014/main" val="1908162074"/>
                    </a:ext>
                  </a:extLst>
                </a:gridCol>
                <a:gridCol w="780025">
                  <a:extLst>
                    <a:ext uri="{9D8B030D-6E8A-4147-A177-3AD203B41FA5}">
                      <a16:colId xmlns:a16="http://schemas.microsoft.com/office/drawing/2014/main" val="2061218959"/>
                    </a:ext>
                  </a:extLst>
                </a:gridCol>
                <a:gridCol w="734927">
                  <a:extLst>
                    <a:ext uri="{9D8B030D-6E8A-4147-A177-3AD203B41FA5}">
                      <a16:colId xmlns:a16="http://schemas.microsoft.com/office/drawing/2014/main" val="1302059527"/>
                    </a:ext>
                  </a:extLst>
                </a:gridCol>
                <a:gridCol w="781695">
                  <a:extLst>
                    <a:ext uri="{9D8B030D-6E8A-4147-A177-3AD203B41FA5}">
                      <a16:colId xmlns:a16="http://schemas.microsoft.com/office/drawing/2014/main" val="2506919726"/>
                    </a:ext>
                  </a:extLst>
                </a:gridCol>
                <a:gridCol w="1994325">
                  <a:extLst>
                    <a:ext uri="{9D8B030D-6E8A-4147-A177-3AD203B41FA5}">
                      <a16:colId xmlns:a16="http://schemas.microsoft.com/office/drawing/2014/main" val="2399180772"/>
                    </a:ext>
                  </a:extLst>
                </a:gridCol>
                <a:gridCol w="776684">
                  <a:extLst>
                    <a:ext uri="{9D8B030D-6E8A-4147-A177-3AD203B41FA5}">
                      <a16:colId xmlns:a16="http://schemas.microsoft.com/office/drawing/2014/main" val="1602550571"/>
                    </a:ext>
                  </a:extLst>
                </a:gridCol>
                <a:gridCol w="407550">
                  <a:extLst>
                    <a:ext uri="{9D8B030D-6E8A-4147-A177-3AD203B41FA5}">
                      <a16:colId xmlns:a16="http://schemas.microsoft.com/office/drawing/2014/main" val="3296978022"/>
                    </a:ext>
                  </a:extLst>
                </a:gridCol>
              </a:tblGrid>
              <a:tr h="314325">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ME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12</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ME012</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Individual Relationship Code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11/8/12</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Lookup Table - Numeric</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tlkpIndividualRelathionshipCode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varchar[2]</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Member to Subscriber Relationship Code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Report the value that defines the Member's relationship to the Subscriber. </a:t>
                      </a:r>
                      <a:r>
                        <a:rPr lang="en-US" sz="900" b="1">
                          <a:solidFill>
                            <a:srgbClr val="000000"/>
                          </a:solidFill>
                          <a:effectLst/>
                          <a:latin typeface="Arial" panose="020B0604020202020204" pitchFamily="34" charset="0"/>
                          <a:ea typeface="Times New Roman" panose="02020603050405020304" pitchFamily="18" charset="0"/>
                        </a:rPr>
                        <a:t> EXAMPLE: </a:t>
                      </a:r>
                      <a:r>
                        <a:rPr lang="en-US" sz="900">
                          <a:solidFill>
                            <a:srgbClr val="000000"/>
                          </a:solidFill>
                          <a:effectLst/>
                          <a:latin typeface="Arial" panose="020B0604020202020204" pitchFamily="34" charset="0"/>
                          <a:ea typeface="Times New Roman" panose="02020603050405020304" pitchFamily="18" charset="0"/>
                        </a:rPr>
                        <a:t> 20 = Self / Employee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All</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98%</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83819382"/>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900" b="1" i="1">
                          <a:solidFill>
                            <a:srgbClr val="000000"/>
                          </a:solidFill>
                          <a:effectLst/>
                          <a:latin typeface="Arial" panose="020B0604020202020204" pitchFamily="34" charset="0"/>
                          <a:ea typeface="Times New Roman" panose="02020603050405020304" pitchFamily="18" charset="0"/>
                        </a:rPr>
                        <a:t>Value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b="1" i="1">
                          <a:solidFill>
                            <a:srgbClr val="000000"/>
                          </a:solidFill>
                          <a:effectLst/>
                          <a:latin typeface="Arial" panose="020B0604020202020204" pitchFamily="34" charset="0"/>
                          <a:ea typeface="Times New Roman" panose="02020603050405020304" pitchFamily="18" charset="0"/>
                        </a:rPr>
                        <a:t>Description</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383229797"/>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Spouse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1126963621"/>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4</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Grandfather or Grandmother</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686982804"/>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5</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Grandson or Granddaughter</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621051079"/>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7</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Nephew or Niece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3742420010"/>
                  </a:ext>
                </a:extLst>
              </a:tr>
              <a:tr h="200025">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endParaRPr lang="en-US" sz="1000">
                        <a:effectLst/>
                        <a:latin typeface="Times New Roman" panose="02020603050405020304" pitchFamily="18" charset="0"/>
                      </a:endParaRP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600">
                          <a:solidFill>
                            <a:srgbClr val="FFFFFF"/>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10</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Foster Child</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 </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endParaRPr lang="en-US" sz="1000" dirty="0">
                        <a:effectLst/>
                        <a:latin typeface="Times New Roman" panose="02020603050405020304" pitchFamily="18" charset="0"/>
                      </a:endParaRPr>
                    </a:p>
                  </a:txBody>
                  <a:tcPr marL="68580" marR="68580" marT="0" marB="0" anchor="ctr">
                    <a:lnL>
                      <a:noFill/>
                    </a:lnL>
                    <a:lnR>
                      <a:noFill/>
                    </a:lnR>
                    <a:lnT>
                      <a:noFill/>
                    </a:lnT>
                    <a:lnB>
                      <a:noFill/>
                    </a:lnB>
                  </a:tcPr>
                </a:tc>
                <a:extLst>
                  <a:ext uri="{0D108BD9-81ED-4DB2-BD59-A6C34878D82A}">
                    <a16:rowId xmlns:a16="http://schemas.microsoft.com/office/drawing/2014/main" val="2730737970"/>
                  </a:ext>
                </a:extLst>
              </a:tr>
            </a:tbl>
          </a:graphicData>
        </a:graphic>
      </p:graphicFrame>
    </p:spTree>
    <p:extLst>
      <p:ext uri="{BB962C8B-B14F-4D97-AF65-F5344CB8AC3E}">
        <p14:creationId xmlns:p14="http://schemas.microsoft.com/office/powerpoint/2010/main" val="2814542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DC047 – Tooth Number/Letter to allow </a:t>
            </a:r>
            <a:r>
              <a:rPr lang="en-US" sz="1600" dirty="0">
                <a:solidFill>
                  <a:srgbClr val="1F497D"/>
                </a:solidFill>
                <a:effectLst/>
                <a:latin typeface="Arial" panose="020B0604020202020204" pitchFamily="34" charset="0"/>
                <a:ea typeface="Calibri" panose="020F0502020204030204" pitchFamily="34" charset="0"/>
              </a:rPr>
              <a:t>procedures for D3000 – D3999 (</a:t>
            </a:r>
            <a:r>
              <a:rPr lang="en-US" sz="1600" b="1" dirty="0">
                <a:solidFill>
                  <a:srgbClr val="1F497D"/>
                </a:solidFill>
                <a:effectLst/>
                <a:latin typeface="Arial" panose="020B0604020202020204" pitchFamily="34" charset="0"/>
                <a:ea typeface="Calibri" panose="020F0502020204030204" pitchFamily="34" charset="0"/>
              </a:rPr>
              <a:t>restorative care</a:t>
            </a:r>
            <a:r>
              <a:rPr lang="en-US" sz="1600" dirty="0">
                <a:solidFill>
                  <a:srgbClr val="1F497D"/>
                </a:solidFill>
                <a:effectLst/>
                <a:latin typeface="Arial" panose="020B0604020202020204" pitchFamily="34" charset="0"/>
                <a:ea typeface="Calibri" panose="020F0502020204030204" pitchFamily="34" charset="0"/>
              </a:rPr>
              <a:t>). Requires edit update as well.</a:t>
            </a:r>
            <a:endParaRPr lang="en-US" sz="1600" dirty="0"/>
          </a:p>
          <a:p>
            <a:endParaRPr lang="en-US" sz="1600" dirty="0"/>
          </a:p>
          <a:p>
            <a:r>
              <a:rPr lang="en-US" sz="1600" dirty="0"/>
              <a:t> </a:t>
            </a:r>
          </a:p>
        </p:txBody>
      </p:sp>
      <p:graphicFrame>
        <p:nvGraphicFramePr>
          <p:cNvPr id="7" name="Table 6">
            <a:extLst>
              <a:ext uri="{FF2B5EF4-FFF2-40B4-BE49-F238E27FC236}">
                <a16:creationId xmlns:a16="http://schemas.microsoft.com/office/drawing/2014/main" id="{6DF085E2-1594-C022-ECF5-44F22EFC665F}"/>
              </a:ext>
            </a:extLst>
          </p:cNvPr>
          <p:cNvGraphicFramePr>
            <a:graphicFrameLocks noGrp="1"/>
          </p:cNvGraphicFramePr>
          <p:nvPr/>
        </p:nvGraphicFramePr>
        <p:xfrm>
          <a:off x="519113" y="2818924"/>
          <a:ext cx="8039100" cy="1234440"/>
        </p:xfrm>
        <a:graphic>
          <a:graphicData uri="http://schemas.openxmlformats.org/drawingml/2006/table">
            <a:tbl>
              <a:tblPr firstRow="1" firstCol="1" bandRow="1"/>
              <a:tblGrid>
                <a:gridCol w="287800">
                  <a:extLst>
                    <a:ext uri="{9D8B030D-6E8A-4147-A177-3AD203B41FA5}">
                      <a16:colId xmlns:a16="http://schemas.microsoft.com/office/drawing/2014/main" val="1538417416"/>
                    </a:ext>
                  </a:extLst>
                </a:gridCol>
                <a:gridCol w="273329">
                  <a:extLst>
                    <a:ext uri="{9D8B030D-6E8A-4147-A177-3AD203B41FA5}">
                      <a16:colId xmlns:a16="http://schemas.microsoft.com/office/drawing/2014/main" val="2307094457"/>
                    </a:ext>
                  </a:extLst>
                </a:gridCol>
                <a:gridCol w="286192">
                  <a:extLst>
                    <a:ext uri="{9D8B030D-6E8A-4147-A177-3AD203B41FA5}">
                      <a16:colId xmlns:a16="http://schemas.microsoft.com/office/drawing/2014/main" val="805314162"/>
                    </a:ext>
                  </a:extLst>
                </a:gridCol>
                <a:gridCol w="540228">
                  <a:extLst>
                    <a:ext uri="{9D8B030D-6E8A-4147-A177-3AD203B41FA5}">
                      <a16:colId xmlns:a16="http://schemas.microsoft.com/office/drawing/2014/main" val="2581244805"/>
                    </a:ext>
                  </a:extLst>
                </a:gridCol>
                <a:gridCol w="541835">
                  <a:extLst>
                    <a:ext uri="{9D8B030D-6E8A-4147-A177-3AD203B41FA5}">
                      <a16:colId xmlns:a16="http://schemas.microsoft.com/office/drawing/2014/main" val="370759624"/>
                    </a:ext>
                  </a:extLst>
                </a:gridCol>
                <a:gridCol w="491993">
                  <a:extLst>
                    <a:ext uri="{9D8B030D-6E8A-4147-A177-3AD203B41FA5}">
                      <a16:colId xmlns:a16="http://schemas.microsoft.com/office/drawing/2014/main" val="965557238"/>
                    </a:ext>
                  </a:extLst>
                </a:gridCol>
                <a:gridCol w="836066">
                  <a:extLst>
                    <a:ext uri="{9D8B030D-6E8A-4147-A177-3AD203B41FA5}">
                      <a16:colId xmlns:a16="http://schemas.microsoft.com/office/drawing/2014/main" val="842057787"/>
                    </a:ext>
                  </a:extLst>
                </a:gridCol>
                <a:gridCol w="643128">
                  <a:extLst>
                    <a:ext uri="{9D8B030D-6E8A-4147-A177-3AD203B41FA5}">
                      <a16:colId xmlns:a16="http://schemas.microsoft.com/office/drawing/2014/main" val="1991833797"/>
                    </a:ext>
                  </a:extLst>
                </a:gridCol>
                <a:gridCol w="787832">
                  <a:extLst>
                    <a:ext uri="{9D8B030D-6E8A-4147-A177-3AD203B41FA5}">
                      <a16:colId xmlns:a16="http://schemas.microsoft.com/office/drawing/2014/main" val="1363047703"/>
                    </a:ext>
                  </a:extLst>
                </a:gridCol>
                <a:gridCol w="2049971">
                  <a:extLst>
                    <a:ext uri="{9D8B030D-6E8A-4147-A177-3AD203B41FA5}">
                      <a16:colId xmlns:a16="http://schemas.microsoft.com/office/drawing/2014/main" val="2469197832"/>
                    </a:ext>
                  </a:extLst>
                </a:gridCol>
                <a:gridCol w="623834">
                  <a:extLst>
                    <a:ext uri="{9D8B030D-6E8A-4147-A177-3AD203B41FA5}">
                      <a16:colId xmlns:a16="http://schemas.microsoft.com/office/drawing/2014/main" val="3564338485"/>
                    </a:ext>
                  </a:extLst>
                </a:gridCol>
                <a:gridCol w="381053">
                  <a:extLst>
                    <a:ext uri="{9D8B030D-6E8A-4147-A177-3AD203B41FA5}">
                      <a16:colId xmlns:a16="http://schemas.microsoft.com/office/drawing/2014/main" val="3119496499"/>
                    </a:ext>
                  </a:extLst>
                </a:gridCol>
                <a:gridCol w="295839">
                  <a:extLst>
                    <a:ext uri="{9D8B030D-6E8A-4147-A177-3AD203B41FA5}">
                      <a16:colId xmlns:a16="http://schemas.microsoft.com/office/drawing/2014/main" val="1269738723"/>
                    </a:ext>
                  </a:extLst>
                </a:gridCol>
              </a:tblGrid>
              <a:tr h="466725">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DC</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48</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DC047</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Tooth Number/Letter</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10/30/14</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External Code Source 10 - Text</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External Code Source 10 - Tooth Numbering</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varchar[2]</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Tooth Number or Letter Identification</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Report the tooth identifier(s) when DC032 is within the given range.</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Required when DC032 = D2000 thru D2999, </a:t>
                      </a:r>
                      <a:r>
                        <a:rPr lang="en-US" sz="900" dirty="0">
                          <a:solidFill>
                            <a:srgbClr val="000000"/>
                          </a:solidFill>
                          <a:effectLst/>
                          <a:highlight>
                            <a:srgbClr val="FFFF00"/>
                          </a:highlight>
                          <a:latin typeface="Arial" panose="020B0604020202020204" pitchFamily="34" charset="0"/>
                          <a:ea typeface="Times New Roman" panose="02020603050405020304" pitchFamily="18" charset="0"/>
                        </a:rPr>
                        <a:t>D3000 thru D3999</a:t>
                      </a:r>
                      <a:endParaRPr lang="en-US" sz="1200" dirty="0">
                        <a:effectLst/>
                        <a:highlight>
                          <a:srgbClr val="FFFF00"/>
                        </a:highligh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100%</a:t>
                      </a:r>
                      <a:endParaRPr lang="en-US" sz="12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A2</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6797531"/>
                  </a:ext>
                </a:extLst>
              </a:tr>
            </a:tbl>
          </a:graphicData>
        </a:graphic>
      </p:graphicFrame>
    </p:spTree>
    <p:extLst>
      <p:ext uri="{BB962C8B-B14F-4D97-AF65-F5344CB8AC3E}">
        <p14:creationId xmlns:p14="http://schemas.microsoft.com/office/powerpoint/2010/main" val="2628706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PC033 – Quantity Dispensed to expand length from 10 to 15 char</a:t>
            </a:r>
            <a:r>
              <a:rPr lang="en-US" sz="1600" dirty="0">
                <a:solidFill>
                  <a:srgbClr val="1F497D"/>
                </a:solidFill>
                <a:effectLst/>
                <a:latin typeface="Arial" panose="020B0604020202020204" pitchFamily="34" charset="0"/>
                <a:ea typeface="Calibri" panose="020F0502020204030204" pitchFamily="34" charset="0"/>
              </a:rPr>
              <a:t>. Requires edit update as well.</a:t>
            </a:r>
            <a:endParaRPr lang="en-US" sz="1600" dirty="0"/>
          </a:p>
          <a:p>
            <a:endParaRPr lang="en-US" sz="1600" dirty="0"/>
          </a:p>
          <a:p>
            <a:r>
              <a:rPr lang="en-US" sz="1600" dirty="0"/>
              <a:t> </a:t>
            </a:r>
          </a:p>
        </p:txBody>
      </p:sp>
      <p:graphicFrame>
        <p:nvGraphicFramePr>
          <p:cNvPr id="5" name="Table 4">
            <a:extLst>
              <a:ext uri="{FF2B5EF4-FFF2-40B4-BE49-F238E27FC236}">
                <a16:creationId xmlns:a16="http://schemas.microsoft.com/office/drawing/2014/main" id="{452FF91E-F465-29AA-54E7-9FE78BB718C1}"/>
              </a:ext>
            </a:extLst>
          </p:cNvPr>
          <p:cNvGraphicFramePr>
            <a:graphicFrameLocks noGrp="1"/>
          </p:cNvGraphicFramePr>
          <p:nvPr/>
        </p:nvGraphicFramePr>
        <p:xfrm>
          <a:off x="519113" y="2861953"/>
          <a:ext cx="8039100" cy="848511"/>
        </p:xfrm>
        <a:graphic>
          <a:graphicData uri="http://schemas.openxmlformats.org/drawingml/2006/table">
            <a:tbl>
              <a:tblPr firstRow="1" firstCol="1" bandRow="1"/>
              <a:tblGrid>
                <a:gridCol w="289408">
                  <a:extLst>
                    <a:ext uri="{9D8B030D-6E8A-4147-A177-3AD203B41FA5}">
                      <a16:colId xmlns:a16="http://schemas.microsoft.com/office/drawing/2014/main" val="801215788"/>
                    </a:ext>
                  </a:extLst>
                </a:gridCol>
                <a:gridCol w="262074">
                  <a:extLst>
                    <a:ext uri="{9D8B030D-6E8A-4147-A177-3AD203B41FA5}">
                      <a16:colId xmlns:a16="http://schemas.microsoft.com/office/drawing/2014/main" val="756914795"/>
                    </a:ext>
                  </a:extLst>
                </a:gridCol>
                <a:gridCol w="289408">
                  <a:extLst>
                    <a:ext uri="{9D8B030D-6E8A-4147-A177-3AD203B41FA5}">
                      <a16:colId xmlns:a16="http://schemas.microsoft.com/office/drawing/2014/main" val="2319311723"/>
                    </a:ext>
                  </a:extLst>
                </a:gridCol>
                <a:gridCol w="588462">
                  <a:extLst>
                    <a:ext uri="{9D8B030D-6E8A-4147-A177-3AD203B41FA5}">
                      <a16:colId xmlns:a16="http://schemas.microsoft.com/office/drawing/2014/main" val="3289096584"/>
                    </a:ext>
                  </a:extLst>
                </a:gridCol>
                <a:gridCol w="490385">
                  <a:extLst>
                    <a:ext uri="{9D8B030D-6E8A-4147-A177-3AD203B41FA5}">
                      <a16:colId xmlns:a16="http://schemas.microsoft.com/office/drawing/2014/main" val="1338885377"/>
                    </a:ext>
                  </a:extLst>
                </a:gridCol>
                <a:gridCol w="488777">
                  <a:extLst>
                    <a:ext uri="{9D8B030D-6E8A-4147-A177-3AD203B41FA5}">
                      <a16:colId xmlns:a16="http://schemas.microsoft.com/office/drawing/2014/main" val="1270308902"/>
                    </a:ext>
                  </a:extLst>
                </a:gridCol>
                <a:gridCol w="980770">
                  <a:extLst>
                    <a:ext uri="{9D8B030D-6E8A-4147-A177-3AD203B41FA5}">
                      <a16:colId xmlns:a16="http://schemas.microsoft.com/office/drawing/2014/main" val="3312782723"/>
                    </a:ext>
                  </a:extLst>
                </a:gridCol>
                <a:gridCol w="586854">
                  <a:extLst>
                    <a:ext uri="{9D8B030D-6E8A-4147-A177-3AD203B41FA5}">
                      <a16:colId xmlns:a16="http://schemas.microsoft.com/office/drawing/2014/main" val="386821481"/>
                    </a:ext>
                  </a:extLst>
                </a:gridCol>
                <a:gridCol w="831243">
                  <a:extLst>
                    <a:ext uri="{9D8B030D-6E8A-4147-A177-3AD203B41FA5}">
                      <a16:colId xmlns:a16="http://schemas.microsoft.com/office/drawing/2014/main" val="277524719"/>
                    </a:ext>
                  </a:extLst>
                </a:gridCol>
                <a:gridCol w="1940639">
                  <a:extLst>
                    <a:ext uri="{9D8B030D-6E8A-4147-A177-3AD203B41FA5}">
                      <a16:colId xmlns:a16="http://schemas.microsoft.com/office/drawing/2014/main" val="325256703"/>
                    </a:ext>
                  </a:extLst>
                </a:gridCol>
                <a:gridCol w="606149">
                  <a:extLst>
                    <a:ext uri="{9D8B030D-6E8A-4147-A177-3AD203B41FA5}">
                      <a16:colId xmlns:a16="http://schemas.microsoft.com/office/drawing/2014/main" val="3508412103"/>
                    </a:ext>
                  </a:extLst>
                </a:gridCol>
                <a:gridCol w="392308">
                  <a:extLst>
                    <a:ext uri="{9D8B030D-6E8A-4147-A177-3AD203B41FA5}">
                      <a16:colId xmlns:a16="http://schemas.microsoft.com/office/drawing/2014/main" val="2469550314"/>
                    </a:ext>
                  </a:extLst>
                </a:gridCol>
                <a:gridCol w="292623">
                  <a:extLst>
                    <a:ext uri="{9D8B030D-6E8A-4147-A177-3AD203B41FA5}">
                      <a16:colId xmlns:a16="http://schemas.microsoft.com/office/drawing/2014/main" val="283981317"/>
                    </a:ext>
                  </a:extLst>
                </a:gridCol>
              </a:tblGrid>
              <a:tr h="848511">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PC</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35</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PC033</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Quantity Dispensed</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3/2022</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Quantity - Decimal</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Counter</a:t>
                      </a:r>
                      <a:endParaRPr lang="en-US" sz="1200" dirty="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200" b="1" dirty="0">
                          <a:solidFill>
                            <a:srgbClr val="000000"/>
                          </a:solidFill>
                          <a:effectLst/>
                          <a:highlight>
                            <a:srgbClr val="FFFF00"/>
                          </a:highlight>
                          <a:latin typeface="Arial" panose="020B0604020202020204" pitchFamily="34" charset="0"/>
                          <a:ea typeface="Times New Roman" panose="02020603050405020304" pitchFamily="18" charset="0"/>
                        </a:rPr>
                        <a:t>±</a:t>
                      </a:r>
                      <a:r>
                        <a:rPr lang="en-US" sz="900" dirty="0">
                          <a:solidFill>
                            <a:srgbClr val="000000"/>
                          </a:solidFill>
                          <a:effectLst/>
                          <a:highlight>
                            <a:srgbClr val="FFFF00"/>
                          </a:highlight>
                          <a:latin typeface="Arial" panose="020B0604020202020204" pitchFamily="34" charset="0"/>
                          <a:ea typeface="Times New Roman" panose="02020603050405020304" pitchFamily="18" charset="0"/>
                        </a:rPr>
                        <a:t>varchar[15</a:t>
                      </a:r>
                      <a:r>
                        <a:rPr lang="en-US" sz="900" dirty="0">
                          <a:solidFill>
                            <a:srgbClr val="000000"/>
                          </a:solidFill>
                          <a:effectLst/>
                          <a:latin typeface="Arial" panose="020B0604020202020204" pitchFamily="34" charset="0"/>
                          <a:ea typeface="Times New Roman" panose="02020603050405020304" pitchFamily="18" charset="0"/>
                        </a:rPr>
                        <a:t>]</a:t>
                      </a:r>
                      <a:endParaRPr lang="en-US" sz="1200" dirty="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Claim line units dispensed</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Report the number of metric units of medication dispensed.</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All</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99%</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A1</a:t>
                      </a:r>
                      <a:endParaRPr lang="en-US" sz="1200" dirty="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5193121"/>
                  </a:ext>
                </a:extLst>
              </a:tr>
            </a:tbl>
          </a:graphicData>
        </a:graphic>
      </p:graphicFrame>
    </p:spTree>
    <p:extLst>
      <p:ext uri="{BB962C8B-B14F-4D97-AF65-F5344CB8AC3E}">
        <p14:creationId xmlns:p14="http://schemas.microsoft.com/office/powerpoint/2010/main" val="3687981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800" dirty="0"/>
              <a:t>2023 MA APCD Submission Guide Updates</a:t>
            </a:r>
          </a:p>
        </p:txBody>
      </p:sp>
      <p:sp>
        <p:nvSpPr>
          <p:cNvPr id="4" name="Subtitle 3">
            <a:extLst>
              <a:ext uri="{FF2B5EF4-FFF2-40B4-BE49-F238E27FC236}">
                <a16:creationId xmlns:a16="http://schemas.microsoft.com/office/drawing/2014/main" id="{FE7D6BC6-C936-44EE-960A-EB41C1ED8190}"/>
              </a:ext>
            </a:extLst>
          </p:cNvPr>
          <p:cNvSpPr>
            <a:spLocks noGrp="1"/>
          </p:cNvSpPr>
          <p:nvPr>
            <p:ph type="subTitle" idx="1"/>
          </p:nvPr>
        </p:nvSpPr>
        <p:spPr/>
        <p:txBody>
          <a:bodyPr/>
          <a:lstStyle/>
          <a:p>
            <a:r>
              <a:rPr lang="en-US" sz="1600" dirty="0"/>
              <a:t>Update to PC026 – Drug Code to expand length from 11 to 12 char</a:t>
            </a:r>
            <a:r>
              <a:rPr lang="en-US" sz="1600" dirty="0">
                <a:solidFill>
                  <a:srgbClr val="1F497D"/>
                </a:solidFill>
                <a:effectLst/>
                <a:latin typeface="Arial" panose="020B0604020202020204" pitchFamily="34" charset="0"/>
                <a:ea typeface="Calibri" panose="020F0502020204030204" pitchFamily="34" charset="0"/>
              </a:rPr>
              <a:t>. Requires edit update as well. This has not been finalized by the FDA yet so it may not be implemented for the July 2023 data submissions.</a:t>
            </a:r>
            <a:endParaRPr lang="en-US" sz="1600" dirty="0"/>
          </a:p>
          <a:p>
            <a:endParaRPr lang="en-US" sz="1600" dirty="0"/>
          </a:p>
          <a:p>
            <a:r>
              <a:rPr lang="en-US" sz="1600" dirty="0"/>
              <a:t> </a:t>
            </a:r>
          </a:p>
        </p:txBody>
      </p:sp>
      <p:graphicFrame>
        <p:nvGraphicFramePr>
          <p:cNvPr id="3" name="Table 2">
            <a:extLst>
              <a:ext uri="{FF2B5EF4-FFF2-40B4-BE49-F238E27FC236}">
                <a16:creationId xmlns:a16="http://schemas.microsoft.com/office/drawing/2014/main" id="{453BC179-D65B-1DBE-0506-665A64CC8FA1}"/>
              </a:ext>
            </a:extLst>
          </p:cNvPr>
          <p:cNvGraphicFramePr>
            <a:graphicFrameLocks noGrp="1"/>
          </p:cNvGraphicFramePr>
          <p:nvPr/>
        </p:nvGraphicFramePr>
        <p:xfrm>
          <a:off x="519113" y="3024664"/>
          <a:ext cx="8039100" cy="822960"/>
        </p:xfrm>
        <a:graphic>
          <a:graphicData uri="http://schemas.openxmlformats.org/drawingml/2006/table">
            <a:tbl>
              <a:tblPr firstRow="1" firstCol="1" bandRow="1"/>
              <a:tblGrid>
                <a:gridCol w="289408">
                  <a:extLst>
                    <a:ext uri="{9D8B030D-6E8A-4147-A177-3AD203B41FA5}">
                      <a16:colId xmlns:a16="http://schemas.microsoft.com/office/drawing/2014/main" val="3443057192"/>
                    </a:ext>
                  </a:extLst>
                </a:gridCol>
                <a:gridCol w="262074">
                  <a:extLst>
                    <a:ext uri="{9D8B030D-6E8A-4147-A177-3AD203B41FA5}">
                      <a16:colId xmlns:a16="http://schemas.microsoft.com/office/drawing/2014/main" val="3752663163"/>
                    </a:ext>
                  </a:extLst>
                </a:gridCol>
                <a:gridCol w="289408">
                  <a:extLst>
                    <a:ext uri="{9D8B030D-6E8A-4147-A177-3AD203B41FA5}">
                      <a16:colId xmlns:a16="http://schemas.microsoft.com/office/drawing/2014/main" val="1835398895"/>
                    </a:ext>
                  </a:extLst>
                </a:gridCol>
                <a:gridCol w="588462">
                  <a:extLst>
                    <a:ext uri="{9D8B030D-6E8A-4147-A177-3AD203B41FA5}">
                      <a16:colId xmlns:a16="http://schemas.microsoft.com/office/drawing/2014/main" val="1731843323"/>
                    </a:ext>
                  </a:extLst>
                </a:gridCol>
                <a:gridCol w="490385">
                  <a:extLst>
                    <a:ext uri="{9D8B030D-6E8A-4147-A177-3AD203B41FA5}">
                      <a16:colId xmlns:a16="http://schemas.microsoft.com/office/drawing/2014/main" val="815821923"/>
                    </a:ext>
                  </a:extLst>
                </a:gridCol>
                <a:gridCol w="488777">
                  <a:extLst>
                    <a:ext uri="{9D8B030D-6E8A-4147-A177-3AD203B41FA5}">
                      <a16:colId xmlns:a16="http://schemas.microsoft.com/office/drawing/2014/main" val="3939908545"/>
                    </a:ext>
                  </a:extLst>
                </a:gridCol>
                <a:gridCol w="980770">
                  <a:extLst>
                    <a:ext uri="{9D8B030D-6E8A-4147-A177-3AD203B41FA5}">
                      <a16:colId xmlns:a16="http://schemas.microsoft.com/office/drawing/2014/main" val="3250457098"/>
                    </a:ext>
                  </a:extLst>
                </a:gridCol>
                <a:gridCol w="586854">
                  <a:extLst>
                    <a:ext uri="{9D8B030D-6E8A-4147-A177-3AD203B41FA5}">
                      <a16:colId xmlns:a16="http://schemas.microsoft.com/office/drawing/2014/main" val="4048855253"/>
                    </a:ext>
                  </a:extLst>
                </a:gridCol>
                <a:gridCol w="831243">
                  <a:extLst>
                    <a:ext uri="{9D8B030D-6E8A-4147-A177-3AD203B41FA5}">
                      <a16:colId xmlns:a16="http://schemas.microsoft.com/office/drawing/2014/main" val="3628889530"/>
                    </a:ext>
                  </a:extLst>
                </a:gridCol>
                <a:gridCol w="1940639">
                  <a:extLst>
                    <a:ext uri="{9D8B030D-6E8A-4147-A177-3AD203B41FA5}">
                      <a16:colId xmlns:a16="http://schemas.microsoft.com/office/drawing/2014/main" val="76719561"/>
                    </a:ext>
                  </a:extLst>
                </a:gridCol>
                <a:gridCol w="606149">
                  <a:extLst>
                    <a:ext uri="{9D8B030D-6E8A-4147-A177-3AD203B41FA5}">
                      <a16:colId xmlns:a16="http://schemas.microsoft.com/office/drawing/2014/main" val="3634104742"/>
                    </a:ext>
                  </a:extLst>
                </a:gridCol>
                <a:gridCol w="392308">
                  <a:extLst>
                    <a:ext uri="{9D8B030D-6E8A-4147-A177-3AD203B41FA5}">
                      <a16:colId xmlns:a16="http://schemas.microsoft.com/office/drawing/2014/main" val="802678941"/>
                    </a:ext>
                  </a:extLst>
                </a:gridCol>
                <a:gridCol w="292623">
                  <a:extLst>
                    <a:ext uri="{9D8B030D-6E8A-4147-A177-3AD203B41FA5}">
                      <a16:colId xmlns:a16="http://schemas.microsoft.com/office/drawing/2014/main" val="4277111324"/>
                    </a:ext>
                  </a:extLst>
                </a:gridCol>
              </a:tblGrid>
              <a:tr h="814812">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PC</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28</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PC026</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Drug Code</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11/8/12</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External Code Source 12 - Text</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External Code Source 12 - National Drug Codes</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highlight>
                            <a:srgbClr val="FFFF00"/>
                          </a:highlight>
                          <a:latin typeface="Arial" panose="020B0604020202020204" pitchFamily="34" charset="0"/>
                          <a:ea typeface="Times New Roman" panose="02020603050405020304" pitchFamily="18" charset="0"/>
                        </a:rPr>
                        <a:t>char[12]</a:t>
                      </a:r>
                      <a:endParaRPr lang="en-US" sz="1200" dirty="0">
                        <a:effectLst/>
                        <a:highlight>
                          <a:srgbClr val="FFFF00"/>
                        </a:highligh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National Drug Code (NDC)</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900" dirty="0">
                          <a:solidFill>
                            <a:srgbClr val="000000"/>
                          </a:solidFill>
                          <a:effectLst/>
                          <a:highlight>
                            <a:srgbClr val="FFFF00"/>
                          </a:highlight>
                          <a:latin typeface="Arial" panose="020B0604020202020204" pitchFamily="34" charset="0"/>
                          <a:ea typeface="Times New Roman" panose="02020603050405020304" pitchFamily="18" charset="0"/>
                        </a:rPr>
                        <a:t>Report the NDC Code as defined by the FDA in 12 digit format (6-4-2) without hyphenation.</a:t>
                      </a:r>
                      <a:endParaRPr lang="en-US" sz="1200" dirty="0">
                        <a:effectLst/>
                        <a:highlight>
                          <a:srgbClr val="FFFF00"/>
                        </a:highligh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All</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a:solidFill>
                            <a:srgbClr val="000000"/>
                          </a:solidFill>
                          <a:effectLst/>
                          <a:latin typeface="Arial" panose="020B0604020202020204" pitchFamily="34" charset="0"/>
                          <a:ea typeface="Times New Roman" panose="02020603050405020304" pitchFamily="18" charset="0"/>
                        </a:rPr>
                        <a:t>98%</a:t>
                      </a:r>
                      <a:endParaRPr lang="en-US" sz="120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900" dirty="0">
                          <a:solidFill>
                            <a:srgbClr val="000000"/>
                          </a:solidFill>
                          <a:effectLst/>
                          <a:latin typeface="Arial" panose="020B0604020202020204" pitchFamily="34" charset="0"/>
                          <a:ea typeface="Times New Roman" panose="02020603050405020304" pitchFamily="18" charset="0"/>
                        </a:rPr>
                        <a:t>A0</a:t>
                      </a:r>
                      <a:endParaRPr lang="en-US" sz="1200" dirty="0">
                        <a:effectLst/>
                        <a:latin typeface="Times New Roman" panose="02020603050405020304" pitchFamily="18" charset="0"/>
                        <a:ea typeface="Times New Roman" panose="02020603050405020304" pitchFamily="18" charset="0"/>
                      </a:endParaRPr>
                    </a:p>
                  </a:txBody>
                  <a:tcPr marL="67901" marR="6790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4987579"/>
                  </a:ext>
                </a:extLst>
              </a:tr>
            </a:tbl>
          </a:graphicData>
        </a:graphic>
      </p:graphicFrame>
    </p:spTree>
    <p:extLst>
      <p:ext uri="{BB962C8B-B14F-4D97-AF65-F5344CB8AC3E}">
        <p14:creationId xmlns:p14="http://schemas.microsoft.com/office/powerpoint/2010/main" val="1788130886"/>
      </p:ext>
    </p:extLst>
  </p:cSld>
  <p:clrMapOvr>
    <a:masterClrMapping/>
  </p:clrMapOvr>
</p:sld>
</file>

<file path=ppt/theme/theme1.xml><?xml version="1.0" encoding="utf-8"?>
<a:theme xmlns:a="http://schemas.openxmlformats.org/drawingml/2006/main" name="FINAL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7879BB3EB3E841817F962675E65027" ma:contentTypeVersion="5" ma:contentTypeDescription="Create a new document." ma:contentTypeScope="" ma:versionID="74f4d171a41f0ffedffd59417ca9a996">
  <xsd:schema xmlns:xsd="http://www.w3.org/2001/XMLSchema" xmlns:xs="http://www.w3.org/2001/XMLSchema" xmlns:p="http://schemas.microsoft.com/office/2006/metadata/properties" xmlns:ns2="2d8504ea-bdc4-4bf8-af11-a3723acdf21b" xmlns:ns3="e4483868-18c9-4cdc-a318-1360b15594a8" targetNamespace="http://schemas.microsoft.com/office/2006/metadata/properties" ma:root="true" ma:fieldsID="0fd28608a54f2ed391aaf8b4aa352519" ns2:_="" ns3:_="">
    <xsd:import namespace="2d8504ea-bdc4-4bf8-af11-a3723acdf21b"/>
    <xsd:import namespace="e4483868-18c9-4cdc-a318-1360b15594a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8504ea-bdc4-4bf8-af11-a3723acdf21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4483868-18c9-4cdc-a318-1360b15594a8"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2A07B8B-42DF-4220-9112-2E4D9DCE95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8504ea-bdc4-4bf8-af11-a3723acdf21b"/>
    <ds:schemaRef ds:uri="e4483868-18c9-4cdc-a318-1360b15594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2B131BA-36CF-4932-B8E4-E3313DBC5EB2}">
  <ds:schemaRefs>
    <ds:schemaRef ds:uri="http://schemas.microsoft.com/sharepoint/v3/contenttype/forms"/>
  </ds:schemaRefs>
</ds:datastoreItem>
</file>

<file path=customXml/itemProps3.xml><?xml version="1.0" encoding="utf-8"?>
<ds:datastoreItem xmlns:ds="http://schemas.openxmlformats.org/officeDocument/2006/customXml" ds:itemID="{91A42410-6E41-45A2-8604-800970ADC117}">
  <ds:schemaRefs>
    <ds:schemaRef ds:uri="http://purl.org/dc/terms/"/>
    <ds:schemaRef ds:uri="2d8504ea-bdc4-4bf8-af11-a3723acdf21b"/>
    <ds:schemaRef ds:uri="http://www.w3.org/XML/1998/namespace"/>
    <ds:schemaRef ds:uri="http://schemas.openxmlformats.org/package/2006/metadata/core-properties"/>
    <ds:schemaRef ds:uri="http://schemas.microsoft.com/office/infopath/2007/PartnerControls"/>
    <ds:schemaRef ds:uri="http://purl.org/dc/elements/1.1/"/>
    <ds:schemaRef ds:uri="http://purl.org/dc/dcmitype/"/>
    <ds:schemaRef ds:uri="http://schemas.microsoft.com/office/2006/documentManagement/types"/>
    <ds:schemaRef ds:uri="e4483868-18c9-4cdc-a318-1360b15594a8"/>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FINALPowerPointTEMPLATE</Template>
  <TotalTime>29063</TotalTime>
  <Words>1042</Words>
  <Application>Microsoft Macintosh PowerPoint</Application>
  <PresentationFormat>On-screen Show (4:3)</PresentationFormat>
  <Paragraphs>388</Paragraphs>
  <Slides>15</Slides>
  <Notes>15</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22" baseType="lpstr">
      <vt:lpstr>Arial</vt:lpstr>
      <vt:lpstr>Calibri</vt:lpstr>
      <vt:lpstr>Times New Roman</vt:lpstr>
      <vt:lpstr>Wingdings</vt:lpstr>
      <vt:lpstr>FINALPowerPointTEMPLATE</vt:lpstr>
      <vt:lpstr>Office Theme</vt:lpstr>
      <vt:lpstr>Document</vt:lpstr>
      <vt:lpstr>PowerPoint Presentation</vt:lpstr>
      <vt:lpstr>Agenda</vt:lpstr>
      <vt:lpstr>MA APCD Intake</vt:lpstr>
      <vt:lpstr>MA APCD Intake</vt:lpstr>
      <vt:lpstr>2023 MA APCD Submission Guide Updates</vt:lpstr>
      <vt:lpstr>2023 MA APCD Submission Guide Updates</vt:lpstr>
      <vt:lpstr>2023 MA APCD Submission Guide Updates</vt:lpstr>
      <vt:lpstr>2023 MA APCD Submission Guide Updates</vt:lpstr>
      <vt:lpstr>2023 MA APCD Submission Guide Updates</vt:lpstr>
      <vt:lpstr>2023 MA APCD Submission Guide Updates</vt:lpstr>
      <vt:lpstr>2023 MA APCD Submission Guide Updates</vt:lpstr>
      <vt:lpstr>PowerPoint Presentation</vt:lpstr>
      <vt:lpstr>DOI Reporting</vt:lpstr>
      <vt:lpstr>Next Meetings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KATHY HINES</dc:creator>
  <cp:lastModifiedBy>Rick Vogel</cp:lastModifiedBy>
  <cp:revision>1204</cp:revision>
  <cp:lastPrinted>2020-03-10T14:30:58Z</cp:lastPrinted>
  <dcterms:created xsi:type="dcterms:W3CDTF">2014-02-09T20:57:02Z</dcterms:created>
  <dcterms:modified xsi:type="dcterms:W3CDTF">2023-01-17T13:30:16Z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0x010100BA7879BB3EB3E841817F962675E65027</vt:lpwstr>
  </property>
</Properties>
</file>