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414" r:id="rId3"/>
    <p:sldId id="583" r:id="rId4"/>
    <p:sldId id="584" r:id="rId5"/>
    <p:sldId id="587" r:id="rId6"/>
    <p:sldId id="588" r:id="rId7"/>
    <p:sldId id="585" r:id="rId8"/>
    <p:sldId id="465" r:id="rId9"/>
    <p:sldId id="467" r:id="rId10"/>
    <p:sldId id="582" r:id="rId11"/>
    <p:sldId id="362" r:id="rId12"/>
    <p:sldId id="451" r:id="rId13"/>
  </p:sldIdLst>
  <p:sldSz cx="9144000" cy="6858000" type="screen4x3"/>
  <p:notesSz cx="70104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73">
          <p15:clr>
            <a:srgbClr val="A4A3A4"/>
          </p15:clr>
        </p15:guide>
        <p15:guide id="2" pos="33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amer, Marilyn" initials="K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3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7" autoAdjust="0"/>
    <p:restoredTop sz="96327" autoAdjust="0"/>
  </p:normalViewPr>
  <p:slideViewPr>
    <p:cSldViewPr snapToGrid="0" snapToObjects="1" showGuides="1">
      <p:cViewPr varScale="1">
        <p:scale>
          <a:sx n="128" d="100"/>
          <a:sy n="128" d="100"/>
        </p:scale>
        <p:origin x="1736" y="176"/>
      </p:cViewPr>
      <p:guideLst>
        <p:guide orient="horz" pos="973"/>
        <p:guide pos="33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3161" tIns="46581" rIns="93161" bIns="46581" rtlCol="0"/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wrap="square" lIns="93161" tIns="46581" rIns="93161" bIns="4658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C334750-2352-4B2E-BA89-7D4D92F6063F}" type="datetimeFigureOut">
              <a:rPr lang="en-US" altLang="en-US"/>
              <a:pPr/>
              <a:t>4/12/22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3161" tIns="46581" rIns="93161" bIns="46581" rtlCol="0" anchor="b"/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wrap="square" lIns="93161" tIns="46581" rIns="93161" bIns="4658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7923F82-0C55-4A82-ADB7-C020DF7AEF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46039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3161" tIns="46581" rIns="93161" bIns="46581" rtlCol="0"/>
          <a:lstStyle>
            <a:lvl1pPr algn="l">
              <a:defRPr sz="1200">
                <a:latin typeface="Calibri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wrap="square" lIns="93161" tIns="46581" rIns="93161" bIns="4658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EFC4FF3-F2B4-4986-85D7-E6C0D0EDDD3C}" type="datetimeFigureOut">
              <a:rPr lang="en-US" altLang="en-US"/>
              <a:pPr/>
              <a:t>4/12/22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1" tIns="46581" rIns="93161" bIns="4658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161" tIns="46581" rIns="93161" bIns="46581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3161" tIns="46581" rIns="93161" bIns="46581" rtlCol="0" anchor="b"/>
          <a:lstStyle>
            <a:lvl1pPr algn="l">
              <a:defRPr sz="1200">
                <a:latin typeface="Calibri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wrap="square" lIns="93161" tIns="46581" rIns="93161" bIns="4658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33E6E6-89C7-4DE2-8571-13BA2D2041F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57505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>
              <a:ea typeface="ＭＳ Ｐゴシック" charset="-128"/>
            </a:endParaRPr>
          </a:p>
        </p:txBody>
      </p:sp>
      <p:sp>
        <p:nvSpPr>
          <p:cNvPr id="81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56932" indent="-291127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64511" indent="-232902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30315" indent="-232902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96119" indent="-232902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61924" indent="-232902" defTabSz="46580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3027728" indent="-232902" defTabSz="46580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93532" indent="-232902" defTabSz="46580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959338" indent="-232902" defTabSz="46580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/>
            <a:fld id="{F4311CE4-E988-47FC-95D4-86132A681C2E}" type="slidenum">
              <a:rPr lang="en-US" altLang="en-US" sz="1200"/>
              <a:pPr eaLnBrk="1" hangingPunct="1"/>
              <a:t>1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9543693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1604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15859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03817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64528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96179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71258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41121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5444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633E6E6-89C7-4DE2-8571-13BA2D2041F3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17562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09932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57066" indent="-2911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64717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30604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96491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70CA50A-4583-453D-B781-415949AD5A4C}" type="slidenum">
              <a:rPr lang="en-US" altLang="en-US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28570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ontent Layou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449263" y="1646114"/>
            <a:ext cx="8039100" cy="3579849"/>
          </a:xfrm>
          <a:prstGeom prst="rect">
            <a:avLst/>
          </a:prstGeom>
        </p:spPr>
        <p:txBody>
          <a:bodyPr rtlCol="0">
            <a:normAutofit/>
          </a:bodyPr>
          <a:lstStyle>
            <a:lvl2pPr marL="228600" indent="-228600">
              <a:defRPr sz="2400">
                <a:latin typeface="Arial"/>
                <a:cs typeface="Arial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49263" y="736600"/>
            <a:ext cx="8039100" cy="6413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mtClean="0"/>
            </a:lvl1pPr>
          </a:lstStyle>
          <a:p>
            <a:pPr algn="l">
              <a:defRPr/>
            </a:pPr>
            <a:r>
              <a:rPr lang="en-US"/>
              <a:t>Title  |  Name, Position Title  |  Date     </a:t>
            </a:r>
          </a:p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CD77F8D-BCE2-4DEF-A10E-9452B17B91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6765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ontent 2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"/>
          <p:cNvSpPr>
            <a:spLocks noGrp="1"/>
          </p:cNvSpPr>
          <p:nvPr>
            <p:ph idx="1"/>
          </p:nvPr>
        </p:nvSpPr>
        <p:spPr>
          <a:xfrm>
            <a:off x="449263" y="1646114"/>
            <a:ext cx="3859666" cy="3579849"/>
          </a:xfrm>
          <a:prstGeom prst="rect">
            <a:avLst/>
          </a:prstGeom>
        </p:spPr>
        <p:txBody>
          <a:bodyPr rtlCol="0">
            <a:normAutofit/>
          </a:bodyPr>
          <a:lstStyle>
            <a:lvl2pPr marL="228600" indent="-228600">
              <a:defRPr sz="2400">
                <a:latin typeface="Arial"/>
                <a:cs typeface="Arial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49263" y="736600"/>
            <a:ext cx="8039100" cy="6413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idx="10"/>
          </p:nvPr>
        </p:nvSpPr>
        <p:spPr>
          <a:xfrm>
            <a:off x="4628697" y="1646114"/>
            <a:ext cx="3859666" cy="3579849"/>
          </a:xfrm>
          <a:prstGeom prst="rect">
            <a:avLst/>
          </a:prstGeom>
        </p:spPr>
        <p:txBody>
          <a:bodyPr rtlCol="0">
            <a:normAutofit/>
          </a:bodyPr>
          <a:lstStyle>
            <a:lvl2pPr marL="228600" indent="-228600">
              <a:defRPr sz="2400">
                <a:latin typeface="Arial"/>
                <a:cs typeface="Arial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mtClean="0"/>
            </a:lvl1pPr>
          </a:lstStyle>
          <a:p>
            <a:pPr algn="l">
              <a:defRPr/>
            </a:pPr>
            <a:r>
              <a:rPr lang="en-US"/>
              <a:t>Title  |  Name, Position Title  |  Date   </a:t>
            </a:r>
          </a:p>
          <a:p>
            <a:pPr>
              <a:defRPr/>
            </a:pPr>
            <a:endParaRPr lang="en-US"/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E6BEC1-6C80-4843-84D8-EF9FABDC7B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9032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coverfinal-01.t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04"/>
          <a:stretch>
            <a:fillRect/>
          </a:stretch>
        </p:blipFill>
        <p:spPr bwMode="auto">
          <a:xfrm>
            <a:off x="-96838" y="-261938"/>
            <a:ext cx="9536113" cy="713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853173" y="928285"/>
            <a:ext cx="7772400" cy="516948"/>
          </a:xfrm>
        </p:spPr>
        <p:txBody>
          <a:bodyPr>
            <a:normAutofit/>
          </a:bodyPr>
          <a:lstStyle>
            <a:lvl1pPr algn="r">
              <a:defRPr sz="3800" b="0" cap="all" baseline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2224773" y="1505281"/>
            <a:ext cx="6400800" cy="443587"/>
          </a:xfrm>
        </p:spPr>
        <p:txBody>
          <a:bodyPr>
            <a:normAutofit/>
          </a:bodyPr>
          <a:lstStyle>
            <a:lvl1pPr marL="0" indent="0" algn="r">
              <a:buNone/>
              <a:defRPr sz="2400" cap="all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523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Slide Tex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ogoplain-03.t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6675" y="109538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 userDrawn="1"/>
        </p:nvCxnSpPr>
        <p:spPr>
          <a:xfrm>
            <a:off x="346075" y="6353175"/>
            <a:ext cx="8489950" cy="0"/>
          </a:xfrm>
          <a:prstGeom prst="line">
            <a:avLst/>
          </a:prstGeom>
          <a:ln w="6350" cmpd="sng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49263" y="1074078"/>
            <a:ext cx="8039100" cy="6413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idx="1"/>
          </p:nvPr>
        </p:nvSpPr>
        <p:spPr bwMode="auto">
          <a:xfrm>
            <a:off x="449263" y="1983716"/>
            <a:ext cx="8039100" cy="357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2pPr marL="457200" indent="-457200">
              <a:buFont typeface="Wingdings" charset="2"/>
              <a:buChar char="§"/>
              <a:defRPr sz="2400" b="0"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354013" y="6465888"/>
            <a:ext cx="2225675" cy="365125"/>
          </a:xfrm>
        </p:spPr>
        <p:txBody>
          <a:bodyPr/>
          <a:lstStyle>
            <a:lvl1pPr algn="ctr">
              <a:defRPr dirty="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l">
              <a:defRPr/>
            </a:pPr>
            <a:r>
              <a:rPr lang="en-US"/>
              <a:t>Title  |  Name, Position Title  |  Date     </a:t>
            </a:r>
          </a:p>
          <a:p>
            <a:pPr>
              <a:defRPr/>
            </a:pPr>
            <a:endParaRPr lang="en-US"/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6702425" y="6465888"/>
            <a:ext cx="2133600" cy="365125"/>
          </a:xfrm>
        </p:spPr>
        <p:txBody>
          <a:bodyPr/>
          <a:lstStyle>
            <a:lvl1pPr>
              <a:defRPr>
                <a:solidFill>
                  <a:srgbClr val="7F7F7F"/>
                </a:solidFill>
              </a:defRPr>
            </a:lvl1pPr>
          </a:lstStyle>
          <a:p>
            <a:fld id="{6A4B19A9-79AC-44A8-B774-53CFB0574B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3507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and Graphics Layou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8" descr="logoplain-03.t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6675" y="109538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 userDrawn="1"/>
        </p:nvCxnSpPr>
        <p:spPr>
          <a:xfrm>
            <a:off x="346075" y="6353175"/>
            <a:ext cx="8489950" cy="0"/>
          </a:xfrm>
          <a:prstGeom prst="line">
            <a:avLst/>
          </a:prstGeom>
          <a:ln w="6350" cmpd="sng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 Placeholder 2"/>
          <p:cNvSpPr>
            <a:spLocks noGrp="1"/>
          </p:cNvSpPr>
          <p:nvPr>
            <p:ph idx="1"/>
          </p:nvPr>
        </p:nvSpPr>
        <p:spPr>
          <a:xfrm>
            <a:off x="449263" y="1974711"/>
            <a:ext cx="3859666" cy="3579849"/>
          </a:xfrm>
          <a:prstGeom prst="rect">
            <a:avLst/>
          </a:prstGeom>
        </p:spPr>
        <p:txBody>
          <a:bodyPr rtlCol="0">
            <a:normAutofit/>
          </a:bodyPr>
          <a:lstStyle>
            <a:lvl2pPr marL="228600" indent="-228600">
              <a:defRPr sz="2400">
                <a:latin typeface="Arial"/>
                <a:cs typeface="Arial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49263" y="1065197"/>
            <a:ext cx="8039100" cy="6413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idx="10"/>
          </p:nvPr>
        </p:nvSpPr>
        <p:spPr>
          <a:xfrm>
            <a:off x="4628697" y="1974711"/>
            <a:ext cx="3859666" cy="3579849"/>
          </a:xfrm>
          <a:prstGeom prst="rect">
            <a:avLst/>
          </a:prstGeom>
        </p:spPr>
        <p:txBody>
          <a:bodyPr rtlCol="0">
            <a:normAutofit/>
          </a:bodyPr>
          <a:lstStyle>
            <a:lvl2pPr marL="228600" indent="-228600">
              <a:defRPr sz="2400">
                <a:latin typeface="Arial"/>
                <a:cs typeface="Arial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46075" y="6465888"/>
            <a:ext cx="2225675" cy="365125"/>
          </a:xfrm>
        </p:spPr>
        <p:txBody>
          <a:bodyPr/>
          <a:lstStyle>
            <a:lvl1pPr algn="ctr">
              <a:defRPr dirty="0" smtClean="0">
                <a:solidFill>
                  <a:srgbClr val="7F7F7F"/>
                </a:solidFill>
              </a:defRPr>
            </a:lvl1pPr>
          </a:lstStyle>
          <a:p>
            <a:pPr algn="l">
              <a:defRPr/>
            </a:pPr>
            <a:r>
              <a:rPr lang="en-US"/>
              <a:t>Title  |  Name, Position Title  |  Date     </a:t>
            </a:r>
          </a:p>
          <a:p>
            <a:pPr>
              <a:defRPr/>
            </a:pPr>
            <a:endParaRPr lang="en-US"/>
          </a:p>
        </p:txBody>
      </p:sp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702425" y="6465888"/>
            <a:ext cx="2133600" cy="365125"/>
          </a:xfrm>
        </p:spPr>
        <p:txBody>
          <a:bodyPr/>
          <a:lstStyle>
            <a:lvl1pPr>
              <a:defRPr>
                <a:solidFill>
                  <a:srgbClr val="7F7F7F"/>
                </a:solidFill>
              </a:defRPr>
            </a:lvl1pPr>
          </a:lstStyle>
          <a:p>
            <a:fld id="{453C5610-CA60-43AB-B212-AA21431CD30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5497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Slide Title-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460375" y="570991"/>
            <a:ext cx="7772400" cy="1017981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1" i="0">
                <a:solidFill>
                  <a:srgbClr val="004178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add slide title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85415" y="1895499"/>
            <a:ext cx="7761815" cy="4118804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="0" i="0">
                <a:solidFill>
                  <a:srgbClr val="004178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text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573088" y="1692669"/>
            <a:ext cx="7654925" cy="0"/>
          </a:xfrm>
          <a:prstGeom prst="line">
            <a:avLst/>
          </a:prstGeom>
          <a:ln w="50800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4979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4E1F12-DA55-4829-9B73-16B585796C0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4/12/22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DC404B-5055-4758-B2AF-AE5D50F061A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5305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E49AAB-0DF0-468B-A451-D5BC661F1F6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4/12/22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8A0763-BAB8-4508-8171-8857D948609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5861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bottomborderfinal-04.tif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4"/>
          <a:stretch>
            <a:fillRect/>
          </a:stretch>
        </p:blipFill>
        <p:spPr bwMode="auto">
          <a:xfrm>
            <a:off x="-69850" y="6045200"/>
            <a:ext cx="9220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519113" y="736600"/>
            <a:ext cx="80391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br>
              <a:rPr lang="en-US" altLang="en-US"/>
            </a:br>
            <a:br>
              <a:rPr lang="en-US" altLang="en-US"/>
            </a:br>
            <a:r>
              <a:rPr lang="en-US" altLang="en-US"/>
              <a:t>Click to Edit Master Title Slide</a:t>
            </a:r>
            <a:br>
              <a:rPr lang="en-US" altLang="en-US"/>
            </a:br>
            <a:br>
              <a:rPr lang="en-US" altLang="en-US"/>
            </a:br>
            <a:endParaRPr lang="en-US" altLang="en-US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93700" y="6465888"/>
            <a:ext cx="222567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000" dirty="0">
                <a:solidFill>
                  <a:srgbClr val="FFFFFF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pPr>
              <a:defRPr/>
            </a:pPr>
            <a:r>
              <a:rPr lang="en-US"/>
              <a:t>Title  |  Name, Position Title  |  Date     </a:t>
            </a:r>
          </a:p>
          <a:p>
            <a:pPr algn="ctr">
              <a:defRPr/>
            </a:pPr>
            <a:endParaRPr lang="en-US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19113" y="1646238"/>
            <a:ext cx="8039100" cy="357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/>
            <a:r>
              <a:rPr lang="en-US" altLang="en-US"/>
              <a:t>Click to add text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203950" y="646588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FFFFF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69A4E1B-3F2C-44F4-9ABA-DF446E6631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</p:sldLayoutIdLst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800" b="1" kern="1200">
          <a:solidFill>
            <a:schemeClr val="tx1"/>
          </a:solidFill>
          <a:latin typeface="Arial"/>
          <a:ea typeface="ＭＳ Ｐゴシック" charset="0"/>
          <a:cs typeface="Arial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ctr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defRPr sz="2000" kern="1200">
          <a:solidFill>
            <a:schemeClr val="tx1"/>
          </a:solidFill>
          <a:latin typeface="Arial"/>
          <a:ea typeface="ＭＳ Ｐゴシック" charset="0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Wingdings" pitchFamily="2" charset="2"/>
        <a:defRPr sz="2400" kern="1200">
          <a:solidFill>
            <a:schemeClr val="tx1"/>
          </a:solidFill>
          <a:latin typeface="Arial"/>
          <a:ea typeface="ＭＳ Ｐゴシック" charset="0"/>
          <a:cs typeface="Arial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Arial" charset="0"/>
          <a:cs typeface="Arial" charset="0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Arial" charset="0"/>
          <a:cs typeface="Arial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Arial" charset="0"/>
          <a:cs typeface="Arial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lauren.almquist@chiamass.gov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5" name="Picture 3" descr="coverfinal-01.t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04"/>
          <a:stretch>
            <a:fillRect/>
          </a:stretch>
        </p:blipFill>
        <p:spPr bwMode="auto">
          <a:xfrm>
            <a:off x="-392113" y="-274638"/>
            <a:ext cx="9536113" cy="713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685800" y="1403349"/>
            <a:ext cx="7772400" cy="1038225"/>
          </a:xfrm>
          <a:prstGeom prst="rect">
            <a:avLst/>
          </a:prstGeom>
        </p:spPr>
        <p:txBody>
          <a:bodyPr anchor="ctr">
            <a:normAutofit fontScale="82500" lnSpcReduction="10000"/>
          </a:bodyPr>
          <a:lstStyle>
            <a:lvl1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 i="0" kern="1200">
                <a:solidFill>
                  <a:schemeClr val="tx1"/>
                </a:solidFill>
                <a:latin typeface="Times"/>
                <a:ea typeface="ＭＳ Ｐゴシック" charset="0"/>
                <a:cs typeface="ＭＳ Ｐゴシック" charset="0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r">
              <a:defRPr/>
            </a:pPr>
            <a:r>
              <a:rPr lang="en-US" sz="4000" dirty="0">
                <a:solidFill>
                  <a:schemeClr val="bg1"/>
                </a:solidFill>
                <a:latin typeface="+mn-lt"/>
              </a:rPr>
              <a:t>Massachusetts All-Payer Claims Database:</a:t>
            </a:r>
            <a:br>
              <a:rPr lang="en-US" sz="4000" dirty="0">
                <a:solidFill>
                  <a:schemeClr val="bg1"/>
                </a:solidFill>
                <a:latin typeface="+mn-lt"/>
              </a:rPr>
            </a:br>
            <a:r>
              <a:rPr lang="en-US" sz="4000" dirty="0">
                <a:solidFill>
                  <a:schemeClr val="bg1"/>
                </a:solidFill>
                <a:latin typeface="+mn-lt"/>
              </a:rPr>
              <a:t>Technical Assistance Group (TAG)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057400" y="2039938"/>
            <a:ext cx="6400800" cy="401637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ctr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defRPr sz="2000" kern="1200">
                <a:solidFill>
                  <a:schemeClr val="tx1"/>
                </a:solidFill>
                <a:latin typeface="Arial"/>
                <a:ea typeface="ＭＳ Ｐゴシック" charset="0"/>
                <a:cs typeface="ＭＳ Ｐゴシック" charset="0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endParaRPr lang="en-US" sz="2200" cap="all" dirty="0">
              <a:solidFill>
                <a:schemeClr val="bg1">
                  <a:lumMod val="65000"/>
                </a:schemeClr>
              </a:solidFill>
              <a:cs typeface="Arial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2057400" y="3660775"/>
            <a:ext cx="6400800" cy="4016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Arial"/>
                <a:cs typeface="Times New Roman"/>
              </a:rPr>
              <a:t>April 12, 2022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2057400" y="3386138"/>
            <a:ext cx="6400800" cy="40163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endParaRPr lang="en-US" sz="1600" i="1" dirty="0">
              <a:solidFill>
                <a:schemeClr val="bg1">
                  <a:lumMod val="65000"/>
                </a:schemeClr>
              </a:solidFill>
              <a:latin typeface="Arial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100" dirty="0"/>
              <a:t>DOI Reporting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/>
              <a:t>Q4 2021 HMO Membership reports were sent on 3/3. Signoff is due by 4/18.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/>
              <a:t>CY2021 Membership reports were sent on 3/16. Signoff is due by 4/29.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/>
              <a:t>Claims/Utilization: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Reports using data through September 2021 were sent on 3/7. Signoff is due by 5/7.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We continue to meet with select payers to reconcile differences in certain report categories.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6689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Next Meetings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en-US" sz="4000" dirty="0"/>
          </a:p>
          <a:p>
            <a:pPr algn="ctr"/>
            <a:r>
              <a:rPr lang="en-US" sz="4000" dirty="0"/>
              <a:t>May 10, 2022 @ 2:00 pm</a:t>
            </a:r>
          </a:p>
          <a:p>
            <a:pPr algn="ctr"/>
            <a:endParaRPr lang="en-US" sz="4000" dirty="0"/>
          </a:p>
          <a:p>
            <a:pPr algn="ctr"/>
            <a:r>
              <a:rPr lang="en-US" sz="4000" dirty="0"/>
              <a:t>June 14, 2022 @ 2:00 pm</a:t>
            </a:r>
          </a:p>
        </p:txBody>
      </p:sp>
    </p:spTree>
    <p:extLst>
      <p:ext uri="{BB962C8B-B14F-4D97-AF65-F5344CB8AC3E}">
        <p14:creationId xmlns:p14="http://schemas.microsoft.com/office/powerpoint/2010/main" val="19376748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0" algn="ctr"/>
            <a:r>
              <a:rPr lang="en-US" sz="4800" dirty="0"/>
              <a:t>Questions?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4582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5415" y="1759352"/>
            <a:ext cx="7761815" cy="4254951"/>
          </a:xfrm>
        </p:spPr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en-US" dirty="0"/>
              <a:t>MA APCD</a:t>
            </a:r>
          </a:p>
          <a:p>
            <a:pPr marL="342900" indent="-342900">
              <a:buFont typeface="Arial" pitchFamily="34" charset="0"/>
              <a:buChar char="•"/>
            </a:pPr>
            <a:endParaRPr lang="en-US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dirty="0"/>
              <a:t>Enrollment Trends</a:t>
            </a:r>
          </a:p>
          <a:p>
            <a:pPr marL="342900" indent="-342900">
              <a:buFont typeface="Arial" pitchFamily="34" charset="0"/>
              <a:buChar char="•"/>
            </a:pPr>
            <a:endParaRPr lang="en-US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dirty="0"/>
              <a:t>DOI Reporting</a:t>
            </a:r>
          </a:p>
          <a:p>
            <a:pPr marL="342900" indent="-342900">
              <a:buFont typeface="Arial" pitchFamily="34" charset="0"/>
              <a:buChar char="•"/>
            </a:pPr>
            <a:endParaRPr lang="en-US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/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2969907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MA APCD Intake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0375" y="1686371"/>
            <a:ext cx="7761815" cy="3917593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All APCD submissions through March 2022 are due by April 30</a:t>
            </a:r>
            <a:r>
              <a:rPr lang="en-US" baseline="30000" dirty="0"/>
              <a:t>th.</a:t>
            </a:r>
            <a:r>
              <a:rPr lang="en-US" dirty="0"/>
              <a:t> This includes any re-submissions.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Please work with your liaison in submitting any overdue files and alert them if you expect any delays.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Data will be used for Q1 2022 DOI membership, Mar-2022 bi-annual claims utilization and quarterly Enrollment Trends reporting.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CHIA is revisiting Medical Claim versioning methods with select payers. We’ll reach out when we have examples to share with each company.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073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0375" y="570991"/>
            <a:ext cx="8082734" cy="1017981"/>
          </a:xfrm>
        </p:spPr>
        <p:txBody>
          <a:bodyPr>
            <a:normAutofit/>
          </a:bodyPr>
          <a:lstStyle/>
          <a:p>
            <a:r>
              <a:rPr lang="en-US" sz="2800" dirty="0"/>
              <a:t>MA APCD – 2022 Provider Submission Guide Update (Page 9)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0375" y="1960692"/>
            <a:ext cx="7761815" cy="3917593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9673EBB-0780-4DB1-8517-01A73DF87A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737" y="1543050"/>
            <a:ext cx="8772525" cy="377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3299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0375" y="570991"/>
            <a:ext cx="8082734" cy="1017981"/>
          </a:xfrm>
        </p:spPr>
        <p:txBody>
          <a:bodyPr>
            <a:normAutofit/>
          </a:bodyPr>
          <a:lstStyle/>
          <a:p>
            <a:r>
              <a:rPr lang="en-US" sz="2800" dirty="0"/>
              <a:t>MA APCD – 2022 Pharmacy Claims Submission Guide Update (Page 21)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0375" y="1960692"/>
            <a:ext cx="7761815" cy="3917593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D1505EC-FF52-46E3-9250-BCE34E9584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126209"/>
            <a:ext cx="9144000" cy="2605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22966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0375" y="570991"/>
            <a:ext cx="8082734" cy="1017981"/>
          </a:xfrm>
        </p:spPr>
        <p:txBody>
          <a:bodyPr>
            <a:normAutofit/>
          </a:bodyPr>
          <a:lstStyle/>
          <a:p>
            <a:r>
              <a:rPr lang="en-US" sz="2800" dirty="0"/>
              <a:t>MA APCD – 2022 Medical Claims Submission Guide Update (Page 48)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0375" y="1960692"/>
            <a:ext cx="7761815" cy="3917593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B0D347D-10BB-4D8D-A4BD-A4226A022B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496291"/>
            <a:ext cx="9144000" cy="4214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3832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 APCD Intake Version 2022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FE7D6BC6-C936-44EE-960A-EB41C1ED819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/>
              <a:t>APCD submitters may send test files in July 2022. Please work with your liaison if you want to do this.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/>
              <a:t>Production files with submission guide changes are due by 8/31 for July 2022 data.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/>
              <a:t>There is no change to the version field in the header record – it remains ‘2019’.</a:t>
            </a:r>
          </a:p>
        </p:txBody>
      </p:sp>
    </p:spTree>
    <p:extLst>
      <p:ext uri="{BB962C8B-B14F-4D97-AF65-F5344CB8AC3E}">
        <p14:creationId xmlns:p14="http://schemas.microsoft.com/office/powerpoint/2010/main" val="9857903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899" y="0"/>
            <a:ext cx="8326967" cy="726026"/>
          </a:xfrm>
        </p:spPr>
        <p:txBody>
          <a:bodyPr/>
          <a:lstStyle/>
          <a:p>
            <a:pPr algn="l">
              <a:defRPr/>
            </a:pPr>
            <a:r>
              <a:rPr lang="en-US" sz="3000" b="1" dirty="0">
                <a:latin typeface="+mn-lt"/>
              </a:rPr>
              <a:t>Enrollment Trends Update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342899" y="726026"/>
            <a:ext cx="8506133" cy="5599354"/>
          </a:xfrm>
        </p:spPr>
        <p:txBody>
          <a:bodyPr/>
          <a:lstStyle/>
          <a:p>
            <a:pPr marL="0" indent="0">
              <a:buNone/>
            </a:pPr>
            <a:endParaRPr lang="en-US" altLang="en-US" sz="1800" dirty="0"/>
          </a:p>
          <a:p>
            <a:r>
              <a:rPr lang="en-US" altLang="en-US" sz="2000" dirty="0"/>
              <a:t>The next Enrollment Trends reporting cycle will be based on data through March 2022 and is scheduled to be published in August 2022.</a:t>
            </a:r>
          </a:p>
          <a:p>
            <a:endParaRPr lang="en-US" altLang="en-US" sz="2000" dirty="0"/>
          </a:p>
          <a:p>
            <a:r>
              <a:rPr lang="en-US" altLang="en-US" sz="2000" dirty="0"/>
              <a:t>CHIA requested Supplemental Data from certain payers last week.  The due date for Supplemental Data through March 2022 is May 13, 2022.</a:t>
            </a:r>
          </a:p>
          <a:p>
            <a:pPr marL="457200" lvl="1" indent="0">
              <a:buNone/>
            </a:pPr>
            <a:endParaRPr lang="en-US" altLang="en-US" sz="2000" dirty="0"/>
          </a:p>
          <a:p>
            <a:r>
              <a:rPr lang="en-US" sz="2000" dirty="0">
                <a:cs typeface="Helvetica" panose="020B0604020202020204" pitchFamily="34" charset="0"/>
              </a:rPr>
              <a:t>Payers will be sent MA APCD-sourced enrollment counts for review in </a:t>
            </a:r>
            <a:r>
              <a:rPr lang="en-US" sz="2000" b="1" dirty="0">
                <a:cs typeface="Helvetica" panose="020B0604020202020204" pitchFamily="34" charset="0"/>
              </a:rPr>
              <a:t>June 2022</a:t>
            </a:r>
            <a:r>
              <a:rPr lang="en-US" sz="2000" dirty="0">
                <a:cs typeface="Helvetica" panose="020B0604020202020204" pitchFamily="34" charset="0"/>
              </a:rPr>
              <a:t>.</a:t>
            </a:r>
            <a:endParaRPr lang="en-US" altLang="en-US" sz="2000" dirty="0"/>
          </a:p>
          <a:p>
            <a:pPr marL="0" indent="0">
              <a:buNone/>
            </a:pPr>
            <a:endParaRPr lang="en-US" altLang="en-US" sz="2000" dirty="0"/>
          </a:p>
          <a:p>
            <a:pPr>
              <a:buFont typeface="Arial" panose="020B0604020202020204" pitchFamily="34" charset="0"/>
              <a:buChar char="•"/>
              <a:tabLst>
                <a:tab pos="6799263" algn="l"/>
              </a:tabLst>
              <a:defRPr/>
            </a:pPr>
            <a:r>
              <a:rPr lang="en-US" altLang="en-US" sz="2000" b="1" dirty="0">
                <a:solidFill>
                  <a:prstClr val="black"/>
                </a:solidFill>
                <a:cs typeface="Arial" charset="0"/>
              </a:rPr>
              <a:t>For questions on Enrollment Trends: </a:t>
            </a:r>
            <a:r>
              <a:rPr lang="en-US" altLang="en-US" sz="2000" dirty="0">
                <a:solidFill>
                  <a:prstClr val="black"/>
                </a:solidFill>
                <a:cs typeface="Arial" panose="020B0604020202020204" pitchFamily="34" charset="0"/>
              </a:rPr>
              <a:t>Contact your </a:t>
            </a:r>
            <a:r>
              <a:rPr lang="en-US" altLang="en-US" sz="2000" u="sng" dirty="0">
                <a:solidFill>
                  <a:prstClr val="black"/>
                </a:solidFill>
                <a:cs typeface="Arial" panose="020B0604020202020204" pitchFamily="34" charset="0"/>
              </a:rPr>
              <a:t>CHIA liaison</a:t>
            </a:r>
            <a:r>
              <a:rPr lang="en-US" altLang="en-US" sz="2000" dirty="0">
                <a:solidFill>
                  <a:prstClr val="black"/>
                </a:solidFill>
                <a:cs typeface="Arial" panose="020B0604020202020204" pitchFamily="34" charset="0"/>
              </a:rPr>
              <a:t> and Lauren Almquist at </a:t>
            </a:r>
            <a:r>
              <a:rPr lang="en-US" altLang="en-US" sz="2000" dirty="0">
                <a:solidFill>
                  <a:prstClr val="black"/>
                </a:solidFill>
                <a:cs typeface="Arial" panose="020B0604020202020204" pitchFamily="34" charset="0"/>
                <a:hlinkClick r:id="rId3"/>
              </a:rPr>
              <a:t>lauren.almquist@chiamass.gov</a:t>
            </a:r>
            <a:endParaRPr lang="en-US" altLang="en-US" sz="20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altLang="en-US" sz="2000" dirty="0"/>
          </a:p>
          <a:p>
            <a:endParaRPr lang="en-US" altLang="en-US" sz="2000" dirty="0"/>
          </a:p>
          <a:p>
            <a:pPr marL="0" indent="0">
              <a:buFont typeface="Arial" charset="0"/>
              <a:buNone/>
            </a:pPr>
            <a:endParaRPr lang="en-US" altLang="en-US" sz="2000" dirty="0"/>
          </a:p>
          <a:p>
            <a:pPr marL="0" indent="0">
              <a:buFont typeface="Arial" charset="0"/>
              <a:buNone/>
            </a:pPr>
            <a:endParaRPr lang="en-US" altLang="en-US" sz="2000" dirty="0"/>
          </a:p>
          <a:p>
            <a:pPr marL="0" indent="0">
              <a:buFont typeface="Arial" charset="0"/>
              <a:buNone/>
            </a:pPr>
            <a:endParaRPr lang="en-US" altLang="en-US" sz="2000" dirty="0"/>
          </a:p>
          <a:p>
            <a:pPr marL="0" indent="0">
              <a:buFont typeface="Arial" charset="0"/>
              <a:buNone/>
            </a:pPr>
            <a:endParaRPr lang="en-US" altLang="en-US" sz="2000" dirty="0"/>
          </a:p>
          <a:p>
            <a:pPr marL="0" indent="0">
              <a:buFont typeface="Arial" charset="0"/>
              <a:buNone/>
            </a:pPr>
            <a:endParaRPr lang="en-US" altLang="en-US" sz="2000" dirty="0"/>
          </a:p>
          <a:p>
            <a:pPr marL="0" indent="0">
              <a:buFont typeface="Arial" charset="0"/>
              <a:buNone/>
            </a:pP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7291489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Box 4"/>
          <p:cNvSpPr txBox="1">
            <a:spLocks noChangeArrowheads="1"/>
          </p:cNvSpPr>
          <p:nvPr/>
        </p:nvSpPr>
        <p:spPr bwMode="auto">
          <a:xfrm>
            <a:off x="457200" y="381000"/>
            <a:ext cx="77724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en-US" altLang="en-US" sz="3000" b="1" dirty="0">
                <a:solidFill>
                  <a:prstClr val="black"/>
                </a:solidFill>
                <a:ea typeface="+mn-ea"/>
                <a:cs typeface="Arial" charset="0"/>
              </a:rPr>
              <a:t>Enrollment Trends Timeline</a:t>
            </a:r>
          </a:p>
        </p:txBody>
      </p:sp>
      <p:graphicFrame>
        <p:nvGraphicFramePr>
          <p:cNvPr id="4" name="Content Placeholder 1"/>
          <p:cNvGraphicFramePr>
            <a:graphicFrameLocks/>
          </p:cNvGraphicFramePr>
          <p:nvPr/>
        </p:nvGraphicFramePr>
        <p:xfrm>
          <a:off x="533400" y="1371600"/>
          <a:ext cx="7421881" cy="40614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547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05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21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04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538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6303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+mn-lt"/>
                          <a:cs typeface="Helvetica" panose="020B0604020202020204" pitchFamily="34" charset="0"/>
                        </a:rPr>
                        <a:t>Apr 2022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+mn-lt"/>
                          <a:cs typeface="Helvetica" panose="020B0604020202020204" pitchFamily="34" charset="0"/>
                        </a:rPr>
                        <a:t>May 2022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+mn-lt"/>
                          <a:cs typeface="Helvetica" panose="020B0604020202020204" pitchFamily="34" charset="0"/>
                        </a:rPr>
                        <a:t>Jun 2022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+mn-lt"/>
                          <a:cs typeface="Helvetica" panose="020B0604020202020204" pitchFamily="34" charset="0"/>
                        </a:rPr>
                        <a:t>Jul 2022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+mn-lt"/>
                          <a:cs typeface="Helvetica" panose="020B0604020202020204" pitchFamily="34" charset="0"/>
                        </a:rPr>
                        <a:t>Aug</a:t>
                      </a:r>
                      <a:r>
                        <a:rPr lang="en-US" sz="1800" b="1" baseline="0" dirty="0">
                          <a:latin typeface="+mn-lt"/>
                          <a:cs typeface="Helvetica" panose="020B0604020202020204" pitchFamily="34" charset="0"/>
                        </a:rPr>
                        <a:t> </a:t>
                      </a:r>
                      <a:r>
                        <a:rPr lang="en-US" sz="1800" b="1" dirty="0">
                          <a:latin typeface="+mn-lt"/>
                          <a:cs typeface="Helvetica" panose="020B0604020202020204" pitchFamily="34" charset="0"/>
                        </a:rPr>
                        <a:t>2022</a:t>
                      </a:r>
                    </a:p>
                  </a:txBody>
                  <a:tcPr marT="45724" marB="4572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7297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>
                        <a:latin typeface="+mn-lt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 marT="45724" marB="45724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9964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latin typeface="+mn-lt"/>
                          <a:cs typeface="Helvetica" panose="020B0604020202020204" pitchFamily="34" charset="0"/>
                        </a:rPr>
                        <a:t>Payers</a:t>
                      </a:r>
                      <a:r>
                        <a:rPr lang="en-US" sz="1400" b="0" baseline="0" dirty="0">
                          <a:latin typeface="+mn-lt"/>
                          <a:cs typeface="Helvetica" panose="020B0604020202020204" pitchFamily="34" charset="0"/>
                        </a:rPr>
                        <a:t> submit March 2022 MA APCD files</a:t>
                      </a:r>
                      <a:endParaRPr lang="en-US" sz="1400" b="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 marT="45724" marB="45724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4555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+mn-lt"/>
                          <a:cs typeface="Helvetica" panose="020B0604020202020204" pitchFamily="34" charset="0"/>
                        </a:rPr>
                        <a:t>Supplemental</a:t>
                      </a:r>
                      <a:r>
                        <a:rPr lang="en-US" sz="1400" b="1" baseline="0" dirty="0">
                          <a:latin typeface="+mn-lt"/>
                          <a:cs typeface="Helvetica" panose="020B0604020202020204" pitchFamily="34" charset="0"/>
                        </a:rPr>
                        <a:t> enrollment reports due </a:t>
                      </a:r>
                      <a:r>
                        <a:rPr lang="en-US" sz="1400" b="0" baseline="0" dirty="0">
                          <a:latin typeface="+mn-lt"/>
                          <a:cs typeface="Helvetica" panose="020B0604020202020204" pitchFamily="34" charset="0"/>
                        </a:rPr>
                        <a:t>(select payers)</a:t>
                      </a:r>
                      <a:endParaRPr lang="en-US" sz="1400" b="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>
                        <a:latin typeface="+mn-lt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 marT="45724" marB="45724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3112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Helvetica" panose="020B0604020202020204" pitchFamily="34" charset="0"/>
                        </a:rPr>
                        <a:t>MA</a:t>
                      </a:r>
                      <a:r>
                        <a:rPr lang="en-US" sz="1400" baseline="0" dirty="0">
                          <a:latin typeface="+mn-lt"/>
                          <a:cs typeface="Helvetica" panose="020B0604020202020204" pitchFamily="34" charset="0"/>
                        </a:rPr>
                        <a:t> APCD enrollment counts sent to payers for review</a:t>
                      </a:r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 marT="45724" marB="45724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8136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+mn-lt"/>
                          <a:cs typeface="Helvetica" panose="020B0604020202020204" pitchFamily="34" charset="0"/>
                        </a:rPr>
                        <a:t>Reporting</a:t>
                      </a:r>
                    </a:p>
                  </a:txBody>
                  <a:tcPr marT="45724" marB="45724"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1" dirty="0">
                        <a:solidFill>
                          <a:schemeClr val="bg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3415691"/>
      </p:ext>
    </p:extLst>
  </p:cSld>
  <p:clrMapOvr>
    <a:masterClrMapping/>
  </p:clrMapOvr>
</p:sld>
</file>

<file path=ppt/theme/theme1.xml><?xml version="1.0" encoding="utf-8"?>
<a:theme xmlns:a="http://schemas.openxmlformats.org/drawingml/2006/main" name="FINALPowerPoint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FINALPowerPointTEMPLATE</Template>
  <TotalTime>25699</TotalTime>
  <Words>428</Words>
  <Application>Microsoft Macintosh PowerPoint</Application>
  <PresentationFormat>On-screen Show (4:3)</PresentationFormat>
  <Paragraphs>124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Wingdings</vt:lpstr>
      <vt:lpstr>FINALPowerPointTEMPLATE</vt:lpstr>
      <vt:lpstr>PowerPoint Presentation</vt:lpstr>
      <vt:lpstr>Agenda</vt:lpstr>
      <vt:lpstr>MA APCD Intake</vt:lpstr>
      <vt:lpstr>MA APCD – 2022 Provider Submission Guide Update (Page 9)</vt:lpstr>
      <vt:lpstr>MA APCD – 2022 Pharmacy Claims Submission Guide Update (Page 21)</vt:lpstr>
      <vt:lpstr>MA APCD – 2022 Medical Claims Submission Guide Update (Page 48)</vt:lpstr>
      <vt:lpstr>MA APCD Intake Version 2022</vt:lpstr>
      <vt:lpstr>Enrollment Trends Update</vt:lpstr>
      <vt:lpstr>PowerPoint Presentation</vt:lpstr>
      <vt:lpstr>DOI Reporting</vt:lpstr>
      <vt:lpstr>Next Meetings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KATHY HINES</dc:creator>
  <cp:lastModifiedBy>Rick Vogel</cp:lastModifiedBy>
  <cp:revision>1161</cp:revision>
  <cp:lastPrinted>2020-03-10T14:30:58Z</cp:lastPrinted>
  <dcterms:created xsi:type="dcterms:W3CDTF">2014-02-09T20:57:02Z</dcterms:created>
  <dcterms:modified xsi:type="dcterms:W3CDTF">2022-04-12T19:04:42Z</dcterms:modified>
</cp:coreProperties>
</file>