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6" r:id="rId2"/>
    <p:sldId id="414" r:id="rId3"/>
    <p:sldId id="579" r:id="rId4"/>
    <p:sldId id="583" r:id="rId5"/>
    <p:sldId id="584" r:id="rId6"/>
    <p:sldId id="539" r:id="rId7"/>
    <p:sldId id="582" r:id="rId8"/>
    <p:sldId id="362" r:id="rId9"/>
    <p:sldId id="451" r:id="rId10"/>
  </p:sldIdLst>
  <p:sldSz cx="9144000" cy="6858000" type="screen4x3"/>
  <p:notesSz cx="7010400" cy="9296400"/>
  <p:defaultTextStyle>
    <a:defPPr>
      <a:defRPr lang="en-US"/>
    </a:defPPr>
    <a:lvl1pPr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1pPr>
    <a:lvl2pPr marL="4572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2pPr>
    <a:lvl3pPr marL="9144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3pPr>
    <a:lvl4pPr marL="13716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4pPr>
    <a:lvl5pPr marL="18288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5pPr>
    <a:lvl6pPr marL="2286000" algn="l" defTabSz="914400" rtl="0" eaLnBrk="1" latinLnBrk="0" hangingPunct="1">
      <a:defRPr sz="2400" kern="1200">
        <a:solidFill>
          <a:schemeClr val="tx1"/>
        </a:solidFill>
        <a:latin typeface="Calibri" pitchFamily="34" charset="0"/>
        <a:ea typeface="ＭＳ Ｐゴシック" charset="-128"/>
        <a:cs typeface="+mn-cs"/>
      </a:defRPr>
    </a:lvl6pPr>
    <a:lvl7pPr marL="2743200" algn="l" defTabSz="914400" rtl="0" eaLnBrk="1" latinLnBrk="0" hangingPunct="1">
      <a:defRPr sz="2400" kern="1200">
        <a:solidFill>
          <a:schemeClr val="tx1"/>
        </a:solidFill>
        <a:latin typeface="Calibri" pitchFamily="34" charset="0"/>
        <a:ea typeface="ＭＳ Ｐゴシック" charset="-128"/>
        <a:cs typeface="+mn-cs"/>
      </a:defRPr>
    </a:lvl7pPr>
    <a:lvl8pPr marL="3200400" algn="l" defTabSz="914400" rtl="0" eaLnBrk="1" latinLnBrk="0" hangingPunct="1">
      <a:defRPr sz="2400" kern="1200">
        <a:solidFill>
          <a:schemeClr val="tx1"/>
        </a:solidFill>
        <a:latin typeface="Calibri" pitchFamily="34" charset="0"/>
        <a:ea typeface="ＭＳ Ｐゴシック" charset="-128"/>
        <a:cs typeface="+mn-cs"/>
      </a:defRPr>
    </a:lvl8pPr>
    <a:lvl9pPr marL="3657600" algn="l" defTabSz="914400" rtl="0" eaLnBrk="1" latinLnBrk="0" hangingPunct="1">
      <a:defRPr sz="2400"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p15:guide id="1" orient="horz" pos="973">
          <p15:clr>
            <a:srgbClr val="A4A3A4"/>
          </p15:clr>
        </p15:guide>
        <p15:guide id="2" pos="3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7" autoAdjust="0"/>
    <p:restoredTop sz="96405" autoAdjust="0"/>
  </p:normalViewPr>
  <p:slideViewPr>
    <p:cSldViewPr snapToGrid="0" snapToObjects="1" showGuides="1">
      <p:cViewPr varScale="1">
        <p:scale>
          <a:sx n="131" d="100"/>
          <a:sy n="131" d="100"/>
        </p:scale>
        <p:origin x="1656" y="184"/>
      </p:cViewPr>
      <p:guideLst>
        <p:guide orient="horz" pos="973"/>
        <p:guide pos="33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7C334750-2352-4B2E-BA89-7D4D92F6063F}" type="datetimeFigureOut">
              <a:rPr lang="en-US" altLang="en-US"/>
              <a:pPr/>
              <a:t>4/14/21</a:t>
            </a:fld>
            <a:endParaRPr lang="en-US" alt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3161" tIns="46581" rIns="93161" bIns="46581" rtlCol="0" anchor="b"/>
          <a:lstStyle>
            <a:lvl1pPr algn="l">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07923F82-0C55-4A82-ADB7-C020DF7AEF21}" type="slidenum">
              <a:rPr lang="en-US" altLang="en-US"/>
              <a:pPr/>
              <a:t>‹#›</a:t>
            </a:fld>
            <a:endParaRPr lang="en-US" altLang="en-US"/>
          </a:p>
        </p:txBody>
      </p:sp>
    </p:spTree>
    <p:extLst>
      <p:ext uri="{BB962C8B-B14F-4D97-AF65-F5344CB8AC3E}">
        <p14:creationId xmlns:p14="http://schemas.microsoft.com/office/powerpoint/2010/main" val="240460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pitchFamily="34" charset="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CEFC4FF3-F2B4-4986-85D7-E6C0D0EDDD3C}" type="datetimeFigureOut">
              <a:rPr lang="en-US" altLang="en-US"/>
              <a:pPr/>
              <a:t>4/14/21</a:t>
            </a:fld>
            <a:endParaRPr lang="en-US" alt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1" tIns="46581" rIns="93161" bIns="46581" rtlCol="0" anchor="ctr"/>
          <a:lstStyle/>
          <a:p>
            <a:pPr lvl="0"/>
            <a:endParaRPr lang="en-US" noProof="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1" tIns="46581" rIns="93161" bIns="4658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161" tIns="46581" rIns="93161" bIns="46581" rtlCol="0" anchor="b"/>
          <a:lstStyle>
            <a:lvl1pPr algn="l">
              <a:defRPr sz="1200">
                <a:latin typeface="Calibri" pitchFamily="34" charset="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C633E6E6-89C7-4DE2-8571-13BA2D2041F3}" type="slidenum">
              <a:rPr lang="en-US" altLang="en-US"/>
              <a:pPr/>
              <a:t>‹#›</a:t>
            </a:fld>
            <a:endParaRPr lang="en-US" altLang="en-US"/>
          </a:p>
        </p:txBody>
      </p:sp>
    </p:spTree>
    <p:extLst>
      <p:ext uri="{BB962C8B-B14F-4D97-AF65-F5344CB8AC3E}">
        <p14:creationId xmlns:p14="http://schemas.microsoft.com/office/powerpoint/2010/main" val="11957505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charset="-128"/>
              </a:defRPr>
            </a:lvl1pPr>
            <a:lvl2pPr marL="756932" indent="-291127" eaLnBrk="0" hangingPunct="0">
              <a:defRPr sz="2400">
                <a:solidFill>
                  <a:schemeClr val="tx1"/>
                </a:solidFill>
                <a:latin typeface="Calibri" pitchFamily="34" charset="0"/>
                <a:ea typeface="ＭＳ Ｐゴシック" charset="-128"/>
              </a:defRPr>
            </a:lvl2pPr>
            <a:lvl3pPr marL="1164511" indent="-232902" eaLnBrk="0" hangingPunct="0">
              <a:defRPr sz="2400">
                <a:solidFill>
                  <a:schemeClr val="tx1"/>
                </a:solidFill>
                <a:latin typeface="Calibri" pitchFamily="34" charset="0"/>
                <a:ea typeface="ＭＳ Ｐゴシック" charset="-128"/>
              </a:defRPr>
            </a:lvl3pPr>
            <a:lvl4pPr marL="1630315" indent="-232902" eaLnBrk="0" hangingPunct="0">
              <a:defRPr sz="2400">
                <a:solidFill>
                  <a:schemeClr val="tx1"/>
                </a:solidFill>
                <a:latin typeface="Calibri" pitchFamily="34" charset="0"/>
                <a:ea typeface="ＭＳ Ｐゴシック" charset="-128"/>
              </a:defRPr>
            </a:lvl4pPr>
            <a:lvl5pPr marL="2096119" indent="-232902" eaLnBrk="0" hangingPunct="0">
              <a:defRPr sz="2400">
                <a:solidFill>
                  <a:schemeClr val="tx1"/>
                </a:solidFill>
                <a:latin typeface="Calibri" pitchFamily="34" charset="0"/>
                <a:ea typeface="ＭＳ Ｐゴシック" charset="-128"/>
              </a:defRPr>
            </a:lvl5pPr>
            <a:lvl6pPr marL="2561924"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6pPr>
            <a:lvl7pPr marL="302772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7pPr>
            <a:lvl8pPr marL="3493532"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8pPr>
            <a:lvl9pPr marL="395933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hangingPunct="1"/>
            <a:fld id="{F4311CE4-E988-47FC-95D4-86132A681C2E}" type="slidenum">
              <a:rPr lang="en-US" altLang="en-US" sz="1200"/>
              <a:pPr eaLnBrk="1" hangingPunct="1"/>
              <a:t>1</a:t>
            </a:fld>
            <a:endParaRPr lang="en-US" altLang="en-US" sz="1200" dirty="0"/>
          </a:p>
        </p:txBody>
      </p:sp>
    </p:spTree>
    <p:extLst>
      <p:ext uri="{BB962C8B-B14F-4D97-AF65-F5344CB8AC3E}">
        <p14:creationId xmlns:p14="http://schemas.microsoft.com/office/powerpoint/2010/main" val="954369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2</a:t>
            </a:fld>
            <a:endParaRPr lang="en-US" altLang="en-US"/>
          </a:p>
        </p:txBody>
      </p:sp>
    </p:spTree>
    <p:extLst>
      <p:ext uri="{BB962C8B-B14F-4D97-AF65-F5344CB8AC3E}">
        <p14:creationId xmlns:p14="http://schemas.microsoft.com/office/powerpoint/2010/main" val="1496452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3</a:t>
            </a:fld>
            <a:endParaRPr lang="en-US" altLang="en-US"/>
          </a:p>
        </p:txBody>
      </p:sp>
    </p:spTree>
    <p:extLst>
      <p:ext uri="{BB962C8B-B14F-4D97-AF65-F5344CB8AC3E}">
        <p14:creationId xmlns:p14="http://schemas.microsoft.com/office/powerpoint/2010/main" val="3186326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4</a:t>
            </a:fld>
            <a:endParaRPr lang="en-US" altLang="en-US"/>
          </a:p>
        </p:txBody>
      </p:sp>
    </p:spTree>
    <p:extLst>
      <p:ext uri="{BB962C8B-B14F-4D97-AF65-F5344CB8AC3E}">
        <p14:creationId xmlns:p14="http://schemas.microsoft.com/office/powerpoint/2010/main" val="3605938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7066" indent="-291179" eaLnBrk="0" hangingPunct="0">
              <a:spcBef>
                <a:spcPct val="30000"/>
              </a:spcBef>
              <a:defRPr sz="1200">
                <a:solidFill>
                  <a:schemeClr val="tx1"/>
                </a:solidFill>
                <a:latin typeface="Calibri" pitchFamily="34" charset="0"/>
              </a:defRPr>
            </a:lvl2pPr>
            <a:lvl3pPr marL="1164717" indent="-232943" eaLnBrk="0" hangingPunct="0">
              <a:spcBef>
                <a:spcPct val="30000"/>
              </a:spcBef>
              <a:defRPr sz="1200">
                <a:solidFill>
                  <a:schemeClr val="tx1"/>
                </a:solidFill>
                <a:latin typeface="Calibri" pitchFamily="34" charset="0"/>
              </a:defRPr>
            </a:lvl3pPr>
            <a:lvl4pPr marL="1630604" indent="-232943" eaLnBrk="0" hangingPunct="0">
              <a:spcBef>
                <a:spcPct val="30000"/>
              </a:spcBef>
              <a:defRPr sz="1200">
                <a:solidFill>
                  <a:schemeClr val="tx1"/>
                </a:solidFill>
                <a:latin typeface="Calibri" pitchFamily="34" charset="0"/>
              </a:defRPr>
            </a:lvl4pPr>
            <a:lvl5pPr marL="2096491" indent="-232943" eaLnBrk="0" hangingPunct="0">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70CA50A-4583-453D-B781-415949AD5A4C}" type="slidenum">
              <a:rPr lang="en-US" altLang="en-US">
                <a:solidFill>
                  <a:prstClr val="black"/>
                </a:solidFill>
              </a:rPr>
              <a:pPr eaLnBrk="1" hangingPunct="1">
                <a:spcBef>
                  <a:spcPct val="0"/>
                </a:spcBef>
              </a:pPr>
              <a:t>5</a:t>
            </a:fld>
            <a:endParaRPr lang="en-US" altLang="en-US">
              <a:solidFill>
                <a:prstClr val="black"/>
              </a:solidFill>
            </a:endParaRPr>
          </a:p>
        </p:txBody>
      </p:sp>
    </p:spTree>
    <p:extLst>
      <p:ext uri="{BB962C8B-B14F-4D97-AF65-F5344CB8AC3E}">
        <p14:creationId xmlns:p14="http://schemas.microsoft.com/office/powerpoint/2010/main" val="1641665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6</a:t>
            </a:fld>
            <a:endParaRPr lang="en-US" altLang="en-US"/>
          </a:p>
        </p:txBody>
      </p:sp>
    </p:spTree>
    <p:extLst>
      <p:ext uri="{BB962C8B-B14F-4D97-AF65-F5344CB8AC3E}">
        <p14:creationId xmlns:p14="http://schemas.microsoft.com/office/powerpoint/2010/main" val="2044751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7</a:t>
            </a:fld>
            <a:endParaRPr lang="en-US" altLang="en-US"/>
          </a:p>
        </p:txBody>
      </p:sp>
    </p:spTree>
    <p:extLst>
      <p:ext uri="{BB962C8B-B14F-4D97-AF65-F5344CB8AC3E}">
        <p14:creationId xmlns:p14="http://schemas.microsoft.com/office/powerpoint/2010/main" val="288160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8</a:t>
            </a:fld>
            <a:endParaRPr lang="en-US" altLang="en-US"/>
          </a:p>
        </p:txBody>
      </p:sp>
    </p:spTree>
    <p:extLst>
      <p:ext uri="{BB962C8B-B14F-4D97-AF65-F5344CB8AC3E}">
        <p14:creationId xmlns:p14="http://schemas.microsoft.com/office/powerpoint/2010/main" val="551585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9</a:t>
            </a:fld>
            <a:endParaRPr lang="en-US" altLang="en-US"/>
          </a:p>
        </p:txBody>
      </p:sp>
    </p:spTree>
    <p:extLst>
      <p:ext uri="{BB962C8B-B14F-4D97-AF65-F5344CB8AC3E}">
        <p14:creationId xmlns:p14="http://schemas.microsoft.com/office/powerpoint/2010/main" val="1860381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5"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4" name="Footer Placeholder 3"/>
          <p:cNvSpPr>
            <a:spLocks noGrp="1"/>
          </p:cNvSpPr>
          <p:nvPr>
            <p:ph type="ftr" sz="quarter" idx="10"/>
          </p:nvPr>
        </p:nvSpPr>
        <p:spPr/>
        <p:txBody>
          <a:bodyPr/>
          <a:lstStyle>
            <a:lvl1pPr algn="ctr">
              <a:defRPr smtClean="0"/>
            </a:lvl1pPr>
          </a:lstStyle>
          <a:p>
            <a:pPr algn="l">
              <a:defRPr/>
            </a:pPr>
            <a:r>
              <a:rPr lang="en-US"/>
              <a:t>Title  |  Name, Position Title  |  Date     </a:t>
            </a:r>
          </a:p>
          <a:p>
            <a:pPr>
              <a:defRPr/>
            </a:pPr>
            <a:endParaRPr lang="en-US"/>
          </a:p>
        </p:txBody>
      </p:sp>
      <p:sp>
        <p:nvSpPr>
          <p:cNvPr id="6" name="Slide Number Placeholder 5"/>
          <p:cNvSpPr>
            <a:spLocks noGrp="1"/>
          </p:cNvSpPr>
          <p:nvPr>
            <p:ph type="sldNum" sz="quarter" idx="11"/>
          </p:nvPr>
        </p:nvSpPr>
        <p:spPr/>
        <p:txBody>
          <a:bodyPr/>
          <a:lstStyle>
            <a:lvl1pPr>
              <a:defRPr/>
            </a:lvl1pPr>
          </a:lstStyle>
          <a:p>
            <a:fld id="{FCD77F8D-BCE2-4DEF-A10E-9452B17B910D}" type="slidenum">
              <a:rPr lang="en-US" altLang="en-US"/>
              <a:pPr/>
              <a:t>‹#›</a:t>
            </a:fld>
            <a:endParaRPr lang="en-US" altLang="en-US"/>
          </a:p>
        </p:txBody>
      </p:sp>
    </p:spTree>
    <p:extLst>
      <p:ext uri="{BB962C8B-B14F-4D97-AF65-F5344CB8AC3E}">
        <p14:creationId xmlns:p14="http://schemas.microsoft.com/office/powerpoint/2010/main" val="3506765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7" name="Footer Placeholder 1"/>
          <p:cNvSpPr>
            <a:spLocks noGrp="1"/>
          </p:cNvSpPr>
          <p:nvPr>
            <p:ph type="ftr" sz="quarter" idx="11"/>
          </p:nvPr>
        </p:nvSpPr>
        <p:spPr/>
        <p:txBody>
          <a:bodyPr/>
          <a:lstStyle>
            <a:lvl1pPr algn="ctr">
              <a:defRPr smtClean="0"/>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2"/>
          </p:nvPr>
        </p:nvSpPr>
        <p:spPr/>
        <p:txBody>
          <a:bodyPr/>
          <a:lstStyle>
            <a:lvl1pPr>
              <a:defRPr/>
            </a:lvl1pPr>
          </a:lstStyle>
          <a:p>
            <a:fld id="{7BE6BEC1-6C80-4843-84D8-EF9FABDC7B1C}" type="slidenum">
              <a:rPr lang="en-US" altLang="en-US"/>
              <a:pPr/>
              <a:t>‹#›</a:t>
            </a:fld>
            <a:endParaRPr lang="en-US" altLang="en-US"/>
          </a:p>
        </p:txBody>
      </p:sp>
    </p:spTree>
    <p:extLst>
      <p:ext uri="{BB962C8B-B14F-4D97-AF65-F5344CB8AC3E}">
        <p14:creationId xmlns:p14="http://schemas.microsoft.com/office/powerpoint/2010/main" val="559032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l="4504"/>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020523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2pPr marL="457200" indent="-457200">
              <a:buFont typeface="Wingdings" charset="2"/>
              <a:buChar char="§"/>
              <a:defRPr sz="2400" b="0"/>
            </a:lvl2pPr>
          </a:lstStyle>
          <a:p>
            <a:pPr lvl="0"/>
            <a:r>
              <a:rPr lang="en-US" noProof="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ctr">
              <a:defRPr dirty="0" smtClean="0">
                <a:solidFill>
                  <a:schemeClr val="bg1">
                    <a:lumMod val="50000"/>
                  </a:schemeClr>
                </a:solidFill>
              </a:defRPr>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a:p>
        </p:txBody>
      </p:sp>
    </p:spTree>
    <p:extLst>
      <p:ext uri="{BB962C8B-B14F-4D97-AF65-F5344CB8AC3E}">
        <p14:creationId xmlns:p14="http://schemas.microsoft.com/office/powerpoint/2010/main" val="419350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1065197"/>
            <a:ext cx="8039100" cy="641350"/>
          </a:xfrm>
        </p:spPr>
        <p:txBody>
          <a:bodyPr/>
          <a:lstStyle/>
          <a:p>
            <a:r>
              <a:rPr lang="en-US"/>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ctr">
              <a:defRPr dirty="0" smtClean="0">
                <a:solidFill>
                  <a:srgbClr val="7F7F7F"/>
                </a:solidFill>
              </a:defRPr>
            </a:lvl1pPr>
          </a:lstStyle>
          <a:p>
            <a:pPr algn="l">
              <a:defRPr/>
            </a:pPr>
            <a:r>
              <a:rPr lang="en-US"/>
              <a:t>Title  |  Name, Position Title  |  Date     </a:t>
            </a:r>
          </a:p>
          <a:p>
            <a:pP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a:defRPr>
                <a:solidFill>
                  <a:srgbClr val="7F7F7F"/>
                </a:solidFill>
              </a:defRPr>
            </a:lvl1pPr>
          </a:lstStyle>
          <a:p>
            <a:fld id="{453C5610-CA60-43AB-B212-AA21431CD306}" type="slidenum">
              <a:rPr lang="en-US" altLang="en-US"/>
              <a:pPr/>
              <a:t>‹#›</a:t>
            </a:fld>
            <a:endParaRPr lang="en-US" altLang="en-US"/>
          </a:p>
        </p:txBody>
      </p:sp>
    </p:spTree>
    <p:extLst>
      <p:ext uri="{BB962C8B-B14F-4D97-AF65-F5344CB8AC3E}">
        <p14:creationId xmlns:p14="http://schemas.microsoft.com/office/powerpoint/2010/main" val="60549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a:t>Click to add slide title</a:t>
            </a:r>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text</a:t>
            </a:r>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497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04E1F12-DA55-4829-9B73-16B585796C0C}" type="datetimeFigureOut">
              <a:rPr lang="en-US">
                <a:solidFill>
                  <a:prstClr val="black">
                    <a:tint val="75000"/>
                  </a:prstClr>
                </a:solidFill>
              </a:rPr>
              <a:pPr>
                <a:defRPr/>
              </a:pPr>
              <a:t>4/14/21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2DC404B-5055-4758-B2AF-AE5D50F061A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06705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1E49AAB-0DF0-468B-A451-D5BC661F1F6F}" type="datetimeFigureOut">
              <a:rPr lang="en-US">
                <a:solidFill>
                  <a:prstClr val="black">
                    <a:tint val="75000"/>
                  </a:prstClr>
                </a:solidFill>
              </a:rPr>
              <a:pPr>
                <a:defRPr/>
              </a:pPr>
              <a:t>4/14/21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B8A0763-BAB8-4508-8171-8857D948609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79046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8" descr="bottomborderfinal-04.tif"/>
          <p:cNvPicPr>
            <a:picLocks noChangeAspect="1"/>
          </p:cNvPicPr>
          <p:nvPr/>
        </p:nvPicPr>
        <p:blipFill>
          <a:blip r:embed="rId10">
            <a:extLst>
              <a:ext uri="{28A0092B-C50C-407E-A947-70E740481C1C}">
                <a14:useLocalDpi xmlns:a14="http://schemas.microsoft.com/office/drawing/2010/main" val="0"/>
              </a:ext>
            </a:extLst>
          </a:blip>
          <a:srcRect l="1154"/>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br>
              <a:rPr lang="en-US" altLang="en-US"/>
            </a:br>
            <a:br>
              <a:rPr lang="en-US" altLang="en-US"/>
            </a:br>
            <a:r>
              <a:rPr lang="en-US" altLang="en-US"/>
              <a:t>Click to Edit Master Title Slide</a:t>
            </a:r>
            <a:br>
              <a:rPr lang="en-US" altLang="en-US"/>
            </a:br>
            <a:br>
              <a:rPr lang="en-US" altLang="en-US"/>
            </a:br>
            <a:endParaRPr lang="en-US" altLang="en-US"/>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l">
              <a:defRPr sz="1000" dirty="0">
                <a:solidFill>
                  <a:srgbClr val="FFFFFF"/>
                </a:solidFill>
                <a:latin typeface="Arial"/>
                <a:ea typeface="ＭＳ Ｐゴシック" charset="0"/>
                <a:cs typeface="Arial"/>
              </a:defRPr>
            </a:lvl1pPr>
          </a:lstStyle>
          <a:p>
            <a:pPr>
              <a:defRPr/>
            </a:pPr>
            <a:r>
              <a:rPr lang="en-US"/>
              <a:t>Title  |  Name, Position Title  |  Date     </a:t>
            </a:r>
          </a:p>
          <a:p>
            <a:pPr algn="ctr">
              <a:defRPr/>
            </a:pPr>
            <a:endParaRPr lang="en-US"/>
          </a:p>
        </p:txBody>
      </p:sp>
      <p:sp>
        <p:nvSpPr>
          <p:cNvPr id="1029"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pitchFamily="34" charset="0"/>
                <a:cs typeface="Arial" pitchFamily="34" charset="0"/>
              </a:defRPr>
            </a:lvl1pPr>
          </a:lstStyle>
          <a:p>
            <a:fld id="{969A4E1B-3F2C-44F4-9ABA-DF446E66318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Lst>
  <p:txStyles>
    <p:titleStyle>
      <a:lvl1pPr algn="l" defTabSz="457200" rtl="0" eaLnBrk="1" fontAlgn="base" hangingPunct="1">
        <a:spcBef>
          <a:spcPct val="0"/>
        </a:spcBef>
        <a:spcAft>
          <a:spcPct val="0"/>
        </a:spcAft>
        <a:defRPr sz="2800" b="1" kern="1200">
          <a:solidFill>
            <a:schemeClr val="tx1"/>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1" fontAlgn="base" hangingPunct="1">
        <a:spcBef>
          <a:spcPct val="20000"/>
        </a:spcBef>
        <a:spcAft>
          <a:spcPct val="0"/>
        </a:spcAft>
        <a:buFont typeface="Arial" pitchFamily="34"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Arial" charset="0"/>
          <a:cs typeface="Arial" charset="0"/>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mailto:lauren.almquist@state.ma.us"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3" descr="coverfinal-01.tif"/>
          <p:cNvPicPr>
            <a:picLocks noChangeAspect="1"/>
          </p:cNvPicPr>
          <p:nvPr/>
        </p:nvPicPr>
        <p:blipFill>
          <a:blip r:embed="rId3">
            <a:extLst>
              <a:ext uri="{28A0092B-C50C-407E-A947-70E740481C1C}">
                <a14:useLocalDpi xmlns:a14="http://schemas.microsoft.com/office/drawing/2010/main" val="0"/>
              </a:ext>
            </a:extLst>
          </a:blip>
          <a:srcRect l="4504"/>
          <a:stretch>
            <a:fillRect/>
          </a:stretch>
        </p:blipFill>
        <p:spPr bwMode="auto">
          <a:xfrm>
            <a:off x="-392113" y="-2746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a:xfrm>
            <a:off x="685800" y="1403349"/>
            <a:ext cx="7772400" cy="1038225"/>
          </a:xfrm>
          <a:prstGeom prst="rect">
            <a:avLst/>
          </a:prstGeom>
        </p:spPr>
        <p:txBody>
          <a:bodyPr anchor="ctr">
            <a:normAutofit fontScale="82500" lnSpcReduction="10000"/>
          </a:bodyPr>
          <a:lstStyle>
            <a:lvl1pPr algn="ctr" defTabSz="457200" rtl="0" eaLnBrk="1" fontAlgn="base" hangingPunct="1">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a:lstStyle>
          <a:p>
            <a:pPr algn="r">
              <a:defRPr/>
            </a:pPr>
            <a:r>
              <a:rPr lang="en-US" sz="4000" dirty="0">
                <a:solidFill>
                  <a:schemeClr val="bg1"/>
                </a:solidFill>
                <a:latin typeface="+mn-lt"/>
              </a:rPr>
              <a:t>Massachusetts All-Payer Claims Database:</a:t>
            </a:r>
            <a:br>
              <a:rPr lang="en-US" sz="4000" dirty="0">
                <a:solidFill>
                  <a:schemeClr val="bg1"/>
                </a:solidFill>
                <a:latin typeface="+mn-lt"/>
              </a:rPr>
            </a:br>
            <a:r>
              <a:rPr lang="en-US" sz="4000" dirty="0">
                <a:solidFill>
                  <a:schemeClr val="bg1"/>
                </a:solidFill>
                <a:latin typeface="+mn-lt"/>
              </a:rPr>
              <a:t>Technical Assistance Group (TAG)</a:t>
            </a:r>
          </a:p>
        </p:txBody>
      </p:sp>
      <p:sp>
        <p:nvSpPr>
          <p:cNvPr id="6" name="Subtitle 2"/>
          <p:cNvSpPr txBox="1">
            <a:spLocks/>
          </p:cNvSpPr>
          <p:nvPr/>
        </p:nvSpPr>
        <p:spPr>
          <a:xfrm>
            <a:off x="2057400" y="2039938"/>
            <a:ext cx="6400800" cy="401637"/>
          </a:xfrm>
          <a:prstGeom prst="rect">
            <a:avLst/>
          </a:prstGeom>
        </p:spPr>
        <p:txBody>
          <a:bodyPr>
            <a:normAutofit lnSpcReduction="10000"/>
          </a:bodyPr>
          <a:lstStyle>
            <a:lvl1pPr algn="ctr" defTabSz="457200" rtl="0" eaLnBrk="1" fontAlgn="base" hangingPunct="1">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r">
              <a:defRPr/>
            </a:pPr>
            <a:endParaRPr lang="en-US" sz="2200" cap="all" dirty="0">
              <a:solidFill>
                <a:schemeClr val="bg1">
                  <a:lumMod val="65000"/>
                </a:schemeClr>
              </a:solidFill>
              <a:cs typeface="Arial"/>
            </a:endParaRPr>
          </a:p>
        </p:txBody>
      </p:sp>
      <p:sp>
        <p:nvSpPr>
          <p:cNvPr id="7" name="Subtitle 2"/>
          <p:cNvSpPr txBox="1">
            <a:spLocks/>
          </p:cNvSpPr>
          <p:nvPr/>
        </p:nvSpPr>
        <p:spPr>
          <a:xfrm>
            <a:off x="2057400" y="3660775"/>
            <a:ext cx="6400800" cy="401638"/>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r>
              <a:rPr lang="en-US" sz="1600" dirty="0">
                <a:solidFill>
                  <a:schemeClr val="bg1">
                    <a:lumMod val="65000"/>
                  </a:schemeClr>
                </a:solidFill>
                <a:latin typeface="Arial"/>
                <a:cs typeface="Times New Roman"/>
              </a:rPr>
              <a:t>April 13, 2021</a:t>
            </a:r>
          </a:p>
        </p:txBody>
      </p:sp>
      <p:sp>
        <p:nvSpPr>
          <p:cNvPr id="8" name="Subtitle 2"/>
          <p:cNvSpPr txBox="1">
            <a:spLocks/>
          </p:cNvSpPr>
          <p:nvPr/>
        </p:nvSpPr>
        <p:spPr>
          <a:xfrm>
            <a:off x="2057400" y="3386138"/>
            <a:ext cx="6400800" cy="401637"/>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endParaRPr lang="en-US" sz="1600" i="1" dirty="0">
              <a:solidFill>
                <a:schemeClr val="bg1">
                  <a:lumMod val="65000"/>
                </a:schemeClr>
              </a:solidFill>
              <a:latin typeface="Arial"/>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Agenda</a:t>
            </a:r>
          </a:p>
        </p:txBody>
      </p:sp>
      <p:sp>
        <p:nvSpPr>
          <p:cNvPr id="3" name="Subtitle 2"/>
          <p:cNvSpPr>
            <a:spLocks noGrp="1"/>
          </p:cNvSpPr>
          <p:nvPr>
            <p:ph type="subTitle" idx="1"/>
          </p:nvPr>
        </p:nvSpPr>
        <p:spPr>
          <a:xfrm>
            <a:off x="485415" y="1759352"/>
            <a:ext cx="7761815" cy="4254951"/>
          </a:xfrm>
        </p:spPr>
        <p:txBody>
          <a:bodyPr/>
          <a:lstStyle/>
          <a:p>
            <a:pPr marL="342900" indent="-342900">
              <a:buFont typeface="Arial" pitchFamily="34" charset="0"/>
              <a:buChar char="•"/>
            </a:pPr>
            <a:r>
              <a:rPr lang="en-US" dirty="0"/>
              <a:t>MA APCD</a:t>
            </a:r>
          </a:p>
          <a:p>
            <a:pPr marL="342900" indent="-342900">
              <a:buFont typeface="Arial" pitchFamily="34" charset="0"/>
              <a:buChar char="•"/>
            </a:pPr>
            <a:endParaRPr lang="en-US" dirty="0"/>
          </a:p>
          <a:p>
            <a:pPr marL="342900" indent="-342900">
              <a:buFont typeface="Arial" pitchFamily="34" charset="0"/>
              <a:buChar char="•"/>
            </a:pPr>
            <a:r>
              <a:rPr lang="en-US" dirty="0"/>
              <a:t>Enrollment Trends</a:t>
            </a:r>
          </a:p>
          <a:p>
            <a:pPr marL="342900" indent="-342900">
              <a:buFont typeface="Arial" pitchFamily="34" charset="0"/>
              <a:buChar char="•"/>
            </a:pPr>
            <a:endParaRPr lang="en-US" dirty="0"/>
          </a:p>
          <a:p>
            <a:pPr marL="342900" indent="-342900">
              <a:buFont typeface="Arial" pitchFamily="34" charset="0"/>
              <a:buChar char="•"/>
            </a:pPr>
            <a:r>
              <a:rPr lang="en-US" dirty="0"/>
              <a:t>Aggregate Data Submissions</a:t>
            </a:r>
          </a:p>
          <a:p>
            <a:pPr marL="342900" indent="-342900">
              <a:buFont typeface="Arial" pitchFamily="34" charset="0"/>
              <a:buChar char="•"/>
            </a:pPr>
            <a:endParaRPr lang="en-US" dirty="0">
              <a:solidFill>
                <a:schemeClr val="tx2"/>
              </a:solidFill>
            </a:endParaRPr>
          </a:p>
          <a:p>
            <a:pPr marL="342900" indent="-342900">
              <a:buFont typeface="Arial" pitchFamily="34" charset="0"/>
              <a:buChar char="•"/>
            </a:pPr>
            <a:r>
              <a:rPr lang="en-US" dirty="0"/>
              <a:t>DOI Reporting</a:t>
            </a:r>
          </a:p>
          <a:p>
            <a:pPr marL="342900" indent="-342900">
              <a:buFont typeface="Arial" pitchFamily="34" charset="0"/>
              <a:buChar char="•"/>
            </a:pPr>
            <a:endParaRPr lang="en-US" dirty="0"/>
          </a:p>
          <a:p>
            <a:pPr marL="342900" lvl="0" indent="-342900">
              <a:buFont typeface="Arial" panose="020B0604020202020204" pitchFamily="34" charset="0"/>
              <a:buChar char="•"/>
            </a:pPr>
            <a:r>
              <a:rPr lang="en-US" dirty="0"/>
              <a:t>Questions</a:t>
            </a:r>
          </a:p>
        </p:txBody>
      </p:sp>
    </p:spTree>
    <p:extLst>
      <p:ext uri="{BB962C8B-B14F-4D97-AF65-F5344CB8AC3E}">
        <p14:creationId xmlns:p14="http://schemas.microsoft.com/office/powerpoint/2010/main" val="2969907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APCD Intake</a:t>
            </a:r>
          </a:p>
        </p:txBody>
      </p:sp>
      <p:sp>
        <p:nvSpPr>
          <p:cNvPr id="3" name="Subtitle 2"/>
          <p:cNvSpPr>
            <a:spLocks noGrp="1"/>
          </p:cNvSpPr>
          <p:nvPr>
            <p:ph type="subTitle" idx="1"/>
          </p:nvPr>
        </p:nvSpPr>
        <p:spPr>
          <a:xfrm>
            <a:off x="460375" y="1960693"/>
            <a:ext cx="7761815" cy="3676216"/>
          </a:xfrm>
        </p:spPr>
        <p:txBody>
          <a:bodyPr/>
          <a:lstStyle/>
          <a:p>
            <a:pPr marL="285750" indent="-285750">
              <a:buFont typeface="Wingdings" panose="05000000000000000000" pitchFamily="2" charset="2"/>
              <a:buChar char="Ø"/>
            </a:pPr>
            <a:r>
              <a:rPr lang="en-US" dirty="0"/>
              <a:t>All APCD submissions through March 2021 are due by April 30</a:t>
            </a:r>
            <a:r>
              <a:rPr lang="en-US" baseline="30000" dirty="0"/>
              <a:t>th</a:t>
            </a:r>
            <a:r>
              <a:rPr lang="en-US" dirty="0"/>
              <a:t>. This includes any re-submissions.</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Please alert your liaison if you anticipate any delays in submitting your files. </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Data will be used for Quarterly Enrollment Trends reporting, Quarterly DOI HMO Membership reports and Bi-annual DOI Claims Utilization reports.</a:t>
            </a:r>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876841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899" y="0"/>
            <a:ext cx="8326967" cy="726026"/>
          </a:xfrm>
        </p:spPr>
        <p:txBody>
          <a:bodyPr/>
          <a:lstStyle/>
          <a:p>
            <a:pPr algn="l">
              <a:defRPr/>
            </a:pPr>
            <a:r>
              <a:rPr lang="en-US" sz="3000" b="1" dirty="0">
                <a:latin typeface="+mn-lt"/>
              </a:rPr>
              <a:t>Enrollment Trends Update</a:t>
            </a:r>
          </a:p>
        </p:txBody>
      </p:sp>
      <p:sp>
        <p:nvSpPr>
          <p:cNvPr id="21507" name="Content Placeholder 2"/>
          <p:cNvSpPr>
            <a:spLocks noGrp="1"/>
          </p:cNvSpPr>
          <p:nvPr>
            <p:ph idx="1"/>
          </p:nvPr>
        </p:nvSpPr>
        <p:spPr>
          <a:xfrm>
            <a:off x="342899" y="726027"/>
            <a:ext cx="8506133" cy="5792760"/>
          </a:xfrm>
        </p:spPr>
        <p:txBody>
          <a:bodyPr/>
          <a:lstStyle/>
          <a:p>
            <a:r>
              <a:rPr lang="en-US" altLang="en-US" sz="1800" dirty="0"/>
              <a:t>The next Enrollment Trends report with data through </a:t>
            </a:r>
            <a:r>
              <a:rPr lang="en-US" altLang="en-US" sz="1800" b="1" dirty="0"/>
              <a:t>March 2021 </a:t>
            </a:r>
            <a:r>
              <a:rPr lang="en-US" altLang="en-US" sz="1800" dirty="0"/>
              <a:t>is scheduled to be released in </a:t>
            </a:r>
            <a:r>
              <a:rPr lang="en-US" altLang="en-US" sz="1800" b="1" dirty="0"/>
              <a:t>August 2021</a:t>
            </a:r>
            <a:r>
              <a:rPr lang="en-US" altLang="en-US" sz="1800" dirty="0"/>
              <a:t>.</a:t>
            </a:r>
          </a:p>
          <a:p>
            <a:pPr marL="0" indent="0">
              <a:buNone/>
            </a:pPr>
            <a:endParaRPr lang="en-US" altLang="en-US" sz="1800" dirty="0"/>
          </a:p>
          <a:p>
            <a:r>
              <a:rPr lang="en-US" altLang="en-US" sz="1800" dirty="0"/>
              <a:t>Requests for Supplemental enrollment data were sent to selected payers in early </a:t>
            </a:r>
            <a:r>
              <a:rPr lang="en-US" altLang="en-US" sz="1800" b="1" dirty="0"/>
              <a:t>April, </a:t>
            </a:r>
            <a:r>
              <a:rPr lang="en-US" altLang="en-US" sz="1800" dirty="0"/>
              <a:t>the due date is </a:t>
            </a:r>
            <a:r>
              <a:rPr lang="en-US" altLang="en-US" sz="1800" b="1" dirty="0"/>
              <a:t>May 14, 2021</a:t>
            </a:r>
            <a:r>
              <a:rPr lang="en-US" altLang="en-US" sz="1800" dirty="0"/>
              <a:t>. Supplemental enrollment reporting is requested where populations cannot be accurately sourced from the MA APCD.</a:t>
            </a:r>
          </a:p>
          <a:p>
            <a:endParaRPr lang="en-US" altLang="en-US" sz="1800" dirty="0"/>
          </a:p>
          <a:p>
            <a:r>
              <a:rPr lang="en-US" altLang="en-US" sz="1800" dirty="0"/>
              <a:t>Thank you to payers who are submitting monthly supplemental enrollment data on a voluntary basis.</a:t>
            </a:r>
          </a:p>
          <a:p>
            <a:endParaRPr lang="en-US" altLang="en-US" sz="1800" dirty="0"/>
          </a:p>
          <a:p>
            <a:r>
              <a:rPr lang="en-US" altLang="en-US" sz="1800" dirty="0"/>
              <a:t>Payers will receive aggregate MA APCD Member Eligibility data (through March 2021) for review in early June.</a:t>
            </a:r>
          </a:p>
          <a:p>
            <a:pPr marL="0" indent="0">
              <a:buNone/>
            </a:pPr>
            <a:endParaRPr lang="en-US" altLang="en-US" sz="1800" dirty="0"/>
          </a:p>
          <a:p>
            <a:pPr>
              <a:buFont typeface="Arial" panose="020B0604020202020204" pitchFamily="34" charset="0"/>
              <a:buChar char="•"/>
              <a:tabLst>
                <a:tab pos="6799263" algn="l"/>
              </a:tabLst>
              <a:defRPr/>
            </a:pPr>
            <a:r>
              <a:rPr lang="en-US" altLang="en-US" sz="1800" b="1" dirty="0">
                <a:solidFill>
                  <a:prstClr val="black"/>
                </a:solidFill>
                <a:cs typeface="Arial" charset="0"/>
              </a:rPr>
              <a:t>For questions on Enrollment Trends: </a:t>
            </a:r>
            <a:r>
              <a:rPr lang="en-US" altLang="en-US" sz="1800" dirty="0">
                <a:solidFill>
                  <a:prstClr val="black"/>
                </a:solidFill>
                <a:cs typeface="Arial" panose="020B0604020202020204" pitchFamily="34" charset="0"/>
              </a:rPr>
              <a:t>Contact your </a:t>
            </a:r>
            <a:r>
              <a:rPr lang="en-US" altLang="en-US" sz="1800" u="sng" dirty="0">
                <a:solidFill>
                  <a:prstClr val="black"/>
                </a:solidFill>
                <a:cs typeface="Arial" panose="020B0604020202020204" pitchFamily="34" charset="0"/>
              </a:rPr>
              <a:t>CHIA liaison</a:t>
            </a:r>
            <a:r>
              <a:rPr lang="en-US" altLang="en-US" sz="1800" dirty="0">
                <a:solidFill>
                  <a:prstClr val="black"/>
                </a:solidFill>
                <a:cs typeface="Arial" panose="020B0604020202020204" pitchFamily="34" charset="0"/>
              </a:rPr>
              <a:t> and Lauren Almquist at </a:t>
            </a:r>
            <a:r>
              <a:rPr lang="en-US" altLang="en-US" sz="1800" dirty="0">
                <a:solidFill>
                  <a:prstClr val="black"/>
                </a:solidFill>
                <a:cs typeface="Arial" panose="020B0604020202020204" pitchFamily="34" charset="0"/>
                <a:hlinkClick r:id="rId3"/>
              </a:rPr>
              <a:t>lauren.almquist@state.ma.us</a:t>
            </a:r>
            <a:r>
              <a:rPr lang="en-US" altLang="en-US" sz="1800" dirty="0">
                <a:solidFill>
                  <a:prstClr val="black"/>
                </a:solidFill>
                <a:cs typeface="Arial" panose="020B0604020202020204" pitchFamily="34" charset="0"/>
              </a:rPr>
              <a:t> </a:t>
            </a:r>
          </a:p>
          <a:p>
            <a:pPr marL="0" indent="0">
              <a:buNone/>
            </a:pPr>
            <a:endParaRPr lang="en-US" altLang="en-US" sz="2000" dirty="0"/>
          </a:p>
          <a:p>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p:txBody>
      </p:sp>
    </p:spTree>
    <p:extLst>
      <p:ext uri="{BB962C8B-B14F-4D97-AF65-F5344CB8AC3E}">
        <p14:creationId xmlns:p14="http://schemas.microsoft.com/office/powerpoint/2010/main" val="926930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457200" y="381000"/>
            <a:ext cx="77724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3000" b="1" dirty="0">
                <a:solidFill>
                  <a:prstClr val="black"/>
                </a:solidFill>
                <a:ea typeface="+mn-ea"/>
                <a:cs typeface="Arial" charset="0"/>
              </a:rPr>
              <a:t>Enrollment Trends Timeline</a:t>
            </a:r>
          </a:p>
        </p:txBody>
      </p:sp>
      <p:graphicFrame>
        <p:nvGraphicFramePr>
          <p:cNvPr id="4" name="Content Placeholder 1"/>
          <p:cNvGraphicFramePr>
            <a:graphicFrameLocks/>
          </p:cNvGraphicFramePr>
          <p:nvPr/>
        </p:nvGraphicFramePr>
        <p:xfrm>
          <a:off x="533400" y="1371600"/>
          <a:ext cx="7581900" cy="4061476"/>
        </p:xfrm>
        <a:graphic>
          <a:graphicData uri="http://schemas.openxmlformats.org/drawingml/2006/table">
            <a:tbl>
              <a:tblPr firstRow="1" bandRow="1">
                <a:tableStyleId>{5940675A-B579-460E-94D1-54222C63F5DA}</a:tableStyleId>
              </a:tblPr>
              <a:tblGrid>
                <a:gridCol w="1516380">
                  <a:extLst>
                    <a:ext uri="{9D8B030D-6E8A-4147-A177-3AD203B41FA5}">
                      <a16:colId xmlns:a16="http://schemas.microsoft.com/office/drawing/2014/main" val="20000"/>
                    </a:ext>
                  </a:extLst>
                </a:gridCol>
                <a:gridCol w="1516380">
                  <a:extLst>
                    <a:ext uri="{9D8B030D-6E8A-4147-A177-3AD203B41FA5}">
                      <a16:colId xmlns:a16="http://schemas.microsoft.com/office/drawing/2014/main" val="20001"/>
                    </a:ext>
                  </a:extLst>
                </a:gridCol>
                <a:gridCol w="1516380">
                  <a:extLst>
                    <a:ext uri="{9D8B030D-6E8A-4147-A177-3AD203B41FA5}">
                      <a16:colId xmlns:a16="http://schemas.microsoft.com/office/drawing/2014/main" val="20002"/>
                    </a:ext>
                  </a:extLst>
                </a:gridCol>
                <a:gridCol w="1516380">
                  <a:extLst>
                    <a:ext uri="{9D8B030D-6E8A-4147-A177-3AD203B41FA5}">
                      <a16:colId xmlns:a16="http://schemas.microsoft.com/office/drawing/2014/main" val="20003"/>
                    </a:ext>
                  </a:extLst>
                </a:gridCol>
                <a:gridCol w="1516380">
                  <a:extLst>
                    <a:ext uri="{9D8B030D-6E8A-4147-A177-3AD203B41FA5}">
                      <a16:colId xmlns:a16="http://schemas.microsoft.com/office/drawing/2014/main" val="20004"/>
                    </a:ext>
                  </a:extLst>
                </a:gridCol>
              </a:tblGrid>
              <a:tr h="396303">
                <a:tc>
                  <a:txBody>
                    <a:bodyPr/>
                    <a:lstStyle/>
                    <a:p>
                      <a:pPr algn="ctr"/>
                      <a:r>
                        <a:rPr lang="en-US" sz="1800" b="1" dirty="0">
                          <a:latin typeface="+mn-lt"/>
                          <a:cs typeface="Helvetica" panose="020B0604020202020204" pitchFamily="34" charset="0"/>
                        </a:rPr>
                        <a:t>Apr 2021</a:t>
                      </a:r>
                    </a:p>
                  </a:txBody>
                  <a:tcPr marT="45724" marB="45724"/>
                </a:tc>
                <a:tc>
                  <a:txBody>
                    <a:bodyPr/>
                    <a:lstStyle/>
                    <a:p>
                      <a:pPr algn="ctr"/>
                      <a:r>
                        <a:rPr lang="en-US" sz="1800" b="1" dirty="0">
                          <a:latin typeface="+mn-lt"/>
                          <a:cs typeface="Helvetica" panose="020B0604020202020204" pitchFamily="34" charset="0"/>
                        </a:rPr>
                        <a:t>May 2021</a:t>
                      </a:r>
                    </a:p>
                  </a:txBody>
                  <a:tcPr marT="45724" marB="45724"/>
                </a:tc>
                <a:tc>
                  <a:txBody>
                    <a:bodyPr/>
                    <a:lstStyle/>
                    <a:p>
                      <a:pPr algn="ctr"/>
                      <a:r>
                        <a:rPr lang="en-US" sz="1800" b="1" dirty="0">
                          <a:latin typeface="+mn-lt"/>
                          <a:cs typeface="Helvetica" panose="020B0604020202020204" pitchFamily="34" charset="0"/>
                        </a:rPr>
                        <a:t>Jun 2021</a:t>
                      </a:r>
                    </a:p>
                  </a:txBody>
                  <a:tcPr marT="45724" marB="45724"/>
                </a:tc>
                <a:tc>
                  <a:txBody>
                    <a:bodyPr/>
                    <a:lstStyle/>
                    <a:p>
                      <a:pPr algn="ctr"/>
                      <a:r>
                        <a:rPr lang="en-US" sz="1800" b="1" dirty="0">
                          <a:latin typeface="+mn-lt"/>
                          <a:cs typeface="Helvetica" panose="020B0604020202020204" pitchFamily="34" charset="0"/>
                        </a:rPr>
                        <a:t>Jul 2021</a:t>
                      </a:r>
                    </a:p>
                  </a:txBody>
                  <a:tcPr marT="45724" marB="45724"/>
                </a:tc>
                <a:tc>
                  <a:txBody>
                    <a:bodyPr/>
                    <a:lstStyle/>
                    <a:p>
                      <a:pPr algn="ctr"/>
                      <a:r>
                        <a:rPr lang="en-US" sz="1800" b="1" dirty="0">
                          <a:latin typeface="+mn-lt"/>
                          <a:cs typeface="Helvetica" panose="020B0604020202020204" pitchFamily="34" charset="0"/>
                        </a:rPr>
                        <a:t>Aug</a:t>
                      </a:r>
                      <a:r>
                        <a:rPr lang="en-US" sz="1800" b="1" baseline="0" dirty="0">
                          <a:latin typeface="+mn-lt"/>
                          <a:cs typeface="Helvetica" panose="020B0604020202020204" pitchFamily="34" charset="0"/>
                        </a:rPr>
                        <a:t> </a:t>
                      </a:r>
                      <a:r>
                        <a:rPr lang="en-US" sz="1800" b="1" dirty="0">
                          <a:latin typeface="+mn-lt"/>
                          <a:cs typeface="Helvetica" panose="020B0604020202020204" pitchFamily="34" charset="0"/>
                        </a:rPr>
                        <a:t>2021</a:t>
                      </a:r>
                    </a:p>
                  </a:txBody>
                  <a:tcPr marT="45724" marB="45724"/>
                </a:tc>
                <a:extLst>
                  <a:ext uri="{0D108BD9-81ED-4DB2-BD59-A6C34878D82A}">
                    <a16:rowId xmlns:a16="http://schemas.microsoft.com/office/drawing/2014/main" val="10000"/>
                  </a:ext>
                </a:extLst>
              </a:tr>
              <a:tr h="467297">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a:latin typeface="+mn-lt"/>
                      </a:endParaRPr>
                    </a:p>
                  </a:txBody>
                  <a:tcPr marT="45724" marB="45724" anchor="ctr"/>
                </a:tc>
                <a:extLst>
                  <a:ext uri="{0D108BD9-81ED-4DB2-BD59-A6C34878D82A}">
                    <a16:rowId xmlns:a16="http://schemas.microsoft.com/office/drawing/2014/main" val="10001"/>
                  </a:ext>
                </a:extLst>
              </a:tr>
              <a:tr h="799964">
                <a:tc>
                  <a:txBody>
                    <a:bodyPr/>
                    <a:lstStyle/>
                    <a:p>
                      <a:pPr algn="ctr"/>
                      <a:r>
                        <a:rPr lang="en-US" sz="1400" b="0" dirty="0">
                          <a:latin typeface="+mn-lt"/>
                          <a:cs typeface="Helvetica" panose="020B0604020202020204" pitchFamily="34" charset="0"/>
                        </a:rPr>
                        <a:t>Payers</a:t>
                      </a:r>
                      <a:r>
                        <a:rPr lang="en-US" sz="1400" b="0" baseline="0" dirty="0">
                          <a:latin typeface="+mn-lt"/>
                          <a:cs typeface="Helvetica" panose="020B0604020202020204" pitchFamily="34" charset="0"/>
                        </a:rPr>
                        <a:t> submit March 2021 MA APCD files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2"/>
                  </a:ext>
                </a:extLst>
              </a:tr>
              <a:tr h="914555">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b="1" dirty="0">
                          <a:latin typeface="+mn-lt"/>
                          <a:cs typeface="Helvetica" panose="020B0604020202020204" pitchFamily="34" charset="0"/>
                        </a:rPr>
                        <a:t>Supplemental</a:t>
                      </a:r>
                      <a:r>
                        <a:rPr lang="en-US" sz="1400" b="1" baseline="0" dirty="0">
                          <a:latin typeface="+mn-lt"/>
                          <a:cs typeface="Helvetica" panose="020B0604020202020204" pitchFamily="34" charset="0"/>
                        </a:rPr>
                        <a:t> enrollment reports due </a:t>
                      </a:r>
                      <a:r>
                        <a:rPr lang="en-US" sz="1400" b="0" baseline="0" dirty="0">
                          <a:latin typeface="+mn-lt"/>
                          <a:cs typeface="Helvetica" panose="020B0604020202020204" pitchFamily="34" charset="0"/>
                        </a:rPr>
                        <a:t>(select payers)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3"/>
                  </a:ext>
                </a:extLst>
              </a:tr>
              <a:tr h="833112">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dirty="0">
                          <a:latin typeface="+mn-lt"/>
                          <a:cs typeface="Helvetica" panose="020B0604020202020204" pitchFamily="34" charset="0"/>
                        </a:rPr>
                        <a:t>MA</a:t>
                      </a:r>
                      <a:r>
                        <a:rPr lang="en-US" sz="1400" baseline="0" dirty="0">
                          <a:latin typeface="+mn-lt"/>
                          <a:cs typeface="Helvetica" panose="020B0604020202020204" pitchFamily="34" charset="0"/>
                        </a:rPr>
                        <a:t> APCD enrollment counts sent to payers for review</a:t>
                      </a:r>
                      <a:endParaRPr lang="en-US" sz="1400" dirty="0">
                        <a:latin typeface="+mn-lt"/>
                        <a:cs typeface="Helvetica" panose="020B0604020202020204" pitchFamily="34" charset="0"/>
                      </a:endParaRPr>
                    </a:p>
                  </a:txBody>
                  <a:tcPr marT="45724" marB="45724" anchor="ctr">
                    <a:solidFill>
                      <a:schemeClr val="accent1">
                        <a:lumMod val="20000"/>
                        <a:lumOff val="80000"/>
                      </a:schemeClr>
                    </a:solidFill>
                  </a:tcP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4"/>
                  </a:ext>
                </a:extLst>
              </a:tr>
              <a:tr h="508136">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gridSpan="2">
                  <a:txBody>
                    <a:bodyPr/>
                    <a:lstStyle/>
                    <a:p>
                      <a:pPr algn="ctr"/>
                      <a:r>
                        <a:rPr lang="en-US" sz="1400" b="1" dirty="0">
                          <a:solidFill>
                            <a:schemeClr val="bg1"/>
                          </a:solidFill>
                          <a:latin typeface="+mn-lt"/>
                          <a:cs typeface="Helvetica" panose="020B0604020202020204" pitchFamily="34" charset="0"/>
                        </a:rPr>
                        <a:t>Reporting</a:t>
                      </a:r>
                    </a:p>
                  </a:txBody>
                  <a:tcPr marT="45724" marB="45724" anchor="ctr">
                    <a:solidFill>
                      <a:srgbClr val="0070C0"/>
                    </a:solidFill>
                  </a:tcPr>
                </a:tc>
                <a:tc hMerge="1">
                  <a:txBody>
                    <a:bodyPr/>
                    <a:lstStyle/>
                    <a:p>
                      <a:pPr algn="ctr"/>
                      <a:endParaRPr lang="en-US" sz="1400" b="1" dirty="0">
                        <a:solidFill>
                          <a:schemeClr val="bg1"/>
                        </a:solidFill>
                        <a:latin typeface="Helvetica" panose="020B0604020202020204" pitchFamily="34" charset="0"/>
                        <a:cs typeface="Helvetica" panose="020B0604020202020204" pitchFamily="34" charset="0"/>
                      </a:endParaRPr>
                    </a:p>
                  </a:txBody>
                  <a:tcPr marT="45724" marB="45724" anchor="ctr">
                    <a:solidFill>
                      <a:srgbClr val="0070C0"/>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315229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US" sz="3100" dirty="0"/>
            </a:br>
            <a:r>
              <a:rPr lang="en-US" sz="3100" dirty="0"/>
              <a:t>Aggregate Data Submissions</a:t>
            </a:r>
          </a:p>
        </p:txBody>
      </p:sp>
      <p:sp>
        <p:nvSpPr>
          <p:cNvPr id="3" name="Subtitle 2"/>
          <p:cNvSpPr>
            <a:spLocks noGrp="1"/>
          </p:cNvSpPr>
          <p:nvPr>
            <p:ph type="subTitle" idx="1"/>
          </p:nvPr>
        </p:nvSpPr>
        <p:spPr/>
        <p:txBody>
          <a:bodyPr/>
          <a:lstStyle/>
          <a:p>
            <a:pPr marL="342900" indent="-342900">
              <a:buFont typeface="Wingdings" panose="05000000000000000000" pitchFamily="2" charset="2"/>
              <a:buChar char="Ø"/>
            </a:pPr>
            <a:r>
              <a:rPr lang="en-US" dirty="0"/>
              <a:t>CHIA is postponing 2021 submission deadlines for the following aggregate data filings: Total Medical Expenses and Alternative Payment Methods, Annual Premiums, Prescription Drug Rebates, and Relative Price.</a:t>
            </a:r>
          </a:p>
          <a:p>
            <a:r>
              <a:rPr lang="en-US" dirty="0"/>
              <a:t> </a:t>
            </a:r>
          </a:p>
          <a:p>
            <a:pPr marL="342900" indent="-342900">
              <a:buFont typeface="Wingdings" panose="05000000000000000000" pitchFamily="2" charset="2"/>
              <a:buChar char="Ø"/>
            </a:pPr>
            <a:r>
              <a:rPr lang="en-US" dirty="0"/>
              <a:t>Data will be collected in Fall 2021, with final timelines announced later this year. As always, draft specifications will be released for payer review and feedback prior to finalization. Thank you for your continued partnership during this time.</a:t>
            </a:r>
          </a:p>
          <a:p>
            <a:endParaRPr lang="en-US" dirty="0">
              <a:solidFill>
                <a:schemeClr val="tx2"/>
              </a:solidFill>
            </a:endParaRPr>
          </a:p>
          <a:p>
            <a:endParaRPr lang="en-US" dirty="0">
              <a:solidFill>
                <a:schemeClr val="tx2"/>
              </a:solidFill>
            </a:endParaRPr>
          </a:p>
          <a:p>
            <a:endParaRPr lang="en-US" dirty="0"/>
          </a:p>
          <a:p>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766666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100" dirty="0"/>
              <a:t>DOI Reporting</a:t>
            </a:r>
          </a:p>
        </p:txBody>
      </p:sp>
      <p:sp>
        <p:nvSpPr>
          <p:cNvPr id="3" name="Subtitle 2"/>
          <p:cNvSpPr>
            <a:spLocks noGrp="1"/>
          </p:cNvSpPr>
          <p:nvPr>
            <p:ph type="subTitle" idx="1"/>
          </p:nvPr>
        </p:nvSpPr>
        <p:spPr/>
        <p:txBody>
          <a:bodyPr/>
          <a:lstStyle/>
          <a:p>
            <a:pPr marL="342900" indent="-342900">
              <a:buFont typeface="Wingdings" panose="05000000000000000000" pitchFamily="2" charset="2"/>
              <a:buChar char="Ø"/>
            </a:pPr>
            <a:r>
              <a:rPr lang="en-US" dirty="0"/>
              <a:t>Q4 2020 HMO Membership and CY2020 Annual Membership reports were distributed earlier this month.</a:t>
            </a:r>
          </a:p>
          <a:p>
            <a:pPr marL="342900" indent="-342900">
              <a:buFont typeface="Arial" panose="020B0604020202020204" pitchFamily="34" charset="0"/>
              <a:buChar char="•"/>
            </a:pPr>
            <a:r>
              <a:rPr lang="en-US" dirty="0"/>
              <a:t>Q4 2020 signoff is due 4/26</a:t>
            </a:r>
          </a:p>
          <a:p>
            <a:pPr marL="342900" indent="-342900">
              <a:buFont typeface="Arial" panose="020B0604020202020204" pitchFamily="34" charset="0"/>
              <a:buChar char="•"/>
            </a:pPr>
            <a:r>
              <a:rPr lang="en-US" dirty="0"/>
              <a:t>CY2020 is due 5/21</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Claims/Utilization:</a:t>
            </a:r>
          </a:p>
          <a:p>
            <a:pPr marL="457200" indent="-457200">
              <a:buFont typeface="Arial" panose="020B0604020202020204" pitchFamily="34" charset="0"/>
              <a:buChar char="•"/>
            </a:pPr>
            <a:r>
              <a:rPr lang="en-US" dirty="0">
                <a:solidFill>
                  <a:schemeClr val="tx2"/>
                </a:solidFill>
              </a:rPr>
              <a:t>Reports using data through March 2021 will be sent to payers in May. CHIA has also reached out to individual payers to discuss reporting differences.</a:t>
            </a:r>
          </a:p>
          <a:p>
            <a:endParaRPr lang="en-US" dirty="0">
              <a:solidFill>
                <a:schemeClr val="tx2"/>
              </a:solidFill>
            </a:endParaRPr>
          </a:p>
          <a:p>
            <a:endParaRPr lang="en-US" dirty="0">
              <a:solidFill>
                <a:schemeClr val="tx2"/>
              </a:solidFill>
            </a:endParaRPr>
          </a:p>
          <a:p>
            <a:endParaRPr lang="en-US" dirty="0"/>
          </a:p>
          <a:p>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803668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Next Meetings</a:t>
            </a:r>
          </a:p>
        </p:txBody>
      </p:sp>
      <p:sp>
        <p:nvSpPr>
          <p:cNvPr id="3" name="Subtitle 2"/>
          <p:cNvSpPr>
            <a:spLocks noGrp="1"/>
          </p:cNvSpPr>
          <p:nvPr>
            <p:ph type="subTitle" idx="1"/>
          </p:nvPr>
        </p:nvSpPr>
        <p:spPr/>
        <p:txBody>
          <a:bodyPr/>
          <a:lstStyle/>
          <a:p>
            <a:pPr algn="ctr"/>
            <a:endParaRPr lang="en-US" sz="4000" dirty="0"/>
          </a:p>
          <a:p>
            <a:pPr algn="ctr"/>
            <a:r>
              <a:rPr lang="en-US" sz="4000" dirty="0"/>
              <a:t>May 11, 2021 @ 2:00 pm</a:t>
            </a:r>
          </a:p>
          <a:p>
            <a:pPr algn="ctr"/>
            <a:endParaRPr lang="en-US" sz="4000" dirty="0"/>
          </a:p>
          <a:p>
            <a:pPr algn="ctr"/>
            <a:r>
              <a:rPr lang="en-US" sz="4000" dirty="0"/>
              <a:t>June 8, 2021 @ 2:00 pm</a:t>
            </a:r>
          </a:p>
        </p:txBody>
      </p:sp>
    </p:spTree>
    <p:extLst>
      <p:ext uri="{BB962C8B-B14F-4D97-AF65-F5344CB8AC3E}">
        <p14:creationId xmlns:p14="http://schemas.microsoft.com/office/powerpoint/2010/main" val="1937674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a:p>
            <a:endParaRPr lang="en-US" dirty="0"/>
          </a:p>
          <a:p>
            <a:endParaRPr lang="en-US" dirty="0"/>
          </a:p>
          <a:p>
            <a:pPr lvl="0" algn="ctr"/>
            <a:r>
              <a:rPr lang="en-US" sz="4800" dirty="0"/>
              <a:t>Questions?</a:t>
            </a:r>
            <a:endParaRPr lang="en-US" dirty="0"/>
          </a:p>
          <a:p>
            <a:endParaRPr lang="en-US" dirty="0"/>
          </a:p>
        </p:txBody>
      </p:sp>
    </p:spTree>
    <p:extLst>
      <p:ext uri="{BB962C8B-B14F-4D97-AF65-F5344CB8AC3E}">
        <p14:creationId xmlns:p14="http://schemas.microsoft.com/office/powerpoint/2010/main" val="4004582245"/>
      </p:ext>
    </p:extLst>
  </p:cSld>
  <p:clrMapOvr>
    <a:masterClrMapping/>
  </p:clrMapOvr>
</p:sld>
</file>

<file path=ppt/theme/theme1.xml><?xml version="1.0" encoding="utf-8"?>
<a:theme xmlns:a="http://schemas.openxmlformats.org/drawingml/2006/main" name="FINAL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FINALPowerPointTEMPLATE</Template>
  <TotalTime>24673</TotalTime>
  <Words>406</Words>
  <Application>Microsoft Macintosh PowerPoint</Application>
  <PresentationFormat>On-screen Show (4:3)</PresentationFormat>
  <Paragraphs>94</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FINALPowerPointTEMPLATE</vt:lpstr>
      <vt:lpstr>PowerPoint Presentation</vt:lpstr>
      <vt:lpstr>Agenda</vt:lpstr>
      <vt:lpstr>MA APCD Intake</vt:lpstr>
      <vt:lpstr>Enrollment Trends Update</vt:lpstr>
      <vt:lpstr>PowerPoint Presentation</vt:lpstr>
      <vt:lpstr> Aggregate Data Submissions</vt:lpstr>
      <vt:lpstr>DOI Reporting</vt:lpstr>
      <vt:lpstr>Next Meetings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KATHY HINES</dc:creator>
  <cp:lastModifiedBy>Microsoft Office User</cp:lastModifiedBy>
  <cp:revision>1109</cp:revision>
  <cp:lastPrinted>2020-03-10T14:30:58Z</cp:lastPrinted>
  <dcterms:created xsi:type="dcterms:W3CDTF">2014-02-09T20:57:02Z</dcterms:created>
  <dcterms:modified xsi:type="dcterms:W3CDTF">2021-04-14T13:26:37Z</dcterms:modified>
</cp:coreProperties>
</file>