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0" r:id="rId1"/>
    <p:sldMasterId id="2147483886" r:id="rId2"/>
    <p:sldMasterId id="2147483898" r:id="rId3"/>
  </p:sldMasterIdLst>
  <p:notesMasterIdLst>
    <p:notesMasterId r:id="rId12"/>
  </p:notesMasterIdLst>
  <p:handoutMasterIdLst>
    <p:handoutMasterId r:id="rId13"/>
  </p:handoutMasterIdLst>
  <p:sldIdLst>
    <p:sldId id="256" r:id="rId4"/>
    <p:sldId id="299" r:id="rId5"/>
    <p:sldId id="316" r:id="rId6"/>
    <p:sldId id="337" r:id="rId7"/>
    <p:sldId id="340" r:id="rId8"/>
    <p:sldId id="339" r:id="rId9"/>
    <p:sldId id="341" r:id="rId10"/>
    <p:sldId id="277" r:id="rId11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Osaka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Osaka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Osaka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Osaka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Osaka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Osaka"/>
        <a:cs typeface="Osaka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Osaka"/>
        <a:cs typeface="Osaka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Osaka"/>
        <a:cs typeface="Osaka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Osaka"/>
        <a:cs typeface="Osaka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1" autoAdjust="0"/>
    <p:restoredTop sz="92571" autoAdjust="0"/>
  </p:normalViewPr>
  <p:slideViewPr>
    <p:cSldViewPr>
      <p:cViewPr>
        <p:scale>
          <a:sx n="100" d="100"/>
          <a:sy n="100" d="100"/>
        </p:scale>
        <p:origin x="-1944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68"/>
    </p:cViewPr>
  </p:sorterViewPr>
  <p:notesViewPr>
    <p:cSldViewPr>
      <p:cViewPr>
        <p:scale>
          <a:sx n="92" d="100"/>
          <a:sy n="92" d="100"/>
        </p:scale>
        <p:origin x="-3690" y="-60"/>
      </p:cViewPr>
      <p:guideLst>
        <p:guide orient="horz" pos="292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980"/>
          </a:xfrm>
          <a:prstGeom prst="rect">
            <a:avLst/>
          </a:prstGeom>
        </p:spPr>
        <p:txBody>
          <a:bodyPr vert="horz" lIns="92633" tIns="46316" rIns="92633" bIns="46316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1"/>
            <a:ext cx="3037840" cy="464980"/>
          </a:xfrm>
          <a:prstGeom prst="rect">
            <a:avLst/>
          </a:prstGeom>
        </p:spPr>
        <p:txBody>
          <a:bodyPr vert="horz" lIns="92633" tIns="46316" rIns="92633" bIns="46316" rtlCol="0"/>
          <a:lstStyle>
            <a:lvl1pPr algn="r">
              <a:defRPr sz="1200"/>
            </a:lvl1pPr>
          </a:lstStyle>
          <a:p>
            <a:pPr>
              <a:defRPr/>
            </a:pPr>
            <a:fld id="{0AC4C13E-2AF4-46AA-BDF9-7555BF8E68EF}" type="datetimeFigureOut">
              <a:rPr lang="en-US"/>
              <a:pPr>
                <a:defRPr/>
              </a:pPr>
              <a:t>2/20/2015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8225"/>
            <a:ext cx="3037840" cy="466578"/>
          </a:xfrm>
          <a:prstGeom prst="rect">
            <a:avLst/>
          </a:prstGeom>
        </p:spPr>
        <p:txBody>
          <a:bodyPr vert="horz" lIns="92633" tIns="46316" rIns="92633" bIns="46316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8225"/>
            <a:ext cx="3037840" cy="466578"/>
          </a:xfrm>
          <a:prstGeom prst="rect">
            <a:avLst/>
          </a:prstGeom>
        </p:spPr>
        <p:txBody>
          <a:bodyPr vert="horz" lIns="92633" tIns="46316" rIns="92633" bIns="46316" rtlCol="0" anchor="b"/>
          <a:lstStyle>
            <a:lvl1pPr algn="r">
              <a:defRPr sz="1200"/>
            </a:lvl1pPr>
          </a:lstStyle>
          <a:p>
            <a:pPr>
              <a:defRPr/>
            </a:pPr>
            <a:fld id="{129F0B87-08A9-4DFB-8D93-8FA5C681C5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5086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980"/>
          </a:xfrm>
          <a:prstGeom prst="rect">
            <a:avLst/>
          </a:prstGeom>
        </p:spPr>
        <p:txBody>
          <a:bodyPr vert="horz" lIns="92633" tIns="46316" rIns="92633" bIns="4631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4980"/>
          </a:xfrm>
          <a:prstGeom prst="rect">
            <a:avLst/>
          </a:prstGeom>
        </p:spPr>
        <p:txBody>
          <a:bodyPr vert="horz" lIns="92633" tIns="46316" rIns="92633" bIns="4631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B7B282DA-EFE4-4DC7-99A3-37C6B5FEFF58}" type="datetimeFigureOut">
              <a:rPr lang="en-US"/>
              <a:pPr>
                <a:defRPr/>
              </a:pPr>
              <a:t>2/20/2015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8500"/>
            <a:ext cx="4645025" cy="3484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633" tIns="46316" rIns="92633" bIns="46316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4912"/>
            <a:ext cx="5608320" cy="4183220"/>
          </a:xfrm>
          <a:prstGeom prst="rect">
            <a:avLst/>
          </a:prstGeom>
        </p:spPr>
        <p:txBody>
          <a:bodyPr vert="horz" lIns="92633" tIns="46316" rIns="92633" bIns="46316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8225"/>
            <a:ext cx="3037840" cy="466578"/>
          </a:xfrm>
          <a:prstGeom prst="rect">
            <a:avLst/>
          </a:prstGeom>
        </p:spPr>
        <p:txBody>
          <a:bodyPr vert="horz" lIns="92633" tIns="46316" rIns="92633" bIns="4631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8225"/>
            <a:ext cx="3037840" cy="466578"/>
          </a:xfrm>
          <a:prstGeom prst="rect">
            <a:avLst/>
          </a:prstGeom>
        </p:spPr>
        <p:txBody>
          <a:bodyPr vert="horz" lIns="92633" tIns="46316" rIns="92633" bIns="4631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8BD7BB21-502C-4115-9990-96DDF20D4F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1126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2EEF565-DDDD-464A-A255-B5F231C85EBC}" type="slidenum">
              <a:rPr lang="en-US" smtClean="0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>
              <a:ea typeface="Osaka"/>
              <a:cs typeface="Osaka"/>
            </a:endParaRPr>
          </a:p>
        </p:txBody>
      </p:sp>
      <p:sp>
        <p:nvSpPr>
          <p:cNvPr id="18436" name="Notes Placeholder 1"/>
          <p:cNvSpPr>
            <a:spLocks noGrp="1"/>
          </p:cNvSpPr>
          <p:nvPr>
            <p:ph type="body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5260203-E539-47A1-8BA3-1A7A08BD9B3C}" type="slidenum">
              <a:rPr lang="en-US" smtClean="0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dirty="0" smtClean="0">
              <a:ea typeface="Osaka"/>
              <a:cs typeface="Osaka"/>
            </a:endParaRPr>
          </a:p>
        </p:txBody>
      </p:sp>
      <p:sp>
        <p:nvSpPr>
          <p:cNvPr id="19460" name="Notes Placeholder 1"/>
          <p:cNvSpPr>
            <a:spLocks noGrp="1"/>
          </p:cNvSpPr>
          <p:nvPr>
            <p:ph type="body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 fontScale="70000" lnSpcReduction="20000"/>
          </a:bodyPr>
          <a:lstStyle/>
          <a:p>
            <a:pPr>
              <a:defRPr/>
            </a:pPr>
            <a:endParaRPr lang="en-US" altLang="en-US" baseline="0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9122507-329E-4887-AF02-6EB44C616F3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 lvl="0"/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9122507-329E-4887-AF02-6EB44C616F3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D7BB21-502C-4115-9990-96DDF20D4FC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0064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5800" y="4267200"/>
            <a:ext cx="5608320" cy="457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 fontScale="55000" lnSpcReduction="20000"/>
          </a:bodyPr>
          <a:lstStyle/>
          <a:p>
            <a:pPr marL="0" lv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9122507-329E-4887-AF02-6EB44C616F3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D7BB21-502C-4115-9990-96DDF20D4FC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2112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1CABC2F-1671-46FD-8E73-B2DC8E2CCAD6}" type="slidenum">
              <a:rPr lang="en-US" smtClean="0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smtClean="0">
              <a:ea typeface="Osaka"/>
              <a:cs typeface="Osaka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thinnerrule_09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453188"/>
            <a:ext cx="7773987" cy="2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 descr="thinrule_09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</p:spPr>
        <p:txBody>
          <a:bodyPr/>
          <a:lstStyle>
            <a:lvl1pPr algn="ctr">
              <a:defRPr sz="3600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Times" pitchFamily="18" charset="0"/>
              <a:buNone/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0904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68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838200"/>
            <a:ext cx="1790700" cy="5105400"/>
          </a:xfrm>
        </p:spPr>
        <p:txBody>
          <a:bodyPr vert="eaVert"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838200"/>
            <a:ext cx="5715000" cy="5105400"/>
          </a:xfrm>
        </p:spPr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7412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thinnerrule_09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453188"/>
            <a:ext cx="7773987" cy="2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 descr="thinrule_09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</p:spPr>
        <p:txBody>
          <a:bodyPr/>
          <a:lstStyle>
            <a:lvl1pPr algn="ctr">
              <a:defRPr sz="3600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Times" pitchFamily="18" charset="0"/>
              <a:buNone/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6348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hinrule_09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78839CF5-AA51-4436-8BB1-643D76291E4F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6582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03A7F7C0-A169-4E36-9CF2-A143A981D7B4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08102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32FD5AB4-29BB-4CE2-9E20-E289110DA470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810000" cy="411480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10000" cy="411480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6719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153400" cy="1112838"/>
          </a:xfrm>
        </p:spPr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524000"/>
            <a:ext cx="3962400" cy="650875"/>
          </a:xfrm>
        </p:spPr>
        <p:txBody>
          <a:bodyPr anchor="b"/>
          <a:lstStyle>
            <a:lvl1pPr marL="0" indent="0">
              <a:buNone/>
              <a:defRPr sz="22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133600"/>
            <a:ext cx="3963988" cy="3992563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79134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5809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09839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14400"/>
            <a:ext cx="5035550" cy="5211763"/>
          </a:xfrm>
        </p:spPr>
        <p:txBody>
          <a:bodyPr/>
          <a:lstStyle>
            <a:lvl1pPr>
              <a:defRPr sz="3200">
                <a:latin typeface="Calibri" pitchFamily="34" charset="0"/>
                <a:cs typeface="Calibri" pitchFamily="34" charset="0"/>
              </a:defRPr>
            </a:lvl1pPr>
            <a:lvl2pPr>
              <a:defRPr sz="2800">
                <a:latin typeface="Calibri" pitchFamily="34" charset="0"/>
                <a:cs typeface="Calibri" pitchFamily="34" charset="0"/>
              </a:defRPr>
            </a:lvl2pPr>
            <a:lvl3pPr>
              <a:defRPr sz="2400">
                <a:latin typeface="Calibri" pitchFamily="34" charset="0"/>
                <a:cs typeface="Calibri" pitchFamily="34" charset="0"/>
              </a:defRPr>
            </a:lvl3pPr>
            <a:lvl4pPr>
              <a:defRPr sz="2000">
                <a:latin typeface="Calibri" pitchFamily="34" charset="0"/>
                <a:cs typeface="Calibri" pitchFamily="34" charset="0"/>
              </a:defRPr>
            </a:lvl4pPr>
            <a:lvl5pPr>
              <a:defRPr sz="2000">
                <a:latin typeface="Calibri" pitchFamily="34" charset="0"/>
                <a:cs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2060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hinrule_09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ED5D358E-284E-47DD-A887-D11A01AF3CD9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8206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4399"/>
            <a:ext cx="5522912" cy="38131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468600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5892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838200"/>
            <a:ext cx="1790700" cy="5105400"/>
          </a:xfrm>
        </p:spPr>
        <p:txBody>
          <a:bodyPr vert="eaVert"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838200"/>
            <a:ext cx="5715000" cy="5105400"/>
          </a:xfrm>
        </p:spPr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6171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thinnerrule_09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453188"/>
            <a:ext cx="7773987" cy="2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 descr="thinrule_09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</p:spPr>
        <p:txBody>
          <a:bodyPr/>
          <a:lstStyle>
            <a:lvl1pPr algn="ctr">
              <a:defRPr sz="3600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Times" pitchFamily="18" charset="0"/>
              <a:buNone/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0124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hinrule_09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ED5D358E-284E-47DD-A887-D11A01AF3CD9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4538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02F7F780-AAD5-4B86-99FD-4E2D25F88FC0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5132885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374D7148-2F90-4E97-A04C-EBCC89ACF6F6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810000" cy="411480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10000" cy="411480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3084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153400" cy="1112838"/>
          </a:xfrm>
        </p:spPr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524000"/>
            <a:ext cx="3962400" cy="650875"/>
          </a:xfrm>
        </p:spPr>
        <p:txBody>
          <a:bodyPr anchor="b"/>
          <a:lstStyle>
            <a:lvl1pPr marL="0" indent="0">
              <a:buNone/>
              <a:defRPr sz="22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133600"/>
            <a:ext cx="3963988" cy="3992563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66324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5013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3044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02F7F780-AAD5-4B86-99FD-4E2D25F88FC0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7922239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14400"/>
            <a:ext cx="5035550" cy="5211763"/>
          </a:xfrm>
        </p:spPr>
        <p:txBody>
          <a:bodyPr/>
          <a:lstStyle>
            <a:lvl1pPr>
              <a:defRPr sz="3200">
                <a:latin typeface="Calibri" pitchFamily="34" charset="0"/>
                <a:cs typeface="Calibri" pitchFamily="34" charset="0"/>
              </a:defRPr>
            </a:lvl1pPr>
            <a:lvl2pPr>
              <a:defRPr sz="2800">
                <a:latin typeface="Calibri" pitchFamily="34" charset="0"/>
                <a:cs typeface="Calibri" pitchFamily="34" charset="0"/>
              </a:defRPr>
            </a:lvl2pPr>
            <a:lvl3pPr>
              <a:defRPr sz="2400">
                <a:latin typeface="Calibri" pitchFamily="34" charset="0"/>
                <a:cs typeface="Calibri" pitchFamily="34" charset="0"/>
              </a:defRPr>
            </a:lvl3pPr>
            <a:lvl4pPr>
              <a:defRPr sz="2000">
                <a:latin typeface="Calibri" pitchFamily="34" charset="0"/>
                <a:cs typeface="Calibri" pitchFamily="34" charset="0"/>
              </a:defRPr>
            </a:lvl4pPr>
            <a:lvl5pPr>
              <a:defRPr sz="2000">
                <a:latin typeface="Calibri" pitchFamily="34" charset="0"/>
                <a:cs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2110834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4399"/>
            <a:ext cx="5522912" cy="38131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0405158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9678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838200"/>
            <a:ext cx="1790700" cy="5105400"/>
          </a:xfrm>
        </p:spPr>
        <p:txBody>
          <a:bodyPr vert="eaVert"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838200"/>
            <a:ext cx="5715000" cy="5105400"/>
          </a:xfrm>
        </p:spPr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804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374D7148-2F90-4E97-A04C-EBCC89ACF6F6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810000" cy="411480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10000" cy="411480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840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153400" cy="1112838"/>
          </a:xfrm>
        </p:spPr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524000"/>
            <a:ext cx="3962400" cy="650875"/>
          </a:xfrm>
        </p:spPr>
        <p:txBody>
          <a:bodyPr anchor="b"/>
          <a:lstStyle>
            <a:lvl1pPr marL="0" indent="0">
              <a:buNone/>
              <a:defRPr sz="22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133600"/>
            <a:ext cx="3963988" cy="3992563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68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125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4086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14400"/>
            <a:ext cx="5035550" cy="5211763"/>
          </a:xfrm>
        </p:spPr>
        <p:txBody>
          <a:bodyPr/>
          <a:lstStyle>
            <a:lvl1pPr>
              <a:defRPr sz="3200">
                <a:latin typeface="Calibri" pitchFamily="34" charset="0"/>
                <a:cs typeface="Calibri" pitchFamily="34" charset="0"/>
              </a:defRPr>
            </a:lvl1pPr>
            <a:lvl2pPr>
              <a:defRPr sz="2800">
                <a:latin typeface="Calibri" pitchFamily="34" charset="0"/>
                <a:cs typeface="Calibri" pitchFamily="34" charset="0"/>
              </a:defRPr>
            </a:lvl2pPr>
            <a:lvl3pPr>
              <a:defRPr sz="2400">
                <a:latin typeface="Calibri" pitchFamily="34" charset="0"/>
                <a:cs typeface="Calibri" pitchFamily="34" charset="0"/>
              </a:defRPr>
            </a:lvl3pPr>
            <a:lvl4pPr>
              <a:defRPr sz="2000">
                <a:latin typeface="Calibri" pitchFamily="34" charset="0"/>
                <a:cs typeface="Calibri" pitchFamily="34" charset="0"/>
              </a:defRPr>
            </a:lvl4pPr>
            <a:lvl5pPr>
              <a:defRPr sz="2000">
                <a:latin typeface="Calibri" pitchFamily="34" charset="0"/>
                <a:cs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88562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4399"/>
            <a:ext cx="5522912" cy="38131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22686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1028" name="Picture 4" descr="thinrule_0910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thinnerrule_091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453188"/>
            <a:ext cx="7773987" cy="2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609600" y="6096000"/>
            <a:ext cx="352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eaLnBrk="1" hangingPunct="1">
              <a:defRPr/>
            </a:pPr>
            <a:r>
              <a:rPr lang="en-US" altLang="en-US" sz="2400" smtClean="0">
                <a:latin typeface="Verdana Bold" pitchFamily="34" charset="0"/>
                <a:ea typeface="Geneva"/>
                <a:cs typeface="Geneva"/>
              </a:rPr>
              <a:t>  </a:t>
            </a:r>
          </a:p>
        </p:txBody>
      </p:sp>
      <p:sp>
        <p:nvSpPr>
          <p:cNvPr id="1031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D98681AA-0499-4929-94C4-3C0C9449C023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pic>
        <p:nvPicPr>
          <p:cNvPr id="1032" name="Picture 2" descr="\\SBSSERVER\RedirectedFolders\bstewart\Desktop\Commenwealth of Mass.gif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91200"/>
            <a:ext cx="457200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  <p:sldLayoutId id="2147483883" r:id="rId2"/>
    <p:sldLayoutId id="2147483884" r:id="rId3"/>
    <p:sldLayoutId id="2147483885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+mj-ea"/>
          <a:cs typeface="Osaka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97AB"/>
        </a:buClr>
        <a:buSzPct val="125000"/>
        <a:buFont typeface="Times" pitchFamily="18" charset="0"/>
        <a:buChar char="•"/>
        <a:defRPr sz="24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9999"/>
        </a:buClr>
        <a:buSzPct val="130000"/>
        <a:buFont typeface="Times" pitchFamily="18" charset="0"/>
        <a:buChar char="•"/>
        <a:defRPr sz="20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1028" name="Picture 4" descr="thinrule_0910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thinnerrule_091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453188"/>
            <a:ext cx="7773987" cy="2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609600" y="6096000"/>
            <a:ext cx="352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eaLnBrk="1" hangingPunct="1">
              <a:defRPr/>
            </a:pPr>
            <a:r>
              <a:rPr lang="en-US" altLang="en-US" sz="2400" smtClean="0">
                <a:solidFill>
                  <a:srgbClr val="000000"/>
                </a:solidFill>
                <a:latin typeface="Verdana Bold" pitchFamily="34" charset="0"/>
                <a:ea typeface="Geneva"/>
                <a:cs typeface="Geneva"/>
              </a:rPr>
              <a:t>  </a:t>
            </a:r>
          </a:p>
        </p:txBody>
      </p:sp>
      <p:sp>
        <p:nvSpPr>
          <p:cNvPr id="1031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47E67DB1-F9D4-4291-94CE-B12190BB1CD6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pic>
        <p:nvPicPr>
          <p:cNvPr id="1032" name="Picture 2" descr="\\SBSSERVER\RedirectedFolders\bstewart\Desktop\Commenwealth of Mass.gif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91200"/>
            <a:ext cx="457200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8086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  <p:sldLayoutId id="2147483892" r:id="rId6"/>
    <p:sldLayoutId id="2147483893" r:id="rId7"/>
    <p:sldLayoutId id="2147483894" r:id="rId8"/>
    <p:sldLayoutId id="2147483895" r:id="rId9"/>
    <p:sldLayoutId id="2147483896" r:id="rId10"/>
    <p:sldLayoutId id="214748389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+mj-ea"/>
          <a:cs typeface="Osaka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97AB"/>
        </a:buClr>
        <a:buSzPct val="125000"/>
        <a:buFont typeface="Times" pitchFamily="18" charset="0"/>
        <a:buChar char="•"/>
        <a:defRPr sz="24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9999"/>
        </a:buClr>
        <a:buSzPct val="130000"/>
        <a:buFont typeface="Times" pitchFamily="18" charset="0"/>
        <a:buChar char="•"/>
        <a:defRPr sz="20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1028" name="Picture 4" descr="thinrule_0910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thinnerrule_091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453188"/>
            <a:ext cx="7773987" cy="2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609600" y="6096000"/>
            <a:ext cx="352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eaLnBrk="1" hangingPunct="1">
              <a:defRPr/>
            </a:pPr>
            <a:r>
              <a:rPr lang="en-US" altLang="en-US" sz="2400" smtClean="0">
                <a:solidFill>
                  <a:srgbClr val="000000"/>
                </a:solidFill>
                <a:latin typeface="Verdana Bold" pitchFamily="34" charset="0"/>
                <a:ea typeface="Geneva"/>
                <a:cs typeface="Geneva"/>
              </a:rPr>
              <a:t>  </a:t>
            </a:r>
          </a:p>
        </p:txBody>
      </p:sp>
      <p:sp>
        <p:nvSpPr>
          <p:cNvPr id="1031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D98681AA-0499-4929-94C4-3C0C9449C023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pic>
        <p:nvPicPr>
          <p:cNvPr id="1032" name="Picture 2" descr="\\SBSSERVER\RedirectedFolders\bstewart\Desktop\Commenwealth of Mass.gif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91200"/>
            <a:ext cx="457200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84145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900" r:id="rId2"/>
    <p:sldLayoutId id="2147483901" r:id="rId3"/>
    <p:sldLayoutId id="2147483902" r:id="rId4"/>
    <p:sldLayoutId id="2147483903" r:id="rId5"/>
    <p:sldLayoutId id="2147483904" r:id="rId6"/>
    <p:sldLayoutId id="2147483905" r:id="rId7"/>
    <p:sldLayoutId id="2147483906" r:id="rId8"/>
    <p:sldLayoutId id="2147483907" r:id="rId9"/>
    <p:sldLayoutId id="2147483908" r:id="rId10"/>
    <p:sldLayoutId id="2147483909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+mj-ea"/>
          <a:cs typeface="Osaka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97AB"/>
        </a:buClr>
        <a:buSzPct val="125000"/>
        <a:buFont typeface="Times" pitchFamily="18" charset="0"/>
        <a:buChar char="•"/>
        <a:defRPr sz="24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9999"/>
        </a:buClr>
        <a:buSzPct val="130000"/>
        <a:buFont typeface="Times" pitchFamily="18" charset="0"/>
        <a:buChar char="•"/>
        <a:defRPr sz="20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sqac@state.ma.us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Statewide Quality Advisory Committee (SQAC) Meeting</a:t>
            </a:r>
            <a:endParaRPr lang="en-US" altLang="en-US" sz="3100" smtClean="0"/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February 23, 2015</a:t>
            </a:r>
          </a:p>
        </p:txBody>
      </p:sp>
      <p:pic>
        <p:nvPicPr>
          <p:cNvPr id="6148" name="Picture 2" descr="\\SBSSERVER\RedirectedFolders\bstewart\Desktop\Commenwealth of Mass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91200"/>
            <a:ext cx="45085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2" descr="\\SBSSERVER\RedirectedFolders\bstewart\Desktop\Commenwealth of Mass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895600"/>
            <a:ext cx="838200" cy="103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Agenda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altLang="en-US" sz="2200" dirty="0" smtClean="0"/>
              <a:t>Welcome and approve minutes			3:00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en-US" sz="2200" dirty="0" smtClean="0"/>
              <a:t>Summary of outreach and SQAC strategic planning</a:t>
            </a:r>
            <a:r>
              <a:rPr lang="en-US" sz="2200" dirty="0"/>
              <a:t>	</a:t>
            </a:r>
            <a:r>
              <a:rPr lang="en-US" altLang="en-US" sz="2200" dirty="0" smtClean="0"/>
              <a:t>3:15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en-US" sz="2200" dirty="0" smtClean="0"/>
              <a:t>SQAC 2015 – Quality Priorities	</a:t>
            </a:r>
            <a:r>
              <a:rPr lang="en-US" sz="2000" dirty="0" smtClean="0"/>
              <a:t>		</a:t>
            </a:r>
            <a:r>
              <a:rPr lang="en-US" altLang="en-US" sz="2200" dirty="0" smtClean="0"/>
              <a:t>3:30</a:t>
            </a:r>
            <a:r>
              <a:rPr lang="en-US" altLang="en-US" sz="2200" dirty="0"/>
              <a:t>	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en-US" altLang="en-US" sz="2200" dirty="0"/>
              <a:t>Next steps </a:t>
            </a:r>
            <a:r>
              <a:rPr lang="en-US" sz="2200" dirty="0"/>
              <a:t>						</a:t>
            </a:r>
            <a:r>
              <a:rPr lang="en-US" altLang="en-US" sz="2200" dirty="0"/>
              <a:t>4:45</a:t>
            </a:r>
          </a:p>
          <a:p>
            <a:pPr marL="0" indent="0" eaLnBrk="1" hangingPunct="1">
              <a:buNone/>
            </a:pPr>
            <a:endParaRPr lang="en-US" altLang="en-U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</a:t>
            </a:r>
            <a:r>
              <a:rPr lang="en-US" dirty="0" smtClean="0"/>
              <a:t>can state government do </a:t>
            </a:r>
            <a:r>
              <a:rPr lang="en-US" dirty="0"/>
              <a:t>to support quality measurement and reporting?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en-US" dirty="0"/>
              <a:t>Standardize and align quality </a:t>
            </a:r>
            <a:r>
              <a:rPr lang="en-US" dirty="0" smtClean="0"/>
              <a:t>measures</a:t>
            </a:r>
          </a:p>
          <a:p>
            <a:pPr lvl="1"/>
            <a:r>
              <a:rPr lang="en-US" dirty="0" smtClean="0"/>
              <a:t>Reduce </a:t>
            </a:r>
            <a:r>
              <a:rPr lang="en-US" dirty="0"/>
              <a:t>overlapping </a:t>
            </a:r>
            <a:r>
              <a:rPr lang="en-US" dirty="0" smtClean="0"/>
              <a:t>measures</a:t>
            </a:r>
          </a:p>
          <a:p>
            <a:pPr lvl="1"/>
            <a:r>
              <a:rPr lang="en-US" dirty="0" smtClean="0"/>
              <a:t>Set </a:t>
            </a:r>
            <a:r>
              <a:rPr lang="en-US" dirty="0"/>
              <a:t>uniform measure specifications </a:t>
            </a:r>
            <a:endParaRPr lang="en-US" dirty="0" smtClean="0"/>
          </a:p>
          <a:p>
            <a:pPr lvl="1"/>
            <a:r>
              <a:rPr lang="en-US" dirty="0" smtClean="0"/>
              <a:t>Have </a:t>
            </a:r>
            <a:r>
              <a:rPr lang="en-US" dirty="0"/>
              <a:t>one measure set for </a:t>
            </a:r>
            <a:r>
              <a:rPr lang="en-US" dirty="0" err="1" smtClean="0"/>
              <a:t>tiering</a:t>
            </a:r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Set health and quality priorities for state	</a:t>
            </a:r>
            <a:endParaRPr lang="en-US" dirty="0" smtClean="0"/>
          </a:p>
          <a:p>
            <a:pPr lvl="1"/>
            <a:r>
              <a:rPr lang="en-US" dirty="0" smtClean="0"/>
              <a:t>Focus </a:t>
            </a:r>
            <a:r>
              <a:rPr lang="en-US" dirty="0"/>
              <a:t>measures around </a:t>
            </a:r>
            <a:r>
              <a:rPr lang="en-US" dirty="0" smtClean="0"/>
              <a:t>priorities</a:t>
            </a:r>
          </a:p>
          <a:p>
            <a:pPr lvl="1"/>
            <a:r>
              <a:rPr lang="en-US" dirty="0" smtClean="0"/>
              <a:t>Set corresponding statewide </a:t>
            </a:r>
            <a:r>
              <a:rPr lang="en-US" dirty="0"/>
              <a:t>performance </a:t>
            </a:r>
            <a:r>
              <a:rPr lang="en-US" dirty="0" smtClean="0"/>
              <a:t>goals</a:t>
            </a:r>
          </a:p>
          <a:p>
            <a:pPr lvl="1"/>
            <a:r>
              <a:rPr lang="en-US" dirty="0" smtClean="0"/>
              <a:t>Use </a:t>
            </a:r>
            <a:r>
              <a:rPr lang="en-US" dirty="0"/>
              <a:t>most recent performance thresholds</a:t>
            </a:r>
          </a:p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</a:t>
            </a:r>
            <a:r>
              <a:rPr lang="en-US" dirty="0" smtClean="0"/>
              <a:t>can state government do </a:t>
            </a:r>
            <a:r>
              <a:rPr lang="en-US" dirty="0"/>
              <a:t>to support quality measurement and reporting?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en-US" dirty="0"/>
              <a:t>Provide more outcomes measures and </a:t>
            </a:r>
            <a:r>
              <a:rPr lang="en-US" dirty="0" smtClean="0"/>
              <a:t>data reporting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Provide more current data, collect new data and report </a:t>
            </a:r>
            <a:r>
              <a:rPr lang="en-US" dirty="0" smtClean="0"/>
              <a:t>data more </a:t>
            </a:r>
            <a:r>
              <a:rPr lang="en-US" dirty="0"/>
              <a:t>frequently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Support purchaser /consumer decision-making</a:t>
            </a:r>
          </a:p>
          <a:p>
            <a:pPr lvl="1"/>
            <a:r>
              <a:rPr lang="en-US" dirty="0"/>
              <a:t>Publish quality and cost data together</a:t>
            </a:r>
          </a:p>
          <a:p>
            <a:pPr lvl="1"/>
            <a:r>
              <a:rPr lang="en-US" dirty="0"/>
              <a:t>Report provider-specific results</a:t>
            </a:r>
          </a:p>
          <a:p>
            <a:pPr lvl="1"/>
            <a:r>
              <a:rPr lang="en-US" dirty="0"/>
              <a:t>Measure specialists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2334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n-US" dirty="0"/>
              <a:t>Core SQAC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r>
              <a:rPr lang="en-US" dirty="0" smtClean="0"/>
              <a:t>Continued stewardship of the SQMS </a:t>
            </a:r>
          </a:p>
          <a:p>
            <a:r>
              <a:rPr lang="en-US" dirty="0" smtClean="0"/>
              <a:t>Advise CHIA on ongoing quality work</a:t>
            </a:r>
          </a:p>
          <a:p>
            <a:r>
              <a:rPr lang="en-US" dirty="0" smtClean="0"/>
              <a:t>Review and advise on specialty measure pilot: maternity measures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spcBef>
                <a:spcPct val="0"/>
              </a:spcBef>
              <a:buNone/>
            </a:pPr>
            <a:r>
              <a:rPr lang="en-US" sz="2800" dirty="0">
                <a:latin typeface="Segoe UI Semibold" pitchFamily="34" charset="0"/>
                <a:ea typeface="+mj-ea"/>
                <a:cs typeface="Osaka"/>
              </a:rPr>
              <a:t>SQAC Opportunities?</a:t>
            </a:r>
          </a:p>
          <a:p>
            <a:r>
              <a:rPr lang="en-US" dirty="0" smtClean="0"/>
              <a:t>Set priorities</a:t>
            </a:r>
          </a:p>
          <a:p>
            <a:r>
              <a:rPr lang="en-US" dirty="0" smtClean="0"/>
              <a:t>Drive focus / investment / improvement</a:t>
            </a:r>
          </a:p>
          <a:p>
            <a:r>
              <a:rPr lang="en-US" dirty="0" smtClean="0"/>
              <a:t>Advise CHIA and other state agencies</a:t>
            </a:r>
          </a:p>
          <a:p>
            <a:r>
              <a:rPr lang="en-US" dirty="0" smtClean="0"/>
              <a:t>Promote alignment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76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Proposal: Promoting Health Care Quality Priorities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Define the priorities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Set corresponding quality goals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Choose appropriate measures for those goals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Set benchmark or performance target for each measure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Advise CHIA on </a:t>
            </a:r>
            <a:r>
              <a:rPr lang="en-US" dirty="0"/>
              <a:t>performance monitoring approach (public reporting, private reporting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207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2015 </a:t>
            </a:r>
            <a:r>
              <a:rPr lang="en-US" altLang="en-US" dirty="0" smtClean="0"/>
              <a:t>SQAC Calendar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February 23</a:t>
            </a:r>
          </a:p>
          <a:p>
            <a:r>
              <a:rPr lang="en-US" dirty="0" smtClean="0"/>
              <a:t>April 27</a:t>
            </a:r>
          </a:p>
          <a:p>
            <a:r>
              <a:rPr lang="en-US" dirty="0" smtClean="0"/>
              <a:t>June 22</a:t>
            </a:r>
          </a:p>
          <a:p>
            <a:r>
              <a:rPr lang="en-US" dirty="0" smtClean="0"/>
              <a:t>September 21</a:t>
            </a:r>
          </a:p>
          <a:p>
            <a:r>
              <a:rPr lang="en-US" dirty="0" smtClean="0"/>
              <a:t>October 19</a:t>
            </a:r>
          </a:p>
          <a:p>
            <a:r>
              <a:rPr lang="en-US" dirty="0" smtClean="0"/>
              <a:t>December 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625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Monday, April 27</a:t>
            </a:r>
            <a:endParaRPr lang="en-US" altLang="en-US" baseline="30000" dirty="0" smtClean="0"/>
          </a:p>
          <a:p>
            <a:pPr>
              <a:buFont typeface="Times" pitchFamily="18" charset="0"/>
              <a:buNone/>
            </a:pPr>
            <a:r>
              <a:rPr lang="en-US" altLang="en-US" dirty="0" smtClean="0"/>
              <a:t>	3:00-5:00 p.m.</a:t>
            </a:r>
          </a:p>
          <a:p>
            <a:pPr>
              <a:buFont typeface="Times" pitchFamily="18" charset="0"/>
              <a:buNone/>
            </a:pPr>
            <a:r>
              <a:rPr lang="en-US" altLang="en-US" dirty="0" smtClean="0"/>
              <a:t>	501 Boylston Street, 5th Floor</a:t>
            </a:r>
          </a:p>
          <a:p>
            <a:pPr>
              <a:buFont typeface="Times" pitchFamily="18" charset="0"/>
              <a:buNone/>
            </a:pPr>
            <a:r>
              <a:rPr lang="en-US" altLang="en-US" dirty="0" smtClean="0"/>
              <a:t>	Boston, MA 02116 </a:t>
            </a:r>
          </a:p>
        </p:txBody>
      </p:sp>
      <p:sp>
        <p:nvSpPr>
          <p:cNvPr id="1638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Next scheduled meeting</a:t>
            </a:r>
          </a:p>
        </p:txBody>
      </p:sp>
      <p:sp>
        <p:nvSpPr>
          <p:cNvPr id="16388" name="Title 1"/>
          <p:cNvSpPr txBox="1">
            <a:spLocks/>
          </p:cNvSpPr>
          <p:nvPr/>
        </p:nvSpPr>
        <p:spPr bwMode="auto">
          <a:xfrm>
            <a:off x="762000" y="3657600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lr>
                <a:srgbClr val="0097AB"/>
              </a:buClr>
              <a:buSzPct val="125000"/>
              <a:buFont typeface="Times" pitchFamily="18" charset="0"/>
              <a:buChar char="•"/>
              <a:defRPr sz="24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9999"/>
              </a:buClr>
              <a:buSzPct val="130000"/>
              <a:buFont typeface="Times" pitchFamily="18" charset="0"/>
              <a:buChar char="•"/>
              <a:defRPr sz="20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Segoe UI Semibold" pitchFamily="34" charset="0"/>
                <a:cs typeface="Osaka"/>
              </a:rPr>
              <a:t>For more information</a:t>
            </a:r>
          </a:p>
        </p:txBody>
      </p:sp>
      <p:sp>
        <p:nvSpPr>
          <p:cNvPr id="16389" name="Content Placeholder 2"/>
          <p:cNvSpPr txBox="1">
            <a:spLocks/>
          </p:cNvSpPr>
          <p:nvPr/>
        </p:nvSpPr>
        <p:spPr bwMode="auto">
          <a:xfrm>
            <a:off x="762000" y="4657725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rgbClr val="0097AB"/>
              </a:buClr>
              <a:buSzPct val="125000"/>
              <a:buFont typeface="Times" pitchFamily="18" charset="0"/>
              <a:buChar char="•"/>
              <a:defRPr sz="24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9999"/>
              </a:buClr>
              <a:buSzPct val="130000"/>
              <a:buFont typeface="Times" pitchFamily="18" charset="0"/>
              <a:buChar char="•"/>
              <a:defRPr sz="20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9pPr>
          </a:lstStyle>
          <a:p>
            <a:pPr eaLnBrk="1" hangingPunct="1"/>
            <a:r>
              <a:rPr lang="en-US" altLang="en-US" dirty="0">
                <a:cs typeface="Osaka"/>
                <a:hlinkClick r:id="rId3"/>
              </a:rPr>
              <a:t>http://chiamass.gov/sqac</a:t>
            </a:r>
            <a:r>
              <a:rPr lang="en-US" altLang="en-US" dirty="0" smtClean="0">
                <a:cs typeface="Osaka"/>
                <a:hlinkClick r:id="rId3"/>
              </a:rPr>
              <a:t>/</a:t>
            </a:r>
          </a:p>
          <a:p>
            <a:pPr eaLnBrk="1" hangingPunct="1"/>
            <a:r>
              <a:rPr lang="en-US" altLang="en-US" dirty="0" smtClean="0">
                <a:cs typeface="Osaka"/>
                <a:hlinkClick r:id="rId3"/>
              </a:rPr>
              <a:t>sqac</a:t>
            </a:r>
            <a:r>
              <a:rPr lang="en-US" altLang="en-US" dirty="0">
                <a:cs typeface="Osaka"/>
                <a:hlinkClick r:id="rId3"/>
              </a:rPr>
              <a:t>@state.ma.us</a:t>
            </a:r>
            <a:r>
              <a:rPr lang="en-US" altLang="en-US" dirty="0">
                <a:cs typeface="Osaka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Verdana Bold"/>
        <a:ea typeface="Osaka"/>
        <a:cs typeface=""/>
      </a:majorFont>
      <a:minorFont>
        <a:latin typeface="Verdana Bold"/>
        <a:ea typeface="Osak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Verdana Bold"/>
        <a:ea typeface="Osaka"/>
        <a:cs typeface=""/>
      </a:majorFont>
      <a:minorFont>
        <a:latin typeface="Verdana Bold"/>
        <a:ea typeface="Osak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Verdana Bold"/>
        <a:ea typeface="Osaka"/>
        <a:cs typeface=""/>
      </a:majorFont>
      <a:minorFont>
        <a:latin typeface="Verdana Bold"/>
        <a:ea typeface="Osak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FHC PPT Template (Ben)</Template>
  <TotalTime>0</TotalTime>
  <Words>224</Words>
  <Application>Microsoft Office PowerPoint</Application>
  <PresentationFormat>On-screen Show (4:3)</PresentationFormat>
  <Paragraphs>66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Blank Presentation</vt:lpstr>
      <vt:lpstr>1_Blank Presentation</vt:lpstr>
      <vt:lpstr>2_Blank Presentation</vt:lpstr>
      <vt:lpstr>Statewide Quality Advisory Committee (SQAC) Meeting</vt:lpstr>
      <vt:lpstr>Agenda</vt:lpstr>
      <vt:lpstr>What can state government do to support quality measurement and reporting?</vt:lpstr>
      <vt:lpstr>What can state government do to support quality measurement and reporting?</vt:lpstr>
      <vt:lpstr>Core SQAC Work</vt:lpstr>
      <vt:lpstr>Proposal: Promoting Health Care Quality Priorities</vt:lpstr>
      <vt:lpstr>2015 SQAC Calendar</vt:lpstr>
      <vt:lpstr>Next scheduled meeting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2013-04-22T13:14:10Z</dcterms:created>
  <dcterms:modified xsi:type="dcterms:W3CDTF">2015-02-20T20:05:33Z</dcterms:modified>
</cp:coreProperties>
</file>