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1"/>
    <p:sldMasterId id="2147483886" r:id="rId2"/>
    <p:sldMasterId id="2147483898" r:id="rId3"/>
  </p:sldMasterIdLst>
  <p:notesMasterIdLst>
    <p:notesMasterId r:id="rId13"/>
  </p:notesMasterIdLst>
  <p:handoutMasterIdLst>
    <p:handoutMasterId r:id="rId14"/>
  </p:handoutMasterIdLst>
  <p:sldIdLst>
    <p:sldId id="256" r:id="rId4"/>
    <p:sldId id="299" r:id="rId5"/>
    <p:sldId id="346" r:id="rId6"/>
    <p:sldId id="339" r:id="rId7"/>
    <p:sldId id="340" r:id="rId8"/>
    <p:sldId id="345" r:id="rId9"/>
    <p:sldId id="337" r:id="rId10"/>
    <p:sldId id="316" r:id="rId11"/>
    <p:sldId id="277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Osaka"/>
        <a:cs typeface="Osaka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Osaka"/>
        <a:cs typeface="Osak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B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 autoAdjust="0"/>
    <p:restoredTop sz="92571" autoAdjust="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8"/>
    </p:cViewPr>
  </p:sorterViewPr>
  <p:notesViewPr>
    <p:cSldViewPr>
      <p:cViewPr>
        <p:scale>
          <a:sx n="92" d="100"/>
          <a:sy n="92" d="100"/>
        </p:scale>
        <p:origin x="-3690" y="-60"/>
      </p:cViewPr>
      <p:guideLst>
        <p:guide orient="horz" pos="292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>
              <a:defRPr sz="1200"/>
            </a:lvl1pPr>
          </a:lstStyle>
          <a:p>
            <a:pPr>
              <a:defRPr/>
            </a:pPr>
            <a:fld id="{0AC4C13E-2AF4-46AA-BDF9-7555BF8E68EF}" type="datetimeFigureOut">
              <a:rPr lang="en-US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>
              <a:defRPr sz="1200"/>
            </a:lvl1pPr>
          </a:lstStyle>
          <a:p>
            <a:pPr>
              <a:defRPr/>
            </a:pPr>
            <a:fld id="{129F0B87-08A9-4DFB-8D93-8FA5C681C5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50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980"/>
          </a:xfrm>
          <a:prstGeom prst="rect">
            <a:avLst/>
          </a:prstGeom>
        </p:spPr>
        <p:txBody>
          <a:bodyPr vert="horz" lIns="92633" tIns="46316" rIns="92633" bIns="463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7B282DA-EFE4-4DC7-99A3-37C6B5FEFF58}" type="datetimeFigureOut">
              <a:rPr lang="en-US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33" tIns="46316" rIns="92633" bIns="4631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4912"/>
            <a:ext cx="5608320" cy="4183220"/>
          </a:xfrm>
          <a:prstGeom prst="rect">
            <a:avLst/>
          </a:prstGeom>
        </p:spPr>
        <p:txBody>
          <a:bodyPr vert="horz" lIns="92633" tIns="46316" rIns="92633" bIns="4631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8225"/>
            <a:ext cx="3037840" cy="466578"/>
          </a:xfrm>
          <a:prstGeom prst="rect">
            <a:avLst/>
          </a:prstGeom>
        </p:spPr>
        <p:txBody>
          <a:bodyPr vert="horz" lIns="92633" tIns="46316" rIns="92633" bIns="463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8BD7BB21-502C-4115-9990-96DDF20D4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126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EEF565-DDDD-464A-A255-B5F231C85EB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ea typeface="Osaka"/>
              <a:cs typeface="Osaka"/>
            </a:endParaRPr>
          </a:p>
        </p:txBody>
      </p:sp>
      <p:sp>
        <p:nvSpPr>
          <p:cNvPr id="18436" name="Notes Placeholder 1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260203-E539-47A1-8BA3-1A7A08BD9B3C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 smtClean="0">
              <a:ea typeface="Osaka"/>
              <a:cs typeface="Osaka"/>
            </a:endParaRPr>
          </a:p>
        </p:txBody>
      </p:sp>
      <p:sp>
        <p:nvSpPr>
          <p:cNvPr id="19460" name="Notes Placeholder 1"/>
          <p:cNvSpPr>
            <a:spLocks noGrp="1"/>
          </p:cNvSpPr>
          <p:nvPr>
            <p:ph type="body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70000" lnSpcReduction="20000"/>
          </a:bodyPr>
          <a:lstStyle/>
          <a:p>
            <a:pPr>
              <a:defRPr/>
            </a:pPr>
            <a:endParaRPr lang="en-US" altLang="en-US" baseline="0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267200"/>
            <a:ext cx="560832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pPr marL="0" lv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BD7BB21-502C-4115-9990-96DDF20D4FC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064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lvl="0"/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9122507-329E-4887-AF02-6EB44C616F3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CABC2F-1671-46FD-8E73-B2DC8E2CCAD6}" type="slidenum">
              <a:rPr lang="en-US" smtClean="0">
                <a:ea typeface="Osaka"/>
                <a:cs typeface="Osaka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>
              <a:ea typeface="Osaka"/>
              <a:cs typeface="Osak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90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8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741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6348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78839CF5-AA51-4436-8BB1-643D76291E4F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6582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3A7F7C0-A169-4E36-9CF2-A143A981D7B4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0810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2FD5AB4-29BB-4CE2-9E20-E289110DA47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671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9134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580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09839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206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8206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6860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5892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171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thinner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thinrule_09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</p:spPr>
        <p:txBody>
          <a:bodyPr/>
          <a:lstStyle>
            <a:lvl1pPr algn="ctr">
              <a:defRPr sz="3600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Times" pitchFamily="18" charset="0"/>
              <a:buNone/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124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thinrule_09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ED5D358E-284E-47DD-A887-D11A01AF3CD9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4538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51328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308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63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01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304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02F7F780-AAD5-4B86-99FD-4E2D25F88FC0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92223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11083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40515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967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790700" cy="5105400"/>
          </a:xfrm>
        </p:spPr>
        <p:txBody>
          <a:bodyPr vert="eaVert"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715000" cy="5105400"/>
          </a:xfrm>
        </p:spPr>
        <p:txBody>
          <a:bodyPr vert="eaVert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0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9"/>
          <p:cNvSpPr txBox="1">
            <a:spLocks noGrp="1"/>
          </p:cNvSpPr>
          <p:nvPr userDrawn="1"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374D7148-2F90-4E97-A04C-EBCC89ACF6F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114800"/>
          </a:xfrm>
        </p:spPr>
        <p:txBody>
          <a:bodyPr/>
          <a:lstStyle>
            <a:lvl1pPr>
              <a:defRPr sz="2800">
                <a:latin typeface="Calibri" pitchFamily="34" charset="0"/>
                <a:cs typeface="Calibri" pitchFamily="34" charset="0"/>
              </a:defRPr>
            </a:lvl1pPr>
            <a:lvl2pPr>
              <a:defRPr sz="2400">
                <a:latin typeface="Calibri" pitchFamily="34" charset="0"/>
                <a:cs typeface="Calibri" pitchFamily="34" charset="0"/>
              </a:defRPr>
            </a:lvl2pPr>
            <a:lvl3pPr>
              <a:defRPr sz="2000">
                <a:latin typeface="Calibri" pitchFamily="34" charset="0"/>
                <a:cs typeface="Calibri" pitchFamily="34" charset="0"/>
              </a:defRPr>
            </a:lvl3pPr>
            <a:lvl4pPr>
              <a:defRPr sz="1800">
                <a:latin typeface="Calibri" pitchFamily="34" charset="0"/>
                <a:cs typeface="Calibri" pitchFamily="34" charset="0"/>
              </a:defRPr>
            </a:lvl4pPr>
            <a:lvl5pPr>
              <a:defRPr sz="1800">
                <a:latin typeface="Calibri" pitchFamily="34" charset="0"/>
                <a:cs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84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1112838"/>
          </a:xfrm>
        </p:spPr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3962400" cy="650875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133600"/>
            <a:ext cx="3963988" cy="3992563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  <a:cs typeface="Calibri" pitchFamily="34" charset="0"/>
              </a:defRPr>
            </a:lvl1pPr>
            <a:lvl2pPr>
              <a:defRPr sz="2000">
                <a:latin typeface="Calibri" pitchFamily="34" charset="0"/>
                <a:cs typeface="Calibri" pitchFamily="34" charset="0"/>
              </a:defRPr>
            </a:lvl2pPr>
            <a:lvl3pPr>
              <a:defRPr sz="1800">
                <a:latin typeface="Calibri" pitchFamily="34" charset="0"/>
                <a:cs typeface="Calibri" pitchFamily="34" charset="0"/>
              </a:defRPr>
            </a:lvl3pPr>
            <a:lvl4pPr>
              <a:defRPr sz="1600">
                <a:latin typeface="Calibri" pitchFamily="34" charset="0"/>
                <a:cs typeface="Calibri" pitchFamily="34" charset="0"/>
              </a:defRPr>
            </a:lvl4pPr>
            <a:lvl5pPr>
              <a:defRPr sz="1600">
                <a:latin typeface="Calibri" pitchFamily="34" charset="0"/>
                <a:cs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68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25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086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14400"/>
            <a:ext cx="5035550" cy="5211763"/>
          </a:xfrm>
        </p:spPr>
        <p:txBody>
          <a:bodyPr/>
          <a:lstStyle>
            <a:lvl1pPr>
              <a:defRPr sz="3200">
                <a:latin typeface="Calibri" pitchFamily="34" charset="0"/>
                <a:cs typeface="Calibri" pitchFamily="34" charset="0"/>
              </a:defRPr>
            </a:lvl1pPr>
            <a:lvl2pPr>
              <a:defRPr sz="2800">
                <a:latin typeface="Calibri" pitchFamily="34" charset="0"/>
                <a:cs typeface="Calibri" pitchFamily="34" charset="0"/>
              </a:defRPr>
            </a:lvl2pPr>
            <a:lvl3pPr>
              <a:defRPr sz="2400">
                <a:latin typeface="Calibri" pitchFamily="34" charset="0"/>
                <a:cs typeface="Calibri" pitchFamily="34" charset="0"/>
              </a:defRPr>
            </a:lvl3pPr>
            <a:lvl4pPr>
              <a:defRPr sz="2000">
                <a:latin typeface="Calibri" pitchFamily="34" charset="0"/>
                <a:cs typeface="Calibri" pitchFamily="34" charset="0"/>
              </a:defRPr>
            </a:lvl4pPr>
            <a:lvl5pPr>
              <a:defRPr sz="2000">
                <a:latin typeface="Calibri" pitchFamily="34" charset="0"/>
                <a:cs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8562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Segoe UI Semibold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522912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2686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83" r:id="rId2"/>
    <p:sldLayoutId id="2147483884" r:id="rId3"/>
    <p:sldLayoutId id="2147483885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47E67DB1-F9D4-4291-94CE-B12190BB1CD6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8086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1028" name="Picture 4" descr="thinrule_09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7773988" cy="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thinnerrule_09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453188"/>
            <a:ext cx="7773987" cy="2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609600" y="6096000"/>
            <a:ext cx="352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eaLnBrk="1" hangingPunct="1">
              <a:defRPr/>
            </a:pPr>
            <a:r>
              <a:rPr lang="en-US" altLang="en-US" sz="2400" smtClean="0">
                <a:solidFill>
                  <a:srgbClr val="000000"/>
                </a:solidFill>
                <a:latin typeface="Verdana Bold" pitchFamily="34" charset="0"/>
                <a:ea typeface="Geneva"/>
                <a:cs typeface="Geneva"/>
              </a:rPr>
              <a:t>  </a:t>
            </a:r>
          </a:p>
        </p:txBody>
      </p:sp>
      <p:sp>
        <p:nvSpPr>
          <p:cNvPr id="1031" name="Slide Number Placeholder 9"/>
          <p:cNvSpPr txBox="1">
            <a:spLocks noGrp="1"/>
          </p:cNvSpPr>
          <p:nvPr/>
        </p:nvSpPr>
        <p:spPr bwMode="auto">
          <a:xfrm>
            <a:off x="7010400" y="6477000"/>
            <a:ext cx="1905000" cy="244475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Osaka"/>
                <a:cs typeface="Osaka"/>
              </a:defRPr>
            </a:lvl9pPr>
          </a:lstStyle>
          <a:p>
            <a:pPr algn="r">
              <a:defRPr/>
            </a:pPr>
            <a:fld id="{D98681AA-0499-4929-94C4-3C0C9449C023}" type="slidenum">
              <a:rPr lang="en-US" sz="1200" b="1" smtClean="0">
                <a:solidFill>
                  <a:srgbClr val="002B69"/>
                </a:solidFill>
                <a:latin typeface="Calibri" pitchFamily="34" charset="0"/>
                <a:ea typeface="Geneva"/>
                <a:cs typeface="Calibri" pitchFamily="34" charset="0"/>
              </a:rPr>
              <a:pPr algn="r">
                <a:defRPr/>
              </a:pPr>
              <a:t>‹#›</a:t>
            </a:fld>
            <a:endParaRPr lang="en-US" sz="1200" b="1" smtClean="0">
              <a:solidFill>
                <a:srgbClr val="002B69"/>
              </a:solidFill>
              <a:latin typeface="Calibri" pitchFamily="34" charset="0"/>
              <a:ea typeface="Geneva"/>
              <a:cs typeface="Calibri" pitchFamily="34" charset="0"/>
            </a:endParaRPr>
          </a:p>
        </p:txBody>
      </p:sp>
      <p:pic>
        <p:nvPicPr>
          <p:cNvPr id="1032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7200" cy="56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414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+mj-ea"/>
          <a:cs typeface="Osaka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Segoe UI Semibold" pitchFamily="34" charset="0"/>
          <a:ea typeface="Osaka" pitchFamily="-54" charset="-128"/>
          <a:cs typeface="Osaka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002B69"/>
          </a:solidFill>
          <a:latin typeface="Verdana Bold" charset="0"/>
          <a:ea typeface="Osaka" pitchFamily="-5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7AB"/>
        </a:buClr>
        <a:buSzPct val="125000"/>
        <a:buFont typeface="Times" pitchFamily="18" charset="0"/>
        <a:buChar char="•"/>
        <a:defRPr sz="24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99"/>
        </a:buClr>
        <a:buSzPct val="130000"/>
        <a:buFont typeface="Times" pitchFamily="18" charset="0"/>
        <a:buChar char="•"/>
        <a:defRPr sz="2000"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2864"/>
        </a:buClr>
        <a:buChar char="»"/>
        <a:defRPr>
          <a:solidFill>
            <a:srgbClr val="002B6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sqac@state.ma.u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Statewide Quality Advisory Committee (SQAC) Meeting</a:t>
            </a:r>
            <a:endParaRPr lang="en-US" altLang="en-US" sz="3100" smtClean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October 16, 2017</a:t>
            </a:r>
          </a:p>
        </p:txBody>
      </p:sp>
      <p:pic>
        <p:nvPicPr>
          <p:cNvPr id="6148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91200"/>
            <a:ext cx="4508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2" descr="\\SBSSERVER\RedirectedFolders\bstewart\Desktop\Commenwealth of Mas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895600"/>
            <a:ext cx="8382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Agenda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114800"/>
          </a:xfrm>
        </p:spPr>
        <p:txBody>
          <a:bodyPr/>
          <a:lstStyle/>
          <a:p>
            <a:r>
              <a:rPr lang="en-US" sz="2000" dirty="0" smtClean="0"/>
              <a:t>Welcome</a:t>
            </a:r>
            <a:r>
              <a:rPr lang="en-US" sz="2000" dirty="0"/>
              <a:t>	</a:t>
            </a:r>
            <a:r>
              <a:rPr lang="en-US" sz="2000" dirty="0" smtClean="0"/>
              <a:t>		</a:t>
            </a:r>
            <a:r>
              <a:rPr lang="en-US" sz="2000" dirty="0"/>
              <a:t>	     </a:t>
            </a:r>
            <a:r>
              <a:rPr lang="en-US" sz="2000" dirty="0" smtClean="0"/>
              <a:t>		3:00</a:t>
            </a:r>
          </a:p>
          <a:p>
            <a:pPr lvl="1"/>
            <a:r>
              <a:rPr lang="en-US" sz="1600" dirty="0" smtClean="0"/>
              <a:t>September 18 minutes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smtClean="0"/>
              <a:t>Follow up on select measure nominations     		3:10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</a:t>
            </a:r>
          </a:p>
          <a:p>
            <a:r>
              <a:rPr lang="en-US" sz="2000" dirty="0"/>
              <a:t>Review Final Report			     </a:t>
            </a:r>
            <a:r>
              <a:rPr lang="en-US" sz="2000" dirty="0" smtClean="0"/>
              <a:t>		3:30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					</a:t>
            </a:r>
          </a:p>
          <a:p>
            <a:pPr eaLnBrk="1" hangingPunct="1"/>
            <a:r>
              <a:rPr lang="en-US" sz="2000" dirty="0" smtClean="0"/>
              <a:t>Wrap Up/Next </a:t>
            </a:r>
            <a:r>
              <a:rPr lang="en-US" sz="2000" dirty="0"/>
              <a:t>Steps		</a:t>
            </a:r>
            <a:r>
              <a:rPr lang="en-US" sz="2000" dirty="0" smtClean="0"/>
              <a:t>                     		4:00</a:t>
            </a:r>
            <a:endParaRPr lang="en-US" sz="2000" dirty="0"/>
          </a:p>
          <a:p>
            <a:pPr marL="0" indent="0" eaLnBrk="1" hangingPunct="1">
              <a:buNone/>
            </a:pPr>
            <a:endParaRPr lang="en-US" alt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dirty="0" smtClean="0"/>
              <a:t>Follow-Up on Select Measure Nomination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/>
          <a:lstStyle/>
          <a:p>
            <a:r>
              <a:rPr lang="en-US" dirty="0" smtClean="0"/>
              <a:t>HBIPS </a:t>
            </a:r>
            <a:r>
              <a:rPr lang="en-US" dirty="0" smtClean="0"/>
              <a:t>1</a:t>
            </a:r>
            <a:r>
              <a:rPr lang="en-US" dirty="0"/>
              <a:t>: Admission  screening for violence risk, substance use, psychological trauma history and patient strengths </a:t>
            </a:r>
            <a:r>
              <a:rPr lang="en-US" dirty="0" smtClean="0"/>
              <a:t>completed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Staff confirmed that this measure has never been included in the CMS Inpatient Psychiatric Facility Quality Reporting program, and there is no data available through CMS.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SUB 1: Alcohol </a:t>
            </a:r>
            <a:r>
              <a:rPr lang="en-US" dirty="0"/>
              <a:t>use </a:t>
            </a:r>
            <a:r>
              <a:rPr lang="en-US" dirty="0" smtClean="0"/>
              <a:t>screening</a:t>
            </a:r>
          </a:p>
          <a:p>
            <a:pPr lvl="2"/>
            <a:r>
              <a:rPr lang="en-US" dirty="0" smtClean="0"/>
              <a:t>Thank you to Wei Ying for sending staff the link to the TJC data.</a:t>
            </a:r>
          </a:p>
          <a:p>
            <a:pPr lvl="2"/>
            <a:r>
              <a:rPr lang="en-US" dirty="0" smtClean="0"/>
              <a:t>Staff confirmed that data for this measure is available for 50 hospitals in Massachusetts and CHIA would be able to report on it.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717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/>
          <p:cNvSpPr>
            <a:spLocks noGrp="1"/>
          </p:cNvSpPr>
          <p:nvPr>
            <p:ph type="title"/>
          </p:nvPr>
        </p:nvSpPr>
        <p:spPr>
          <a:xfrm>
            <a:off x="685800" y="4114800"/>
            <a:ext cx="7772400" cy="1362075"/>
          </a:xfrm>
        </p:spPr>
        <p:txBody>
          <a:bodyPr/>
          <a:lstStyle/>
          <a:p>
            <a:r>
              <a:rPr lang="en-US" sz="3200" dirty="0" smtClean="0"/>
              <a:t>SQAC 2017 Final Report</a:t>
            </a:r>
            <a:endParaRPr lang="en-US" sz="3200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 bwMode="auto">
          <a:xfrm>
            <a:off x="685800" y="3895725"/>
            <a:ext cx="77724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+mn-ea"/>
                <a:cs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sz="3200" kern="0" dirty="0" smtClean="0"/>
              <a:t>Review and Discuss</a:t>
            </a:r>
            <a:endParaRPr lang="en-US" sz="3200" kern="0" dirty="0"/>
          </a:p>
        </p:txBody>
      </p:sp>
    </p:spTree>
    <p:extLst>
      <p:ext uri="{BB962C8B-B14F-4D97-AF65-F5344CB8AC3E}">
        <p14:creationId xmlns:p14="http://schemas.microsoft.com/office/powerpoint/2010/main" val="287020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914400"/>
          </a:xfrm>
        </p:spPr>
        <p:txBody>
          <a:bodyPr/>
          <a:lstStyle/>
          <a:p>
            <a:pPr marL="0" indent="0"/>
            <a:r>
              <a:rPr lang="en-US" dirty="0" smtClean="0"/>
              <a:t>Updates to 2018 SQMS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7769225" cy="5867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SQAC </a:t>
            </a:r>
            <a:r>
              <a:rPr lang="en-US" dirty="0" smtClean="0"/>
              <a:t>reviewed 16 new measure nominations</a:t>
            </a:r>
          </a:p>
          <a:p>
            <a:r>
              <a:rPr lang="en-US" b="1" dirty="0" smtClean="0"/>
              <a:t>The SQAC voted to include 10 new measures: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Influenza </a:t>
            </a:r>
            <a:r>
              <a:rPr lang="en-US" dirty="0"/>
              <a:t>vaccination coverage among healthcare personnel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Hours of physical constraint (HBIPS 2)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Hours of </a:t>
            </a:r>
            <a:r>
              <a:rPr lang="en-US" dirty="0" smtClean="0"/>
              <a:t>seclusion (HBIPS 3)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Median time to transfer to another facility for acute coronary intervention (OP 3)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Aspirin at arrival (OP 4)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Acute stroke mortality rate (IQI 17)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Thorax CT – Use of contrast material (OP 11)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Cardiac imaging for preoperative risk assessment for non-cardiac, low risk surgery (OP 13)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Child Hospital Consumer Assessment of Healthcare Providers and Systems (HCAHPS)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Pediatric all-condition readmission measure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176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dirty="0"/>
              <a:t>Updates to 2018 SQMS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105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SQAC </a:t>
            </a:r>
            <a:r>
              <a:rPr lang="en-US" dirty="0" smtClean="0"/>
              <a:t>reviewed 16 new measure nominations</a:t>
            </a:r>
          </a:p>
          <a:p>
            <a:r>
              <a:rPr lang="en-US" b="1" dirty="0" smtClean="0"/>
              <a:t>The SQAC voted not to include 4 nominated measures: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Median time to ECG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Prescriber prescription drug monitoring compliance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Substance use disorder evaluation in the ED following naloxone administration and suspected substance use disorder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SCARED: Screen for Child Anxiety Related Disorder</a:t>
            </a:r>
          </a:p>
          <a:p>
            <a:r>
              <a:rPr lang="en-US" b="1" dirty="0" smtClean="0"/>
              <a:t>The SQAC requested additional information on 2 nominated measures: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Admission  screening for violence risk, substance use, psychological trauma history and patient strengths completed (HBIPS 1)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Alcohol use screening (SUB 1)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4075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153400" cy="5029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Changes to CMS process </a:t>
            </a:r>
            <a:r>
              <a:rPr lang="en-US" b="1" dirty="0"/>
              <a:t>m</a:t>
            </a:r>
            <a:r>
              <a:rPr lang="en-US" b="1" dirty="0" smtClean="0"/>
              <a:t>easures </a:t>
            </a:r>
          </a:p>
          <a:p>
            <a:r>
              <a:rPr lang="en-US" sz="2000" dirty="0" smtClean="0"/>
              <a:t>Eight measures retired</a:t>
            </a:r>
            <a:endParaRPr lang="en-US" sz="20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VTE Prophylaxis (STK-1)</a:t>
            </a: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Discharged on Statin Medication (STK-6)</a:t>
            </a: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Stroke Education (STK-8)</a:t>
            </a: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VTE Prophylaxis (VTE-1)</a:t>
            </a: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ICU VTE Prophylaxis (VTE-2)</a:t>
            </a: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VTE Patients w/Anticoagulation (VTE-3)</a:t>
            </a:r>
            <a:endParaRPr lang="en-US" sz="1800" dirty="0"/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Thrombolytic Therapy (STK-4)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800" dirty="0" smtClean="0"/>
              <a:t>Fibrinolytic Therapy Received within 30 Minutes of Hospital Arrival (AMI-7a)</a:t>
            </a:r>
            <a:endParaRPr lang="en-US" sz="1800" dirty="0"/>
          </a:p>
          <a:p>
            <a:endParaRPr lang="en-US" dirty="0" smtClean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90600"/>
          </a:xfrm>
        </p:spPr>
        <p:txBody>
          <a:bodyPr/>
          <a:lstStyle/>
          <a:p>
            <a:r>
              <a:rPr lang="en-US" dirty="0" smtClean="0"/>
              <a:t>Updates to 2018 SQMS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33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to 2018 SQMS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2672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Changes to HEDIS set</a:t>
            </a:r>
            <a:endParaRPr lang="en-US" b="1" dirty="0"/>
          </a:p>
          <a:p>
            <a:r>
              <a:rPr lang="en-US" dirty="0" smtClean="0"/>
              <a:t>Last year, the SQAC voted in favor of referencing the HEDIS Physician Measure set as the HEDIS sub-set of the SQMS. </a:t>
            </a:r>
          </a:p>
          <a:p>
            <a:r>
              <a:rPr lang="en-US" dirty="0" smtClean="0"/>
              <a:t>NCQA will not release measure specifications for the HEDIS Physician Measure set until December, 2017.</a:t>
            </a:r>
          </a:p>
          <a:p>
            <a:r>
              <a:rPr lang="en-US" dirty="0" smtClean="0"/>
              <a:t>Therefore, staff will review the updated set when it is available, and recommend changes to the HEDIS sub-set in the SQMS at the first convening of the 2018 meeting cycle.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itle 1"/>
          <p:cNvSpPr txBox="1">
            <a:spLocks/>
          </p:cNvSpPr>
          <p:nvPr/>
        </p:nvSpPr>
        <p:spPr bwMode="auto">
          <a:xfrm>
            <a:off x="676275" y="6858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dirty="0">
                <a:latin typeface="Segoe UI Semibold" pitchFamily="34" charset="0"/>
                <a:cs typeface="Osaka"/>
              </a:rPr>
              <a:t>For more information</a:t>
            </a:r>
          </a:p>
        </p:txBody>
      </p:sp>
      <p:sp>
        <p:nvSpPr>
          <p:cNvPr id="16389" name="Content Placeholder 2"/>
          <p:cNvSpPr txBox="1">
            <a:spLocks/>
          </p:cNvSpPr>
          <p:nvPr/>
        </p:nvSpPr>
        <p:spPr bwMode="auto">
          <a:xfrm>
            <a:off x="762000" y="1447800"/>
            <a:ext cx="77724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rgbClr val="0097AB"/>
              </a:buClr>
              <a:buSzPct val="125000"/>
              <a:buFont typeface="Times" pitchFamily="18" charset="0"/>
              <a:buChar char="•"/>
              <a:defRPr sz="24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009999"/>
              </a:buClr>
              <a:buSzPct val="130000"/>
              <a:buFont typeface="Times" pitchFamily="18" charset="0"/>
              <a:buChar char="•"/>
              <a:defRPr sz="2000"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864"/>
              </a:buClr>
              <a:buChar char="»"/>
              <a:defRPr>
                <a:solidFill>
                  <a:srgbClr val="002B69"/>
                </a:solidFill>
                <a:latin typeface="Calibri" pitchFamily="34" charset="0"/>
                <a:ea typeface="Osaka"/>
                <a:cs typeface="Calibri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Osaka"/>
                <a:hlinkClick r:id="rId3"/>
              </a:rPr>
              <a:t>http://chiamass.gov/sqac</a:t>
            </a:r>
            <a:r>
              <a:rPr lang="en-US" altLang="en-US" dirty="0" smtClean="0">
                <a:cs typeface="Osaka"/>
                <a:hlinkClick r:id="rId3"/>
              </a:rPr>
              <a:t>/</a:t>
            </a:r>
          </a:p>
          <a:p>
            <a:pPr eaLnBrk="1" hangingPunct="1"/>
            <a:r>
              <a:rPr lang="en-US" altLang="en-US" dirty="0" smtClean="0">
                <a:cs typeface="Osaka"/>
                <a:hlinkClick r:id="rId3"/>
              </a:rPr>
              <a:t>sqac@state.ma.us</a:t>
            </a:r>
            <a:endParaRPr lang="en-US" altLang="en-US" dirty="0">
              <a:cs typeface="Osak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Verdana Bold"/>
        <a:ea typeface="Osaka"/>
        <a:cs typeface=""/>
      </a:majorFont>
      <a:minorFont>
        <a:latin typeface="Verdana Bold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FHC PPT Template (Ben)</Template>
  <TotalTime>0</TotalTime>
  <Words>481</Words>
  <Application>Microsoft Office PowerPoint</Application>
  <PresentationFormat>On-screen Show (4:3)</PresentationFormat>
  <Paragraphs>70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Blank Presentation</vt:lpstr>
      <vt:lpstr>1_Blank Presentation</vt:lpstr>
      <vt:lpstr>2_Blank Presentation</vt:lpstr>
      <vt:lpstr>Statewide Quality Advisory Committee (SQAC) Meeting</vt:lpstr>
      <vt:lpstr>Agenda</vt:lpstr>
      <vt:lpstr>Follow-Up on Select Measure Nomination</vt:lpstr>
      <vt:lpstr>SQAC 2017 Final Report</vt:lpstr>
      <vt:lpstr>Updates to 2018 SQMS</vt:lpstr>
      <vt:lpstr>Updates to 2018 SQMS</vt:lpstr>
      <vt:lpstr>Updates to 2018 SQMS</vt:lpstr>
      <vt:lpstr>Updates to 2018 SQMS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2013-04-22T13:14:10Z</dcterms:created>
  <dcterms:modified xsi:type="dcterms:W3CDTF">2017-10-13T20:09:14Z</dcterms:modified>
</cp:coreProperties>
</file>