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0"/>
  </p:notesMasterIdLst>
  <p:handoutMasterIdLst>
    <p:handoutMasterId r:id="rId21"/>
  </p:handoutMasterIdLst>
  <p:sldIdLst>
    <p:sldId id="259" r:id="rId3"/>
    <p:sldId id="274" r:id="rId4"/>
    <p:sldId id="327" r:id="rId5"/>
    <p:sldId id="343" r:id="rId6"/>
    <p:sldId id="351" r:id="rId7"/>
    <p:sldId id="352" r:id="rId8"/>
    <p:sldId id="318" r:id="rId9"/>
    <p:sldId id="337" r:id="rId10"/>
    <p:sldId id="336" r:id="rId11"/>
    <p:sldId id="359" r:id="rId12"/>
    <p:sldId id="360" r:id="rId13"/>
    <p:sldId id="361" r:id="rId14"/>
    <p:sldId id="362" r:id="rId15"/>
    <p:sldId id="306" r:id="rId16"/>
    <p:sldId id="358"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3"/>
    <p:restoredTop sz="81829" autoAdjust="0"/>
  </p:normalViewPr>
  <p:slideViewPr>
    <p:cSldViewPr snapToGrid="0" snapToObjects="1" showGuides="1">
      <p:cViewPr varScale="1">
        <p:scale>
          <a:sx n="53" d="100"/>
          <a:sy n="53" d="100"/>
        </p:scale>
        <p:origin x="-102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11/26/2019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11/26/2019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04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50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595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78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57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01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62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977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07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828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9759F-F6B7-4F8A-9345-BE2E58625604}" type="datetimeFigureOut">
              <a:rPr lang="en-US" smtClean="0">
                <a:solidFill>
                  <a:prstClr val="black">
                    <a:tint val="75000"/>
                  </a:prstClr>
                </a:solidFill>
              </a:rPr>
              <a:pPr/>
              <a:t>11/26/2019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FBFF6A-77A8-48B1-8C5B-9D85B8CA7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6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F59759F-F6B7-4F8A-9345-BE2E58625604}" type="datetimeFigureOut">
              <a:rPr lang="en-US" smtClean="0">
                <a:solidFill>
                  <a:prstClr val="black">
                    <a:tint val="75000"/>
                  </a:prstClr>
                </a:solidFill>
              </a:rPr>
              <a:pPr defTabSz="914400"/>
              <a:t>11/26/2019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6FBFF6A-77A8-48B1-8C5B-9D85B8CA78D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064205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Amy Wyeth (Special Projects Analyst)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accent4"/>
                </a:solidFill>
                <a:latin typeface="Arial" charset="0"/>
                <a:ea typeface="Arial" charset="0"/>
                <a:cs typeface="Arial" charset="0"/>
              </a:rPr>
              <a:t>November 26, 2019</a:t>
            </a:r>
            <a:endParaRPr lang="en-US" sz="1800" b="0" cap="none" spc="20" dirty="0">
              <a:solidFill>
                <a:schemeClr val="accent4"/>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401" y="94784"/>
            <a:ext cx="7396701" cy="1015663"/>
          </a:xfrm>
          <a:prstGeom prst="rect">
            <a:avLst/>
          </a:prstGeom>
        </p:spPr>
        <p:txBody>
          <a:bodyPr wrap="square">
            <a:spAutoFit/>
          </a:bodyPr>
          <a:lstStyle/>
          <a:p>
            <a:pPr defTabSz="914400">
              <a:spcBef>
                <a:spcPct val="0"/>
              </a:spcBef>
            </a:pPr>
            <a:r>
              <a:rPr lang="en-US" sz="1500" b="1" u="sng" dirty="0">
                <a:solidFill>
                  <a:srgbClr val="0070C0"/>
                </a:solidFill>
                <a:latin typeface="Calibri Light" panose="020F0302020204030204"/>
              </a:rPr>
              <a:t>Question</a:t>
            </a:r>
            <a:r>
              <a:rPr lang="en-US" sz="1500" b="1" dirty="0">
                <a:solidFill>
                  <a:srgbClr val="0070C0"/>
                </a:solidFill>
                <a:latin typeface="Calibri Light" panose="020F0302020204030204"/>
              </a:rPr>
              <a:t>: </a:t>
            </a:r>
            <a:r>
              <a:rPr lang="en-US" sz="1500" b="1" dirty="0" smtClean="0">
                <a:solidFill>
                  <a:srgbClr val="0070C0"/>
                </a:solidFill>
                <a:latin typeface="Calibri Light" panose="020F0302020204030204"/>
              </a:rPr>
              <a:t>MA </a:t>
            </a:r>
            <a:r>
              <a:rPr lang="en-US" sz="1500" b="1" dirty="0">
                <a:solidFill>
                  <a:srgbClr val="0070C0"/>
                </a:solidFill>
                <a:latin typeface="Calibri Light" panose="020F0302020204030204"/>
              </a:rPr>
              <a:t>APCD release 7.0 documentation indicates Medicare data is </a:t>
            </a:r>
            <a:r>
              <a:rPr lang="en-US" sz="1500" b="1" dirty="0" smtClean="0">
                <a:solidFill>
                  <a:srgbClr val="0070C0"/>
                </a:solidFill>
                <a:latin typeface="Calibri Light" panose="020F0302020204030204"/>
              </a:rPr>
              <a:t>released </a:t>
            </a:r>
            <a:r>
              <a:rPr lang="en-US" sz="1500" b="1" dirty="0">
                <a:solidFill>
                  <a:srgbClr val="0070C0"/>
                </a:solidFill>
                <a:latin typeface="Calibri Light" panose="020F0302020204030204"/>
              </a:rPr>
              <a:t>only to government agencies. However, the </a:t>
            </a:r>
            <a:r>
              <a:rPr lang="en-US" sz="1500" b="1" dirty="0" smtClean="0">
                <a:solidFill>
                  <a:srgbClr val="0070C0"/>
                </a:solidFill>
                <a:latin typeface="Calibri Light" panose="020F0302020204030204"/>
              </a:rPr>
              <a:t>MA APCD submission guides include product </a:t>
            </a:r>
            <a:r>
              <a:rPr lang="en-US" sz="1500" b="1" dirty="0">
                <a:solidFill>
                  <a:srgbClr val="0070C0"/>
                </a:solidFill>
                <a:latin typeface="Calibri Light" panose="020F0302020204030204"/>
              </a:rPr>
              <a:t>codes </a:t>
            </a:r>
            <a:r>
              <a:rPr lang="en-US" sz="1500" b="1" dirty="0" smtClean="0">
                <a:solidFill>
                  <a:srgbClr val="0070C0"/>
                </a:solidFill>
                <a:latin typeface="Calibri Light" panose="020F0302020204030204"/>
              </a:rPr>
              <a:t>for Medicare. Is </a:t>
            </a:r>
            <a:r>
              <a:rPr lang="en-US" sz="1500" b="1" dirty="0">
                <a:solidFill>
                  <a:srgbClr val="0070C0"/>
                </a:solidFill>
                <a:latin typeface="Calibri Light" panose="020F0302020204030204"/>
              </a:rPr>
              <a:t>commercial </a:t>
            </a:r>
            <a:r>
              <a:rPr lang="en-US" sz="1500" b="1" dirty="0" smtClean="0">
                <a:solidFill>
                  <a:srgbClr val="0070C0"/>
                </a:solidFill>
                <a:latin typeface="Calibri Light" panose="020F0302020204030204"/>
              </a:rPr>
              <a:t>carrier Medicare data available </a:t>
            </a:r>
            <a:r>
              <a:rPr lang="en-US" sz="1500" b="1" dirty="0">
                <a:solidFill>
                  <a:srgbClr val="0070C0"/>
                </a:solidFill>
                <a:latin typeface="Calibri Light" panose="020F0302020204030204"/>
              </a:rPr>
              <a:t>to non-government applicants? </a:t>
            </a:r>
            <a:r>
              <a:rPr lang="en-US" sz="1500" b="1" dirty="0" smtClean="0">
                <a:solidFill>
                  <a:srgbClr val="0070C0"/>
                </a:solidFill>
                <a:latin typeface="Calibri Light" panose="020F0302020204030204"/>
              </a:rPr>
              <a:t> What type </a:t>
            </a:r>
            <a:r>
              <a:rPr lang="en-US" sz="1500" b="1" dirty="0">
                <a:solidFill>
                  <a:srgbClr val="0070C0"/>
                </a:solidFill>
                <a:latin typeface="Calibri Light" panose="020F0302020204030204"/>
              </a:rPr>
              <a:t>of Medicare </a:t>
            </a:r>
            <a:r>
              <a:rPr lang="en-US" sz="1500" b="1" dirty="0" smtClean="0">
                <a:solidFill>
                  <a:srgbClr val="0070C0"/>
                </a:solidFill>
                <a:latin typeface="Calibri Light" panose="020F0302020204030204"/>
              </a:rPr>
              <a:t>products are included in the MA APCD and on how </a:t>
            </a:r>
            <a:r>
              <a:rPr lang="en-US" sz="1500" b="1" dirty="0">
                <a:solidFill>
                  <a:srgbClr val="0070C0"/>
                </a:solidFill>
                <a:latin typeface="Calibri Light" panose="020F0302020204030204"/>
              </a:rPr>
              <a:t>many beneficiaries?</a:t>
            </a:r>
          </a:p>
        </p:txBody>
      </p:sp>
      <p:grpSp>
        <p:nvGrpSpPr>
          <p:cNvPr id="3" name="Group 2"/>
          <p:cNvGrpSpPr/>
          <p:nvPr/>
        </p:nvGrpSpPr>
        <p:grpSpPr>
          <a:xfrm>
            <a:off x="7360496" y="155471"/>
            <a:ext cx="1780309" cy="962127"/>
            <a:chOff x="7280989" y="236620"/>
            <a:chExt cx="1863011" cy="954107"/>
          </a:xfrm>
        </p:grpSpPr>
        <p:sp>
          <p:nvSpPr>
            <p:cNvPr id="8" name="TextBox 7"/>
            <p:cNvSpPr txBox="1"/>
            <p:nvPr/>
          </p:nvSpPr>
          <p:spPr>
            <a:xfrm>
              <a:off x="7280989" y="236620"/>
              <a:ext cx="1863011" cy="954107"/>
            </a:xfrm>
            <a:prstGeom prst="rect">
              <a:avLst/>
            </a:prstGeom>
            <a:noFill/>
            <a:ln>
              <a:noFill/>
            </a:ln>
          </p:spPr>
          <p:txBody>
            <a:bodyPr wrap="none" rtlCol="0">
              <a:spAutoFit/>
            </a:bodyPr>
            <a:lstStyle/>
            <a:p>
              <a:pPr algn="ctr" defTabSz="914400"/>
              <a:r>
                <a:rPr lang="en-US" sz="2800" b="1" dirty="0" smtClean="0">
                  <a:solidFill>
                    <a:srgbClr val="0070C0"/>
                  </a:solidFill>
                </a:rPr>
                <a:t>MEDICARE </a:t>
              </a:r>
            </a:p>
            <a:p>
              <a:pPr algn="ctr" defTabSz="914400"/>
              <a:r>
                <a:rPr lang="en-US" sz="2800" b="1" dirty="0" smtClean="0">
                  <a:solidFill>
                    <a:srgbClr val="0070C0"/>
                  </a:solidFill>
                </a:rPr>
                <a:t>DATA</a:t>
              </a:r>
              <a:endParaRPr lang="en-US" sz="2800" b="1" dirty="0">
                <a:solidFill>
                  <a:srgbClr val="0070C0"/>
                </a:solidFill>
              </a:endParaRPr>
            </a:p>
          </p:txBody>
        </p:sp>
        <p:cxnSp>
          <p:nvCxnSpPr>
            <p:cNvPr id="10" name="Straight Connector 9"/>
            <p:cNvCxnSpPr/>
            <p:nvPr/>
          </p:nvCxnSpPr>
          <p:spPr>
            <a:xfrm>
              <a:off x="7356764" y="236620"/>
              <a:ext cx="16417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56764" y="1116383"/>
              <a:ext cx="16417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09118" y="1067145"/>
            <a:ext cx="8936338" cy="1600438"/>
          </a:xfrm>
          <a:prstGeom prst="rect">
            <a:avLst/>
          </a:prstGeom>
          <a:noFill/>
        </p:spPr>
        <p:txBody>
          <a:bodyPr wrap="square" rtlCol="0">
            <a:spAutoFit/>
          </a:bodyPr>
          <a:lstStyle/>
          <a:p>
            <a:pPr defTabSz="914400"/>
            <a:r>
              <a:rPr lang="en-US" sz="1400" b="1" i="1" u="sng" dirty="0">
                <a:solidFill>
                  <a:prstClr val="black"/>
                </a:solidFill>
              </a:rPr>
              <a:t>Answer</a:t>
            </a:r>
            <a:r>
              <a:rPr lang="en-US" sz="1400" b="1" i="1" dirty="0">
                <a:solidFill>
                  <a:prstClr val="black"/>
                </a:solidFill>
              </a:rPr>
              <a:t>: </a:t>
            </a:r>
            <a:r>
              <a:rPr lang="en-US" sz="1400" i="1" dirty="0">
                <a:solidFill>
                  <a:prstClr val="black"/>
                </a:solidFill>
              </a:rPr>
              <a:t>CHIA receives Medicare </a:t>
            </a:r>
            <a:r>
              <a:rPr lang="en-US" sz="1400" i="1" dirty="0" smtClean="0">
                <a:solidFill>
                  <a:prstClr val="black"/>
                </a:solidFill>
              </a:rPr>
              <a:t>data (“Original Medicare”) from </a:t>
            </a:r>
            <a:r>
              <a:rPr lang="en-US" sz="1400" i="1" dirty="0">
                <a:solidFill>
                  <a:prstClr val="black"/>
                </a:solidFill>
              </a:rPr>
              <a:t>the Centers for Medicare &amp; Medicaid Services (CMS) </a:t>
            </a:r>
            <a:r>
              <a:rPr lang="en-US" sz="1400" i="1" dirty="0" smtClean="0">
                <a:solidFill>
                  <a:prstClr val="black"/>
                </a:solidFill>
              </a:rPr>
              <a:t>under </a:t>
            </a:r>
            <a:r>
              <a:rPr lang="en-US" sz="1400" i="1" dirty="0">
                <a:solidFill>
                  <a:prstClr val="black"/>
                </a:solidFill>
              </a:rPr>
              <a:t>a Data Use </a:t>
            </a:r>
            <a:r>
              <a:rPr lang="en-US" sz="1400" i="1" dirty="0" smtClean="0">
                <a:solidFill>
                  <a:prstClr val="black"/>
                </a:solidFill>
              </a:rPr>
              <a:t>Agreement (DUA). </a:t>
            </a:r>
            <a:r>
              <a:rPr lang="en-US" sz="1400" i="1" dirty="0">
                <a:solidFill>
                  <a:prstClr val="black"/>
                </a:solidFill>
              </a:rPr>
              <a:t>Under terms of </a:t>
            </a:r>
            <a:r>
              <a:rPr lang="en-US" sz="1400" i="1" dirty="0" smtClean="0">
                <a:solidFill>
                  <a:prstClr val="black"/>
                </a:solidFill>
              </a:rPr>
              <a:t>the DUA, </a:t>
            </a:r>
            <a:r>
              <a:rPr lang="en-US" sz="1400" i="1" dirty="0">
                <a:solidFill>
                  <a:prstClr val="black"/>
                </a:solidFill>
              </a:rPr>
              <a:t>CHIA </a:t>
            </a:r>
            <a:r>
              <a:rPr lang="en-US" sz="1400" i="1" dirty="0" smtClean="0">
                <a:solidFill>
                  <a:prstClr val="black"/>
                </a:solidFill>
              </a:rPr>
              <a:t>only releases Original Medicare data </a:t>
            </a:r>
            <a:r>
              <a:rPr lang="en-US" sz="1400" i="1" dirty="0">
                <a:solidFill>
                  <a:prstClr val="black"/>
                </a:solidFill>
              </a:rPr>
              <a:t>to </a:t>
            </a:r>
            <a:r>
              <a:rPr lang="en-US" sz="1400" i="1" dirty="0" smtClean="0">
                <a:solidFill>
                  <a:prstClr val="black"/>
                </a:solidFill>
              </a:rPr>
              <a:t>government* applicants.  Original Medicare beneficiaries can obtain supplemental coverage through commercial carriers and have the option of receiving Medicare through commercial carrier “Medicare Advantage” plans which can include hospital, medical and pharmacy benefits.  </a:t>
            </a:r>
            <a:r>
              <a:rPr lang="en-US" sz="1400" b="1" i="1" dirty="0" smtClean="0">
                <a:solidFill>
                  <a:prstClr val="black"/>
                </a:solidFill>
              </a:rPr>
              <a:t>Claims data from </a:t>
            </a:r>
            <a:r>
              <a:rPr lang="en-US" sz="1400" b="1" i="1" u="sng" dirty="0" smtClean="0">
                <a:solidFill>
                  <a:prstClr val="black"/>
                </a:solidFill>
              </a:rPr>
              <a:t>commercial carrier supplemental coverage</a:t>
            </a:r>
            <a:r>
              <a:rPr lang="en-US" sz="1400" b="1" i="1" dirty="0" smtClean="0">
                <a:solidFill>
                  <a:prstClr val="black"/>
                </a:solidFill>
              </a:rPr>
              <a:t>, </a:t>
            </a:r>
            <a:r>
              <a:rPr lang="en-US" sz="1400" b="1" i="1" u="sng" dirty="0" smtClean="0">
                <a:solidFill>
                  <a:prstClr val="black"/>
                </a:solidFill>
              </a:rPr>
              <a:t>pharmacy benefit managers</a:t>
            </a:r>
            <a:r>
              <a:rPr lang="en-US" sz="1400" b="1" i="1" dirty="0" smtClean="0">
                <a:solidFill>
                  <a:prstClr val="black"/>
                </a:solidFill>
              </a:rPr>
              <a:t>, and </a:t>
            </a:r>
            <a:r>
              <a:rPr lang="en-US" sz="1400" b="1" i="1" u="sng" dirty="0" smtClean="0">
                <a:solidFill>
                  <a:prstClr val="black"/>
                </a:solidFill>
              </a:rPr>
              <a:t>Medicare Advantage plans </a:t>
            </a:r>
            <a:r>
              <a:rPr lang="en-US" sz="1400" b="1" i="1" dirty="0" smtClean="0">
                <a:solidFill>
                  <a:prstClr val="black"/>
                </a:solidFill>
              </a:rPr>
              <a:t>submitted to the MA APCD are available to all applicants</a:t>
            </a:r>
            <a:r>
              <a:rPr lang="en-US" sz="1400" i="1" dirty="0" smtClean="0">
                <a:solidFill>
                  <a:prstClr val="black"/>
                </a:solidFill>
              </a:rPr>
              <a:t>.  According to CMS’s 2019 product guide **,  the difference between Original Medicare and Medicare Advantage products is as follows:</a:t>
            </a:r>
            <a:endParaRPr lang="en-US" sz="1400" i="1" dirty="0">
              <a:solidFill>
                <a:prstClr val="black"/>
              </a:solidFill>
            </a:endParaRPr>
          </a:p>
        </p:txBody>
      </p:sp>
      <p:grpSp>
        <p:nvGrpSpPr>
          <p:cNvPr id="22" name="Group 21"/>
          <p:cNvGrpSpPr/>
          <p:nvPr/>
        </p:nvGrpSpPr>
        <p:grpSpPr>
          <a:xfrm>
            <a:off x="47486" y="2608466"/>
            <a:ext cx="9085234" cy="4249534"/>
            <a:chOff x="0" y="2994491"/>
            <a:chExt cx="9085234" cy="4249534"/>
          </a:xfrm>
        </p:grpSpPr>
        <p:grpSp>
          <p:nvGrpSpPr>
            <p:cNvPr id="7" name="Group 6"/>
            <p:cNvGrpSpPr/>
            <p:nvPr/>
          </p:nvGrpSpPr>
          <p:grpSpPr>
            <a:xfrm>
              <a:off x="0" y="2994491"/>
              <a:ext cx="9085234" cy="4249534"/>
              <a:chOff x="0" y="2994491"/>
              <a:chExt cx="9085234" cy="4249534"/>
            </a:xfrm>
          </p:grpSpPr>
          <p:grpSp>
            <p:nvGrpSpPr>
              <p:cNvPr id="4" name="Group 3"/>
              <p:cNvGrpSpPr/>
              <p:nvPr/>
            </p:nvGrpSpPr>
            <p:grpSpPr>
              <a:xfrm>
                <a:off x="0" y="3564963"/>
                <a:ext cx="9085234" cy="3679062"/>
                <a:chOff x="0" y="3564963"/>
                <a:chExt cx="9085234" cy="3679062"/>
              </a:xfrm>
            </p:grpSpPr>
            <p:sp>
              <p:nvSpPr>
                <p:cNvPr id="14" name="TextBox 13"/>
                <p:cNvSpPr txBox="1"/>
                <p:nvPr/>
              </p:nvSpPr>
              <p:spPr>
                <a:xfrm>
                  <a:off x="4131445" y="6874693"/>
                  <a:ext cx="4866525" cy="369332"/>
                </a:xfrm>
                <a:prstGeom prst="rect">
                  <a:avLst/>
                </a:prstGeom>
                <a:noFill/>
              </p:spPr>
              <p:txBody>
                <a:bodyPr wrap="square" rtlCol="0">
                  <a:spAutoFit/>
                </a:bodyPr>
                <a:lstStyle/>
                <a:p>
                  <a:pPr defTabSz="914400"/>
                  <a:r>
                    <a:rPr lang="en-US" sz="900" dirty="0" smtClean="0">
                      <a:solidFill>
                        <a:prstClr val="black"/>
                      </a:solidFill>
                    </a:rPr>
                    <a:t>Note: *  Government agencies are limited Massachusetts state agencies and Federal agencies</a:t>
                  </a:r>
                </a:p>
                <a:p>
                  <a:pPr defTabSz="914400"/>
                  <a:r>
                    <a:rPr lang="en-US" sz="900" i="1" dirty="0" smtClean="0">
                      <a:solidFill>
                        <a:prstClr val="black"/>
                      </a:solidFill>
                    </a:rPr>
                    <a:t>         ** Understanding </a:t>
                  </a:r>
                  <a:r>
                    <a:rPr lang="en-US" sz="900" i="1" dirty="0">
                      <a:solidFill>
                        <a:prstClr val="black"/>
                      </a:solidFill>
                    </a:rPr>
                    <a:t>Medicare Advantage Plans, </a:t>
                  </a:r>
                  <a:r>
                    <a:rPr lang="en-US" sz="900" i="1" dirty="0" smtClean="0">
                      <a:solidFill>
                        <a:prstClr val="black"/>
                      </a:solidFill>
                    </a:rPr>
                    <a:t>CMS </a:t>
                  </a:r>
                  <a:r>
                    <a:rPr lang="en-US" sz="900" i="1" dirty="0">
                      <a:solidFill>
                        <a:prstClr val="black"/>
                      </a:solidFill>
                    </a:rPr>
                    <a:t>Product </a:t>
                  </a:r>
                  <a:r>
                    <a:rPr lang="en-US" sz="900" i="1" dirty="0" smtClean="0">
                      <a:solidFill>
                        <a:prstClr val="black"/>
                      </a:solidFill>
                    </a:rPr>
                    <a:t>No</a:t>
                  </a:r>
                  <a:r>
                    <a:rPr lang="en-US" sz="900" i="1" dirty="0">
                      <a:solidFill>
                        <a:prstClr val="black"/>
                      </a:solidFill>
                    </a:rPr>
                    <a:t>. 12026, </a:t>
                  </a:r>
                  <a:r>
                    <a:rPr lang="en-US" sz="900" i="1" dirty="0" smtClean="0">
                      <a:solidFill>
                        <a:prstClr val="black"/>
                      </a:solidFill>
                    </a:rPr>
                    <a:t>Sept. </a:t>
                  </a:r>
                  <a:r>
                    <a:rPr lang="en-US" sz="900" i="1" dirty="0">
                      <a:solidFill>
                        <a:prstClr val="black"/>
                      </a:solidFill>
                    </a:rPr>
                    <a:t>2019 </a:t>
                  </a:r>
                </a:p>
              </p:txBody>
            </p:sp>
            <p:sp>
              <p:nvSpPr>
                <p:cNvPr id="16" name="Rectangle 15"/>
                <p:cNvSpPr/>
                <p:nvPr/>
              </p:nvSpPr>
              <p:spPr>
                <a:xfrm>
                  <a:off x="0" y="3597912"/>
                  <a:ext cx="4488873" cy="938719"/>
                </a:xfrm>
                <a:prstGeom prst="rect">
                  <a:avLst/>
                </a:prstGeom>
              </p:spPr>
              <p:txBody>
                <a:bodyPr wrap="square">
                  <a:spAutoFit/>
                </a:bodyPr>
                <a:lstStyle/>
                <a:p>
                  <a:pPr marL="171450" indent="-171450" defTabSz="914400">
                    <a:buFont typeface="Arial" panose="020B0604020202020204" pitchFamily="34" charset="0"/>
                    <a:buChar char="•"/>
                  </a:pPr>
                  <a:r>
                    <a:rPr lang="en-US" sz="1100" dirty="0" smtClean="0">
                      <a:solidFill>
                        <a:prstClr val="black"/>
                      </a:solidFill>
                      <a:latin typeface="Arial" panose="020B0604020202020204" pitchFamily="34" charset="0"/>
                      <a:cs typeface="Arial" panose="020B0604020202020204" pitchFamily="34" charset="0"/>
                    </a:rPr>
                    <a:t>Medicare </a:t>
                  </a:r>
                  <a:r>
                    <a:rPr lang="en-US" sz="1100" dirty="0">
                      <a:solidFill>
                        <a:prstClr val="black"/>
                      </a:solidFill>
                      <a:latin typeface="Arial" panose="020B0604020202020204" pitchFamily="34" charset="0"/>
                      <a:cs typeface="Arial" panose="020B0604020202020204" pitchFamily="34" charset="0"/>
                    </a:rPr>
                    <a:t>Part A (Hospital Insurance</a:t>
                  </a:r>
                  <a:r>
                    <a:rPr lang="en-US" sz="1100" dirty="0" smtClean="0">
                      <a:solidFill>
                        <a:prstClr val="black"/>
                      </a:solidFill>
                      <a:latin typeface="Arial" panose="020B0604020202020204" pitchFamily="34" charset="0"/>
                      <a:cs typeface="Arial" panose="020B0604020202020204" pitchFamily="34" charset="0"/>
                    </a:rPr>
                    <a:t>)</a:t>
                  </a:r>
                </a:p>
                <a:p>
                  <a:pPr marL="171450" indent="-171450" defTabSz="914400">
                    <a:buFont typeface="Arial" panose="020B0604020202020204" pitchFamily="34" charset="0"/>
                    <a:buChar char="•"/>
                  </a:pPr>
                  <a:r>
                    <a:rPr lang="en-US" sz="1100" dirty="0" smtClean="0">
                      <a:solidFill>
                        <a:prstClr val="black"/>
                      </a:solidFill>
                      <a:latin typeface="Arial" panose="020B0604020202020204" pitchFamily="34" charset="0"/>
                      <a:cs typeface="Arial" panose="020B0604020202020204" pitchFamily="34" charset="0"/>
                    </a:rPr>
                    <a:t>Medicare Part </a:t>
                  </a:r>
                  <a:r>
                    <a:rPr lang="en-US" sz="1100" dirty="0">
                      <a:solidFill>
                        <a:prstClr val="black"/>
                      </a:solidFill>
                      <a:latin typeface="Arial" panose="020B0604020202020204" pitchFamily="34" charset="0"/>
                      <a:cs typeface="Arial" panose="020B0604020202020204" pitchFamily="34" charset="0"/>
                    </a:rPr>
                    <a:t>B (Medical Insurance</a:t>
                  </a:r>
                  <a:r>
                    <a:rPr lang="en-US" sz="1100" dirty="0" smtClean="0">
                      <a:solidFill>
                        <a:prstClr val="black"/>
                      </a:solidFill>
                      <a:latin typeface="Arial" panose="020B0604020202020204" pitchFamily="34" charset="0"/>
                      <a:cs typeface="Arial" panose="020B0604020202020204" pitchFamily="34" charset="0"/>
                    </a:rPr>
                    <a:t>)</a:t>
                  </a:r>
                </a:p>
                <a:p>
                  <a:pPr marL="171450" indent="-171450" defTabSz="914400">
                    <a:buFont typeface="Arial" panose="020B0604020202020204" pitchFamily="34" charset="0"/>
                    <a:buChar char="•"/>
                  </a:pPr>
                  <a:r>
                    <a:rPr lang="en-US" sz="1100" dirty="0" smtClean="0">
                      <a:solidFill>
                        <a:prstClr val="black"/>
                      </a:solidFill>
                      <a:latin typeface="Arial" panose="020B0604020202020204" pitchFamily="34" charset="0"/>
                      <a:cs typeface="Arial" panose="020B0604020202020204" pitchFamily="34" charset="0"/>
                    </a:rPr>
                    <a:t>Beneficiaries can add Medicare Part D (Drug Coverage). </a:t>
                  </a:r>
                </a:p>
                <a:p>
                  <a:pPr marL="171450" indent="-171450" defTabSz="914400">
                    <a:buFont typeface="Arial" panose="020B0604020202020204" pitchFamily="34" charset="0"/>
                    <a:buChar char="•"/>
                  </a:pPr>
                  <a:r>
                    <a:rPr lang="en-US" sz="1100" dirty="0" smtClean="0">
                      <a:solidFill>
                        <a:prstClr val="black"/>
                      </a:solidFill>
                      <a:latin typeface="Arial" panose="020B0604020202020204" pitchFamily="34" charset="0"/>
                      <a:cs typeface="Arial" panose="020B0604020202020204" pitchFamily="34" charset="0"/>
                    </a:rPr>
                    <a:t>Beneficiaries can </a:t>
                  </a:r>
                  <a:r>
                    <a:rPr lang="en-US" sz="1100" dirty="0">
                      <a:solidFill>
                        <a:prstClr val="black"/>
                      </a:solidFill>
                      <a:latin typeface="Arial" panose="020B0604020202020204" pitchFamily="34" charset="0"/>
                      <a:cs typeface="Arial" panose="020B0604020202020204" pitchFamily="34" charset="0"/>
                    </a:rPr>
                    <a:t>use any doctor or hospital that takes Medicare, anywhere in the U.S.</a:t>
                  </a:r>
                </a:p>
              </p:txBody>
            </p:sp>
            <p:sp>
              <p:nvSpPr>
                <p:cNvPr id="17" name="Rectangle 16"/>
                <p:cNvSpPr/>
                <p:nvPr/>
              </p:nvSpPr>
              <p:spPr>
                <a:xfrm>
                  <a:off x="4585970" y="3597912"/>
                  <a:ext cx="4499264" cy="1277273"/>
                </a:xfrm>
                <a:prstGeom prst="rect">
                  <a:avLst/>
                </a:prstGeom>
              </p:spPr>
              <p:txBody>
                <a:bodyPr wrap="square">
                  <a:spAutoFit/>
                </a:bodyPr>
                <a:lstStyle/>
                <a:p>
                  <a:pPr marL="171450" indent="-171450" defTabSz="914400">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Medicare Advantage </a:t>
                  </a:r>
                  <a:r>
                    <a:rPr lang="en-US" sz="1100" dirty="0" smtClean="0">
                      <a:solidFill>
                        <a:prstClr val="black"/>
                      </a:solidFill>
                      <a:latin typeface="Arial" panose="020B0604020202020204" pitchFamily="34" charset="0"/>
                      <a:cs typeface="Arial" panose="020B0604020202020204" pitchFamily="34" charset="0"/>
                    </a:rPr>
                    <a:t>is an </a:t>
                  </a:r>
                  <a:r>
                    <a:rPr lang="en-US" sz="1100" dirty="0">
                      <a:solidFill>
                        <a:prstClr val="black"/>
                      </a:solidFill>
                      <a:latin typeface="Arial" panose="020B0604020202020204" pitchFamily="34" charset="0"/>
                      <a:cs typeface="Arial" panose="020B0604020202020204" pitchFamily="34" charset="0"/>
                    </a:rPr>
                    <a:t>“all in one” alternative to Original </a:t>
                  </a:r>
                  <a:r>
                    <a:rPr lang="en-US" sz="1100" dirty="0" smtClean="0">
                      <a:solidFill>
                        <a:prstClr val="black"/>
                      </a:solidFill>
                      <a:latin typeface="Arial" panose="020B0604020202020204" pitchFamily="34" charset="0"/>
                      <a:cs typeface="Arial" panose="020B0604020202020204" pitchFamily="34" charset="0"/>
                    </a:rPr>
                    <a:t>Medicare. These </a:t>
                  </a:r>
                  <a:r>
                    <a:rPr lang="en-US" sz="1100" dirty="0">
                      <a:solidFill>
                        <a:prstClr val="black"/>
                      </a:solidFill>
                      <a:latin typeface="Arial" panose="020B0604020202020204" pitchFamily="34" charset="0"/>
                      <a:cs typeface="Arial" panose="020B0604020202020204" pitchFamily="34" charset="0"/>
                    </a:rPr>
                    <a:t>“bundled” plans include Part A, Part B, and usually Part D. </a:t>
                  </a:r>
                  <a:endParaRPr lang="en-US" sz="1100" dirty="0" smtClean="0">
                    <a:solidFill>
                      <a:prstClr val="black"/>
                    </a:solidFill>
                    <a:latin typeface="Arial" panose="020B0604020202020204" pitchFamily="34" charset="0"/>
                    <a:cs typeface="Arial" panose="020B0604020202020204" pitchFamily="34" charset="0"/>
                  </a:endParaRPr>
                </a:p>
                <a:p>
                  <a:pPr marL="171450" indent="-171450" defTabSz="914400">
                    <a:buFont typeface="Arial" panose="020B0604020202020204" pitchFamily="34" charset="0"/>
                    <a:buChar char="•"/>
                  </a:pPr>
                  <a:r>
                    <a:rPr lang="en-US" sz="1100" dirty="0" smtClean="0">
                      <a:solidFill>
                        <a:prstClr val="black"/>
                      </a:solidFill>
                      <a:latin typeface="Arial" panose="020B0604020202020204" pitchFamily="34" charset="0"/>
                      <a:cs typeface="Arial" panose="020B0604020202020204" pitchFamily="34" charset="0"/>
                    </a:rPr>
                    <a:t>In </a:t>
                  </a:r>
                  <a:r>
                    <a:rPr lang="en-US" sz="1100" dirty="0">
                      <a:solidFill>
                        <a:prstClr val="black"/>
                      </a:solidFill>
                      <a:latin typeface="Arial" panose="020B0604020202020204" pitchFamily="34" charset="0"/>
                      <a:cs typeface="Arial" panose="020B0604020202020204" pitchFamily="34" charset="0"/>
                    </a:rPr>
                    <a:t>most cases, </a:t>
                  </a:r>
                  <a:r>
                    <a:rPr lang="en-US" sz="1100" dirty="0" smtClean="0">
                      <a:solidFill>
                        <a:prstClr val="black"/>
                      </a:solidFill>
                      <a:latin typeface="Arial" panose="020B0604020202020204" pitchFamily="34" charset="0"/>
                      <a:cs typeface="Arial" panose="020B0604020202020204" pitchFamily="34" charset="0"/>
                    </a:rPr>
                    <a:t>beneficiaries </a:t>
                  </a:r>
                  <a:r>
                    <a:rPr lang="en-US" sz="1100" dirty="0">
                      <a:solidFill>
                        <a:prstClr val="black"/>
                      </a:solidFill>
                      <a:latin typeface="Arial" panose="020B0604020202020204" pitchFamily="34" charset="0"/>
                      <a:cs typeface="Arial" panose="020B0604020202020204" pitchFamily="34" charset="0"/>
                    </a:rPr>
                    <a:t>need to use doctors who are in the plan’s network</a:t>
                  </a:r>
                  <a:r>
                    <a:rPr lang="en-US" sz="1100" dirty="0" smtClean="0">
                      <a:solidFill>
                        <a:prstClr val="black"/>
                      </a:solidFill>
                      <a:latin typeface="Arial" panose="020B0604020202020204" pitchFamily="34" charset="0"/>
                      <a:cs typeface="Arial" panose="020B0604020202020204" pitchFamily="34" charset="0"/>
                    </a:rPr>
                    <a:t>.</a:t>
                  </a:r>
                </a:p>
                <a:p>
                  <a:pPr marL="171450" indent="-171450" defTabSz="914400">
                    <a:buFont typeface="Arial" panose="020B0604020202020204" pitchFamily="34" charset="0"/>
                    <a:buChar char="•"/>
                  </a:pPr>
                  <a:r>
                    <a:rPr lang="en-US" sz="1100" dirty="0" smtClean="0">
                      <a:solidFill>
                        <a:prstClr val="black"/>
                      </a:solidFill>
                      <a:latin typeface="Arial" panose="020B0604020202020204" pitchFamily="34" charset="0"/>
                      <a:cs typeface="Arial" panose="020B0604020202020204" pitchFamily="34" charset="0"/>
                    </a:rPr>
                    <a:t>Most </a:t>
                  </a:r>
                  <a:r>
                    <a:rPr lang="en-US" sz="1100" dirty="0">
                      <a:solidFill>
                        <a:prstClr val="black"/>
                      </a:solidFill>
                      <a:latin typeface="Arial" panose="020B0604020202020204" pitchFamily="34" charset="0"/>
                      <a:cs typeface="Arial" panose="020B0604020202020204" pitchFamily="34" charset="0"/>
                    </a:rPr>
                    <a:t>plans offer extra benefits that Original Medicare doesn’t cover— like vision, hearing, dental, and more.</a:t>
                  </a:r>
                </a:p>
              </p:txBody>
            </p:sp>
            <p:pic>
              <p:nvPicPr>
                <p:cNvPr id="19" name="Picture 18"/>
                <p:cNvPicPr>
                  <a:picLocks noChangeAspect="1"/>
                </p:cNvPicPr>
                <p:nvPr/>
              </p:nvPicPr>
              <p:blipFill rotWithShape="1">
                <a:blip r:embed="rId2"/>
                <a:srcRect l="51705" t="42556" r="32727" b="31096"/>
                <a:stretch/>
              </p:blipFill>
              <p:spPr>
                <a:xfrm>
                  <a:off x="5665165" y="5026641"/>
                  <a:ext cx="1799087" cy="1712706"/>
                </a:xfrm>
                <a:prstGeom prst="rect">
                  <a:avLst/>
                </a:prstGeom>
              </p:spPr>
            </p:pic>
            <p:cxnSp>
              <p:nvCxnSpPr>
                <p:cNvPr id="5" name="Straight Connector 4"/>
                <p:cNvCxnSpPr/>
                <p:nvPr/>
              </p:nvCxnSpPr>
              <p:spPr>
                <a:xfrm>
                  <a:off x="103556" y="3564963"/>
                  <a:ext cx="8825111" cy="0"/>
                </a:xfrm>
                <a:prstGeom prst="line">
                  <a:avLst/>
                </a:prstGeom>
                <a:ln w="79375"/>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9401" y="2994491"/>
                <a:ext cx="4185761" cy="584775"/>
              </a:xfrm>
              <a:prstGeom prst="rect">
                <a:avLst/>
              </a:prstGeom>
              <a:noFill/>
            </p:spPr>
            <p:txBody>
              <a:bodyPr wrap="none" rtlCol="0">
                <a:spAutoFit/>
              </a:bodyPr>
              <a:lstStyle/>
              <a:p>
                <a:pPr algn="ctr" defTabSz="914400"/>
                <a:r>
                  <a:rPr lang="en-US" dirty="0" smtClean="0">
                    <a:solidFill>
                      <a:srgbClr val="FF0000"/>
                    </a:solidFill>
                    <a:latin typeface="Arial Black" panose="020B0A04020102020204" pitchFamily="34" charset="0"/>
                  </a:rPr>
                  <a:t>Original Medicare </a:t>
                </a:r>
              </a:p>
              <a:p>
                <a:pPr algn="ctr" defTabSz="914400"/>
                <a:r>
                  <a:rPr lang="en-US" sz="1200" i="1" dirty="0" smtClean="0">
                    <a:solidFill>
                      <a:srgbClr val="FF0000"/>
                    </a:solidFill>
                    <a:latin typeface="Arial" panose="020B0604020202020204" pitchFamily="34" charset="0"/>
                    <a:cs typeface="Arial" panose="020B0604020202020204" pitchFamily="34" charset="0"/>
                  </a:rPr>
                  <a:t>(separate extract available only to government</a:t>
                </a:r>
                <a:r>
                  <a:rPr lang="en-US" sz="1400" i="1" dirty="0" smtClean="0">
                    <a:solidFill>
                      <a:srgbClr val="FF0000"/>
                    </a:solidFill>
                    <a:latin typeface="Arial" panose="020B0604020202020204" pitchFamily="34" charset="0"/>
                    <a:cs typeface="Arial" panose="020B0604020202020204" pitchFamily="34" charset="0"/>
                  </a:rPr>
                  <a:t>*</a:t>
                </a:r>
                <a:r>
                  <a:rPr lang="en-US" sz="1200" i="1" dirty="0" smtClean="0">
                    <a:solidFill>
                      <a:srgbClr val="FF0000"/>
                    </a:solidFill>
                    <a:latin typeface="Arial" panose="020B0604020202020204" pitchFamily="34" charset="0"/>
                    <a:cs typeface="Arial" panose="020B0604020202020204" pitchFamily="34" charset="0"/>
                  </a:rPr>
                  <a:t> </a:t>
                </a:r>
                <a:r>
                  <a:rPr lang="en-US" sz="1200" i="1" dirty="0">
                    <a:solidFill>
                      <a:srgbClr val="FF0000"/>
                    </a:solidFill>
                    <a:latin typeface="Arial" panose="020B0604020202020204" pitchFamily="34" charset="0"/>
                    <a:cs typeface="Arial" panose="020B0604020202020204" pitchFamily="34" charset="0"/>
                  </a:rPr>
                  <a:t>a</a:t>
                </a:r>
                <a:r>
                  <a:rPr lang="en-US" sz="1200" i="1" dirty="0" smtClean="0">
                    <a:solidFill>
                      <a:srgbClr val="FF0000"/>
                    </a:solidFill>
                    <a:latin typeface="Arial" panose="020B0604020202020204" pitchFamily="34" charset="0"/>
                    <a:cs typeface="Arial" panose="020B0604020202020204" pitchFamily="34" charset="0"/>
                  </a:rPr>
                  <a:t>pplicants)</a:t>
                </a:r>
                <a:endParaRPr lang="en-US" sz="1200" i="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4952887" y="2994491"/>
                <a:ext cx="3752759" cy="553998"/>
              </a:xfrm>
              <a:prstGeom prst="rect">
                <a:avLst/>
              </a:prstGeom>
              <a:noFill/>
            </p:spPr>
            <p:txBody>
              <a:bodyPr wrap="none" rtlCol="0">
                <a:spAutoFit/>
              </a:bodyPr>
              <a:lstStyle/>
              <a:p>
                <a:pPr algn="ctr" defTabSz="914400"/>
                <a:r>
                  <a:rPr lang="en-US" dirty="0" smtClean="0">
                    <a:solidFill>
                      <a:srgbClr val="FF0000"/>
                    </a:solidFill>
                    <a:latin typeface="Arial Black" panose="020B0A04020102020204" pitchFamily="34" charset="0"/>
                  </a:rPr>
                  <a:t>Medicare Advantage</a:t>
                </a:r>
              </a:p>
              <a:p>
                <a:pPr algn="ctr" defTabSz="914400"/>
                <a:r>
                  <a:rPr lang="en-US" sz="1200" i="1" dirty="0" smtClean="0">
                    <a:solidFill>
                      <a:srgbClr val="FF0000"/>
                    </a:solidFill>
                    <a:latin typeface="Arial" panose="020B0604020202020204" pitchFamily="34" charset="0"/>
                    <a:cs typeface="Arial" panose="020B0604020202020204" pitchFamily="34" charset="0"/>
                  </a:rPr>
                  <a:t>(included in the MA APCD available to all applicants)</a:t>
                </a:r>
                <a:endParaRPr lang="en-US" sz="1200" i="1" dirty="0">
                  <a:solidFill>
                    <a:srgbClr val="FF0000"/>
                  </a:solidFill>
                  <a:latin typeface="Arial" panose="020B0604020202020204" pitchFamily="34" charset="0"/>
                  <a:cs typeface="Arial" panose="020B0604020202020204" pitchFamily="34" charset="0"/>
                </a:endParaRPr>
              </a:p>
            </p:txBody>
          </p:sp>
        </p:grpSp>
        <p:cxnSp>
          <p:nvCxnSpPr>
            <p:cNvPr id="11" name="Straight Connector 10"/>
            <p:cNvCxnSpPr/>
            <p:nvPr/>
          </p:nvCxnSpPr>
          <p:spPr>
            <a:xfrm>
              <a:off x="4476514" y="3597912"/>
              <a:ext cx="0" cy="286675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rotWithShape="1">
          <a:blip r:embed="rId3"/>
          <a:srcRect l="21136" t="19427" r="52955" b="21112"/>
          <a:stretch/>
        </p:blipFill>
        <p:spPr>
          <a:xfrm>
            <a:off x="648747" y="4075818"/>
            <a:ext cx="2063280" cy="2663561"/>
          </a:xfrm>
          <a:prstGeom prst="rect">
            <a:avLst/>
          </a:prstGeom>
        </p:spPr>
      </p:pic>
      <p:sp>
        <p:nvSpPr>
          <p:cNvPr id="24" name="Rectangle 23"/>
          <p:cNvSpPr/>
          <p:nvPr/>
        </p:nvSpPr>
        <p:spPr>
          <a:xfrm>
            <a:off x="860248" y="5448811"/>
            <a:ext cx="3175858" cy="1290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5" name="TextBox 24"/>
          <p:cNvSpPr txBox="1"/>
          <p:nvPr/>
        </p:nvSpPr>
        <p:spPr>
          <a:xfrm>
            <a:off x="2433585" y="5624735"/>
            <a:ext cx="1673933" cy="938719"/>
          </a:xfrm>
          <a:prstGeom prst="rect">
            <a:avLst/>
          </a:prstGeom>
          <a:noFill/>
        </p:spPr>
        <p:txBody>
          <a:bodyPr wrap="square" rtlCol="0">
            <a:spAutoFit/>
          </a:bodyPr>
          <a:lstStyle/>
          <a:p>
            <a:pPr defTabSz="914400"/>
            <a:r>
              <a:rPr lang="en-US" sz="1100" i="1" dirty="0" smtClean="0">
                <a:solidFill>
                  <a:srgbClr val="FF0000"/>
                </a:solidFill>
              </a:rPr>
              <a:t>Note: Supplemental coverage submitted by commercial carriers directly to MA APCD is available to all applicants</a:t>
            </a:r>
            <a:endParaRPr lang="en-US" sz="1100" i="1" dirty="0">
              <a:solidFill>
                <a:srgbClr val="FF0000"/>
              </a:solidFill>
            </a:endParaRPr>
          </a:p>
        </p:txBody>
      </p:sp>
    </p:spTree>
    <p:extLst>
      <p:ext uri="{BB962C8B-B14F-4D97-AF65-F5344CB8AC3E}">
        <p14:creationId xmlns:p14="http://schemas.microsoft.com/office/powerpoint/2010/main" val="1007596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01805" y="124946"/>
            <a:ext cx="1422772" cy="685546"/>
            <a:chOff x="7356764" y="236620"/>
            <a:chExt cx="1665733" cy="879763"/>
          </a:xfrm>
        </p:grpSpPr>
        <p:sp>
          <p:nvSpPr>
            <p:cNvPr id="8" name="TextBox 7"/>
            <p:cNvSpPr txBox="1"/>
            <p:nvPr/>
          </p:nvSpPr>
          <p:spPr>
            <a:xfrm>
              <a:off x="7402494" y="236620"/>
              <a:ext cx="1620003" cy="811864"/>
            </a:xfrm>
            <a:prstGeom prst="rect">
              <a:avLst/>
            </a:prstGeom>
            <a:noFill/>
            <a:ln>
              <a:noFill/>
            </a:ln>
          </p:spPr>
          <p:txBody>
            <a:bodyPr wrap="none" rtlCol="0">
              <a:spAutoFit/>
            </a:bodyPr>
            <a:lstStyle/>
            <a:p>
              <a:pPr algn="ctr" defTabSz="914400"/>
              <a:r>
                <a:rPr lang="en-US" sz="2000" b="1" dirty="0" smtClean="0">
                  <a:solidFill>
                    <a:srgbClr val="0070C0"/>
                  </a:solidFill>
                </a:rPr>
                <a:t>MEDICARE </a:t>
              </a:r>
            </a:p>
            <a:p>
              <a:pPr algn="ctr" defTabSz="914400"/>
              <a:r>
                <a:rPr lang="en-US" sz="2000" b="1" dirty="0" smtClean="0">
                  <a:solidFill>
                    <a:srgbClr val="0070C0"/>
                  </a:solidFill>
                </a:rPr>
                <a:t>DATA</a:t>
              </a:r>
              <a:endParaRPr lang="en-US" sz="2000" b="1" dirty="0">
                <a:solidFill>
                  <a:srgbClr val="0070C0"/>
                </a:solidFill>
              </a:endParaRPr>
            </a:p>
          </p:txBody>
        </p:sp>
        <p:cxnSp>
          <p:nvCxnSpPr>
            <p:cNvPr id="10" name="Straight Connector 9"/>
            <p:cNvCxnSpPr/>
            <p:nvPr/>
          </p:nvCxnSpPr>
          <p:spPr>
            <a:xfrm>
              <a:off x="7356764" y="236620"/>
              <a:ext cx="164176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56764" y="1116383"/>
              <a:ext cx="164176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5896" y="76545"/>
            <a:ext cx="7455270" cy="907941"/>
          </a:xfrm>
          <a:prstGeom prst="rect">
            <a:avLst/>
          </a:prstGeom>
          <a:noFill/>
        </p:spPr>
        <p:txBody>
          <a:bodyPr wrap="square" rtlCol="0">
            <a:spAutoFit/>
          </a:bodyPr>
          <a:lstStyle/>
          <a:p>
            <a:pPr defTabSz="914400"/>
            <a:r>
              <a:rPr lang="en-US" sz="1400" b="1" i="1" u="sng" dirty="0" smtClean="0">
                <a:solidFill>
                  <a:prstClr val="black"/>
                </a:solidFill>
              </a:rPr>
              <a:t>Answer</a:t>
            </a:r>
            <a:r>
              <a:rPr lang="en-US" sz="1400" i="1" dirty="0" smtClean="0">
                <a:solidFill>
                  <a:prstClr val="black"/>
                </a:solidFill>
              </a:rPr>
              <a:t> (continued)</a:t>
            </a:r>
            <a:r>
              <a:rPr lang="en-US" sz="1400" b="1" i="1" dirty="0" smtClean="0">
                <a:solidFill>
                  <a:prstClr val="black"/>
                </a:solidFill>
              </a:rPr>
              <a:t>: </a:t>
            </a:r>
            <a:r>
              <a:rPr lang="en-US" sz="1300" i="1" dirty="0" smtClean="0">
                <a:solidFill>
                  <a:prstClr val="black"/>
                </a:solidFill>
              </a:rPr>
              <a:t>To gauge  the number of beneficiaries who have any type of commercial Medicare products in the MA APCD as a proportion of the Massachusetts population,  we assessed both medical coverage of the entire population as a proportion of the Census population and coverage for any Medicare product types as a proportion of the population 65 and older.</a:t>
            </a:r>
            <a:endParaRPr lang="en-US" sz="1300" i="1" dirty="0">
              <a:solidFill>
                <a:prstClr val="black"/>
              </a:solidFill>
            </a:endParaRPr>
          </a:p>
        </p:txBody>
      </p:sp>
      <p:graphicFrame>
        <p:nvGraphicFramePr>
          <p:cNvPr id="4" name="Table 3"/>
          <p:cNvGraphicFramePr>
            <a:graphicFrameLocks noGrp="1"/>
          </p:cNvGraphicFramePr>
          <p:nvPr>
            <p:extLst/>
          </p:nvPr>
        </p:nvGraphicFramePr>
        <p:xfrm>
          <a:off x="1215695" y="2831680"/>
          <a:ext cx="5815545" cy="1516698"/>
        </p:xfrm>
        <a:graphic>
          <a:graphicData uri="http://schemas.openxmlformats.org/drawingml/2006/table">
            <a:tbl>
              <a:tblPr firstRow="1" firstCol="1" bandRow="1">
                <a:tableStyleId>{5C22544A-7EE6-4342-B048-85BDC9FD1C3A}</a:tableStyleId>
              </a:tblPr>
              <a:tblGrid>
                <a:gridCol w="587550"/>
                <a:gridCol w="1037239"/>
                <a:gridCol w="1101436"/>
                <a:gridCol w="1725248"/>
                <a:gridCol w="1364072"/>
              </a:tblGrid>
              <a:tr h="529068">
                <a:tc>
                  <a:txBody>
                    <a:bodyPr/>
                    <a:lstStyle/>
                    <a:p>
                      <a:pPr marL="0" marR="0" algn="ctr">
                        <a:lnSpc>
                          <a:spcPct val="107000"/>
                        </a:lnSpc>
                        <a:spcBef>
                          <a:spcPts val="0"/>
                        </a:spcBef>
                        <a:spcAft>
                          <a:spcPts val="0"/>
                        </a:spcAft>
                      </a:pPr>
                      <a:r>
                        <a:rPr lang="en-US" sz="11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rPr>
                        <a:t>MA Census Population </a:t>
                      </a:r>
                      <a:r>
                        <a:rPr lang="en-US" sz="1100" dirty="0">
                          <a:effectLst/>
                        </a:rPr>
                        <a:t>Estimate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rPr>
                        <a:t>MA</a:t>
                      </a:r>
                      <a:r>
                        <a:rPr lang="en-US" sz="1100" baseline="0" dirty="0" smtClean="0">
                          <a:effectLst/>
                        </a:rPr>
                        <a:t> </a:t>
                      </a:r>
                      <a:r>
                        <a:rPr lang="en-US" sz="1100" dirty="0" smtClean="0">
                          <a:effectLst/>
                        </a:rPr>
                        <a:t> Residents***</a:t>
                      </a:r>
                    </a:p>
                    <a:p>
                      <a:pPr marL="0" marR="0" algn="ctr">
                        <a:lnSpc>
                          <a:spcPct val="107000"/>
                        </a:lnSpc>
                        <a:spcBef>
                          <a:spcPts val="0"/>
                        </a:spcBef>
                        <a:spcAft>
                          <a:spcPts val="0"/>
                        </a:spcAft>
                      </a:pPr>
                      <a:r>
                        <a:rPr lang="en-US" sz="1100" dirty="0" smtClean="0">
                          <a:effectLst/>
                        </a:rPr>
                        <a:t> in APCD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rPr>
                        <a:t>MA Census Insured** Population Estimate (Under Age 65</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rPr>
                        <a:t>MA</a:t>
                      </a:r>
                      <a:r>
                        <a:rPr lang="en-US" sz="1100" baseline="0" dirty="0" smtClean="0">
                          <a:effectLst/>
                        </a:rPr>
                        <a:t> </a:t>
                      </a:r>
                      <a:r>
                        <a:rPr lang="en-US" sz="1100" dirty="0" smtClean="0">
                          <a:effectLst/>
                        </a:rPr>
                        <a:t>Residents*** APCD (Under Age 65</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r>
              <a:tr h="175001">
                <a:tc>
                  <a:txBody>
                    <a:bodyPr/>
                    <a:lstStyle/>
                    <a:p>
                      <a:pPr marL="0" marR="0" algn="r">
                        <a:lnSpc>
                          <a:spcPct val="107000"/>
                        </a:lnSpc>
                        <a:spcBef>
                          <a:spcPts val="0"/>
                        </a:spcBef>
                        <a:spcAft>
                          <a:spcPts val="0"/>
                        </a:spcAft>
                      </a:pPr>
                      <a:r>
                        <a:rPr lang="en-US" sz="1200" dirty="0">
                          <a:effectLst/>
                        </a:rPr>
                        <a:t>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6,613,654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6,637,940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5,662,008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a:effectLst/>
                        </a:rPr>
                        <a:t>5,679,004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r>
              <a:tr h="175001">
                <a:tc>
                  <a:txBody>
                    <a:bodyPr/>
                    <a:lstStyle/>
                    <a:p>
                      <a:pPr marL="0" marR="0" algn="r">
                        <a:lnSpc>
                          <a:spcPct val="107000"/>
                        </a:lnSpc>
                        <a:spcBef>
                          <a:spcPts val="0"/>
                        </a:spcBef>
                        <a:spcAft>
                          <a:spcPts val="0"/>
                        </a:spcAft>
                      </a:pPr>
                      <a:r>
                        <a:rPr lang="en-US" sz="1200" dirty="0">
                          <a:effectLst/>
                        </a:rPr>
                        <a:t>2014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6,668,348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6,687,425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5,691,319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5,676,655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r>
              <a:tr h="175001">
                <a:tc>
                  <a:txBody>
                    <a:bodyPr/>
                    <a:lstStyle/>
                    <a:p>
                      <a:pPr marL="0" marR="0" algn="r">
                        <a:lnSpc>
                          <a:spcPct val="107000"/>
                        </a:lnSpc>
                        <a:spcBef>
                          <a:spcPts val="0"/>
                        </a:spcBef>
                        <a:spcAft>
                          <a:spcPts val="0"/>
                        </a:spcAft>
                      </a:pPr>
                      <a:r>
                        <a:rPr lang="en-US" sz="1200" dirty="0">
                          <a:effectLst/>
                        </a:rPr>
                        <a:t>2015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6,718,090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6,831,678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5,712,361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5,792,745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r>
              <a:tr h="175001">
                <a:tc>
                  <a:txBody>
                    <a:bodyPr/>
                    <a:lstStyle/>
                    <a:p>
                      <a:pPr marL="0" marR="0" algn="r">
                        <a:lnSpc>
                          <a:spcPct val="107000"/>
                        </a:lnSpc>
                        <a:spcBef>
                          <a:spcPts val="0"/>
                        </a:spcBef>
                        <a:spcAft>
                          <a:spcPts val="0"/>
                        </a:spcAft>
                      </a:pPr>
                      <a:r>
                        <a:rPr lang="en-US" sz="1200" dirty="0">
                          <a:effectLst/>
                        </a:rPr>
                        <a:t>2016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6,736,017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5,694,862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5,699,946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4,734,582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r>
              <a:tr h="175001">
                <a:tc>
                  <a:txBody>
                    <a:bodyPr/>
                    <a:lstStyle/>
                    <a:p>
                      <a:pPr marL="0" marR="0" algn="r">
                        <a:lnSpc>
                          <a:spcPct val="107000"/>
                        </a:lnSpc>
                        <a:spcBef>
                          <a:spcPts val="0"/>
                        </a:spcBef>
                        <a:spcAft>
                          <a:spcPts val="0"/>
                        </a:spcAft>
                      </a:pPr>
                      <a:r>
                        <a:rPr lang="en-US" sz="1200" dirty="0">
                          <a:effectLst/>
                        </a:rPr>
                        <a:t>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6,785,622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5,737,664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a:lnSpc>
                          <a:spcPct val="107000"/>
                        </a:lnSpc>
                        <a:spcBef>
                          <a:spcPts val="0"/>
                        </a:spcBef>
                        <a:spcAft>
                          <a:spcPts val="0"/>
                        </a:spcAft>
                      </a:pPr>
                      <a:r>
                        <a:rPr lang="en-US" sz="1200" dirty="0">
                          <a:effectLst/>
                        </a:rPr>
                        <a:t>5,714,204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200" dirty="0">
                          <a:effectLst/>
                        </a:rPr>
                        <a:t>4,732,344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r>
            </a:tbl>
          </a:graphicData>
        </a:graphic>
      </p:graphicFrame>
      <p:sp>
        <p:nvSpPr>
          <p:cNvPr id="7" name="TextBox 6"/>
          <p:cNvSpPr txBox="1"/>
          <p:nvPr/>
        </p:nvSpPr>
        <p:spPr>
          <a:xfrm>
            <a:off x="134299" y="2520845"/>
            <a:ext cx="8947193" cy="338554"/>
          </a:xfrm>
          <a:prstGeom prst="rect">
            <a:avLst/>
          </a:prstGeom>
          <a:noFill/>
        </p:spPr>
        <p:txBody>
          <a:bodyPr wrap="none" rtlCol="0">
            <a:spAutoFit/>
          </a:bodyPr>
          <a:lstStyle/>
          <a:p>
            <a:pPr defTabSz="914400"/>
            <a:r>
              <a:rPr lang="en-US" sz="1600" b="1" dirty="0" smtClean="0">
                <a:solidFill>
                  <a:srgbClr val="FF0000"/>
                </a:solidFill>
              </a:rPr>
              <a:t>Table 1. 5-Year Comparison of MA Census Population to MA APCD All Insured and Insured Under Age 65</a:t>
            </a:r>
            <a:endParaRPr lang="en-US" sz="1600" b="1" dirty="0">
              <a:solidFill>
                <a:srgbClr val="FF0000"/>
              </a:solidFill>
            </a:endParaRPr>
          </a:p>
        </p:txBody>
      </p:sp>
      <p:sp>
        <p:nvSpPr>
          <p:cNvPr id="9" name="TextBox 8"/>
          <p:cNvSpPr txBox="1"/>
          <p:nvPr/>
        </p:nvSpPr>
        <p:spPr>
          <a:xfrm>
            <a:off x="35896" y="936084"/>
            <a:ext cx="9144000" cy="1692771"/>
          </a:xfrm>
          <a:prstGeom prst="rect">
            <a:avLst/>
          </a:prstGeom>
          <a:noFill/>
        </p:spPr>
        <p:txBody>
          <a:bodyPr wrap="square" rtlCol="0">
            <a:spAutoFit/>
          </a:bodyPr>
          <a:lstStyle/>
          <a:p>
            <a:pPr defTabSz="914400"/>
            <a:r>
              <a:rPr lang="en-US" sz="1300" i="1" dirty="0" smtClean="0">
                <a:solidFill>
                  <a:prstClr val="black"/>
                </a:solidFill>
              </a:rPr>
              <a:t>In Table 1 below, MA census population*  for 2013 to 2017 (first column) and all MA residents with medical coverage in the APCD (second column) show that data from 2013 to 2015 was close to population-based (over 95%) followed by a drop to 85% in 2016 (due to Gobeille). This drop was corroborated by comparing the Census American Community Survey estimate on insured population** under 65 years old (third column) to APCD beneficiaries under 65 with medical coverage (fourth column). In Table 2, census estimates for MA residents age 65 and over (first column) were compared to 65 and older age group in the APCD with different types of Medicare coverage (columns 2 through 7). Year 2017 showed increases for all products except Medicare Advantage, however the proportion of the population age 65 and over in the MA APCD with Medicare Advantage (26.86%) was closely aligned with CMS historical data on Massachusetts resident year 2017 Medicare Advantage enrollment (26.42%).****</a:t>
            </a:r>
            <a:endParaRPr lang="en-US" sz="1300" i="1" dirty="0">
              <a:solidFill>
                <a:prstClr val="black"/>
              </a:solidFill>
            </a:endParaRPr>
          </a:p>
        </p:txBody>
      </p:sp>
      <p:sp>
        <p:nvSpPr>
          <p:cNvPr id="11" name="TextBox 10"/>
          <p:cNvSpPr txBox="1"/>
          <p:nvPr/>
        </p:nvSpPr>
        <p:spPr>
          <a:xfrm>
            <a:off x="99094" y="6488668"/>
            <a:ext cx="9080801" cy="369332"/>
          </a:xfrm>
          <a:prstGeom prst="rect">
            <a:avLst/>
          </a:prstGeom>
          <a:noFill/>
        </p:spPr>
        <p:txBody>
          <a:bodyPr wrap="square" rtlCol="0">
            <a:spAutoFit/>
          </a:bodyPr>
          <a:lstStyle/>
          <a:p>
            <a:pPr defTabSz="914400"/>
            <a:r>
              <a:rPr lang="en-US" sz="900" i="1" dirty="0" smtClean="0">
                <a:solidFill>
                  <a:prstClr val="black"/>
                </a:solidFill>
              </a:rPr>
              <a:t>Notes: * Census American Community Survey Demographic Profile Data, ** Census American Community Survey Insured Population Estimate (Under Age 65) for civilian noninstitutionalized population,    *** MA Residents Under 65 with Medical Coverage</a:t>
            </a:r>
            <a:r>
              <a:rPr lang="en-US" sz="900" i="1" dirty="0">
                <a:solidFill>
                  <a:prstClr val="black"/>
                </a:solidFill>
              </a:rPr>
              <a:t> , </a:t>
            </a:r>
            <a:r>
              <a:rPr lang="en-US" sz="900" i="1" dirty="0" smtClean="0">
                <a:solidFill>
                  <a:prstClr val="black"/>
                </a:solidFill>
              </a:rPr>
              <a:t>**** Centers </a:t>
            </a:r>
            <a:r>
              <a:rPr lang="en-US" sz="900" i="1" dirty="0">
                <a:solidFill>
                  <a:prstClr val="black"/>
                </a:solidFill>
              </a:rPr>
              <a:t>for Medicare &amp; Medicaid Services, Office of Enterprise Data and Analytics, Data Warehouse</a:t>
            </a:r>
          </a:p>
        </p:txBody>
      </p:sp>
      <p:graphicFrame>
        <p:nvGraphicFramePr>
          <p:cNvPr id="13" name="Table 12"/>
          <p:cNvGraphicFramePr>
            <a:graphicFrameLocks noGrp="1"/>
          </p:cNvGraphicFramePr>
          <p:nvPr>
            <p:extLst/>
          </p:nvPr>
        </p:nvGraphicFramePr>
        <p:xfrm>
          <a:off x="505018" y="4945811"/>
          <a:ext cx="7236900" cy="1564323"/>
        </p:xfrm>
        <a:graphic>
          <a:graphicData uri="http://schemas.openxmlformats.org/drawingml/2006/table">
            <a:tbl>
              <a:tblPr firstRow="1" firstCol="1" bandRow="1">
                <a:tableStyleId>{5C22544A-7EE6-4342-B048-85BDC9FD1C3A}</a:tableStyleId>
              </a:tblPr>
              <a:tblGrid>
                <a:gridCol w="491787"/>
                <a:gridCol w="1404609"/>
                <a:gridCol w="897758"/>
                <a:gridCol w="828698"/>
                <a:gridCol w="943797"/>
                <a:gridCol w="1070402"/>
                <a:gridCol w="828698"/>
                <a:gridCol w="771151"/>
              </a:tblGrid>
              <a:tr h="511231">
                <a:tc>
                  <a:txBody>
                    <a:bodyPr/>
                    <a:lstStyle/>
                    <a:p>
                      <a:pPr marL="0" marR="0" algn="ctr">
                        <a:lnSpc>
                          <a:spcPct val="107000"/>
                        </a:lnSpc>
                        <a:spcBef>
                          <a:spcPts val="0"/>
                        </a:spcBef>
                        <a:spcAft>
                          <a:spcPts val="0"/>
                        </a:spcAft>
                      </a:pPr>
                      <a:r>
                        <a:rPr lang="en-US" sz="11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rPr>
                        <a:t>MA Census Population Estimate (Age 65 and Older)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baseline="0" dirty="0" smtClean="0">
                          <a:effectLst/>
                        </a:rPr>
                        <a:t>Medicare</a:t>
                      </a:r>
                    </a:p>
                    <a:p>
                      <a:pPr marL="0" marR="0" algn="ctr">
                        <a:lnSpc>
                          <a:spcPct val="107000"/>
                        </a:lnSpc>
                        <a:spcBef>
                          <a:spcPts val="0"/>
                        </a:spcBef>
                        <a:spcAft>
                          <a:spcPts val="0"/>
                        </a:spcAft>
                      </a:pPr>
                      <a:r>
                        <a:rPr lang="en-US" sz="1100" baseline="0" dirty="0" smtClean="0">
                          <a:effectLst/>
                        </a:rPr>
                        <a:t>Advantage</a:t>
                      </a:r>
                    </a:p>
                    <a:p>
                      <a:pPr marL="0" marR="0" algn="ctr">
                        <a:lnSpc>
                          <a:spcPct val="107000"/>
                        </a:lnSpc>
                        <a:spcBef>
                          <a:spcPts val="0"/>
                        </a:spcBef>
                        <a:spcAft>
                          <a:spcPts val="0"/>
                        </a:spcAft>
                      </a:pP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In MA APCD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Part A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Part B</a:t>
                      </a:r>
                    </a:p>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Part A and</a:t>
                      </a:r>
                      <a:r>
                        <a:rPr lang="en-US" sz="1100" baseline="0" dirty="0" smtClean="0">
                          <a:effectLst/>
                          <a:latin typeface="Calibri" panose="020F0502020204030204" pitchFamily="34" charset="0"/>
                          <a:ea typeface="Calibri" panose="020F0502020204030204" pitchFamily="34" charset="0"/>
                          <a:cs typeface="Times New Roman" panose="02020603050405020304" pitchFamily="18" charset="0"/>
                        </a:rPr>
                        <a:t> B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Part C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c>
                  <a:txBody>
                    <a:bodyPr/>
                    <a:lstStyle/>
                    <a:p>
                      <a:pPr marL="0" marR="0" algn="ctr">
                        <a:lnSpc>
                          <a:spcPct val="107000"/>
                        </a:lnSpc>
                        <a:spcBef>
                          <a:spcPts val="0"/>
                        </a:spcBef>
                        <a:spcAft>
                          <a:spcPts val="0"/>
                        </a:spcAft>
                      </a:pPr>
                      <a:r>
                        <a:rPr lang="en-US" sz="1100" baseline="0" dirty="0" smtClean="0">
                          <a:effectLst/>
                        </a:rPr>
                        <a:t>Part D Only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b"/>
                </a:tc>
              </a:tr>
              <a:tr h="175001">
                <a:tc>
                  <a:txBody>
                    <a:bodyPr/>
                    <a:lstStyle/>
                    <a:p>
                      <a:pPr marL="0" marR="0" algn="r">
                        <a:lnSpc>
                          <a:spcPct val="107000"/>
                        </a:lnSpc>
                        <a:spcBef>
                          <a:spcPts val="0"/>
                        </a:spcBef>
                        <a:spcAft>
                          <a:spcPts val="0"/>
                        </a:spcAft>
                      </a:pPr>
                      <a:r>
                        <a:rPr lang="en-US" sz="1200" dirty="0">
                          <a:effectLst/>
                        </a:rPr>
                        <a:t>2013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961,031</a:t>
                      </a:r>
                    </a:p>
                  </a:txBody>
                  <a:tcPr marL="9525" marR="9525" marT="9525" marB="0" anchor="b"/>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310,441</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       10,304 </a:t>
                      </a: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1,787</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541,639</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5,679</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17,574</a:t>
                      </a:r>
                      <a:endParaRPr lang="en-US" sz="1200" kern="1200" dirty="0">
                        <a:solidFill>
                          <a:schemeClr val="dk1"/>
                        </a:solidFill>
                        <a:effectLst/>
                        <a:latin typeface="+mn-lt"/>
                        <a:ea typeface="+mn-ea"/>
                        <a:cs typeface="+mn-cs"/>
                      </a:endParaRPr>
                    </a:p>
                  </a:txBody>
                  <a:tcPr marL="9525" marR="9525" marT="9525" marB="0" anchor="ctr"/>
                </a:tc>
              </a:tr>
              <a:tr h="175001">
                <a:tc>
                  <a:txBody>
                    <a:bodyPr/>
                    <a:lstStyle/>
                    <a:p>
                      <a:pPr marL="0" marR="0" algn="r">
                        <a:lnSpc>
                          <a:spcPct val="107000"/>
                        </a:lnSpc>
                        <a:spcBef>
                          <a:spcPts val="0"/>
                        </a:spcBef>
                        <a:spcAft>
                          <a:spcPts val="0"/>
                        </a:spcAft>
                      </a:pPr>
                      <a:r>
                        <a:rPr lang="en-US" sz="1200">
                          <a:effectLst/>
                        </a:rPr>
                        <a:t>2014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990,097</a:t>
                      </a:r>
                    </a:p>
                  </a:txBody>
                  <a:tcPr marL="9525" marR="9525" marT="9525" marB="0" anchor="b"/>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337,182</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          8,579 </a:t>
                      </a: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1,784</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553,741</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5,234</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93,269</a:t>
                      </a:r>
                      <a:endParaRPr lang="en-US" sz="1200" kern="1200" dirty="0">
                        <a:solidFill>
                          <a:schemeClr val="dk1"/>
                        </a:solidFill>
                        <a:effectLst/>
                        <a:latin typeface="+mn-lt"/>
                        <a:ea typeface="+mn-ea"/>
                        <a:cs typeface="+mn-cs"/>
                      </a:endParaRPr>
                    </a:p>
                  </a:txBody>
                  <a:tcPr marL="9525" marR="9525" marT="9525" marB="0" anchor="ctr"/>
                </a:tc>
              </a:tr>
              <a:tr h="175001">
                <a:tc>
                  <a:txBody>
                    <a:bodyPr/>
                    <a:lstStyle/>
                    <a:p>
                      <a:pPr marL="0" marR="0" algn="r">
                        <a:lnSpc>
                          <a:spcPct val="107000"/>
                        </a:lnSpc>
                        <a:spcBef>
                          <a:spcPts val="0"/>
                        </a:spcBef>
                        <a:spcAft>
                          <a:spcPts val="0"/>
                        </a:spcAft>
                      </a:pPr>
                      <a:r>
                        <a:rPr lang="en-US" sz="1200">
                          <a:effectLst/>
                        </a:rPr>
                        <a:t>2015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1,015,577</a:t>
                      </a:r>
                    </a:p>
                  </a:txBody>
                  <a:tcPr marL="9525" marR="9525" marT="9525" marB="0" anchor="b"/>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347,993</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          9,681 </a:t>
                      </a: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1,850</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562,703</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4,739</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116,419</a:t>
                      </a:r>
                      <a:endParaRPr lang="en-US" sz="1200" kern="1200" dirty="0">
                        <a:solidFill>
                          <a:schemeClr val="dk1"/>
                        </a:solidFill>
                        <a:effectLst/>
                        <a:latin typeface="+mn-lt"/>
                        <a:ea typeface="+mn-ea"/>
                        <a:cs typeface="+mn-cs"/>
                      </a:endParaRPr>
                    </a:p>
                  </a:txBody>
                  <a:tcPr marL="9525" marR="9525" marT="9525" marB="0" anchor="ctr"/>
                </a:tc>
              </a:tr>
              <a:tr h="175001">
                <a:tc>
                  <a:txBody>
                    <a:bodyPr/>
                    <a:lstStyle/>
                    <a:p>
                      <a:pPr marL="0" marR="0" algn="r">
                        <a:lnSpc>
                          <a:spcPct val="107000"/>
                        </a:lnSpc>
                        <a:spcBef>
                          <a:spcPts val="0"/>
                        </a:spcBef>
                        <a:spcAft>
                          <a:spcPts val="0"/>
                        </a:spcAft>
                      </a:pPr>
                      <a:r>
                        <a:rPr lang="en-US" sz="1200">
                          <a:effectLst/>
                        </a:rPr>
                        <a:t>2016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1,044,226</a:t>
                      </a:r>
                    </a:p>
                  </a:txBody>
                  <a:tcPr marL="9525" marR="9525" marT="9525" marB="0" anchor="b"/>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369,268</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          6,873 </a:t>
                      </a: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2,227</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517,769</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4,203</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134,010</a:t>
                      </a:r>
                      <a:endParaRPr lang="en-US" sz="1200" kern="1200" dirty="0">
                        <a:solidFill>
                          <a:schemeClr val="dk1"/>
                        </a:solidFill>
                        <a:effectLst/>
                        <a:latin typeface="+mn-lt"/>
                        <a:ea typeface="+mn-ea"/>
                        <a:cs typeface="+mn-cs"/>
                      </a:endParaRPr>
                    </a:p>
                  </a:txBody>
                  <a:tcPr marL="9525" marR="9525" marT="9525" marB="0" anchor="ctr"/>
                </a:tc>
              </a:tr>
              <a:tr h="175001">
                <a:tc>
                  <a:txBody>
                    <a:bodyPr/>
                    <a:lstStyle/>
                    <a:p>
                      <a:pPr marL="0" marR="0" algn="r">
                        <a:lnSpc>
                          <a:spcPct val="107000"/>
                        </a:lnSpc>
                        <a:spcBef>
                          <a:spcPts val="0"/>
                        </a:spcBef>
                        <a:spcAft>
                          <a:spcPts val="0"/>
                        </a:spcAft>
                      </a:pPr>
                      <a:r>
                        <a:rPr lang="en-US" sz="1200" dirty="0">
                          <a:effectLst/>
                        </a:rPr>
                        <a:t>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000" marR="63000" marT="0"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1,074,425</a:t>
                      </a:r>
                    </a:p>
                  </a:txBody>
                  <a:tcPr marL="9525" marR="9525" marT="9525" marB="0" anchor="b"/>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288,602</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a:solidFill>
                            <a:schemeClr val="dk1"/>
                          </a:solidFill>
                          <a:effectLst/>
                          <a:latin typeface="+mn-lt"/>
                          <a:ea typeface="+mn-ea"/>
                          <a:cs typeface="+mn-cs"/>
                        </a:rPr>
                        <a:t>          7,590 </a:t>
                      </a: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2,431</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533,251</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5,159</a:t>
                      </a:r>
                      <a:endParaRPr lang="en-US" sz="1200" kern="1200" dirty="0">
                        <a:solidFill>
                          <a:schemeClr val="dk1"/>
                        </a:solidFill>
                        <a:effectLst/>
                        <a:latin typeface="+mn-lt"/>
                        <a:ea typeface="+mn-ea"/>
                        <a:cs typeface="+mn-cs"/>
                      </a:endParaRPr>
                    </a:p>
                  </a:txBody>
                  <a:tcPr marL="9525" marR="9525" marT="9525" marB="0" anchor="ctr"/>
                </a:tc>
                <a:tc>
                  <a:txBody>
                    <a:bodyPr/>
                    <a:lstStyle/>
                    <a:p>
                      <a:pPr marL="0" marR="0" algn="ctr" defTabSz="914400" rtl="0" eaLnBrk="1" fontAlgn="b" latinLnBrk="0" hangingPunct="1">
                        <a:lnSpc>
                          <a:spcPct val="107000"/>
                        </a:lnSpc>
                        <a:spcBef>
                          <a:spcPts val="0"/>
                        </a:spcBef>
                        <a:spcAft>
                          <a:spcPts val="0"/>
                        </a:spcAft>
                      </a:pPr>
                      <a:r>
                        <a:rPr lang="en-US" sz="1200" kern="1200" dirty="0" smtClean="0">
                          <a:solidFill>
                            <a:schemeClr val="dk1"/>
                          </a:solidFill>
                          <a:effectLst/>
                          <a:latin typeface="+mn-lt"/>
                          <a:ea typeface="+mn-ea"/>
                          <a:cs typeface="+mn-cs"/>
                        </a:rPr>
                        <a:t>230,360</a:t>
                      </a:r>
                      <a:endParaRPr lang="en-US" sz="1200" kern="1200" dirty="0">
                        <a:solidFill>
                          <a:schemeClr val="dk1"/>
                        </a:solidFill>
                        <a:effectLst/>
                        <a:latin typeface="+mn-lt"/>
                        <a:ea typeface="+mn-ea"/>
                        <a:cs typeface="+mn-cs"/>
                      </a:endParaRPr>
                    </a:p>
                  </a:txBody>
                  <a:tcPr marL="9525" marR="9525" marT="9525" marB="0" anchor="ctr"/>
                </a:tc>
              </a:tr>
            </a:tbl>
          </a:graphicData>
        </a:graphic>
      </p:graphicFrame>
      <p:sp>
        <p:nvSpPr>
          <p:cNvPr id="14" name="TextBox 13"/>
          <p:cNvSpPr txBox="1"/>
          <p:nvPr/>
        </p:nvSpPr>
        <p:spPr>
          <a:xfrm>
            <a:off x="134300" y="4381215"/>
            <a:ext cx="8687520" cy="523220"/>
          </a:xfrm>
          <a:prstGeom prst="rect">
            <a:avLst/>
          </a:prstGeom>
          <a:noFill/>
        </p:spPr>
        <p:txBody>
          <a:bodyPr wrap="square" rtlCol="0">
            <a:spAutoFit/>
          </a:bodyPr>
          <a:lstStyle/>
          <a:p>
            <a:pPr algn="ctr" defTabSz="914400"/>
            <a:r>
              <a:rPr lang="en-US" sz="1400" b="1" dirty="0" smtClean="0">
                <a:solidFill>
                  <a:srgbClr val="FF0000"/>
                </a:solidFill>
              </a:rPr>
              <a:t>Table 2. 5-Year Comparison of MA Census Population Age 65 and Older to MA APCD </a:t>
            </a:r>
          </a:p>
          <a:p>
            <a:pPr algn="ctr" defTabSz="914400"/>
            <a:r>
              <a:rPr lang="en-US" sz="1400" b="1" dirty="0" smtClean="0">
                <a:solidFill>
                  <a:srgbClr val="FF0000"/>
                </a:solidFill>
              </a:rPr>
              <a:t>Massachusetts Residents Insured Age 65 and Older by Medicare Coverage Types </a:t>
            </a:r>
            <a:endParaRPr lang="en-US" sz="1400" b="1" dirty="0">
              <a:solidFill>
                <a:srgbClr val="FF0000"/>
              </a:solidFill>
            </a:endParaRPr>
          </a:p>
        </p:txBody>
      </p:sp>
    </p:spTree>
    <p:extLst>
      <p:ext uri="{BB962C8B-B14F-4D97-AF65-F5344CB8AC3E}">
        <p14:creationId xmlns:p14="http://schemas.microsoft.com/office/powerpoint/2010/main" val="1268437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000" b="38005"/>
          <a:stretch/>
        </p:blipFill>
        <p:spPr>
          <a:xfrm>
            <a:off x="7391400" y="545725"/>
            <a:ext cx="1578326" cy="700145"/>
          </a:xfrm>
        </p:spPr>
      </p:pic>
      <p:sp>
        <p:nvSpPr>
          <p:cNvPr id="12" name="TextBox 11"/>
          <p:cNvSpPr txBox="1"/>
          <p:nvPr/>
        </p:nvSpPr>
        <p:spPr>
          <a:xfrm>
            <a:off x="14846299" y="-200739"/>
            <a:ext cx="422267" cy="162638"/>
          </a:xfrm>
          <a:prstGeom prst="rect">
            <a:avLst/>
          </a:prstGeom>
          <a:noFill/>
        </p:spPr>
        <p:txBody>
          <a:bodyPr wrap="square" rtlCol="0">
            <a:spAutoFit/>
          </a:bodyPr>
          <a:lstStyle/>
          <a:p>
            <a:pPr defTabSz="914400"/>
            <a:endParaRPr lang="en-US" dirty="0">
              <a:solidFill>
                <a:prstClr val="black"/>
              </a:solidFill>
            </a:endParaRPr>
          </a:p>
        </p:txBody>
      </p:sp>
      <p:sp>
        <p:nvSpPr>
          <p:cNvPr id="13" name="Rectangle 12"/>
          <p:cNvSpPr/>
          <p:nvPr/>
        </p:nvSpPr>
        <p:spPr>
          <a:xfrm>
            <a:off x="7047707" y="-63355"/>
            <a:ext cx="2096293" cy="646331"/>
          </a:xfrm>
          <a:prstGeom prst="rect">
            <a:avLst/>
          </a:prstGeom>
          <a:noFill/>
        </p:spPr>
        <p:txBody>
          <a:bodyPr wrap="square" lIns="91440" tIns="45720" rIns="91440" bIns="45720">
            <a:spAutoFit/>
          </a:bodyPr>
          <a:lstStyle/>
          <a:p>
            <a:pPr algn="ctr" defTabSz="914400"/>
            <a:r>
              <a:rPr lang="en-US" b="1" dirty="0" smtClean="0">
                <a:ln w="0"/>
                <a:solidFill>
                  <a:srgbClr val="5B9BD5"/>
                </a:solidFill>
                <a:effectLst>
                  <a:outerShdw blurRad="38100" dist="25400" dir="5400000" algn="ctr" rotWithShape="0">
                    <a:srgbClr val="6E747A">
                      <a:alpha val="43000"/>
                    </a:srgbClr>
                  </a:outerShdw>
                </a:effectLst>
              </a:rPr>
              <a:t>Insurance Type Code Products</a:t>
            </a:r>
            <a:endParaRPr lang="en-US" b="1" dirty="0">
              <a:ln w="0"/>
              <a:solidFill>
                <a:srgbClr val="5B9BD5"/>
              </a:solidFill>
              <a:effectLst>
                <a:outerShdw blurRad="38100" dist="25400" dir="5400000" algn="ctr" rotWithShape="0">
                  <a:srgbClr val="6E747A">
                    <a:alpha val="43000"/>
                  </a:srgbClr>
                </a:outerShdw>
              </a:effectLst>
            </a:endParaRPr>
          </a:p>
        </p:txBody>
      </p:sp>
      <p:sp>
        <p:nvSpPr>
          <p:cNvPr id="17" name="Rectangle 16"/>
          <p:cNvSpPr/>
          <p:nvPr/>
        </p:nvSpPr>
        <p:spPr>
          <a:xfrm>
            <a:off x="-1236" y="23901"/>
            <a:ext cx="7392636" cy="1246495"/>
          </a:xfrm>
          <a:prstGeom prst="rect">
            <a:avLst/>
          </a:prstGeom>
        </p:spPr>
        <p:txBody>
          <a:bodyPr wrap="square">
            <a:spAutoFit/>
          </a:bodyPr>
          <a:lstStyle/>
          <a:p>
            <a:pPr defTabSz="914400">
              <a:spcBef>
                <a:spcPct val="0"/>
              </a:spcBef>
            </a:pPr>
            <a:r>
              <a:rPr lang="en-US" sz="1500" b="1" u="sng" dirty="0">
                <a:solidFill>
                  <a:srgbClr val="0070C0"/>
                </a:solidFill>
                <a:latin typeface="Calibri Light" panose="020F0302020204030204"/>
              </a:rPr>
              <a:t>Question</a:t>
            </a:r>
            <a:r>
              <a:rPr lang="en-US" sz="1500" b="1" dirty="0" smtClean="0">
                <a:solidFill>
                  <a:srgbClr val="0070C0"/>
                </a:solidFill>
                <a:latin typeface="Calibri Light" panose="020F0302020204030204"/>
              </a:rPr>
              <a:t>: There is an “</a:t>
            </a:r>
            <a:r>
              <a:rPr lang="en-US" sz="1500" b="1" u="sng" dirty="0" smtClean="0">
                <a:solidFill>
                  <a:srgbClr val="0070C0"/>
                </a:solidFill>
                <a:latin typeface="Calibri Light" panose="020F0302020204030204"/>
              </a:rPr>
              <a:t>Insurance Type Code Product</a:t>
            </a:r>
            <a:r>
              <a:rPr lang="en-US" sz="1500" b="1" dirty="0" smtClean="0">
                <a:solidFill>
                  <a:srgbClr val="0070C0"/>
                </a:solidFill>
                <a:latin typeface="Calibri Light" panose="020F0302020204030204"/>
              </a:rPr>
              <a:t>” field in claims data (MC003, PC003, DC003) and in eligibility data (ME003). </a:t>
            </a:r>
            <a:r>
              <a:rPr lang="en-US" sz="1500" b="1" dirty="0">
                <a:solidFill>
                  <a:srgbClr val="0070C0"/>
                </a:solidFill>
                <a:latin typeface="Calibri Light" panose="020F0302020204030204"/>
              </a:rPr>
              <a:t>I</a:t>
            </a:r>
            <a:r>
              <a:rPr lang="en-US" sz="1500" b="1" dirty="0" smtClean="0">
                <a:solidFill>
                  <a:srgbClr val="0070C0"/>
                </a:solidFill>
                <a:latin typeface="Calibri Light" panose="020F0302020204030204"/>
              </a:rPr>
              <a:t>n the product file, there is also a field called “</a:t>
            </a:r>
            <a:r>
              <a:rPr lang="en-US" sz="1500" b="1" u="sng" dirty="0" smtClean="0">
                <a:solidFill>
                  <a:srgbClr val="0070C0"/>
                </a:solidFill>
                <a:latin typeface="Calibri Light" panose="020F0302020204030204"/>
              </a:rPr>
              <a:t>Product Line of Business</a:t>
            </a:r>
            <a:r>
              <a:rPr lang="en-US" sz="1500" b="1" dirty="0" smtClean="0">
                <a:solidFill>
                  <a:srgbClr val="0070C0"/>
                </a:solidFill>
                <a:latin typeface="Calibri Light" panose="020F0302020204030204"/>
              </a:rPr>
              <a:t>”  (PR004) which appears to have similar coding options to “Insurance Type Code Product.” Are there any differences in the coding options from one MA APCD table to another?</a:t>
            </a:r>
            <a:endParaRPr lang="en-US" sz="1500" b="1" dirty="0">
              <a:solidFill>
                <a:srgbClr val="0070C0"/>
              </a:solidFill>
              <a:latin typeface="Calibri Light" panose="020F0302020204030204"/>
            </a:endParaRPr>
          </a:p>
        </p:txBody>
      </p:sp>
      <p:sp>
        <p:nvSpPr>
          <p:cNvPr id="21" name="TextBox 20"/>
          <p:cNvSpPr txBox="1"/>
          <p:nvPr/>
        </p:nvSpPr>
        <p:spPr>
          <a:xfrm>
            <a:off x="25400" y="1238543"/>
            <a:ext cx="8944326" cy="954107"/>
          </a:xfrm>
          <a:prstGeom prst="rect">
            <a:avLst/>
          </a:prstGeom>
          <a:noFill/>
        </p:spPr>
        <p:txBody>
          <a:bodyPr wrap="square" rtlCol="0">
            <a:spAutoFit/>
          </a:bodyPr>
          <a:lstStyle/>
          <a:p>
            <a:pPr defTabSz="914400"/>
            <a:r>
              <a:rPr lang="en-US" sz="1400" b="1" i="1" u="sng" dirty="0">
                <a:solidFill>
                  <a:prstClr val="black"/>
                </a:solidFill>
              </a:rPr>
              <a:t>Answer</a:t>
            </a:r>
            <a:r>
              <a:rPr lang="en-US" sz="1400" b="1" i="1" dirty="0">
                <a:solidFill>
                  <a:prstClr val="black"/>
                </a:solidFill>
              </a:rPr>
              <a:t>: </a:t>
            </a:r>
            <a:r>
              <a:rPr lang="en-US" sz="1400" i="1" dirty="0" smtClean="0">
                <a:solidFill>
                  <a:prstClr val="black"/>
                </a:solidFill>
              </a:rPr>
              <a:t>Based on the CHIA 2019 All Payer Claims Data Submission Guides, the </a:t>
            </a:r>
            <a:r>
              <a:rPr lang="en-US" sz="1400" i="1" u="sng" dirty="0" smtClean="0">
                <a:solidFill>
                  <a:prstClr val="black"/>
                </a:solidFill>
              </a:rPr>
              <a:t>Insurance Type Code Product</a:t>
            </a:r>
            <a:r>
              <a:rPr lang="en-US" sz="1400" i="1" dirty="0" smtClean="0">
                <a:solidFill>
                  <a:prstClr val="black"/>
                </a:solidFill>
              </a:rPr>
              <a:t> field in the Medical Claims, Pharmacy Claims, Dental Claims and Member Eligibility files contain the same 40 coding options across all four file types. The Product file’s </a:t>
            </a:r>
            <a:r>
              <a:rPr lang="en-US" sz="1400" i="1" u="sng" dirty="0" smtClean="0">
                <a:solidFill>
                  <a:prstClr val="black"/>
                </a:solidFill>
              </a:rPr>
              <a:t>Product Line of Business</a:t>
            </a:r>
            <a:r>
              <a:rPr lang="en-US" sz="1400" i="1" dirty="0" smtClean="0">
                <a:solidFill>
                  <a:prstClr val="black"/>
                </a:solidFill>
                <a:effectLst>
                  <a:outerShdw blurRad="38100" dist="38100" dir="2700000" algn="tl">
                    <a:srgbClr val="000000">
                      <a:alpha val="43137"/>
                    </a:srgbClr>
                  </a:outerShdw>
                </a:effectLst>
              </a:rPr>
              <a:t> </a:t>
            </a:r>
            <a:r>
              <a:rPr lang="en-US" sz="1400" i="1" dirty="0" smtClean="0">
                <a:solidFill>
                  <a:prstClr val="black"/>
                </a:solidFill>
              </a:rPr>
              <a:t>field contains 36 coding options. The Insurance Type Code Product field and Product Line of Business field have 24 product definitions in common, see Table 1 below)</a:t>
            </a:r>
            <a:endParaRPr lang="en-US" sz="1400" i="1" dirty="0">
              <a:solidFill>
                <a:prstClr val="black"/>
              </a:solidFill>
            </a:endParaRPr>
          </a:p>
        </p:txBody>
      </p:sp>
      <p:graphicFrame>
        <p:nvGraphicFramePr>
          <p:cNvPr id="19" name="Table 18"/>
          <p:cNvGraphicFramePr>
            <a:graphicFrameLocks noGrp="1"/>
          </p:cNvGraphicFramePr>
          <p:nvPr/>
        </p:nvGraphicFramePr>
        <p:xfrm>
          <a:off x="1754363" y="2464697"/>
          <a:ext cx="5486400" cy="4484700"/>
        </p:xfrm>
        <a:graphic>
          <a:graphicData uri="http://schemas.openxmlformats.org/drawingml/2006/table">
            <a:tbl>
              <a:tblPr firstRow="1" firstCol="1" bandRow="1">
                <a:tableStyleId>{5C22544A-7EE6-4342-B048-85BDC9FD1C3A}</a:tableStyleId>
              </a:tblPr>
              <a:tblGrid>
                <a:gridCol w="640080"/>
                <a:gridCol w="4846320"/>
              </a:tblGrid>
              <a:tr h="152400">
                <a:tc>
                  <a:txBody>
                    <a:bodyPr/>
                    <a:lstStyle/>
                    <a:p>
                      <a:pPr marL="0" marR="0" algn="ctr">
                        <a:lnSpc>
                          <a:spcPct val="107000"/>
                        </a:lnSpc>
                        <a:spcBef>
                          <a:spcPts val="0"/>
                        </a:spcBef>
                        <a:spcAft>
                          <a:spcPts val="0"/>
                        </a:spcAft>
                      </a:pPr>
                      <a:r>
                        <a:rPr lang="en-US" sz="1100" dirty="0">
                          <a:effectLst/>
                        </a:rPr>
                        <a:t>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gn="ctr">
                        <a:lnSpc>
                          <a:spcPct val="107000"/>
                        </a:lnSpc>
                        <a:spcBef>
                          <a:spcPts val="0"/>
                        </a:spcBef>
                        <a:spcAft>
                          <a:spcPts val="0"/>
                        </a:spcAft>
                      </a:pPr>
                      <a:r>
                        <a:rPr lang="en-US" sz="1100" dirty="0">
                          <a:effectLst/>
                        </a:rPr>
                        <a:t>Definition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dirty="0">
                          <a:effectLst/>
                        </a:rPr>
                        <a:t>Preferred Provider Organization (PPO</a:t>
                      </a:r>
                      <a:r>
                        <a:rPr lang="en-US" sz="1100" dirty="0" smtClean="0">
                          <a:effectLst/>
                        </a:rPr>
                        <a:t>) (Note:</a:t>
                      </a:r>
                      <a:r>
                        <a:rPr lang="en-US" sz="1100" baseline="0" dirty="0" smtClean="0">
                          <a:effectLst/>
                        </a:rPr>
                        <a:t> Code PR used in Product file)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Point of Service (POS)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Exclusive Provider Organization (EPO)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Indemnity Insurance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Health Maintenance Organization (HMO) Medicare Advantage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dirty="0">
                          <a:effectLst/>
                        </a:rPr>
                        <a:t>Dental Maintenance Organization (DMO) </a:t>
                      </a:r>
                      <a:r>
                        <a:rPr lang="en-US" sz="1100" dirty="0" smtClean="0">
                          <a:effectLst/>
                        </a:rPr>
                        <a:t>(Note: Code </a:t>
                      </a:r>
                      <a:r>
                        <a:rPr lang="en-US" sz="1100" dirty="0">
                          <a:effectLst/>
                        </a:rPr>
                        <a:t>DM used in Product File)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Medicare Advantage PPO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Medicare Advantage Private Fee for Service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Champus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Disability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LM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Liability Medical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MC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Medicaid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MO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Medicaid Managed Care 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MP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Medicare Primary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Medicare Secondary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OF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Other Federal Program (e.g. Black Lung)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QM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Qualified Medicare Beneficiary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SC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Senior Care Option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SP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Supplemental Policy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TF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HSN Trust Fund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TV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Title 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VA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Veterans Administration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WC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a:effectLst/>
                        </a:rPr>
                        <a:t>Workers' Compensation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r h="174860">
                <a:tc>
                  <a:txBody>
                    <a:bodyPr/>
                    <a:lstStyle/>
                    <a:p>
                      <a:pPr marL="0" marR="0" algn="ctr">
                        <a:lnSpc>
                          <a:spcPct val="107000"/>
                        </a:lnSpc>
                        <a:spcBef>
                          <a:spcPts val="0"/>
                        </a:spcBef>
                        <a:spcAft>
                          <a:spcPts val="0"/>
                        </a:spcAft>
                      </a:pPr>
                      <a:r>
                        <a:rPr lang="en-US" sz="1100">
                          <a:effectLst/>
                        </a:rPr>
                        <a:t>ZZ</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tc>
                <a:tc>
                  <a:txBody>
                    <a:bodyPr/>
                    <a:lstStyle/>
                    <a:p>
                      <a:pPr marL="0" marR="0">
                        <a:lnSpc>
                          <a:spcPct val="107000"/>
                        </a:lnSpc>
                        <a:spcBef>
                          <a:spcPts val="0"/>
                        </a:spcBef>
                        <a:spcAft>
                          <a:spcPts val="0"/>
                        </a:spcAft>
                      </a:pPr>
                      <a:r>
                        <a:rPr lang="en-US" sz="1100" dirty="0">
                          <a:effectLst/>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950" marR="62950" marT="0" marB="0" anchor="b"/>
                </a:tc>
              </a:tr>
            </a:tbl>
          </a:graphicData>
        </a:graphic>
      </p:graphicFrame>
      <p:sp>
        <p:nvSpPr>
          <p:cNvPr id="22" name="TextBox 21"/>
          <p:cNvSpPr txBox="1"/>
          <p:nvPr/>
        </p:nvSpPr>
        <p:spPr>
          <a:xfrm>
            <a:off x="1524000" y="2144008"/>
            <a:ext cx="5450851" cy="369332"/>
          </a:xfrm>
          <a:prstGeom prst="rect">
            <a:avLst/>
          </a:prstGeom>
          <a:noFill/>
        </p:spPr>
        <p:txBody>
          <a:bodyPr wrap="none" rtlCol="0">
            <a:spAutoFit/>
          </a:bodyPr>
          <a:lstStyle/>
          <a:p>
            <a:pPr defTabSz="914400"/>
            <a:r>
              <a:rPr lang="en-US" b="1" dirty="0" smtClean="0">
                <a:solidFill>
                  <a:srgbClr val="FF0000"/>
                </a:solidFill>
              </a:rPr>
              <a:t>Table 1. Product Definitions Shared Across all Four Files</a:t>
            </a:r>
            <a:endParaRPr lang="en-US" b="1" dirty="0">
              <a:solidFill>
                <a:srgbClr val="FF0000"/>
              </a:solidFill>
            </a:endParaRPr>
          </a:p>
        </p:txBody>
      </p:sp>
    </p:spTree>
    <p:extLst>
      <p:ext uri="{BB962C8B-B14F-4D97-AF65-F5344CB8AC3E}">
        <p14:creationId xmlns:p14="http://schemas.microsoft.com/office/powerpoint/2010/main" val="273957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000" b="38005"/>
          <a:stretch/>
        </p:blipFill>
        <p:spPr>
          <a:xfrm>
            <a:off x="6876463" y="762000"/>
            <a:ext cx="2132307" cy="945891"/>
          </a:xfrm>
        </p:spPr>
      </p:pic>
      <p:sp>
        <p:nvSpPr>
          <p:cNvPr id="12" name="TextBox 11"/>
          <p:cNvSpPr txBox="1"/>
          <p:nvPr/>
        </p:nvSpPr>
        <p:spPr>
          <a:xfrm>
            <a:off x="14846299" y="-200739"/>
            <a:ext cx="422267" cy="162638"/>
          </a:xfrm>
          <a:prstGeom prst="rect">
            <a:avLst/>
          </a:prstGeom>
          <a:noFill/>
        </p:spPr>
        <p:txBody>
          <a:bodyPr wrap="square" rtlCol="0">
            <a:spAutoFit/>
          </a:bodyPr>
          <a:lstStyle/>
          <a:p>
            <a:pPr defTabSz="914400"/>
            <a:endParaRPr lang="en-US" dirty="0">
              <a:solidFill>
                <a:prstClr val="black"/>
              </a:solidFill>
            </a:endParaRPr>
          </a:p>
        </p:txBody>
      </p:sp>
      <p:sp>
        <p:nvSpPr>
          <p:cNvPr id="13" name="Rectangle 12"/>
          <p:cNvSpPr/>
          <p:nvPr/>
        </p:nvSpPr>
        <p:spPr>
          <a:xfrm>
            <a:off x="7047707" y="-63355"/>
            <a:ext cx="2096293" cy="769441"/>
          </a:xfrm>
          <a:prstGeom prst="rect">
            <a:avLst/>
          </a:prstGeom>
          <a:noFill/>
        </p:spPr>
        <p:txBody>
          <a:bodyPr wrap="square" lIns="91440" tIns="45720" rIns="91440" bIns="45720">
            <a:spAutoFit/>
          </a:bodyPr>
          <a:lstStyle/>
          <a:p>
            <a:pPr algn="ctr" defTabSz="914400"/>
            <a:r>
              <a:rPr lang="en-US" sz="2200" b="1" dirty="0" smtClean="0">
                <a:ln w="0"/>
                <a:solidFill>
                  <a:srgbClr val="5B9BD5"/>
                </a:solidFill>
                <a:effectLst>
                  <a:outerShdw blurRad="38100" dist="25400" dir="5400000" algn="ctr" rotWithShape="0">
                    <a:srgbClr val="6E747A">
                      <a:alpha val="43000"/>
                    </a:srgbClr>
                  </a:outerShdw>
                </a:effectLst>
              </a:rPr>
              <a:t>Insurance Type Code Products</a:t>
            </a:r>
            <a:endParaRPr lang="en-US" sz="2200" b="1" dirty="0">
              <a:ln w="0"/>
              <a:solidFill>
                <a:srgbClr val="5B9BD5"/>
              </a:solidFill>
              <a:effectLst>
                <a:outerShdw blurRad="38100" dist="25400" dir="5400000" algn="ctr" rotWithShape="0">
                  <a:srgbClr val="6E747A">
                    <a:alpha val="43000"/>
                  </a:srgbClr>
                </a:outerShdw>
              </a:effectLst>
            </a:endParaRPr>
          </a:p>
        </p:txBody>
      </p:sp>
      <p:sp>
        <p:nvSpPr>
          <p:cNvPr id="21" name="TextBox 20"/>
          <p:cNvSpPr txBox="1"/>
          <p:nvPr/>
        </p:nvSpPr>
        <p:spPr>
          <a:xfrm>
            <a:off x="200378" y="36672"/>
            <a:ext cx="6656330" cy="2062103"/>
          </a:xfrm>
          <a:prstGeom prst="rect">
            <a:avLst/>
          </a:prstGeom>
          <a:noFill/>
        </p:spPr>
        <p:txBody>
          <a:bodyPr wrap="square" rtlCol="0">
            <a:spAutoFit/>
          </a:bodyPr>
          <a:lstStyle/>
          <a:p>
            <a:pPr defTabSz="914400"/>
            <a:r>
              <a:rPr lang="en-US" sz="1600" b="1" i="1" u="sng" dirty="0" smtClean="0">
                <a:solidFill>
                  <a:prstClr val="black"/>
                </a:solidFill>
              </a:rPr>
              <a:t>Answer</a:t>
            </a:r>
            <a:r>
              <a:rPr lang="en-US" sz="1600" i="1" dirty="0" smtClean="0">
                <a:solidFill>
                  <a:prstClr val="black"/>
                </a:solidFill>
              </a:rPr>
              <a:t> (continued):</a:t>
            </a:r>
            <a:r>
              <a:rPr lang="en-US" sz="1600" b="1" i="1" dirty="0" smtClean="0">
                <a:solidFill>
                  <a:prstClr val="black"/>
                </a:solidFill>
              </a:rPr>
              <a:t> </a:t>
            </a:r>
            <a:r>
              <a:rPr lang="en-US" sz="1600" i="1" dirty="0" smtClean="0">
                <a:solidFill>
                  <a:prstClr val="black"/>
                </a:solidFill>
              </a:rPr>
              <a:t>While the claims, eligibility and product files contain 24 shared definitions, the claims and eligibility </a:t>
            </a:r>
            <a:r>
              <a:rPr lang="en-US" sz="1600" i="1" u="sng" dirty="0" smtClean="0">
                <a:solidFill>
                  <a:prstClr val="black"/>
                </a:solidFill>
              </a:rPr>
              <a:t>Insurance Type Code Product </a:t>
            </a:r>
            <a:r>
              <a:rPr lang="en-US" sz="1600" i="1" dirty="0" smtClean="0">
                <a:solidFill>
                  <a:prstClr val="black"/>
                </a:solidFill>
              </a:rPr>
              <a:t>field contain 16 definitions not found in the product file’s Product Line of Business field, see Table 2 below.  The product file’s </a:t>
            </a:r>
            <a:r>
              <a:rPr lang="en-US" sz="1600" i="1" u="sng" dirty="0" smtClean="0">
                <a:solidFill>
                  <a:prstClr val="black"/>
                </a:solidFill>
              </a:rPr>
              <a:t>Product Line of Business field </a:t>
            </a:r>
            <a:r>
              <a:rPr lang="en-US" sz="1600" i="1" dirty="0" smtClean="0">
                <a:solidFill>
                  <a:prstClr val="black"/>
                </a:solidFill>
              </a:rPr>
              <a:t>contains 11 fields not found in the claims and eligibility file, see Table 3 below. Please note that while Product Line of Business contains a Medicare code (MR), the claims and eligibility Insurance Type Code Products contain the more granular definitions of Medicare Part (MA), Part B (MB), and Part D (MD).</a:t>
            </a:r>
            <a:endParaRPr lang="en-US" sz="1600" i="1" dirty="0">
              <a:solidFill>
                <a:prstClr val="black"/>
              </a:solidFill>
            </a:endParaRPr>
          </a:p>
        </p:txBody>
      </p:sp>
      <p:sp>
        <p:nvSpPr>
          <p:cNvPr id="22" name="TextBox 21"/>
          <p:cNvSpPr txBox="1"/>
          <p:nvPr/>
        </p:nvSpPr>
        <p:spPr>
          <a:xfrm>
            <a:off x="22578" y="2054087"/>
            <a:ext cx="4888088" cy="584775"/>
          </a:xfrm>
          <a:prstGeom prst="rect">
            <a:avLst/>
          </a:prstGeom>
          <a:noFill/>
        </p:spPr>
        <p:txBody>
          <a:bodyPr wrap="square" rtlCol="0">
            <a:spAutoFit/>
          </a:bodyPr>
          <a:lstStyle/>
          <a:p>
            <a:pPr algn="ctr" defTabSz="914400"/>
            <a:r>
              <a:rPr lang="en-US" sz="1600" b="1" dirty="0" smtClean="0">
                <a:solidFill>
                  <a:srgbClr val="FF0000"/>
                </a:solidFill>
              </a:rPr>
              <a:t>Table 2. Product Definitions Contained only in Claims (MC003, PC003, DC003) and Eligibility (ME003) Files</a:t>
            </a:r>
            <a:endParaRPr lang="en-US" sz="1600" b="1" dirty="0">
              <a:solidFill>
                <a:srgbClr val="FF0000"/>
              </a:solidFill>
            </a:endParaRPr>
          </a:p>
        </p:txBody>
      </p:sp>
      <p:graphicFrame>
        <p:nvGraphicFramePr>
          <p:cNvPr id="10" name="Table 9"/>
          <p:cNvGraphicFramePr>
            <a:graphicFrameLocks noGrp="1"/>
          </p:cNvGraphicFramePr>
          <p:nvPr/>
        </p:nvGraphicFramePr>
        <p:xfrm>
          <a:off x="200377" y="2647329"/>
          <a:ext cx="4724400" cy="3880811"/>
        </p:xfrm>
        <a:graphic>
          <a:graphicData uri="http://schemas.openxmlformats.org/drawingml/2006/table">
            <a:tbl>
              <a:tblPr firstRow="1" firstCol="1" bandRow="1">
                <a:tableStyleId>{5C22544A-7EE6-4342-B048-85BDC9FD1C3A}</a:tableStyleId>
              </a:tblPr>
              <a:tblGrid>
                <a:gridCol w="784675"/>
                <a:gridCol w="3939725"/>
              </a:tblGrid>
              <a:tr h="190500">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Self-pay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Central Certification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Other Non-Federal Programs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Accountable Care Organization (ACO) </a:t>
                      </a:r>
                      <a:r>
                        <a:rPr lang="en-US" sz="1400" dirty="0" smtClean="0">
                          <a:effectLst/>
                        </a:rPr>
                        <a:t>– </a:t>
                      </a:r>
                      <a:r>
                        <a:rPr lang="en-US" sz="1400" dirty="0">
                          <a:effectLst/>
                        </a:rPr>
                        <a:t>MassHealth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Automobile Medical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BL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Blue Cross / Blue Shield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CC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Commonwealth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Commonwealth Choice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CI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Commercial Insurance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HM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Health Maintenance 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HN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HMO Medicare Risk/Medicare Part 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Integrated Care Organization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LI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Liability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Medicare Part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MB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Medicare Part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MD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Medicare Part 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2" name="Table 1"/>
          <p:cNvGraphicFramePr>
            <a:graphicFrameLocks noGrp="1"/>
          </p:cNvGraphicFramePr>
          <p:nvPr/>
        </p:nvGraphicFramePr>
        <p:xfrm>
          <a:off x="5218907" y="2653058"/>
          <a:ext cx="3657600" cy="2739396"/>
        </p:xfrm>
        <a:graphic>
          <a:graphicData uri="http://schemas.openxmlformats.org/drawingml/2006/table">
            <a:tbl>
              <a:tblPr firstRow="1" firstCol="1" bandRow="1">
                <a:tableStyleId>{5C22544A-7EE6-4342-B048-85BDC9FD1C3A}</a:tableStyleId>
              </a:tblPr>
              <a:tblGrid>
                <a:gridCol w="571500"/>
                <a:gridCol w="3086100"/>
              </a:tblGrid>
              <a:tr h="190500">
                <a:tc>
                  <a:txBody>
                    <a:bodyPr/>
                    <a:lstStyle/>
                    <a:p>
                      <a:pPr marL="0" marR="0">
                        <a:lnSpc>
                          <a:spcPct val="107000"/>
                        </a:lnSpc>
                        <a:spcBef>
                          <a:spcPts val="0"/>
                        </a:spcBef>
                        <a:spcAft>
                          <a:spcPts val="0"/>
                        </a:spcAft>
                      </a:pPr>
                      <a:r>
                        <a:rPr lang="en-US" sz="1400" dirty="0">
                          <a:effectLst/>
                        </a:rPr>
                        <a:t>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Definition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AC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Accident Only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BH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Basic Hospital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HC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HMO - Closed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HO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HMO - Open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Individual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MR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Medicare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PC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Medicaid Primary Care Clinician Plan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dirty="0">
                          <a:effectLst/>
                        </a:rPr>
                        <a:t>QH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Qualified Health Plan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SA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Self-Administered Group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UN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a:effectLst/>
                        </a:rPr>
                        <a:t>Unemployment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400">
                          <a:effectLst/>
                        </a:rPr>
                        <a:t>VS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Vision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11" name="TextBox 10"/>
          <p:cNvSpPr txBox="1"/>
          <p:nvPr/>
        </p:nvSpPr>
        <p:spPr>
          <a:xfrm>
            <a:off x="5105400" y="2059732"/>
            <a:ext cx="3864326" cy="584775"/>
          </a:xfrm>
          <a:prstGeom prst="rect">
            <a:avLst/>
          </a:prstGeom>
          <a:noFill/>
        </p:spPr>
        <p:txBody>
          <a:bodyPr wrap="square" rtlCol="0">
            <a:spAutoFit/>
          </a:bodyPr>
          <a:lstStyle/>
          <a:p>
            <a:pPr algn="ctr" defTabSz="914400"/>
            <a:r>
              <a:rPr lang="en-US" sz="1600" b="1" dirty="0" smtClean="0">
                <a:solidFill>
                  <a:srgbClr val="FF0000"/>
                </a:solidFill>
              </a:rPr>
              <a:t>Table 3. Product Definitions Contained only in Product Line of Business (PR004)</a:t>
            </a:r>
            <a:endParaRPr lang="en-US" sz="1600" b="1" dirty="0">
              <a:solidFill>
                <a:srgbClr val="FF0000"/>
              </a:solidFill>
            </a:endParaRPr>
          </a:p>
        </p:txBody>
      </p:sp>
    </p:spTree>
    <p:extLst>
      <p:ext uri="{BB962C8B-B14F-4D97-AF65-F5344CB8AC3E}">
        <p14:creationId xmlns:p14="http://schemas.microsoft.com/office/powerpoint/2010/main" val="259774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old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11/26/19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471948" y="2654774"/>
            <a:ext cx="8042788" cy="2890481"/>
          </a:xfrm>
          <a:prstGeom prst="rect">
            <a:avLst/>
          </a:prstGeom>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fontScale="92500" lnSpcReduction="10000"/>
          </a:bodyPr>
          <a:lstStyle/>
          <a:p>
            <a:r>
              <a:rPr lang="en-US" sz="2800" dirty="0" smtClean="0"/>
              <a:t>The next meeting is Tuesday, Jan. 28 at 3 p.m.  </a:t>
            </a:r>
            <a:r>
              <a:rPr lang="en-US" sz="2200" dirty="0" smtClean="0"/>
              <a:t>(visual below depicts today’s meeting but will be updated)</a:t>
            </a:r>
          </a:p>
          <a:p>
            <a:pPr marL="0" indent="0">
              <a:buNone/>
            </a:pPr>
            <a:endParaRPr lang="en-US" sz="2800" dirty="0" smtClean="0"/>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747423" y="2654118"/>
            <a:ext cx="7800229" cy="2201769"/>
          </a:xfrm>
          <a:prstGeom prst="rect">
            <a:avLst/>
          </a:prstGeom>
        </p:spPr>
      </p:pic>
    </p:spTree>
    <p:extLst>
      <p:ext uri="{BB962C8B-B14F-4D97-AF65-F5344CB8AC3E}">
        <p14:creationId xmlns:p14="http://schemas.microsoft.com/office/powerpoint/2010/main" val="146613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11/26/19</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49326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11/26/19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283154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latin typeface="Arial"/>
                <a:cs typeface="Arial"/>
              </a:rPr>
              <a:t>APCD Release 8.0 Updates</a:t>
            </a:r>
          </a:p>
          <a:p>
            <a:pPr marL="742950" lvl="1" indent="-285750">
              <a:buClr>
                <a:schemeClr val="accent1"/>
              </a:buClr>
              <a:buFont typeface="Wingdings" charset="2"/>
              <a:buChar char="§"/>
            </a:pPr>
            <a:r>
              <a:rPr lang="en-US" sz="2400" dirty="0" smtClean="0">
                <a:latin typeface="Arial"/>
                <a:cs typeface="Arial"/>
              </a:rPr>
              <a:t>FY18 Case Mix Release Updates</a:t>
            </a:r>
          </a:p>
          <a:p>
            <a:pPr marL="342900" indent="-342900">
              <a:buFont typeface="Wingdings" panose="05000000000000000000" pitchFamily="2" charset="2"/>
              <a:buChar char="Ø"/>
            </a:pPr>
            <a:r>
              <a:rPr lang="en-US" sz="2400" dirty="0" smtClean="0">
                <a:latin typeface="Arial"/>
                <a:cs typeface="Arial"/>
              </a:rPr>
              <a:t>Future Website Updates</a:t>
            </a:r>
          </a:p>
          <a:p>
            <a:pPr marL="342900" indent="-342900">
              <a:buFont typeface="Wingdings" panose="05000000000000000000" pitchFamily="2" charset="2"/>
              <a:buChar char="Ø"/>
            </a:pPr>
            <a:r>
              <a:rPr lang="en-US" sz="2400" dirty="0" smtClean="0">
                <a:latin typeface="Arial"/>
                <a:cs typeface="Arial"/>
              </a:rPr>
              <a:t>Application Reminders</a:t>
            </a:r>
          </a:p>
          <a:p>
            <a:pPr marL="342900" indent="-342900">
              <a:buFont typeface="Wingdings" panose="05000000000000000000" pitchFamily="2" charset="2"/>
              <a:buChar char="Ø"/>
            </a:pPr>
            <a:r>
              <a:rPr lang="en-US" sz="2400" dirty="0" smtClean="0">
                <a:latin typeface="Arial"/>
                <a:cs typeface="Arial"/>
              </a:rPr>
              <a:t>User Support Questions</a:t>
            </a:r>
          </a:p>
          <a:p>
            <a:pPr marL="342900" indent="-342900">
              <a:buFont typeface="Wingdings" panose="05000000000000000000" pitchFamily="2" charset="2"/>
              <a:buChar char="Ø"/>
            </a:pPr>
            <a:r>
              <a:rPr lang="en-US" sz="2400" dirty="0" smtClean="0">
                <a:latin typeface="Arial"/>
                <a:cs typeface="Arial"/>
              </a:rPr>
              <a:t>Q&amp;A</a:t>
            </a:r>
            <a:endParaRPr lang="en-US" sz="24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APCD User Workgroup |  CHIA User Support |  11/26/19</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smtClean="0">
                <a:cs typeface="Arial"/>
              </a:rPr>
              <a:t>Encompasses data on services from </a:t>
            </a:r>
            <a:r>
              <a:rPr lang="en-US" sz="2000" dirty="0">
                <a:cs typeface="Arial"/>
              </a:rPr>
              <a:t>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a:t>
            </a:r>
            <a:r>
              <a:rPr lang="en-US" sz="2000" smtClean="0">
                <a:cs typeface="Arial"/>
              </a:rPr>
              <a:t>form 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11/26/19</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solidFill>
                  <a:srgbClr val="00B050"/>
                </a:solidFill>
                <a:cs typeface="Arial"/>
              </a:rPr>
              <a:t>Winter 2019/2020</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11/26/19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954929"/>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sz="2000" dirty="0" smtClean="0">
                <a:solidFill>
                  <a:srgbClr val="000000"/>
                </a:solidFill>
                <a:cs typeface="Arial"/>
              </a:rPr>
              <a:t>Inpatient (HIDD</a:t>
            </a:r>
            <a:r>
              <a:rPr lang="en-US" sz="2000" dirty="0">
                <a:solidFill>
                  <a:srgbClr val="000000"/>
                </a:solidFill>
                <a:cs typeface="Arial"/>
              </a:rPr>
              <a:t>)</a:t>
            </a:r>
            <a:endParaRPr lang="en-US" sz="2000" dirty="0" smtClean="0">
              <a:solidFill>
                <a:srgbClr val="000000"/>
              </a:solidFill>
              <a:cs typeface="Arial"/>
            </a:endParaRPr>
          </a:p>
          <a:p>
            <a:pPr lvl="1">
              <a:lnSpc>
                <a:spcPct val="150000"/>
              </a:lnSpc>
              <a:buClr>
                <a:srgbClr val="F8921E"/>
              </a:buClr>
            </a:pPr>
            <a:r>
              <a:rPr lang="en-US" sz="2000" dirty="0">
                <a:solidFill>
                  <a:srgbClr val="000000"/>
                </a:solidFill>
                <a:cs typeface="Arial"/>
              </a:rPr>
              <a:t>	</a:t>
            </a:r>
            <a:r>
              <a:rPr lang="en-US" b="1" dirty="0" smtClean="0">
                <a:solidFill>
                  <a:srgbClr val="FF0000"/>
                </a:solidFill>
                <a:cs typeface="Arial"/>
              </a:rPr>
              <a:t>Mid-September [Available Now]</a:t>
            </a:r>
          </a:p>
          <a:p>
            <a:pPr marL="742950" lvl="1" indent="-285750">
              <a:lnSpc>
                <a:spcPct val="150000"/>
              </a:lnSpc>
              <a:buClr>
                <a:srgbClr val="F8921E"/>
              </a:buClr>
              <a:buFont typeface="Wingdings" charset="2"/>
              <a:buChar char="§"/>
            </a:pPr>
            <a:r>
              <a:rPr lang="en-US" sz="2000" dirty="0" smtClean="0">
                <a:solidFill>
                  <a:srgbClr val="000000"/>
                </a:solidFill>
                <a:cs typeface="Arial"/>
              </a:rPr>
              <a:t>Emergency Department (ED)</a:t>
            </a:r>
          </a:p>
          <a:p>
            <a:pPr lvl="1">
              <a:lnSpc>
                <a:spcPct val="150000"/>
              </a:lnSpc>
              <a:buClr>
                <a:srgbClr val="F8921E"/>
              </a:buClr>
            </a:pPr>
            <a:r>
              <a:rPr lang="en-US" sz="2000" dirty="0">
                <a:solidFill>
                  <a:srgbClr val="000000"/>
                </a:solidFill>
                <a:cs typeface="Arial"/>
              </a:rPr>
              <a:t>	</a:t>
            </a:r>
            <a:r>
              <a:rPr lang="en-US" b="1" dirty="0" smtClean="0">
                <a:solidFill>
                  <a:srgbClr val="FFC000"/>
                </a:solidFill>
                <a:cs typeface="Arial"/>
              </a:rPr>
              <a:t>Late</a:t>
            </a:r>
            <a:r>
              <a:rPr lang="en-US" dirty="0" smtClean="0">
                <a:solidFill>
                  <a:srgbClr val="000000"/>
                </a:solidFill>
                <a:cs typeface="Arial"/>
              </a:rPr>
              <a:t> </a:t>
            </a:r>
            <a:r>
              <a:rPr lang="en-US" b="1" dirty="0" smtClean="0">
                <a:solidFill>
                  <a:srgbClr val="FFC000"/>
                </a:solidFill>
                <a:cs typeface="Arial"/>
              </a:rPr>
              <a:t>September [Available Now]</a:t>
            </a:r>
          </a:p>
          <a:p>
            <a:pPr marL="742950" lvl="1" indent="-285750">
              <a:lnSpc>
                <a:spcPct val="150000"/>
              </a:lnSpc>
              <a:buClr>
                <a:srgbClr val="F8921E"/>
              </a:buClr>
              <a:buFont typeface="Wingdings" charset="2"/>
              <a:buChar char="§"/>
            </a:pPr>
            <a:r>
              <a:rPr lang="en-US" sz="2000" dirty="0" smtClean="0">
                <a:solidFill>
                  <a:srgbClr val="000000"/>
                </a:solidFill>
                <a:cs typeface="Arial"/>
              </a:rPr>
              <a:t>Outpatient Observation (OOD)</a:t>
            </a:r>
          </a:p>
          <a:p>
            <a:pPr lvl="1">
              <a:lnSpc>
                <a:spcPct val="150000"/>
              </a:lnSpc>
              <a:buClr>
                <a:srgbClr val="F8921E"/>
              </a:buClr>
            </a:pPr>
            <a:r>
              <a:rPr lang="en-US" sz="2000" dirty="0">
                <a:solidFill>
                  <a:srgbClr val="000000"/>
                </a:solidFill>
                <a:cs typeface="Arial"/>
              </a:rPr>
              <a:t>	</a:t>
            </a:r>
            <a:r>
              <a:rPr lang="en-US" b="1" dirty="0" smtClean="0">
                <a:solidFill>
                  <a:srgbClr val="00B050"/>
                </a:solidFill>
                <a:cs typeface="Arial"/>
              </a:rPr>
              <a:t>Late September</a:t>
            </a:r>
            <a:r>
              <a:rPr lang="en-US" sz="2000" b="1" dirty="0">
                <a:solidFill>
                  <a:srgbClr val="00B050"/>
                </a:solidFill>
                <a:cs typeface="Arial"/>
              </a:rPr>
              <a:t>	</a:t>
            </a:r>
            <a:r>
              <a:rPr lang="en-US" b="1" dirty="0" smtClean="0">
                <a:solidFill>
                  <a:srgbClr val="00B050"/>
                </a:solidFill>
                <a:cs typeface="Arial"/>
              </a:rPr>
              <a:t>[Available Now]</a:t>
            </a: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FY18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11/26/19</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3477875"/>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solidFill>
                  <a:srgbClr val="000000"/>
                </a:solidFill>
                <a:cs typeface="Arial"/>
              </a:rPr>
              <a:t>Coming</a:t>
            </a:r>
            <a:r>
              <a:rPr lang="en-US" sz="2000" b="1" dirty="0" smtClean="0">
                <a:solidFill>
                  <a:srgbClr val="000000"/>
                </a:solidFill>
                <a:cs typeface="Arial"/>
              </a:rPr>
              <a:t> December 2019</a:t>
            </a:r>
          </a:p>
          <a:p>
            <a:pPr marL="800100" lvl="1" indent="-342900">
              <a:buClr>
                <a:srgbClr val="F8921E"/>
              </a:buClr>
              <a:buFont typeface="Wingdings" panose="05000000000000000000" pitchFamily="2" charset="2"/>
              <a:buChar char="§"/>
            </a:pPr>
            <a:r>
              <a:rPr lang="en-US" sz="2000" dirty="0" smtClean="0">
                <a:solidFill>
                  <a:srgbClr val="000000"/>
                </a:solidFill>
                <a:cs typeface="Arial"/>
              </a:rPr>
              <a:t>CHIA will make updates on the production of its APCD and Case Mix database releases available on its website.</a:t>
            </a:r>
          </a:p>
          <a:p>
            <a:pPr marL="800100" lvl="1" indent="-342900">
              <a:buClr>
                <a:srgbClr val="F8921E"/>
              </a:buClr>
              <a:buFont typeface="Wingdings" panose="05000000000000000000" pitchFamily="2" charset="2"/>
              <a:buChar char="§"/>
            </a:pPr>
            <a:r>
              <a:rPr lang="en-US" sz="2000" b="1" dirty="0" smtClean="0">
                <a:solidFill>
                  <a:srgbClr val="000000"/>
                </a:solidFill>
                <a:cs typeface="Arial"/>
              </a:rPr>
              <a:t>Aim #1 </a:t>
            </a:r>
            <a:r>
              <a:rPr lang="en-US" sz="2000" dirty="0" smtClean="0">
                <a:solidFill>
                  <a:srgbClr val="000000"/>
                </a:solidFill>
                <a:cs typeface="Arial"/>
              </a:rPr>
              <a:t>is to provide weekly or bi-weekly status update on CHIA Data products as they are in development.</a:t>
            </a:r>
          </a:p>
          <a:p>
            <a:pPr marL="800100" lvl="1" indent="-342900">
              <a:buClr>
                <a:srgbClr val="F8921E"/>
              </a:buClr>
              <a:buFont typeface="Wingdings" panose="05000000000000000000" pitchFamily="2" charset="2"/>
              <a:buChar char="§"/>
            </a:pPr>
            <a:r>
              <a:rPr lang="en-US" sz="2000" b="1" dirty="0" smtClean="0">
                <a:solidFill>
                  <a:srgbClr val="000000"/>
                </a:solidFill>
                <a:cs typeface="Arial"/>
              </a:rPr>
              <a:t>Aim #2 </a:t>
            </a:r>
            <a:r>
              <a:rPr lang="en-US" sz="2000" dirty="0" smtClean="0">
                <a:solidFill>
                  <a:srgbClr val="000000"/>
                </a:solidFill>
                <a:cs typeface="Arial"/>
              </a:rPr>
              <a:t>is to provide applicants with information about expected fulfillment status for individual data requests.</a:t>
            </a:r>
          </a:p>
          <a:p>
            <a:pPr lvl="1">
              <a:buClr>
                <a:srgbClr val="F8921E"/>
              </a:buClr>
            </a:pPr>
            <a:endParaRPr lang="en-US" sz="2000" dirty="0" smtClean="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solidFill>
                  <a:srgbClr val="000000"/>
                </a:solidFill>
                <a:cs typeface="Arial"/>
              </a:rPr>
              <a:t>What kinds of information would users like to see?</a:t>
            </a:r>
          </a:p>
          <a:p>
            <a:pPr lvl="1">
              <a:buClr>
                <a:srgbClr val="F8921E"/>
              </a:buClr>
            </a:pPr>
            <a:endParaRPr lang="en-US" sz="2000" dirty="0" smtClean="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p:txBody>
      </p:sp>
      <p:sp>
        <p:nvSpPr>
          <p:cNvPr id="28" name="TextBox 27"/>
          <p:cNvSpPr txBox="1"/>
          <p:nvPr/>
        </p:nvSpPr>
        <p:spPr>
          <a:xfrm>
            <a:off x="258971" y="786368"/>
            <a:ext cx="8030931" cy="461665"/>
          </a:xfrm>
          <a:prstGeom prst="rect">
            <a:avLst/>
          </a:prstGeom>
          <a:noFill/>
        </p:spPr>
        <p:txBody>
          <a:bodyPr wrap="square" rtlCol="0" anchor="b">
            <a:spAutoFit/>
          </a:bodyPr>
          <a:lstStyle/>
          <a:p>
            <a:r>
              <a:rPr lang="en-US" sz="2400" b="1" dirty="0" smtClean="0">
                <a:solidFill>
                  <a:srgbClr val="005480"/>
                </a:solidFill>
                <a:cs typeface="Arial"/>
              </a:rPr>
              <a:t>COMING SOON: 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Case Mix User Workgroup|  CHIA User Support |  </a:t>
            </a:r>
            <a:r>
              <a:rPr lang="en-US" dirty="0" smtClean="0">
                <a:solidFill>
                  <a:srgbClr val="63666A"/>
                </a:solidFill>
              </a:rPr>
              <a:t>11/26/19</a:t>
            </a:r>
          </a:p>
          <a:p>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APCD User Workgroup |  CHIA User Support | </a:t>
            </a:r>
            <a:r>
              <a:rPr lang="en-US" dirty="0" smtClean="0">
                <a:solidFill>
                  <a:schemeClr val="accent4"/>
                </a:solidFill>
              </a:rPr>
              <a:t>11/26/19</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5072</TotalTime>
  <Words>2122</Words>
  <Application>Microsoft Office PowerPoint</Application>
  <PresentationFormat>On-screen Show (4:3)</PresentationFormat>
  <Paragraphs>320</Paragraphs>
  <Slides>17</Slides>
  <Notes>1</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109</cp:revision>
  <cp:lastPrinted>2019-07-23T18:41:08Z</cp:lastPrinted>
  <dcterms:created xsi:type="dcterms:W3CDTF">2018-01-09T20:21:29Z</dcterms:created>
  <dcterms:modified xsi:type="dcterms:W3CDTF">2019-11-26T21:04:19Z</dcterms:modified>
</cp:coreProperties>
</file>