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Lst>
  <p:notesMasterIdLst>
    <p:notesMasterId r:id="rId14"/>
  </p:notesMasterIdLst>
  <p:handoutMasterIdLst>
    <p:handoutMasterId r:id="rId15"/>
  </p:handoutMasterIdLst>
  <p:sldIdLst>
    <p:sldId id="256" r:id="rId2"/>
    <p:sldId id="361" r:id="rId3"/>
    <p:sldId id="407" r:id="rId4"/>
    <p:sldId id="409" r:id="rId5"/>
    <p:sldId id="416" r:id="rId6"/>
    <p:sldId id="417" r:id="rId7"/>
    <p:sldId id="418" r:id="rId8"/>
    <p:sldId id="413" r:id="rId9"/>
    <p:sldId id="414" r:id="rId10"/>
    <p:sldId id="412" r:id="rId11"/>
    <p:sldId id="406" r:id="rId12"/>
    <p:sldId id="404" r:id="rId13"/>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521415D9-36F7-43E2-AB2F-B90AF26B5E84}">
      <p14:sectionLst xmlns:p14="http://schemas.microsoft.com/office/powerpoint/2010/main">
        <p14:section name="Default Section" id="{1ED70766-E760-48CF-A779-900C7BD41C79}">
          <p14:sldIdLst>
            <p14:sldId id="256"/>
            <p14:sldId id="361"/>
            <p14:sldId id="407"/>
            <p14:sldId id="409"/>
            <p14:sldId id="416"/>
            <p14:sldId id="417"/>
            <p14:sldId id="418"/>
            <p14:sldId id="413"/>
            <p14:sldId id="414"/>
            <p14:sldId id="412"/>
            <p14:sldId id="406"/>
            <p14:sldId id="404"/>
          </p14:sldIdLst>
        </p14:section>
      </p14:sectionLst>
    </p:ex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ukus, Ellyn" initials="BE" lastIdx="1" clrIdx="0"/>
  <p:cmAuthor id="1" name="user" initials="u" lastIdx="2" clrIdx="1"/>
  <p:cmAuthor id="2" name="Colin Shannon" initials="CPS" lastIdx="24" clrIdx="2"/>
  <p:cmAuthor id="3" name="Sullivan, Caitlin" initials="CBS" lastIdx="3"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00436E"/>
    <a:srgbClr val="FDE2CB"/>
    <a:srgbClr val="F9BB87"/>
    <a:srgbClr val="75CAFF"/>
    <a:srgbClr val="005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33" autoAdjust="0"/>
    <p:restoredTop sz="99645" autoAdjust="0"/>
  </p:normalViewPr>
  <p:slideViewPr>
    <p:cSldViewPr snapToObjects="1" showGuides="1">
      <p:cViewPr>
        <p:scale>
          <a:sx n="100" d="100"/>
          <a:sy n="100" d="100"/>
        </p:scale>
        <p:origin x="-2040" y="-462"/>
      </p:cViewPr>
      <p:guideLst>
        <p:guide orient="horz" pos="973"/>
        <p:guide pos="332"/>
      </p:guideLst>
    </p:cSldViewPr>
  </p:slideViewPr>
  <p:outlineViewPr>
    <p:cViewPr>
      <p:scale>
        <a:sx n="33" d="100"/>
        <a:sy n="33" d="100"/>
      </p:scale>
      <p:origin x="0" y="26796"/>
    </p:cViewPr>
  </p:outlineViewPr>
  <p:notesTextViewPr>
    <p:cViewPr>
      <p:scale>
        <a:sx n="100" d="100"/>
        <a:sy n="100" d="100"/>
      </p:scale>
      <p:origin x="0" y="0"/>
    </p:cViewPr>
  </p:notesTextViewPr>
  <p:sorterViewPr>
    <p:cViewPr>
      <p:scale>
        <a:sx n="152" d="100"/>
        <a:sy n="152" d="100"/>
      </p:scale>
      <p:origin x="0" y="0"/>
    </p:cViewPr>
  </p:sorterViewPr>
  <p:notesViewPr>
    <p:cSldViewPr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libri" charset="0"/>
                <a:ea typeface="ＭＳ Ｐゴシック" charset="0"/>
                <a:cs typeface="ＭＳ Ｐゴシック" charset="0"/>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7C334750-2352-4B2E-BA89-7D4D92F6063F}" type="datetimeFigureOut">
              <a:rPr lang="en-US" altLang="en-US"/>
              <a:pPr/>
              <a:t>5/9/2017</a:t>
            </a:fld>
            <a:endParaRPr lang="en-US" alt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atin typeface="Calibri" charset="0"/>
                <a:ea typeface="ＭＳ Ｐゴシック" charset="0"/>
                <a:cs typeface="ＭＳ Ｐゴシック" charset="0"/>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dirty="0"/>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libri" pitchFamily="34" charset="0"/>
                <a:ea typeface="ＭＳ Ｐゴシック" charset="-128"/>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CEFC4FF3-F2B4-4986-85D7-E6C0D0EDDD3C}" type="datetimeFigureOut">
              <a:rPr lang="en-US" altLang="en-US"/>
              <a:pPr/>
              <a:t>5/9/2017</a:t>
            </a:fld>
            <a:endParaRPr lang="en-US" alt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libri" pitchFamily="34" charset="0"/>
                <a:ea typeface="ＭＳ Ｐゴシック" charset="-128"/>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dirty="0"/>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7066" indent="-291179" eaLnBrk="0" hangingPunct="0">
              <a:defRPr sz="2400">
                <a:solidFill>
                  <a:schemeClr val="tx1"/>
                </a:solidFill>
                <a:latin typeface="Calibri" pitchFamily="34" charset="0"/>
                <a:ea typeface="ＭＳ Ｐゴシック" charset="-128"/>
              </a:defRPr>
            </a:lvl2pPr>
            <a:lvl3pPr marL="1164717" indent="-232943" eaLnBrk="0" hangingPunct="0">
              <a:defRPr sz="2400">
                <a:solidFill>
                  <a:schemeClr val="tx1"/>
                </a:solidFill>
                <a:latin typeface="Calibri" pitchFamily="34" charset="0"/>
                <a:ea typeface="ＭＳ Ｐゴシック" charset="-128"/>
              </a:defRPr>
            </a:lvl3pPr>
            <a:lvl4pPr marL="1630604" indent="-232943" eaLnBrk="0" hangingPunct="0">
              <a:defRPr sz="2400">
                <a:solidFill>
                  <a:schemeClr val="tx1"/>
                </a:solidFill>
                <a:latin typeface="Calibri" pitchFamily="34" charset="0"/>
                <a:ea typeface="ＭＳ Ｐゴシック" charset="-128"/>
              </a:defRPr>
            </a:lvl4pPr>
            <a:lvl5pPr marL="2096491" indent="-232943" eaLnBrk="0" hangingPunct="0">
              <a:defRPr sz="2400">
                <a:solidFill>
                  <a:schemeClr val="tx1"/>
                </a:solidFill>
                <a:latin typeface="Calibri" pitchFamily="34" charset="0"/>
                <a:ea typeface="ＭＳ Ｐゴシック" charset="-128"/>
              </a:defRPr>
            </a:lvl5pPr>
            <a:lvl6pPr marL="2562377"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6pPr>
            <a:lvl7pPr marL="3028264"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7pPr>
            <a:lvl8pPr marL="3494151"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8pPr>
            <a:lvl9pPr marL="3960038" indent="-232943" defTabSz="465887"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323380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dirty="0"/>
              <a:t>Title  |  Name, Position Title  |  Date     </a:t>
            </a:r>
          </a:p>
          <a:p>
            <a:pPr>
              <a:defRPr/>
            </a:pPr>
            <a:endParaRPr lang="en-US" dirty="0"/>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dirty="0"/>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dirty="0" smtClean="0"/>
              <a:t>Title  |  Name, Position Title  |  Date      </a:t>
            </a:r>
            <a:endParaRPr lang="en-US" dirty="0"/>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dirty="0"/>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dirty="0"/>
              <a:t>Title  |  Name, Position Title  |  Date     </a:t>
            </a:r>
          </a:p>
          <a:p>
            <a:pPr>
              <a:defRPr/>
            </a:pPr>
            <a:endParaRPr lang="en-US" dirty="0"/>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dirty="0"/>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dirty="0"/>
              <a:t>Title  |  Name, Position Title  |  Date     </a:t>
            </a:r>
          </a:p>
          <a:p>
            <a:pPr>
              <a:defRPr/>
            </a:pPr>
            <a:endParaRPr lang="en-US" dirty="0"/>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dirty="0"/>
          </a:p>
        </p:txBody>
      </p:sp>
    </p:spTree>
    <p:extLst>
      <p:ext uri="{BB962C8B-B14F-4D97-AF65-F5344CB8AC3E}">
        <p14:creationId xmlns:p14="http://schemas.microsoft.com/office/powerpoint/2010/main" val="6054976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7">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dirty="0"/>
              <a:t>Title  |  Name, Position Title  |  Date     </a:t>
            </a:r>
          </a:p>
          <a:p>
            <a:pPr algn="ctr">
              <a:defRPr/>
            </a:pPr>
            <a:endParaRPr lang="en-US" dirty="0"/>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Lst>
  <p:timing>
    <p:tnLst>
      <p:par>
        <p:cTn id="1" dur="indefinite" restart="never" nodeType="tmRoot"/>
      </p:par>
    </p:tnLst>
  </p:timing>
  <p:hf hdr="0" ftr="0" dt="0"/>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chiamass.gov/prescription-drug-rebate-data-submission" TargetMode="External"/><Relationship Id="rId2" Type="http://schemas.openxmlformats.org/officeDocument/2006/relationships/hyperlink" Target="http://www.chiamass.gov/assets/docs/g/chia-ab/17-03.pdf" TargetMode="External"/><Relationship Id="rId1" Type="http://schemas.openxmlformats.org/officeDocument/2006/relationships/slideLayout" Target="../slideLayouts/slideLayout4.xml"/><Relationship Id="rId4" Type="http://schemas.openxmlformats.org/officeDocument/2006/relationships/hyperlink" Target="mailto:Colin.Shannon@MassMail.State.MA.U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malegislature.gov/Laws/GeneralLaws/PartI/TitleII/Chapter12C/Section16" TargetMode="External"/><Relationship Id="rId2" Type="http://schemas.openxmlformats.org/officeDocument/2006/relationships/hyperlink" Target="http://www.mass.gov/anf/budget-taxes-and-procurement/oversight-agencies/health-policy-commission/publications/2015-cost-trends-report.pd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chiamass.gov/assets/2016-annual-report/2016-Annual-Report-rev-1.pdf"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47663"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317625"/>
            <a:ext cx="8242540" cy="837406"/>
          </a:xfrm>
          <a:prstGeom prst="rect">
            <a:avLst/>
          </a:prstGeom>
        </p:spPr>
        <p:txBody>
          <a:bodyPr anchor="ctr">
            <a:noAutofit/>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2400" b="0" cap="all" spc="300" dirty="0" smtClean="0">
                <a:solidFill>
                  <a:schemeClr val="bg1"/>
                </a:solidFill>
                <a:latin typeface="Arial"/>
                <a:cs typeface="Arial"/>
              </a:rPr>
              <a:t>Prescription drug rebate data collection</a:t>
            </a:r>
            <a:endParaRPr lang="en-US" sz="2400" b="0" cap="all" spc="300" dirty="0">
              <a:solidFill>
                <a:schemeClr val="bg1"/>
              </a:solidFill>
              <a:latin typeface="+mn-lt"/>
              <a:cs typeface="Arial"/>
            </a:endParaRP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1304924" y="2115343"/>
            <a:ext cx="7515585" cy="475457"/>
          </a:xfrm>
          <a:prstGeom prst="rect">
            <a:avLst/>
          </a:prstGeom>
        </p:spPr>
        <p:txBody>
          <a:bodyPr>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800" dirty="0" smtClean="0">
                <a:solidFill>
                  <a:schemeClr val="bg1">
                    <a:lumMod val="65000"/>
                  </a:schemeClr>
                </a:solidFill>
                <a:latin typeface="Arial" panose="020B0604020202020204" pitchFamily="34" charset="0"/>
                <a:cs typeface="Arial" panose="020B0604020202020204" pitchFamily="34" charset="0"/>
              </a:rPr>
              <a:t>Updated May 2017</a:t>
            </a:r>
            <a:endParaRPr lang="en-US" sz="1800" dirty="0">
              <a:solidFill>
                <a:schemeClr val="bg1">
                  <a:lumMod val="65000"/>
                </a:schemeClr>
              </a:solidFill>
              <a:latin typeface="Arial" panose="020B0604020202020204" pitchFamily="34" charset="0"/>
              <a:cs typeface="Arial" panose="020B0604020202020204" pitchFamily="34" charset="0"/>
            </a:endParaRPr>
          </a:p>
        </p:txBody>
      </p:sp>
      <p:sp>
        <p:nvSpPr>
          <p:cNvPr id="9" name="Subtitle 2"/>
          <p:cNvSpPr txBox="1">
            <a:spLocks/>
          </p:cNvSpPr>
          <p:nvPr/>
        </p:nvSpPr>
        <p:spPr>
          <a:xfrm>
            <a:off x="2527540" y="2039938"/>
            <a:ext cx="6400800" cy="781050"/>
          </a:xfrm>
          <a:prstGeom prst="rect">
            <a:avLst/>
          </a:prstGeom>
        </p:spPr>
        <p:txBody>
          <a:bodyPr>
            <a:normAutofit/>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2" name="TextBox 1"/>
          <p:cNvSpPr txBox="1"/>
          <p:nvPr/>
        </p:nvSpPr>
        <p:spPr>
          <a:xfrm>
            <a:off x="3609975" y="2667000"/>
            <a:ext cx="5086709" cy="2456057"/>
          </a:xfrm>
          <a:prstGeom prst="rect">
            <a:avLst/>
          </a:prstGeom>
          <a:noFill/>
        </p:spPr>
        <p:txBody>
          <a:bodyPr wrap="square" rtlCol="0">
            <a:spAutoFit/>
          </a:bodyPr>
          <a:lstStyle/>
          <a:p>
            <a:pPr algn="r">
              <a:spcBef>
                <a:spcPct val="20000"/>
              </a:spcBef>
              <a:defRPr/>
            </a:pPr>
            <a:endParaRPr lang="en-US" dirty="0" smtClean="0">
              <a:solidFill>
                <a:schemeClr val="bg1">
                  <a:lumMod val="65000"/>
                </a:schemeClr>
              </a:solidFill>
              <a:latin typeface="Arial" panose="020B0604020202020204" pitchFamily="34" charset="0"/>
              <a:ea typeface="+mn-ea"/>
              <a:cs typeface="Arial" panose="020B0604020202020204" pitchFamily="34" charset="0"/>
            </a:endParaRPr>
          </a:p>
          <a:p>
            <a:pPr algn="r">
              <a:spcBef>
                <a:spcPct val="20000"/>
              </a:spcBef>
              <a:defRPr/>
            </a:pPr>
            <a:r>
              <a:rPr lang="en-US" dirty="0" smtClean="0">
                <a:solidFill>
                  <a:schemeClr val="bg1">
                    <a:lumMod val="65000"/>
                  </a:schemeClr>
                </a:solidFill>
                <a:latin typeface="Arial" panose="020B0604020202020204" pitchFamily="34" charset="0"/>
                <a:ea typeface="+mn-ea"/>
                <a:cs typeface="Arial" panose="020B0604020202020204" pitchFamily="34" charset="0"/>
              </a:rPr>
              <a:t>For </a:t>
            </a:r>
            <a:r>
              <a:rPr lang="en-US" dirty="0">
                <a:solidFill>
                  <a:schemeClr val="bg1">
                    <a:lumMod val="65000"/>
                  </a:schemeClr>
                </a:solidFill>
                <a:latin typeface="Arial" panose="020B0604020202020204" pitchFamily="34" charset="0"/>
                <a:ea typeface="+mn-ea"/>
                <a:cs typeface="Arial" panose="020B0604020202020204" pitchFamily="34" charset="0"/>
              </a:rPr>
              <a:t>audio, please call:</a:t>
            </a:r>
          </a:p>
          <a:p>
            <a:pPr algn="r"/>
            <a:r>
              <a:rPr lang="en-US" dirty="0" smtClean="0">
                <a:solidFill>
                  <a:schemeClr val="bg1"/>
                </a:solidFill>
                <a:latin typeface="Arial" panose="020B0604020202020204" pitchFamily="34" charset="0"/>
                <a:cs typeface="Arial" panose="020B0604020202020204" pitchFamily="34" charset="0"/>
              </a:rPr>
              <a:t>1-888-710-9336</a:t>
            </a:r>
          </a:p>
          <a:p>
            <a:pPr algn="r"/>
            <a:endParaRPr lang="en-US" dirty="0" smtClean="0">
              <a:solidFill>
                <a:schemeClr val="bg1"/>
              </a:solidFill>
              <a:latin typeface="Arial" panose="020B0604020202020204" pitchFamily="34" charset="0"/>
              <a:cs typeface="Arial" panose="020B0604020202020204" pitchFamily="34" charset="0"/>
            </a:endParaRPr>
          </a:p>
          <a:p>
            <a:pPr algn="r">
              <a:spcBef>
                <a:spcPct val="20000"/>
              </a:spcBef>
              <a:defRPr/>
            </a:pPr>
            <a:r>
              <a:rPr lang="en-US" dirty="0" smtClean="0">
                <a:solidFill>
                  <a:schemeClr val="bg1">
                    <a:lumMod val="65000"/>
                  </a:schemeClr>
                </a:solidFill>
                <a:latin typeface="Arial" panose="020B0604020202020204" pitchFamily="34" charset="0"/>
                <a:ea typeface="+mn-ea"/>
                <a:cs typeface="Arial" panose="020B0604020202020204" pitchFamily="34" charset="0"/>
              </a:rPr>
              <a:t>Participant </a:t>
            </a:r>
            <a:r>
              <a:rPr lang="en-US" dirty="0">
                <a:solidFill>
                  <a:schemeClr val="bg1">
                    <a:lumMod val="65000"/>
                  </a:schemeClr>
                </a:solidFill>
                <a:latin typeface="Arial" panose="020B0604020202020204" pitchFamily="34" charset="0"/>
                <a:ea typeface="+mn-ea"/>
                <a:cs typeface="Arial" panose="020B0604020202020204" pitchFamily="34" charset="0"/>
              </a:rPr>
              <a:t>Code: </a:t>
            </a:r>
          </a:p>
          <a:p>
            <a:pPr algn="r"/>
            <a:r>
              <a:rPr lang="en-US" dirty="0" smtClean="0">
                <a:solidFill>
                  <a:schemeClr val="bg1"/>
                </a:solidFill>
                <a:latin typeface="Arial" panose="020B0604020202020204" pitchFamily="34" charset="0"/>
                <a:cs typeface="Arial" panose="020B0604020202020204" pitchFamily="34" charset="0"/>
              </a:rPr>
              <a:t>330 6530</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763000" cy="4800600"/>
          </a:xfrm>
        </p:spPr>
        <p:txBody>
          <a:bodyPr>
            <a:noAutofit/>
          </a:bodyPr>
          <a:lstStyle/>
          <a:p>
            <a:pPr algn="l">
              <a:spcBef>
                <a:spcPts val="0"/>
              </a:spcBef>
              <a:spcAft>
                <a:spcPts val="300"/>
              </a:spcAft>
              <a:buFont typeface="Arial" panose="020B0604020202020204" pitchFamily="34" charset="0"/>
              <a:buChar char="•"/>
            </a:pPr>
            <a:r>
              <a:rPr lang="en-US" sz="1500" b="1" dirty="0" smtClean="0"/>
              <a:t>Performance Years: </a:t>
            </a:r>
            <a:r>
              <a:rPr lang="en-US" sz="1500" dirty="0" smtClean="0"/>
              <a:t>Payers must report for 2014, 2015, and 2016.</a:t>
            </a:r>
          </a:p>
          <a:p>
            <a:pPr algn="l">
              <a:spcBef>
                <a:spcPts val="0"/>
              </a:spcBef>
              <a:spcAft>
                <a:spcPts val="300"/>
              </a:spcAft>
              <a:buFont typeface="Arial" panose="020B0604020202020204" pitchFamily="34" charset="0"/>
              <a:buChar char="•"/>
            </a:pPr>
            <a:r>
              <a:rPr lang="en-US" sz="1500" b="1" dirty="0" smtClean="0"/>
              <a:t>IBNR Factors: </a:t>
            </a:r>
            <a:r>
              <a:rPr lang="en-US" sz="1500" dirty="0" smtClean="0"/>
              <a:t>Payers must apply IBNR factors to both their 2016 pharmacy expenditures and prescription drug rebate data.</a:t>
            </a:r>
          </a:p>
          <a:p>
            <a:pPr algn="l">
              <a:spcBef>
                <a:spcPts val="0"/>
              </a:spcBef>
              <a:spcAft>
                <a:spcPts val="300"/>
              </a:spcAft>
              <a:buFont typeface="Arial" panose="020B0604020202020204" pitchFamily="34" charset="0"/>
              <a:buChar char="•"/>
            </a:pPr>
            <a:r>
              <a:rPr lang="en-US" sz="1500" b="1" dirty="0" smtClean="0"/>
              <a:t>Pharmacy Expenditures: </a:t>
            </a:r>
            <a:r>
              <a:rPr lang="en-US" sz="1500" dirty="0" smtClean="0"/>
              <a:t>Pharmacy expenditures include member cost sharing and exclude rebates.</a:t>
            </a:r>
          </a:p>
          <a:p>
            <a:pPr algn="l">
              <a:spcBef>
                <a:spcPts val="0"/>
              </a:spcBef>
              <a:spcAft>
                <a:spcPts val="300"/>
              </a:spcAft>
              <a:buFont typeface="Arial" panose="020B0604020202020204" pitchFamily="34" charset="0"/>
              <a:buChar char="•"/>
            </a:pPr>
            <a:r>
              <a:rPr lang="en-US" sz="1500" b="1" dirty="0" smtClean="0"/>
              <a:t>Calendar Year Attribution:</a:t>
            </a:r>
            <a:r>
              <a:rPr lang="en-US" sz="1500" dirty="0" smtClean="0"/>
              <a:t> Payers must attribute expenditures and rebates to a calendar year based on a prescription’s date of fill.</a:t>
            </a:r>
            <a:endParaRPr lang="en-US" sz="1500" b="1" dirty="0" smtClean="0"/>
          </a:p>
          <a:p>
            <a:pPr algn="l">
              <a:spcBef>
                <a:spcPts val="0"/>
              </a:spcBef>
              <a:spcAft>
                <a:spcPts val="300"/>
              </a:spcAft>
              <a:buFont typeface="Arial" panose="020B0604020202020204" pitchFamily="34" charset="0"/>
              <a:buChar char="•"/>
            </a:pPr>
            <a:r>
              <a:rPr lang="en-US" sz="1500" b="1" dirty="0" smtClean="0"/>
              <a:t>Drug Rebates: </a:t>
            </a:r>
            <a:r>
              <a:rPr lang="en-US" sz="1500" dirty="0" smtClean="0"/>
              <a:t>Includes </a:t>
            </a:r>
            <a:r>
              <a:rPr lang="en-US" sz="1500" dirty="0"/>
              <a:t>PBM rebate guarantee amounts </a:t>
            </a:r>
            <a:r>
              <a:rPr lang="en-US" sz="1500" dirty="0" smtClean="0"/>
              <a:t>and </a:t>
            </a:r>
            <a:r>
              <a:rPr lang="en-US" sz="1500" dirty="0"/>
              <a:t>any additional rebate </a:t>
            </a:r>
            <a:r>
              <a:rPr lang="en-US" sz="1500" dirty="0" smtClean="0"/>
              <a:t>amounts. Includes </a:t>
            </a:r>
            <a:r>
              <a:rPr lang="en-US" sz="1500" dirty="0"/>
              <a:t>the total amount of </a:t>
            </a:r>
            <a:r>
              <a:rPr lang="en-US" sz="1500" dirty="0" smtClean="0"/>
              <a:t>rebates, </a:t>
            </a:r>
            <a:r>
              <a:rPr lang="en-US" sz="1500" dirty="0"/>
              <a:t>regardless of whether they are conferred to the payer directly by the manufacturer, a PBM, or any other entity. </a:t>
            </a:r>
            <a:r>
              <a:rPr lang="en-US" sz="1500" dirty="0" smtClean="0"/>
              <a:t>Includes </a:t>
            </a:r>
            <a:r>
              <a:rPr lang="en-US" sz="1500" dirty="0"/>
              <a:t>the total amount of </a:t>
            </a:r>
            <a:r>
              <a:rPr lang="en-US" sz="1500" dirty="0" smtClean="0"/>
              <a:t>rebates</a:t>
            </a:r>
            <a:r>
              <a:rPr lang="en-US" sz="1500" dirty="0"/>
              <a:t>, </a:t>
            </a:r>
            <a:r>
              <a:rPr lang="en-US" sz="1500" dirty="0" smtClean="0"/>
              <a:t>regardless </a:t>
            </a:r>
            <a:r>
              <a:rPr lang="en-US" sz="1500" dirty="0"/>
              <a:t>of whether the they are conferred to the payer through regular aggregate payments, on a claim-by-claim basis at the point-of-sale, as part of retrospective financial reconciliations (including reconciliations that also reflect other contractual arrangements), or by any other method</a:t>
            </a:r>
            <a:r>
              <a:rPr lang="en-US" sz="1500" dirty="0" smtClean="0"/>
              <a:t>.</a:t>
            </a:r>
          </a:p>
          <a:p>
            <a:pPr algn="l">
              <a:spcBef>
                <a:spcPts val="0"/>
              </a:spcBef>
              <a:spcAft>
                <a:spcPts val="300"/>
              </a:spcAft>
              <a:buFont typeface="Arial" panose="020B0604020202020204" pitchFamily="34" charset="0"/>
              <a:buChar char="•"/>
            </a:pPr>
            <a:r>
              <a:rPr lang="en-US" sz="1500" b="1" dirty="0" smtClean="0"/>
              <a:t>Combined Rebate Identifier: </a:t>
            </a:r>
            <a:r>
              <a:rPr lang="en-US" sz="1500" dirty="0" smtClean="0"/>
              <a:t>Payers must include a combined rebate identifier in field DR017 to indicate which observations contain combined rebate data because the payer was unable to split out rebates for certain insurance categories (e.g., insert rebate identifier A for Medicare Advantage and SCO data). </a:t>
            </a:r>
          </a:p>
          <a:p>
            <a:pPr algn="l">
              <a:spcBef>
                <a:spcPts val="0"/>
              </a:spcBef>
              <a:spcAft>
                <a:spcPts val="300"/>
              </a:spcAft>
              <a:buFont typeface="Arial" panose="020B0604020202020204" pitchFamily="34" charset="0"/>
              <a:buChar char="•"/>
            </a:pPr>
            <a:r>
              <a:rPr lang="en-US" sz="1500" b="1" dirty="0" smtClean="0"/>
              <a:t>Member Population: </a:t>
            </a:r>
            <a:r>
              <a:rPr lang="en-US" sz="1500" dirty="0" smtClean="0"/>
              <a:t>Payers must contact CHIA if they are unable to report for Massachusetts residents; CHIA will work with payers to approve alternative populations. Suggestions in the data spec include (a) members with policies </a:t>
            </a:r>
            <a:r>
              <a:rPr lang="en-US" sz="1500" dirty="0" err="1" smtClean="0"/>
              <a:t>sitused</a:t>
            </a:r>
            <a:r>
              <a:rPr lang="en-US" sz="1500" dirty="0" smtClean="0"/>
              <a:t> in MA or (b) all covered members.</a:t>
            </a:r>
            <a:endParaRPr lang="en-US" sz="1500" dirty="0"/>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10</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Data Submission Best Practices and Reminders</a:t>
            </a:r>
          </a:p>
        </p:txBody>
      </p:sp>
      <p:sp>
        <p:nvSpPr>
          <p:cNvPr id="7" name="TextBox 6"/>
          <p:cNvSpPr txBox="1"/>
          <p:nvPr/>
        </p:nvSpPr>
        <p:spPr>
          <a:xfrm>
            <a:off x="369125" y="6360225"/>
            <a:ext cx="8241475" cy="286232"/>
          </a:xfrm>
          <a:prstGeom prst="rect">
            <a:avLst/>
          </a:prstGeom>
          <a:noFill/>
        </p:spPr>
        <p:txBody>
          <a:bodyPr wrap="square" lIns="0" rtlCol="0">
            <a:spAutoFit/>
          </a:bodyPr>
          <a:lstStyle/>
          <a:p>
            <a:pPr>
              <a:lnSpc>
                <a:spcPct val="90000"/>
              </a:lnSpc>
            </a:pPr>
            <a:r>
              <a:rPr lang="en-US" sz="700" dirty="0" smtClean="0">
                <a:latin typeface="Arial" panose="020B0604020202020204" pitchFamily="34" charset="0"/>
                <a:cs typeface="Arial" panose="020B0604020202020204" pitchFamily="34" charset="0"/>
              </a:rPr>
              <a:t>IBNR: Incurred But Not Reported</a:t>
            </a:r>
          </a:p>
          <a:p>
            <a:pPr>
              <a:lnSpc>
                <a:spcPct val="90000"/>
              </a:lnSpc>
            </a:pPr>
            <a:r>
              <a:rPr lang="en-US" sz="700" dirty="0" smtClean="0">
                <a:latin typeface="Arial" panose="020B0604020202020204" pitchFamily="34" charset="0"/>
                <a:cs typeface="Arial" panose="020B0604020202020204" pitchFamily="34" charset="0"/>
              </a:rPr>
              <a:t>SCO: Senior Care Options</a:t>
            </a:r>
            <a:endParaRPr lang="en-US"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75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447800"/>
            <a:ext cx="8161337" cy="4800600"/>
          </a:xfrm>
        </p:spPr>
        <p:txBody>
          <a:bodyPr>
            <a:noAutofit/>
          </a:bodyPr>
          <a:lstStyle/>
          <a:p>
            <a:pPr marL="0" indent="0" algn="l">
              <a:spcBef>
                <a:spcPts val="0"/>
              </a:spcBef>
            </a:pPr>
            <a:r>
              <a:rPr lang="en-US" sz="1600" dirty="0"/>
              <a:t>CHIA published </a:t>
            </a:r>
            <a:r>
              <a:rPr lang="en-US" sz="1600" dirty="0" smtClean="0"/>
              <a:t>Administrative Bulletin (AB) 17-03 </a:t>
            </a:r>
            <a:r>
              <a:rPr lang="en-US" sz="1600" dirty="0"/>
              <a:t>and final data collection documents on May 9</a:t>
            </a:r>
            <a:r>
              <a:rPr lang="en-US" sz="1600" dirty="0" smtClean="0"/>
              <a:t>, </a:t>
            </a:r>
            <a:r>
              <a:rPr lang="en-US" sz="1600" dirty="0"/>
              <a:t>2017. </a:t>
            </a:r>
            <a:r>
              <a:rPr lang="en-US" sz="1600" dirty="0" smtClean="0"/>
              <a:t>The AB can be found </a:t>
            </a:r>
            <a:r>
              <a:rPr lang="en-US" sz="1600" dirty="0" smtClean="0">
                <a:hlinkClick r:id="rId2"/>
              </a:rPr>
              <a:t>here</a:t>
            </a:r>
            <a:r>
              <a:rPr lang="en-US" sz="1600" dirty="0" smtClean="0"/>
              <a:t> and the final data collection documents can be found </a:t>
            </a:r>
            <a:r>
              <a:rPr lang="en-US" sz="1600" dirty="0" smtClean="0">
                <a:hlinkClick r:id="rId3"/>
              </a:rPr>
              <a:t>here</a:t>
            </a:r>
            <a:r>
              <a:rPr lang="en-US" sz="1600" dirty="0" smtClean="0"/>
              <a:t>.</a:t>
            </a:r>
          </a:p>
          <a:p>
            <a:pPr marL="0" indent="0" algn="l">
              <a:spcBef>
                <a:spcPts val="0"/>
              </a:spcBef>
            </a:pPr>
            <a:endParaRPr lang="en-US" sz="1400" b="1" dirty="0">
              <a:solidFill>
                <a:schemeClr val="accent6">
                  <a:lumMod val="75000"/>
                </a:schemeClr>
              </a:solidFill>
            </a:endParaRPr>
          </a:p>
          <a:p>
            <a:pPr marL="0" indent="0" algn="l">
              <a:spcBef>
                <a:spcPts val="0"/>
              </a:spcBef>
            </a:pPr>
            <a:r>
              <a:rPr lang="en-US" sz="1600" b="1" dirty="0" smtClean="0">
                <a:solidFill>
                  <a:schemeClr val="accent6">
                    <a:lumMod val="75000"/>
                  </a:schemeClr>
                </a:solidFill>
              </a:rPr>
              <a:t>Rebate </a:t>
            </a:r>
            <a:r>
              <a:rPr lang="en-US" sz="1600" b="1" dirty="0">
                <a:solidFill>
                  <a:schemeClr val="accent6">
                    <a:lumMod val="75000"/>
                  </a:schemeClr>
                </a:solidFill>
              </a:rPr>
              <a:t>submissions </a:t>
            </a:r>
            <a:r>
              <a:rPr lang="en-US" sz="1600" b="1" dirty="0" smtClean="0">
                <a:solidFill>
                  <a:schemeClr val="accent6">
                    <a:lumMod val="75000"/>
                  </a:schemeClr>
                </a:solidFill>
              </a:rPr>
              <a:t>for calendar years 2014, 2015, and 2016 are </a:t>
            </a:r>
            <a:r>
              <a:rPr lang="en-US" sz="1600" b="1" dirty="0">
                <a:solidFill>
                  <a:schemeClr val="accent6">
                    <a:lumMod val="75000"/>
                  </a:schemeClr>
                </a:solidFill>
              </a:rPr>
              <a:t>due by June 30, 2017</a:t>
            </a:r>
            <a:r>
              <a:rPr lang="en-US" sz="1600" b="1" dirty="0" smtClean="0">
                <a:solidFill>
                  <a:schemeClr val="accent6">
                    <a:lumMod val="75000"/>
                  </a:schemeClr>
                </a:solidFill>
              </a:rPr>
              <a:t>. </a:t>
            </a:r>
          </a:p>
          <a:p>
            <a:pPr marL="0" indent="0" algn="l">
              <a:spcBef>
                <a:spcPts val="0"/>
              </a:spcBef>
            </a:pPr>
            <a:endParaRPr lang="en-US" sz="1400" b="1" dirty="0"/>
          </a:p>
          <a:p>
            <a:pPr marL="0" indent="0" algn="l">
              <a:spcBef>
                <a:spcPts val="0"/>
              </a:spcBef>
            </a:pPr>
            <a:r>
              <a:rPr lang="en-US" sz="1600" dirty="0" smtClean="0"/>
              <a:t>Please </a:t>
            </a:r>
            <a:r>
              <a:rPr lang="en-US" sz="1600" dirty="0"/>
              <a:t>submit data to </a:t>
            </a:r>
            <a:r>
              <a:rPr lang="en-US" sz="1600" dirty="0" smtClean="0">
                <a:hlinkClick r:id="rId4"/>
              </a:rPr>
              <a:t>Colin.Shannon@MassMail.State.MA.US</a:t>
            </a:r>
            <a:r>
              <a:rPr lang="en-US" sz="1600" dirty="0" smtClean="0"/>
              <a:t> and </a:t>
            </a:r>
            <a:r>
              <a:rPr lang="en-US" sz="1600" dirty="0"/>
              <a:t>copy your regular CHIA contact for TME data </a:t>
            </a:r>
            <a:r>
              <a:rPr lang="en-US" sz="1600" dirty="0" smtClean="0"/>
              <a:t>submissions.</a:t>
            </a:r>
          </a:p>
          <a:p>
            <a:pPr marL="0" indent="0" algn="l">
              <a:spcBef>
                <a:spcPts val="0"/>
              </a:spcBef>
            </a:pPr>
            <a:endParaRPr lang="en-US" sz="1400" dirty="0"/>
          </a:p>
          <a:p>
            <a:pPr marL="0" indent="0" algn="l">
              <a:spcBef>
                <a:spcPts val="0"/>
              </a:spcBef>
            </a:pPr>
            <a:r>
              <a:rPr lang="en-US" sz="1600" dirty="0" smtClean="0"/>
              <a:t>Prescription drug rebate data reporting is supplemental to TME reporting and does not impact instructions for reporting TME. Payers should continue to consult the TME data specification for guidance on how to submit TME data. </a:t>
            </a:r>
          </a:p>
          <a:p>
            <a:pPr marL="0" indent="0" algn="l">
              <a:spcBef>
                <a:spcPts val="0"/>
              </a:spcBef>
            </a:pPr>
            <a:endParaRPr lang="en-US" sz="1400" dirty="0"/>
          </a:p>
          <a:p>
            <a:pPr marL="0" indent="0" algn="l">
              <a:spcBef>
                <a:spcPts val="0"/>
              </a:spcBef>
            </a:pPr>
            <a:r>
              <a:rPr lang="en-US" sz="1600" dirty="0" smtClean="0"/>
              <a:t>For </a:t>
            </a:r>
            <a:r>
              <a:rPr lang="en-US" sz="1600" dirty="0"/>
              <a:t>the first year of data reporting, CHIA will publish </a:t>
            </a:r>
            <a:r>
              <a:rPr lang="en-US" sz="1600" dirty="0" smtClean="0"/>
              <a:t>rebate </a:t>
            </a:r>
            <a:r>
              <a:rPr lang="en-US" sz="1600" dirty="0"/>
              <a:t>data at the aggregate level (e.g., total by brand status and insurance category) and will not publish </a:t>
            </a:r>
            <a:r>
              <a:rPr lang="en-US" sz="1600" dirty="0" smtClean="0"/>
              <a:t>rebate </a:t>
            </a:r>
            <a:r>
              <a:rPr lang="en-US" sz="1600" dirty="0"/>
              <a:t>data at the payer or </a:t>
            </a:r>
            <a:r>
              <a:rPr lang="en-US" sz="1600" dirty="0" smtClean="0"/>
              <a:t>PBM </a:t>
            </a:r>
            <a:r>
              <a:rPr lang="en-US" sz="1600" dirty="0"/>
              <a:t>level</a:t>
            </a:r>
            <a:r>
              <a:rPr lang="en-US" sz="1600" dirty="0" smtClean="0"/>
              <a:t>.</a:t>
            </a:r>
          </a:p>
          <a:p>
            <a:pPr marL="0" indent="0" algn="l">
              <a:spcBef>
                <a:spcPts val="0"/>
              </a:spcBef>
            </a:pPr>
            <a:endParaRPr lang="en-US" sz="1400" dirty="0" smtClean="0"/>
          </a:p>
          <a:p>
            <a:pPr marL="0" indent="0" algn="l">
              <a:spcBef>
                <a:spcPts val="0"/>
              </a:spcBef>
            </a:pPr>
            <a:r>
              <a:rPr lang="en-US" sz="1600" dirty="0"/>
              <a:t>Please contact Colin Shannon at 617-701-8249 </a:t>
            </a:r>
            <a:r>
              <a:rPr lang="en-US" sz="1600" dirty="0" smtClean="0"/>
              <a:t>or </a:t>
            </a:r>
            <a:r>
              <a:rPr lang="en-US" sz="1600" dirty="0" smtClean="0">
                <a:hlinkClick r:id="rId4"/>
              </a:rPr>
              <a:t>Colin.Shannon@MassMail.State.MA.US</a:t>
            </a:r>
            <a:r>
              <a:rPr lang="en-US" sz="1600" dirty="0" smtClean="0"/>
              <a:t> </a:t>
            </a:r>
            <a:r>
              <a:rPr lang="en-US" sz="1600" dirty="0" smtClean="0"/>
              <a:t>with </a:t>
            </a:r>
            <a:r>
              <a:rPr lang="en-US" sz="1600" dirty="0"/>
              <a:t>questions.</a:t>
            </a:r>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11</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Next Steps</a:t>
            </a:r>
            <a:endParaRPr lang="en-US" dirty="0"/>
          </a:p>
        </p:txBody>
      </p:sp>
    </p:spTree>
    <p:extLst>
      <p:ext uri="{BB962C8B-B14F-4D97-AF65-F5344CB8AC3E}">
        <p14:creationId xmlns:p14="http://schemas.microsoft.com/office/powerpoint/2010/main" val="3092929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A4B19A9-79AC-44A8-B774-53CFB0574B6A}" type="slidenum">
              <a:rPr lang="en-US" altLang="en-US" smtClean="0"/>
              <a:pPr/>
              <a:t>12</a:t>
            </a:fld>
            <a:endParaRPr lang="en-US" altLang="en-US" dirty="0"/>
          </a:p>
        </p:txBody>
      </p:sp>
      <p:sp>
        <p:nvSpPr>
          <p:cNvPr id="5" name="Title 1"/>
          <p:cNvSpPr txBox="1">
            <a:spLocks/>
          </p:cNvSpPr>
          <p:nvPr/>
        </p:nvSpPr>
        <p:spPr bwMode="auto">
          <a:xfrm>
            <a:off x="689769" y="3108325"/>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ctr"/>
            <a:r>
              <a:rPr lang="en-US" dirty="0" smtClean="0"/>
              <a:t>Questions?</a:t>
            </a:r>
            <a:endParaRPr lang="en-US" dirty="0"/>
          </a:p>
        </p:txBody>
      </p:sp>
    </p:spTree>
    <p:extLst>
      <p:ext uri="{BB962C8B-B14F-4D97-AF65-F5344CB8AC3E}">
        <p14:creationId xmlns:p14="http://schemas.microsoft.com/office/powerpoint/2010/main" val="1769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447800"/>
            <a:ext cx="8192016" cy="4800600"/>
          </a:xfrm>
        </p:spPr>
        <p:txBody>
          <a:bodyPr>
            <a:normAutofit/>
          </a:bodyPr>
          <a:lstStyle/>
          <a:p>
            <a:pPr marL="0" indent="0" algn="l"/>
            <a:r>
              <a:rPr lang="en-US" dirty="0"/>
              <a:t>There </a:t>
            </a:r>
            <a:r>
              <a:rPr lang="en-US" dirty="0" smtClean="0"/>
              <a:t>has been </a:t>
            </a:r>
            <a:r>
              <a:rPr lang="en-US" dirty="0"/>
              <a:t>growing interest in </a:t>
            </a:r>
            <a:r>
              <a:rPr lang="en-US" dirty="0" smtClean="0"/>
              <a:t>better understanding how drug </a:t>
            </a:r>
            <a:r>
              <a:rPr lang="en-US" dirty="0"/>
              <a:t>rebates impact </a:t>
            </a:r>
            <a:r>
              <a:rPr lang="en-US" dirty="0" smtClean="0"/>
              <a:t>health care </a:t>
            </a:r>
            <a:r>
              <a:rPr lang="en-US" dirty="0"/>
              <a:t>spending in Massachusetts. </a:t>
            </a:r>
            <a:endParaRPr lang="en-US" dirty="0" smtClean="0"/>
          </a:p>
          <a:p>
            <a:pPr marL="0" indent="0" algn="l"/>
            <a:endParaRPr lang="en-US" dirty="0"/>
          </a:p>
          <a:p>
            <a:pPr marL="0" indent="0" algn="l"/>
            <a:r>
              <a:rPr lang="en-US" dirty="0" smtClean="0"/>
              <a:t>In </a:t>
            </a:r>
            <a:r>
              <a:rPr lang="en-US" dirty="0"/>
              <a:t>January 2016, the Health Policy Commission (HPC) stated </a:t>
            </a:r>
            <a:r>
              <a:rPr lang="en-US" dirty="0" smtClean="0"/>
              <a:t>that incorporating </a:t>
            </a:r>
            <a:r>
              <a:rPr lang="en-US" dirty="0"/>
              <a:t>drug rebate information </a:t>
            </a:r>
            <a:r>
              <a:rPr lang="en-US" dirty="0" smtClean="0"/>
              <a:t>in cost trend analyses is</a:t>
            </a:r>
            <a:r>
              <a:rPr lang="en-US" dirty="0"/>
              <a:t>, “crucial for accuracy in </a:t>
            </a:r>
            <a:r>
              <a:rPr lang="en-US" dirty="0" smtClean="0"/>
              <a:t>tracking </a:t>
            </a:r>
            <a:r>
              <a:rPr lang="en-US" dirty="0"/>
              <a:t>drug spending</a:t>
            </a:r>
            <a:r>
              <a:rPr lang="en-US" dirty="0" smtClean="0"/>
              <a:t>.”</a:t>
            </a:r>
            <a:r>
              <a:rPr lang="en-US" baseline="30000" dirty="0" smtClean="0">
                <a:latin typeface="Arial" panose="020B0604020202020204" pitchFamily="34" charset="0"/>
                <a:cs typeface="Arial" panose="020B0604020202020204" pitchFamily="34" charset="0"/>
              </a:rPr>
              <a:t>1</a:t>
            </a:r>
            <a:endParaRPr lang="en-US" dirty="0" smtClean="0"/>
          </a:p>
          <a:p>
            <a:pPr marL="0" indent="0" algn="l"/>
            <a:endParaRPr lang="en-US" dirty="0"/>
          </a:p>
          <a:p>
            <a:pPr marL="0" indent="0" algn="l"/>
            <a:r>
              <a:rPr lang="en-US" dirty="0" smtClean="0"/>
              <a:t>Effective July 1, 2016, the Massachusetts Legislature amended M.G.L. c. 12C such that, when </a:t>
            </a:r>
            <a:r>
              <a:rPr lang="en-US" dirty="0"/>
              <a:t>detailing cost growth trends in its annual </a:t>
            </a:r>
            <a:r>
              <a:rPr lang="en-US" dirty="0" smtClean="0"/>
              <a:t>report, CHIA is required to:</a:t>
            </a:r>
          </a:p>
          <a:p>
            <a:pPr marL="457200" lvl="2" indent="0">
              <a:buNone/>
            </a:pPr>
            <a:r>
              <a:rPr lang="en-US" sz="1800" i="1" dirty="0" smtClean="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consider the effect of drug rebates and other price concessions </a:t>
            </a:r>
            <a:r>
              <a:rPr lang="en-US" sz="1800" i="1" dirty="0" smtClean="0">
                <a:latin typeface="Arial" panose="020B0604020202020204" pitchFamily="34" charset="0"/>
                <a:cs typeface="Arial" panose="020B0604020202020204" pitchFamily="34" charset="0"/>
              </a:rPr>
              <a:t>in the aggregate </a:t>
            </a:r>
            <a:r>
              <a:rPr lang="en-US" sz="1800" i="1" dirty="0">
                <a:latin typeface="Arial" panose="020B0604020202020204" pitchFamily="34" charset="0"/>
                <a:cs typeface="Arial" panose="020B0604020202020204" pitchFamily="34" charset="0"/>
              </a:rPr>
              <a:t>without disclosure of any product or </a:t>
            </a:r>
            <a:r>
              <a:rPr lang="en-US" sz="1800" i="1" dirty="0" smtClean="0">
                <a:latin typeface="Arial" panose="020B0604020202020204" pitchFamily="34" charset="0"/>
                <a:cs typeface="Arial" panose="020B0604020202020204" pitchFamily="34" charset="0"/>
              </a:rPr>
              <a:t>manufacturer-specific rebate or price </a:t>
            </a:r>
            <a:r>
              <a:rPr lang="en-US" sz="1800" i="1" dirty="0">
                <a:latin typeface="Arial" panose="020B0604020202020204" pitchFamily="34" charset="0"/>
                <a:cs typeface="Arial" panose="020B0604020202020204" pitchFamily="34" charset="0"/>
              </a:rPr>
              <a:t>concession information, and without </a:t>
            </a:r>
            <a:r>
              <a:rPr lang="en-US" sz="1800" i="1" dirty="0" smtClean="0">
                <a:latin typeface="Arial" panose="020B0604020202020204" pitchFamily="34" charset="0"/>
                <a:cs typeface="Arial" panose="020B0604020202020204" pitchFamily="34" charset="0"/>
              </a:rPr>
              <a:t>limiting or otherwise affecting </a:t>
            </a:r>
            <a:r>
              <a:rPr lang="en-US" sz="1800" i="1" dirty="0">
                <a:latin typeface="Arial" panose="020B0604020202020204" pitchFamily="34" charset="0"/>
                <a:cs typeface="Arial" panose="020B0604020202020204" pitchFamily="34" charset="0"/>
              </a:rPr>
              <a:t>the </a:t>
            </a:r>
            <a:r>
              <a:rPr lang="en-US" sz="1800" i="1" dirty="0" smtClean="0">
                <a:latin typeface="Arial" panose="020B0604020202020204" pitchFamily="34" charset="0"/>
                <a:cs typeface="Arial" panose="020B0604020202020204" pitchFamily="34" charset="0"/>
              </a:rPr>
              <a:t>confidential </a:t>
            </a:r>
            <a:r>
              <a:rPr lang="en-US" sz="1800" i="1" dirty="0">
                <a:latin typeface="Arial" panose="020B0604020202020204" pitchFamily="34" charset="0"/>
                <a:cs typeface="Arial" panose="020B0604020202020204" pitchFamily="34" charset="0"/>
              </a:rPr>
              <a:t>or proprietary nature of </a:t>
            </a:r>
            <a:r>
              <a:rPr lang="en-US" sz="1800" i="1" dirty="0" smtClean="0">
                <a:latin typeface="Arial" panose="020B0604020202020204" pitchFamily="34" charset="0"/>
                <a:cs typeface="Arial" panose="020B0604020202020204" pitchFamily="34" charset="0"/>
              </a:rPr>
              <a:t>any rebate or price.”</a:t>
            </a:r>
            <a:r>
              <a:rPr lang="en-US" sz="1800" i="1" baseline="30000" dirty="0" smtClean="0">
                <a:latin typeface="Arial" panose="020B0604020202020204" pitchFamily="34" charset="0"/>
                <a:cs typeface="Arial" panose="020B0604020202020204" pitchFamily="34" charset="0"/>
              </a:rPr>
              <a:t>1</a:t>
            </a:r>
            <a:r>
              <a:rPr lang="en-US" sz="1800" i="1" dirty="0" smtClean="0">
                <a:latin typeface="Arial" panose="020B0604020202020204" pitchFamily="34" charset="0"/>
                <a:cs typeface="Arial" panose="020B0604020202020204" pitchFamily="34" charset="0"/>
              </a:rPr>
              <a:t>  </a:t>
            </a:r>
          </a:p>
          <a:p>
            <a:pPr marL="114300" lvl="1" indent="0">
              <a:buNone/>
            </a:pPr>
            <a:endParaRPr lang="en-US" sz="18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2</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In 2016, the Legislature Required CHIA to Consider Rebates in Cost Trend Analyses</a:t>
            </a:r>
            <a:endParaRPr lang="en-US" dirty="0"/>
          </a:p>
        </p:txBody>
      </p:sp>
      <p:sp>
        <p:nvSpPr>
          <p:cNvPr id="6" name="TextBox 5"/>
          <p:cNvSpPr txBox="1"/>
          <p:nvPr/>
        </p:nvSpPr>
        <p:spPr>
          <a:xfrm>
            <a:off x="369125" y="6360225"/>
            <a:ext cx="8241475" cy="383182"/>
          </a:xfrm>
          <a:prstGeom prst="rect">
            <a:avLst/>
          </a:prstGeom>
          <a:noFill/>
        </p:spPr>
        <p:txBody>
          <a:bodyPr wrap="square" lIns="0" rtlCol="0">
            <a:spAutoFit/>
          </a:bodyPr>
          <a:lstStyle/>
          <a:p>
            <a:pPr>
              <a:lnSpc>
                <a:spcPct val="90000"/>
              </a:lnSpc>
            </a:pPr>
            <a:r>
              <a:rPr lang="en-US" sz="700" dirty="0" smtClean="0">
                <a:latin typeface="Arial" panose="020B0604020202020204" pitchFamily="34" charset="0"/>
                <a:cs typeface="Arial" panose="020B0604020202020204" pitchFamily="34" charset="0"/>
              </a:rPr>
              <a:t>CHIA: Center for Health Information and Analysis</a:t>
            </a:r>
          </a:p>
          <a:p>
            <a:pPr>
              <a:lnSpc>
                <a:spcPct val="90000"/>
              </a:lnSpc>
            </a:pPr>
            <a:r>
              <a:rPr lang="en-US" sz="700" dirty="0" smtClean="0">
                <a:latin typeface="Arial" panose="020B0604020202020204" pitchFamily="34" charset="0"/>
                <a:cs typeface="Arial" panose="020B0604020202020204" pitchFamily="34" charset="0"/>
              </a:rPr>
              <a:t>1. Health Policy Commission. 2015 </a:t>
            </a:r>
            <a:r>
              <a:rPr lang="en-US" sz="700" dirty="0">
                <a:latin typeface="Arial" panose="020B0604020202020204" pitchFamily="34" charset="0"/>
                <a:cs typeface="Arial" panose="020B0604020202020204" pitchFamily="34" charset="0"/>
              </a:rPr>
              <a:t>Cost Trends Report. </a:t>
            </a:r>
            <a:r>
              <a:rPr lang="en-US" sz="700" dirty="0">
                <a:latin typeface="Arial" panose="020B0604020202020204" pitchFamily="34" charset="0"/>
                <a:cs typeface="Arial" panose="020B0604020202020204" pitchFamily="34" charset="0"/>
                <a:hlinkClick r:id="rId2"/>
              </a:rPr>
              <a:t>http://</a:t>
            </a:r>
            <a:r>
              <a:rPr lang="en-US" sz="700" dirty="0" smtClean="0">
                <a:latin typeface="Arial" panose="020B0604020202020204" pitchFamily="34" charset="0"/>
                <a:cs typeface="Arial" panose="020B0604020202020204" pitchFamily="34" charset="0"/>
                <a:hlinkClick r:id="rId2"/>
              </a:rPr>
              <a:t>www.mass.gov/anf/budget-taxes-and-procurement/oversight-agencies/health-policy-commission/publications/2015-cost-trends-report.pdf</a:t>
            </a:r>
            <a:r>
              <a:rPr lang="en-US" sz="700" dirty="0" smtClean="0">
                <a:latin typeface="Arial" panose="020B0604020202020204" pitchFamily="34" charset="0"/>
                <a:cs typeface="Arial" panose="020B0604020202020204" pitchFamily="34" charset="0"/>
              </a:rPr>
              <a:t>. </a:t>
            </a:r>
          </a:p>
          <a:p>
            <a:pPr>
              <a:lnSpc>
                <a:spcPct val="90000"/>
              </a:lnSpc>
            </a:pPr>
            <a:r>
              <a:rPr lang="en-US" sz="700" dirty="0">
                <a:latin typeface="Arial" panose="020B0604020202020204" pitchFamily="34" charset="0"/>
                <a:cs typeface="Arial" panose="020B0604020202020204" pitchFamily="34" charset="0"/>
              </a:rPr>
              <a:t>2</a:t>
            </a:r>
            <a:r>
              <a:rPr lang="en-US" sz="700" dirty="0" smtClean="0">
                <a:latin typeface="Arial" panose="020B0604020202020204" pitchFamily="34" charset="0"/>
                <a:cs typeface="Arial" panose="020B0604020202020204" pitchFamily="34" charset="0"/>
              </a:rPr>
              <a:t>. </a:t>
            </a:r>
            <a:r>
              <a:rPr lang="en-US" sz="700" dirty="0">
                <a:latin typeface="Arial" panose="020B0604020202020204" pitchFamily="34" charset="0"/>
                <a:cs typeface="Arial" panose="020B0604020202020204" pitchFamily="34" charset="0"/>
              </a:rPr>
              <a:t>M.G.L. c. 12C, § </a:t>
            </a:r>
            <a:r>
              <a:rPr lang="en-US" sz="700" dirty="0" smtClean="0">
                <a:latin typeface="Arial" panose="020B0604020202020204" pitchFamily="34" charset="0"/>
                <a:cs typeface="Arial" panose="020B0604020202020204" pitchFamily="34" charset="0"/>
              </a:rPr>
              <a:t>16(a</a:t>
            </a:r>
            <a:r>
              <a:rPr lang="en-US" sz="700" dirty="0">
                <a:latin typeface="Arial" panose="020B0604020202020204" pitchFamily="34" charset="0"/>
                <a:cs typeface="Arial" panose="020B0604020202020204" pitchFamily="34" charset="0"/>
              </a:rPr>
              <a:t>). </a:t>
            </a:r>
            <a:r>
              <a:rPr lang="en-US" sz="700" dirty="0">
                <a:latin typeface="Arial" panose="020B0604020202020204" pitchFamily="34" charset="0"/>
                <a:cs typeface="Arial" panose="020B0604020202020204" pitchFamily="34" charset="0"/>
                <a:hlinkClick r:id="rId3"/>
              </a:rPr>
              <a:t>https://</a:t>
            </a:r>
            <a:r>
              <a:rPr lang="en-US" sz="700" dirty="0" smtClean="0">
                <a:latin typeface="Arial" panose="020B0604020202020204" pitchFamily="34" charset="0"/>
                <a:cs typeface="Arial" panose="020B0604020202020204" pitchFamily="34" charset="0"/>
                <a:hlinkClick r:id="rId3"/>
              </a:rPr>
              <a:t>malegislature.gov/Laws/GeneralLaws/PartI/TitleII/Chapter12C/Section16</a:t>
            </a:r>
            <a:r>
              <a:rPr lang="en-US" sz="7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48974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447800"/>
            <a:ext cx="8161337" cy="4800600"/>
          </a:xfrm>
        </p:spPr>
        <p:txBody>
          <a:bodyPr>
            <a:noAutofit/>
          </a:bodyPr>
          <a:lstStyle/>
          <a:p>
            <a:pPr marL="0" indent="0" algn="l">
              <a:spcBef>
                <a:spcPts val="0"/>
              </a:spcBef>
            </a:pPr>
            <a:r>
              <a:rPr lang="en-US" dirty="0" smtClean="0"/>
              <a:t>In 2016, CHIA </a:t>
            </a:r>
            <a:r>
              <a:rPr lang="en-US" dirty="0"/>
              <a:t>attempted to estimate rebate Massachusetts-specific rebates </a:t>
            </a:r>
            <a:r>
              <a:rPr lang="en-US" dirty="0" smtClean="0"/>
              <a:t>for commercial </a:t>
            </a:r>
            <a:r>
              <a:rPr lang="en-US" dirty="0"/>
              <a:t>members </a:t>
            </a:r>
            <a:r>
              <a:rPr lang="en-US" dirty="0" smtClean="0"/>
              <a:t>using SHCE and MLR reports.</a:t>
            </a:r>
          </a:p>
          <a:p>
            <a:pPr marL="0" indent="0" algn="l">
              <a:spcBef>
                <a:spcPts val="0"/>
              </a:spcBef>
            </a:pPr>
            <a:endParaRPr lang="en-US" dirty="0"/>
          </a:p>
          <a:p>
            <a:pPr marL="0" indent="0" algn="l">
              <a:spcBef>
                <a:spcPts val="0"/>
              </a:spcBef>
            </a:pPr>
            <a:r>
              <a:rPr lang="en-US" dirty="0" smtClean="0"/>
              <a:t>However, these reports exclude member cost sharing and data for self-insured members, and do not provide a robust definition of rebates.</a:t>
            </a:r>
          </a:p>
          <a:p>
            <a:pPr marL="0" indent="0" algn="l">
              <a:spcBef>
                <a:spcPts val="0"/>
              </a:spcBef>
            </a:pPr>
            <a:endParaRPr lang="en-US" dirty="0"/>
          </a:p>
          <a:p>
            <a:pPr marL="0" indent="0" algn="l">
              <a:spcBef>
                <a:spcPts val="0"/>
              </a:spcBef>
            </a:pPr>
            <a:r>
              <a:rPr lang="en-US" dirty="0"/>
              <a:t>As a result of these limitations, the reported share of rebates as a proportion of </a:t>
            </a:r>
            <a:r>
              <a:rPr lang="en-US" dirty="0" smtClean="0"/>
              <a:t>pharmacy spending varied </a:t>
            </a:r>
            <a:r>
              <a:rPr lang="en-US" dirty="0"/>
              <a:t>widely across </a:t>
            </a:r>
            <a:r>
              <a:rPr lang="en-US" dirty="0" smtClean="0"/>
              <a:t>payers and was considered unreliable.</a:t>
            </a:r>
          </a:p>
          <a:p>
            <a:pPr marL="0" indent="0" algn="l">
              <a:spcBef>
                <a:spcPts val="0"/>
              </a:spcBef>
            </a:pPr>
            <a:endParaRPr lang="en-US" dirty="0" smtClean="0"/>
          </a:p>
          <a:p>
            <a:pPr marL="0" indent="0" algn="l">
              <a:spcBef>
                <a:spcPts val="0"/>
              </a:spcBef>
            </a:pPr>
            <a:r>
              <a:rPr lang="en-US" dirty="0"/>
              <a:t>For instance, rebates reported by Massachusetts health insurers </a:t>
            </a:r>
            <a:r>
              <a:rPr lang="en-US" dirty="0" smtClean="0"/>
              <a:t>for </a:t>
            </a:r>
            <a:r>
              <a:rPr lang="en-US" dirty="0"/>
              <a:t>the commercial market from 2013-2015 </a:t>
            </a:r>
            <a:r>
              <a:rPr lang="en-US" dirty="0" smtClean="0"/>
              <a:t>ranged </a:t>
            </a:r>
            <a:r>
              <a:rPr lang="en-US" dirty="0"/>
              <a:t>from 0.0% to </a:t>
            </a:r>
            <a:r>
              <a:rPr lang="en-US" dirty="0" smtClean="0"/>
              <a:t>91.3% </a:t>
            </a:r>
            <a:r>
              <a:rPr lang="en-US" dirty="0"/>
              <a:t>of the insurer pharmacy claim </a:t>
            </a:r>
            <a:r>
              <a:rPr lang="en-US" dirty="0" smtClean="0"/>
              <a:t>liability.</a:t>
            </a:r>
            <a:endParaRPr lang="en-US" dirty="0"/>
          </a:p>
          <a:p>
            <a:pPr marL="0" indent="0" algn="l">
              <a:spcBef>
                <a:spcPts val="0"/>
              </a:spcBef>
            </a:pPr>
            <a:endParaRPr lang="en-US" dirty="0"/>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3</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Prior Efforts to Obtain Prescription Drug Rebate Data Were Unsuccessful</a:t>
            </a:r>
          </a:p>
        </p:txBody>
      </p:sp>
      <p:sp>
        <p:nvSpPr>
          <p:cNvPr id="6" name="TextBox 5"/>
          <p:cNvSpPr txBox="1"/>
          <p:nvPr/>
        </p:nvSpPr>
        <p:spPr>
          <a:xfrm>
            <a:off x="369125" y="6360225"/>
            <a:ext cx="8241475" cy="286232"/>
          </a:xfrm>
          <a:prstGeom prst="rect">
            <a:avLst/>
          </a:prstGeom>
          <a:noFill/>
        </p:spPr>
        <p:txBody>
          <a:bodyPr wrap="square" lIns="0" rtlCol="0">
            <a:spAutoFit/>
          </a:bodyPr>
          <a:lstStyle/>
          <a:p>
            <a:pPr>
              <a:lnSpc>
                <a:spcPct val="90000"/>
              </a:lnSpc>
            </a:pPr>
            <a:r>
              <a:rPr lang="en-US" sz="700" dirty="0" smtClean="0">
                <a:latin typeface="Arial" panose="020B0604020202020204" pitchFamily="34" charset="0"/>
                <a:cs typeface="Arial" panose="020B0604020202020204" pitchFamily="34" charset="0"/>
              </a:rPr>
              <a:t>SHCE: Supplemental Health Care Exhibit (on file with the National Association of Insurance Commissioners); MLR: Medical Loss Ratio (on file with the Centers for Medicare &amp; Medicare Services)</a:t>
            </a:r>
          </a:p>
          <a:p>
            <a:pPr>
              <a:lnSpc>
                <a:spcPct val="90000"/>
              </a:lnSpc>
            </a:pPr>
            <a:r>
              <a:rPr lang="en-US" sz="700" dirty="0" smtClean="0">
                <a:latin typeface="Arial" panose="020B0604020202020204" pitchFamily="34" charset="0"/>
                <a:cs typeface="Arial" panose="020B0604020202020204" pitchFamily="34" charset="0"/>
              </a:rPr>
              <a:t>Source: CHIA </a:t>
            </a:r>
            <a:r>
              <a:rPr lang="en-US" sz="700" dirty="0">
                <a:latin typeface="Arial" panose="020B0604020202020204" pitchFamily="34" charset="0"/>
                <a:cs typeface="Arial" panose="020B0604020202020204" pitchFamily="34" charset="0"/>
              </a:rPr>
              <a:t>2016 Annual Report. </a:t>
            </a:r>
            <a:r>
              <a:rPr lang="en-US" sz="700" dirty="0">
                <a:latin typeface="Arial" panose="020B0604020202020204" pitchFamily="34" charset="0"/>
                <a:cs typeface="Arial" panose="020B0604020202020204" pitchFamily="34" charset="0"/>
                <a:hlinkClick r:id="rId2"/>
              </a:rPr>
              <a:t>http://</a:t>
            </a:r>
            <a:r>
              <a:rPr lang="en-US" sz="700" dirty="0" smtClean="0">
                <a:latin typeface="Arial" panose="020B0604020202020204" pitchFamily="34" charset="0"/>
                <a:cs typeface="Arial" panose="020B0604020202020204" pitchFamily="34" charset="0"/>
                <a:hlinkClick r:id="rId2"/>
              </a:rPr>
              <a:t>www.chiamass.gov/assets/2016-annual-report/2016-Annual-Report-rev-1.pdf</a:t>
            </a:r>
            <a:r>
              <a:rPr lang="en-US" sz="700" dirty="0" smtClean="0">
                <a:latin typeface="Arial" panose="020B0604020202020204" pitchFamily="34" charset="0"/>
                <a:cs typeface="Arial" panose="020B0604020202020204" pitchFamily="34" charset="0"/>
              </a:rPr>
              <a:t>. </a:t>
            </a:r>
            <a:endParaRPr lang="en-US"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107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584" y="1295400"/>
            <a:ext cx="8161337" cy="4800600"/>
          </a:xfrm>
        </p:spPr>
        <p:txBody>
          <a:bodyPr>
            <a:noAutofit/>
          </a:bodyPr>
          <a:lstStyle/>
          <a:p>
            <a:pPr marL="0" indent="0" algn="l">
              <a:spcBef>
                <a:spcPts val="1600"/>
              </a:spcBef>
              <a:spcAft>
                <a:spcPts val="0"/>
              </a:spcAft>
            </a:pPr>
            <a:r>
              <a:rPr lang="en-US" sz="1800" dirty="0" smtClean="0"/>
              <a:t>In 2016 and 2017, CHIA conducted outreach stakeholders to obtain input on a potential prescription drug rebate data collection request, including:</a:t>
            </a:r>
          </a:p>
          <a:p>
            <a:pPr lvl="0" algn="l">
              <a:buFont typeface="Arial" panose="020B0604020202020204" pitchFamily="34" charset="0"/>
              <a:buChar char="•"/>
            </a:pPr>
            <a:r>
              <a:rPr lang="en-US" sz="1800" dirty="0" smtClean="0"/>
              <a:t>Health Plans Required to Submit TME Data</a:t>
            </a:r>
          </a:p>
          <a:p>
            <a:pPr lvl="0" algn="l">
              <a:buFont typeface="Arial" panose="020B0604020202020204" pitchFamily="34" charset="0"/>
              <a:buChar char="•"/>
            </a:pPr>
            <a:r>
              <a:rPr lang="en-US" sz="1800" dirty="0" smtClean="0"/>
              <a:t>Pharmacy Benefit Managers (PBMs) for Mass. Health Plans</a:t>
            </a:r>
          </a:p>
          <a:p>
            <a:pPr lvl="0" algn="l">
              <a:buFont typeface="Arial" panose="020B0604020202020204" pitchFamily="34" charset="0"/>
              <a:buChar char="•"/>
            </a:pPr>
            <a:r>
              <a:rPr lang="en-US" sz="1800" dirty="0" smtClean="0"/>
              <a:t>Massachusetts </a:t>
            </a:r>
            <a:r>
              <a:rPr lang="en-US" sz="1800" dirty="0"/>
              <a:t>Association of Health Plans </a:t>
            </a:r>
            <a:r>
              <a:rPr lang="en-US" sz="1800" dirty="0" smtClean="0"/>
              <a:t>(MAHP)</a:t>
            </a:r>
            <a:endParaRPr lang="en-US" sz="1800" dirty="0"/>
          </a:p>
          <a:p>
            <a:pPr lvl="0" algn="l">
              <a:buFont typeface="Arial" panose="020B0604020202020204" pitchFamily="34" charset="0"/>
              <a:buChar char="•"/>
            </a:pPr>
            <a:r>
              <a:rPr lang="en-US" sz="1800" dirty="0" smtClean="0"/>
              <a:t>Pharmaceutical </a:t>
            </a:r>
            <a:r>
              <a:rPr lang="en-US" sz="1800" dirty="0"/>
              <a:t>Research and Manufacturers of America (PhRMA)</a:t>
            </a:r>
          </a:p>
          <a:p>
            <a:pPr lvl="0" algn="l">
              <a:buFont typeface="Arial" panose="020B0604020202020204" pitchFamily="34" charset="0"/>
              <a:buChar char="•"/>
            </a:pPr>
            <a:r>
              <a:rPr lang="en-US" sz="1800" dirty="0" smtClean="0"/>
              <a:t>Attorney General’s Office (AGO)</a:t>
            </a:r>
            <a:endParaRPr lang="en-US" sz="1800" dirty="0"/>
          </a:p>
          <a:p>
            <a:pPr lvl="0" algn="l">
              <a:buFont typeface="Arial" panose="020B0604020202020204" pitchFamily="34" charset="0"/>
              <a:buChar char="•"/>
            </a:pPr>
            <a:r>
              <a:rPr lang="en-US" sz="1800" dirty="0"/>
              <a:t>Health Policy </a:t>
            </a:r>
            <a:r>
              <a:rPr lang="en-US" sz="1800" dirty="0" smtClean="0"/>
              <a:t>Commission (HPC)</a:t>
            </a:r>
            <a:endParaRPr lang="en-US" sz="1800" dirty="0"/>
          </a:p>
          <a:p>
            <a:pPr lvl="0" algn="l">
              <a:buFont typeface="Arial" panose="020B0604020202020204" pitchFamily="34" charset="0"/>
              <a:buChar char="•"/>
            </a:pPr>
            <a:r>
              <a:rPr lang="en-US" sz="1800" dirty="0"/>
              <a:t>Group Insurance </a:t>
            </a:r>
            <a:r>
              <a:rPr lang="en-US" sz="1800" dirty="0" smtClean="0"/>
              <a:t>Commission (GIC)</a:t>
            </a:r>
          </a:p>
          <a:p>
            <a:pPr lvl="0" algn="l">
              <a:buFont typeface="Arial" panose="020B0604020202020204" pitchFamily="34" charset="0"/>
              <a:buChar char="•"/>
            </a:pPr>
            <a:r>
              <a:rPr lang="en-US" sz="1800" dirty="0" smtClean="0"/>
              <a:t>Executive Office of Health and Human Services (EOHHS)</a:t>
            </a:r>
            <a:endParaRPr lang="en-US" sz="1800" dirty="0"/>
          </a:p>
          <a:p>
            <a:pPr marL="0" indent="0" algn="l">
              <a:spcBef>
                <a:spcPts val="0"/>
              </a:spcBef>
            </a:pPr>
            <a:endParaRPr lang="en-US" sz="1200" dirty="0" smtClean="0"/>
          </a:p>
          <a:p>
            <a:pPr marL="0" indent="0" algn="l">
              <a:spcBef>
                <a:spcPts val="0"/>
              </a:spcBef>
            </a:pPr>
            <a:r>
              <a:rPr lang="en-US" sz="1800" dirty="0" smtClean="0"/>
              <a:t>On </a:t>
            </a:r>
            <a:r>
              <a:rPr lang="en-US" sz="1800" dirty="0"/>
              <a:t>March 22, 2017, CHIA issued draft prescription drug rebate data collection specifications, submission templates, and submission examples and requested </a:t>
            </a:r>
            <a:r>
              <a:rPr lang="en-US" sz="1800" dirty="0" smtClean="0"/>
              <a:t>comments </a:t>
            </a:r>
            <a:r>
              <a:rPr lang="en-US" sz="1800" dirty="0"/>
              <a:t>from </a:t>
            </a:r>
            <a:r>
              <a:rPr lang="en-US" sz="1800" dirty="0" smtClean="0"/>
              <a:t>stakeholders. The </a:t>
            </a:r>
            <a:r>
              <a:rPr lang="en-US" sz="1800" dirty="0"/>
              <a:t>deadline for providing comments was 5:00pm EDT on </a:t>
            </a:r>
            <a:r>
              <a:rPr lang="en-US" sz="1800" dirty="0" smtClean="0"/>
              <a:t>April </a:t>
            </a:r>
            <a:r>
              <a:rPr lang="en-US" sz="1800" dirty="0"/>
              <a:t>10, 2017. </a:t>
            </a:r>
            <a:endParaRPr lang="en-US" sz="1800" dirty="0" smtClean="0"/>
          </a:p>
          <a:p>
            <a:pPr marL="0" indent="0" algn="l">
              <a:spcBef>
                <a:spcPts val="0"/>
              </a:spcBef>
            </a:pPr>
            <a:endParaRPr lang="en-US" sz="1200" dirty="0"/>
          </a:p>
          <a:p>
            <a:pPr marL="0" indent="0" algn="l">
              <a:spcBef>
                <a:spcPts val="0"/>
              </a:spcBef>
            </a:pPr>
            <a:r>
              <a:rPr lang="en-US" sz="1800" dirty="0"/>
              <a:t>CHIA published </a:t>
            </a:r>
            <a:r>
              <a:rPr lang="en-US" sz="1800" dirty="0" smtClean="0"/>
              <a:t> </a:t>
            </a:r>
            <a:r>
              <a:rPr lang="en-US" sz="1800" dirty="0"/>
              <a:t>final data collection documents on May 9</a:t>
            </a:r>
            <a:r>
              <a:rPr lang="en-US" sz="1800" dirty="0" smtClean="0"/>
              <a:t>, </a:t>
            </a:r>
            <a:r>
              <a:rPr lang="en-US" sz="1800" dirty="0"/>
              <a:t>2017.</a:t>
            </a:r>
            <a:endParaRPr lang="en-US" sz="1800" dirty="0" smtClean="0"/>
          </a:p>
          <a:p>
            <a:pPr marL="0" indent="0" algn="l">
              <a:spcBef>
                <a:spcPts val="0"/>
              </a:spcBef>
            </a:pPr>
            <a:endParaRPr lang="en-US" sz="1000" dirty="0"/>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4</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CHIA Engaged in a Robust Data Collection Request Development Process</a:t>
            </a:r>
          </a:p>
        </p:txBody>
      </p:sp>
    </p:spTree>
    <p:extLst>
      <p:ext uri="{BB962C8B-B14F-4D97-AF65-F5344CB8AC3E}">
        <p14:creationId xmlns:p14="http://schemas.microsoft.com/office/powerpoint/2010/main" val="394202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752805797"/>
              </p:ext>
            </p:extLst>
          </p:nvPr>
        </p:nvGraphicFramePr>
        <p:xfrm>
          <a:off x="161924" y="1295400"/>
          <a:ext cx="8829676" cy="4881880"/>
        </p:xfrm>
        <a:graphic>
          <a:graphicData uri="http://schemas.openxmlformats.org/drawingml/2006/table">
            <a:tbl>
              <a:tblPr firstRow="1" bandRow="1">
                <a:tableStyleId>{5C22544A-7EE6-4342-B048-85BDC9FD1C3A}</a:tableStyleId>
              </a:tblPr>
              <a:tblGrid>
                <a:gridCol w="1104900"/>
                <a:gridCol w="1552576"/>
                <a:gridCol w="6172200"/>
              </a:tblGrid>
              <a:tr h="370840">
                <a:tc>
                  <a:txBody>
                    <a:bodyPr/>
                    <a:lstStyle/>
                    <a:p>
                      <a:r>
                        <a:rPr lang="en-US" sz="1600" dirty="0" smtClean="0">
                          <a:latin typeface="Arial" panose="020B0604020202020204" pitchFamily="34" charset="0"/>
                          <a:cs typeface="Arial" panose="020B0604020202020204" pitchFamily="34" charset="0"/>
                        </a:rPr>
                        <a:t>Category</a:t>
                      </a:r>
                      <a:endParaRPr lang="en-US" sz="1600" dirty="0">
                        <a:latin typeface="Arial" panose="020B0604020202020204" pitchFamily="34" charset="0"/>
                        <a:cs typeface="Arial" panose="020B0604020202020204" pitchFamily="34" charset="0"/>
                      </a:endParaRPr>
                    </a:p>
                  </a:txBody>
                  <a:tcPr>
                    <a:solidFill>
                      <a:schemeClr val="tx2"/>
                    </a:solidFill>
                  </a:tcPr>
                </a:tc>
                <a:tc>
                  <a:txBody>
                    <a:bodyPr/>
                    <a:lstStyle/>
                    <a:p>
                      <a:r>
                        <a:rPr lang="en-US" sz="1600" dirty="0" smtClean="0">
                          <a:latin typeface="Arial" panose="020B0604020202020204" pitchFamily="34" charset="0"/>
                          <a:cs typeface="Arial" panose="020B0604020202020204" pitchFamily="34" charset="0"/>
                        </a:rPr>
                        <a:t>Sub-Category</a:t>
                      </a:r>
                      <a:endParaRPr lang="en-US" sz="1600" dirty="0">
                        <a:latin typeface="Arial" panose="020B0604020202020204" pitchFamily="34" charset="0"/>
                        <a:cs typeface="Arial" panose="020B0604020202020204" pitchFamily="34" charset="0"/>
                      </a:endParaRPr>
                    </a:p>
                  </a:txBody>
                  <a:tcPr>
                    <a:solidFill>
                      <a:schemeClr val="tx2"/>
                    </a:solidFill>
                  </a:tcPr>
                </a:tc>
                <a:tc>
                  <a:txBody>
                    <a:bodyPr/>
                    <a:lstStyle/>
                    <a:p>
                      <a:r>
                        <a:rPr lang="en-US" sz="1600" dirty="0" smtClean="0">
                          <a:latin typeface="Arial" panose="020B0604020202020204" pitchFamily="34" charset="0"/>
                          <a:cs typeface="Arial" panose="020B0604020202020204" pitchFamily="34" charset="0"/>
                        </a:rPr>
                        <a:t>Description</a:t>
                      </a:r>
                      <a:endParaRPr lang="en-US" sz="1600" dirty="0">
                        <a:latin typeface="Arial" panose="020B0604020202020204" pitchFamily="34" charset="0"/>
                        <a:cs typeface="Arial" panose="020B0604020202020204" pitchFamily="34" charset="0"/>
                      </a:endParaRPr>
                    </a:p>
                  </a:txBody>
                  <a:tcPr>
                    <a:solidFill>
                      <a:schemeClr val="tx2"/>
                    </a:solidFill>
                  </a:tcPr>
                </a:tc>
              </a:tr>
              <a:tr h="370840">
                <a:tc rowSpan="4">
                  <a:txBody>
                    <a:bodyPr/>
                    <a:lstStyle/>
                    <a:p>
                      <a:r>
                        <a:rPr lang="en-US" sz="1600" dirty="0" smtClean="0">
                          <a:latin typeface="Arial" panose="020B0604020202020204" pitchFamily="34" charset="0"/>
                          <a:cs typeface="Arial" panose="020B0604020202020204" pitchFamily="34" charset="0"/>
                        </a:rPr>
                        <a:t>Insurance</a:t>
                      </a:r>
                      <a:r>
                        <a:rPr lang="en-US" sz="1600" baseline="0" dirty="0" smtClean="0">
                          <a:latin typeface="Arial" panose="020B0604020202020204" pitchFamily="34" charset="0"/>
                          <a:cs typeface="Arial" panose="020B0604020202020204" pitchFamily="34" charset="0"/>
                        </a:rPr>
                        <a:t> Category</a:t>
                      </a:r>
                      <a:endParaRPr lang="en-US" sz="1600" dirty="0">
                        <a:latin typeface="Arial" panose="020B0604020202020204" pitchFamily="34" charset="0"/>
                        <a:cs typeface="Arial" panose="020B0604020202020204" pitchFamily="34" charset="0"/>
                      </a:endParaRPr>
                    </a:p>
                  </a:txBody>
                  <a:tcPr anchor="ctr">
                    <a:solidFill>
                      <a:srgbClr val="E9EDF4"/>
                    </a:solidFill>
                  </a:tcPr>
                </a:tc>
                <a:tc rowSpan="2">
                  <a:txBody>
                    <a:bodyPr/>
                    <a:lstStyle/>
                    <a:p>
                      <a:r>
                        <a:rPr lang="en-US" sz="1600" dirty="0" smtClean="0">
                          <a:latin typeface="Arial" panose="020B0604020202020204" pitchFamily="34" charset="0"/>
                          <a:cs typeface="Arial" panose="020B0604020202020204" pitchFamily="34" charset="0"/>
                        </a:rPr>
                        <a:t>Commercial</a:t>
                      </a:r>
                      <a:endParaRPr lang="en-US" sz="1600" dirty="0">
                        <a:latin typeface="Arial" panose="020B0604020202020204" pitchFamily="34" charset="0"/>
                        <a:cs typeface="Arial" panose="020B0604020202020204" pitchFamily="34" charset="0"/>
                      </a:endParaRPr>
                    </a:p>
                  </a:txBody>
                  <a:tcPr anchor="ctr">
                    <a:noFill/>
                  </a:tcP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The Commercial insurance category is being collapsed into a single required insurance category. Payers will not be required to report Commercial Full-Claim and Commercial-Partial Claim members separately and similarly will not be required to report separate Commercial fully and self-insured observations.</a:t>
                      </a:r>
                    </a:p>
                  </a:txBody>
                  <a:tcPr>
                    <a:noFill/>
                  </a:tcPr>
                </a:tc>
              </a:tr>
              <a:tr h="370840">
                <a:tc vMerge="1">
                  <a:txBody>
                    <a:bodyPr/>
                    <a:lstStyle/>
                    <a:p>
                      <a:endParaRPr lang="en-US" dirty="0"/>
                    </a:p>
                  </a:txBody>
                  <a:tcPr/>
                </a:tc>
                <a:tc vMerge="1">
                  <a:txBody>
                    <a:bodyPr/>
                    <a:lstStyle/>
                    <a:p>
                      <a:endParaRPr lang="en-US" dirty="0"/>
                    </a:p>
                  </a:txBody>
                  <a:tcPr/>
                </a:tc>
                <a:tc>
                  <a:txBody>
                    <a:bodyPr/>
                    <a:lstStyle/>
                    <a:p>
                      <a:r>
                        <a:rPr lang="en-US" sz="1600" dirty="0" smtClean="0">
                          <a:latin typeface="Arial" panose="020B0604020202020204" pitchFamily="34" charset="0"/>
                          <a:cs typeface="Arial" panose="020B0604020202020204" pitchFamily="34" charset="0"/>
                        </a:rPr>
                        <a:t>In addition, CHIA adopted new guidance regarding Commercial members requiring that payers only report data for Commercial members for whom they have complete pharmacy expenditure and prescription drug rebate data.</a:t>
                      </a:r>
                      <a:endParaRPr lang="en-US" sz="1600" dirty="0">
                        <a:latin typeface="Arial" panose="020B0604020202020204" pitchFamily="34" charset="0"/>
                        <a:cs typeface="Arial" panose="020B0604020202020204" pitchFamily="34" charset="0"/>
                      </a:endParaRPr>
                    </a:p>
                  </a:txBody>
                  <a:tcPr>
                    <a:noFill/>
                  </a:tcPr>
                </a:tc>
              </a:tr>
              <a:tr h="370840">
                <a:tc vMerge="1">
                  <a:txBody>
                    <a:bodyPr/>
                    <a:lstStyle/>
                    <a:p>
                      <a:endParaRPr lang="en-US" dirty="0"/>
                    </a:p>
                  </a:txBody>
                  <a:tcPr/>
                </a:tc>
                <a:tc rowSpan="2">
                  <a:txBody>
                    <a:bodyPr/>
                    <a:lstStyle/>
                    <a:p>
                      <a:r>
                        <a:rPr lang="en-US" sz="1600" dirty="0" smtClean="0">
                          <a:latin typeface="Arial" panose="020B0604020202020204" pitchFamily="34" charset="0"/>
                          <a:cs typeface="Arial" panose="020B0604020202020204" pitchFamily="34" charset="0"/>
                        </a:rPr>
                        <a:t>Medicare</a:t>
                      </a:r>
                      <a:endParaRPr lang="en-US" sz="1600" dirty="0">
                        <a:latin typeface="Arial" panose="020B0604020202020204" pitchFamily="34" charset="0"/>
                        <a:cs typeface="Arial" panose="020B0604020202020204" pitchFamily="34" charset="0"/>
                      </a:endParaRPr>
                    </a:p>
                  </a:txBody>
                  <a:tcPr anchor="ctr">
                    <a:solidFill>
                      <a:srgbClr val="E9EDF4"/>
                    </a:solidFill>
                  </a:tcPr>
                </a:tc>
                <a:tc>
                  <a:txBody>
                    <a:bodyPr/>
                    <a:lstStyle/>
                    <a:p>
                      <a:r>
                        <a:rPr lang="en-US" sz="1600" dirty="0" smtClean="0">
                          <a:latin typeface="Arial" panose="020B0604020202020204" pitchFamily="34" charset="0"/>
                          <a:cs typeface="Arial" panose="020B0604020202020204" pitchFamily="34" charset="0"/>
                        </a:rPr>
                        <a:t>A  “Standalone Medicare Prescription Drug Plan” insurance category was added separate from the Medicare Advantage insurance category.</a:t>
                      </a:r>
                      <a:endParaRPr lang="en-US" sz="1600" dirty="0">
                        <a:latin typeface="Arial" panose="020B0604020202020204" pitchFamily="34" charset="0"/>
                        <a:cs typeface="Arial" panose="020B0604020202020204" pitchFamily="34" charset="0"/>
                      </a:endParaRPr>
                    </a:p>
                  </a:txBody>
                  <a:tcPr>
                    <a:solidFill>
                      <a:srgbClr val="E9EDF4"/>
                    </a:solidFill>
                  </a:tcPr>
                </a:tc>
              </a:tr>
              <a:tr h="370840">
                <a:tc vMerge="1">
                  <a:txBody>
                    <a:bodyPr/>
                    <a:lstStyle/>
                    <a:p>
                      <a:endParaRPr lang="en-US" dirty="0"/>
                    </a:p>
                  </a:txBody>
                  <a:tcPr/>
                </a:tc>
                <a:tc vMerge="1">
                  <a:txBody>
                    <a:bodyPr/>
                    <a:lstStyle/>
                    <a:p>
                      <a:endParaRPr lang="en-US" dirty="0"/>
                    </a:p>
                  </a:txBody>
                  <a:tcP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Payers should report data on members for whom they only provide coverage through a standalone Medicare Part D plan in this new category. Data on members that obtain both Medicare Advantage (Part C) and Medicare Part D from the payer should continue to be reported in the Medicare Advantage category.</a:t>
                      </a:r>
                    </a:p>
                  </a:txBody>
                  <a:tcPr>
                    <a:solidFill>
                      <a:srgbClr val="E9EDF4"/>
                    </a:solidFill>
                  </a:tcPr>
                </a:tc>
              </a:tr>
            </a:tbl>
          </a:graphicData>
        </a:graphic>
      </p:graphicFrame>
      <p:sp>
        <p:nvSpPr>
          <p:cNvPr id="4" name="Slide Number Placeholder 3"/>
          <p:cNvSpPr>
            <a:spLocks noGrp="1"/>
          </p:cNvSpPr>
          <p:nvPr>
            <p:ph type="sldNum" sz="quarter" idx="11"/>
          </p:nvPr>
        </p:nvSpPr>
        <p:spPr/>
        <p:txBody>
          <a:bodyPr/>
          <a:lstStyle/>
          <a:p>
            <a:fld id="{6A4B19A9-79AC-44A8-B774-53CFB0574B6A}" type="slidenum">
              <a:rPr lang="en-US" altLang="en-US" smtClean="0"/>
              <a:pPr/>
              <a:t>5</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Summary of Changes (1 of 3)</a:t>
            </a:r>
          </a:p>
        </p:txBody>
      </p:sp>
    </p:spTree>
    <p:extLst>
      <p:ext uri="{BB962C8B-B14F-4D97-AF65-F5344CB8AC3E}">
        <p14:creationId xmlns:p14="http://schemas.microsoft.com/office/powerpoint/2010/main" val="276661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657628246"/>
              </p:ext>
            </p:extLst>
          </p:nvPr>
        </p:nvGraphicFramePr>
        <p:xfrm>
          <a:off x="161924" y="1295400"/>
          <a:ext cx="8753476" cy="4165600"/>
        </p:xfrm>
        <a:graphic>
          <a:graphicData uri="http://schemas.openxmlformats.org/drawingml/2006/table">
            <a:tbl>
              <a:tblPr firstRow="1" bandRow="1">
                <a:tableStyleId>{5C22544A-7EE6-4342-B048-85BDC9FD1C3A}</a:tableStyleId>
              </a:tblPr>
              <a:tblGrid>
                <a:gridCol w="1104900"/>
                <a:gridCol w="7648576"/>
              </a:tblGrid>
              <a:tr h="370840">
                <a:tc>
                  <a:txBody>
                    <a:bodyPr/>
                    <a:lstStyle/>
                    <a:p>
                      <a:r>
                        <a:rPr lang="en-US" sz="1600" dirty="0" smtClean="0">
                          <a:latin typeface="Arial" panose="020B0604020202020204" pitchFamily="34" charset="0"/>
                          <a:cs typeface="Arial" panose="020B0604020202020204" pitchFamily="34" charset="0"/>
                        </a:rPr>
                        <a:t>Category</a:t>
                      </a:r>
                      <a:endParaRPr lang="en-US" sz="1600" dirty="0">
                        <a:latin typeface="Arial" panose="020B0604020202020204" pitchFamily="34" charset="0"/>
                        <a:cs typeface="Arial" panose="020B0604020202020204" pitchFamily="34" charset="0"/>
                      </a:endParaRPr>
                    </a:p>
                  </a:txBody>
                  <a:tcPr>
                    <a:solidFill>
                      <a:schemeClr val="tx2"/>
                    </a:solidFill>
                  </a:tcPr>
                </a:tc>
                <a:tc>
                  <a:txBody>
                    <a:bodyPr/>
                    <a:lstStyle/>
                    <a:p>
                      <a:r>
                        <a:rPr lang="en-US" sz="1600" dirty="0" smtClean="0">
                          <a:latin typeface="Arial" panose="020B0604020202020204" pitchFamily="34" charset="0"/>
                          <a:cs typeface="Arial" panose="020B0604020202020204" pitchFamily="34" charset="0"/>
                        </a:rPr>
                        <a:t>Description</a:t>
                      </a:r>
                      <a:endParaRPr lang="en-US" sz="1600" dirty="0">
                        <a:latin typeface="Arial" panose="020B0604020202020204" pitchFamily="34" charset="0"/>
                        <a:cs typeface="Arial" panose="020B0604020202020204" pitchFamily="34" charset="0"/>
                      </a:endParaRPr>
                    </a:p>
                  </a:txBody>
                  <a:tcPr>
                    <a:solidFill>
                      <a:schemeClr val="tx2"/>
                    </a:solidFill>
                  </a:tcPr>
                </a:tc>
              </a:tr>
              <a:tr h="1325880">
                <a:tc>
                  <a:txBody>
                    <a:bodyPr/>
                    <a:lstStyle/>
                    <a:p>
                      <a:r>
                        <a:rPr lang="en-US" sz="1600" dirty="0" smtClean="0">
                          <a:latin typeface="Arial" panose="020B0604020202020204" pitchFamily="34" charset="0"/>
                          <a:cs typeface="Arial" panose="020B0604020202020204" pitchFamily="34" charset="0"/>
                        </a:rPr>
                        <a:t>Brand Status</a:t>
                      </a:r>
                      <a:endParaRPr lang="en-US" sz="1600" dirty="0">
                        <a:latin typeface="Arial" panose="020B0604020202020204" pitchFamily="34" charset="0"/>
                        <a:cs typeface="Arial" panose="020B0604020202020204" pitchFamily="34" charset="0"/>
                      </a:endParaRPr>
                    </a:p>
                  </a:txBody>
                  <a:tcPr anchor="ctr">
                    <a:noFill/>
                  </a:tcPr>
                </a:tc>
                <a:tc>
                  <a:txBody>
                    <a:bodyPr/>
                    <a:lstStyle/>
                    <a:p>
                      <a:pPr lvl="0"/>
                      <a:r>
                        <a:rPr lang="en-US" sz="1600" dirty="0" smtClean="0">
                          <a:latin typeface="Arial" panose="020B0604020202020204" pitchFamily="34" charset="0"/>
                          <a:cs typeface="Arial" panose="020B0604020202020204" pitchFamily="34" charset="0"/>
                        </a:rPr>
                        <a:t>As previously noted, expenditure and rebate data will be broken out in the following categories, consistent with payers’ own rebate contracts:</a:t>
                      </a:r>
                    </a:p>
                    <a:p>
                      <a:pPr marL="742950" lvl="1"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Specialty drugs</a:t>
                      </a:r>
                    </a:p>
                    <a:p>
                      <a:pPr marL="742950" lvl="1"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Non-specialty brand drugs</a:t>
                      </a:r>
                    </a:p>
                    <a:p>
                      <a:pPr marL="742950" lvl="1"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Non-specialty generic drugs</a:t>
                      </a:r>
                      <a:endParaRPr lang="en-US" sz="1600" dirty="0">
                        <a:latin typeface="Arial" panose="020B0604020202020204" pitchFamily="34" charset="0"/>
                        <a:cs typeface="Arial" panose="020B0604020202020204" pitchFamily="34" charset="0"/>
                      </a:endParaRPr>
                    </a:p>
                  </a:txBody>
                  <a:tcPr>
                    <a:noFill/>
                  </a:tcPr>
                </a:tc>
              </a:tr>
              <a:tr h="370840">
                <a:tc rowSpan="3">
                  <a:txBody>
                    <a:bodyPr/>
                    <a:lstStyle/>
                    <a:p>
                      <a:pPr marL="0" algn="l" defTabSz="457200" rtl="0" eaLnBrk="1" latinLnBrk="0" hangingPunct="1"/>
                      <a:r>
                        <a:rPr lang="en-US" sz="1600" kern="1200" dirty="0" smtClean="0">
                          <a:solidFill>
                            <a:schemeClr val="dk1"/>
                          </a:solidFill>
                          <a:latin typeface="Arial" panose="020B0604020202020204" pitchFamily="34" charset="0"/>
                          <a:ea typeface="+mn-ea"/>
                          <a:cs typeface="Arial" panose="020B0604020202020204" pitchFamily="34" charset="0"/>
                        </a:rPr>
                        <a:t>PBM Contract Summary Data</a:t>
                      </a:r>
                      <a:endParaRPr lang="en-US" sz="1600"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r>
                        <a:rPr lang="en-US" sz="1600" dirty="0" smtClean="0">
                          <a:latin typeface="Arial" panose="020B0604020202020204" pitchFamily="34" charset="0"/>
                          <a:cs typeface="Arial" panose="020B0604020202020204" pitchFamily="34" charset="0"/>
                        </a:rPr>
                        <a:t>A new “PBM Contract” data submission template and accompanying data specifications was added to the data reporting requirements. </a:t>
                      </a:r>
                    </a:p>
                  </a:txBody>
                  <a:tcPr>
                    <a:solidFill>
                      <a:srgbClr val="E9EDF4"/>
                    </a:solidFill>
                  </a:tcPr>
                </a:tc>
              </a:tr>
              <a:tr h="370840">
                <a:tc vMerge="1">
                  <a:txBody>
                    <a:bodyPr/>
                    <a:lstStyle/>
                    <a:p>
                      <a:endParaRPr lang="en-US" dirty="0"/>
                    </a:p>
                  </a:txBody>
                  <a:tcP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As part of this requirement, payers shall indicate which PBMs they contracted with in a given insurance category and calendar year and note whether they provided all, some, or none of the payer’s claims processing, formulary management, and rebate contracting  services.</a:t>
                      </a:r>
                    </a:p>
                  </a:txBody>
                  <a:tcPr>
                    <a:solidFill>
                      <a:srgbClr val="E9EDF4"/>
                    </a:solidFill>
                  </a:tcPr>
                </a:tc>
              </a:tr>
              <a:tr h="370840">
                <a:tc vMerge="1">
                  <a:txBody>
                    <a:bodyPr/>
                    <a:lstStyle/>
                    <a:p>
                      <a:pPr marL="0" algn="l" defTabSz="457200" rtl="0" eaLnBrk="1" latinLnBrk="0" hangingPunct="1"/>
                      <a:endParaRPr lang="en-US" sz="1600"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This requirement is intended to accommodate circumstances in which a payer contracts with multiple PBMs for the services essential to managing members’ prescription drug benefits, including rebate contracting.</a:t>
                      </a:r>
                    </a:p>
                  </a:txBody>
                  <a:tcPr>
                    <a:solidFill>
                      <a:srgbClr val="E9EDF4"/>
                    </a:solidFill>
                  </a:tcPr>
                </a:tc>
              </a:tr>
            </a:tbl>
          </a:graphicData>
        </a:graphic>
      </p:graphicFrame>
      <p:sp>
        <p:nvSpPr>
          <p:cNvPr id="4" name="Slide Number Placeholder 3"/>
          <p:cNvSpPr>
            <a:spLocks noGrp="1"/>
          </p:cNvSpPr>
          <p:nvPr>
            <p:ph type="sldNum" sz="quarter" idx="11"/>
          </p:nvPr>
        </p:nvSpPr>
        <p:spPr/>
        <p:txBody>
          <a:bodyPr/>
          <a:lstStyle/>
          <a:p>
            <a:fld id="{6A4B19A9-79AC-44A8-B774-53CFB0574B6A}" type="slidenum">
              <a:rPr lang="en-US" altLang="en-US" smtClean="0"/>
              <a:pPr/>
              <a:t>6</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Summary of Changes (2 of 3)</a:t>
            </a:r>
          </a:p>
        </p:txBody>
      </p:sp>
    </p:spTree>
    <p:extLst>
      <p:ext uri="{BB962C8B-B14F-4D97-AF65-F5344CB8AC3E}">
        <p14:creationId xmlns:p14="http://schemas.microsoft.com/office/powerpoint/2010/main" val="3556964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14819868"/>
              </p:ext>
            </p:extLst>
          </p:nvPr>
        </p:nvGraphicFramePr>
        <p:xfrm>
          <a:off x="161924" y="1295400"/>
          <a:ext cx="8753476" cy="4988560"/>
        </p:xfrm>
        <a:graphic>
          <a:graphicData uri="http://schemas.openxmlformats.org/drawingml/2006/table">
            <a:tbl>
              <a:tblPr firstRow="1" bandRow="1">
                <a:tableStyleId>{5C22544A-7EE6-4342-B048-85BDC9FD1C3A}</a:tableStyleId>
              </a:tblPr>
              <a:tblGrid>
                <a:gridCol w="1209676"/>
                <a:gridCol w="7543800"/>
              </a:tblGrid>
              <a:tr h="370840">
                <a:tc>
                  <a:txBody>
                    <a:bodyPr/>
                    <a:lstStyle/>
                    <a:p>
                      <a:r>
                        <a:rPr lang="en-US" sz="1600" dirty="0" smtClean="0">
                          <a:latin typeface="Arial" panose="020B0604020202020204" pitchFamily="34" charset="0"/>
                          <a:cs typeface="Arial" panose="020B0604020202020204" pitchFamily="34" charset="0"/>
                        </a:rPr>
                        <a:t>Category</a:t>
                      </a:r>
                      <a:endParaRPr lang="en-US" sz="1600" dirty="0">
                        <a:latin typeface="Arial" panose="020B0604020202020204" pitchFamily="34" charset="0"/>
                        <a:cs typeface="Arial" panose="020B0604020202020204" pitchFamily="34" charset="0"/>
                      </a:endParaRPr>
                    </a:p>
                  </a:txBody>
                  <a:tcPr>
                    <a:solidFill>
                      <a:schemeClr val="tx2"/>
                    </a:solidFill>
                  </a:tcPr>
                </a:tc>
                <a:tc>
                  <a:txBody>
                    <a:bodyPr/>
                    <a:lstStyle/>
                    <a:p>
                      <a:r>
                        <a:rPr lang="en-US" sz="1600" dirty="0" smtClean="0">
                          <a:latin typeface="Arial" panose="020B0604020202020204" pitchFamily="34" charset="0"/>
                          <a:cs typeface="Arial" panose="020B0604020202020204" pitchFamily="34" charset="0"/>
                        </a:rPr>
                        <a:t>Description</a:t>
                      </a:r>
                      <a:endParaRPr lang="en-US" sz="1600" dirty="0">
                        <a:latin typeface="Arial" panose="020B0604020202020204" pitchFamily="34" charset="0"/>
                        <a:cs typeface="Arial" panose="020B0604020202020204" pitchFamily="34" charset="0"/>
                      </a:endParaRPr>
                    </a:p>
                  </a:txBody>
                  <a:tcPr>
                    <a:solidFill>
                      <a:schemeClr val="tx2"/>
                    </a:solidFill>
                  </a:tcPr>
                </a:tc>
              </a:tr>
              <a:tr h="619760">
                <a:tc rowSpan="2">
                  <a:txBody>
                    <a:bodyPr/>
                    <a:lstStyle/>
                    <a:p>
                      <a:r>
                        <a:rPr lang="en-US" sz="1600" dirty="0" smtClean="0">
                          <a:latin typeface="Arial" panose="020B0604020202020204" pitchFamily="34" charset="0"/>
                          <a:cs typeface="Arial" panose="020B0604020202020204" pitchFamily="34" charset="0"/>
                        </a:rPr>
                        <a:t>Medicare Coverage Gap Discounts</a:t>
                      </a:r>
                    </a:p>
                  </a:txBody>
                  <a:tcPr anchor="ctr">
                    <a:noFill/>
                  </a:tcPr>
                </a:tc>
                <a:tc>
                  <a:txBody>
                    <a:bodyPr/>
                    <a:lstStyle/>
                    <a:p>
                      <a:pPr lvl="0"/>
                      <a:r>
                        <a:rPr lang="en-US" sz="1600" dirty="0" smtClean="0">
                          <a:latin typeface="Arial" panose="020B0604020202020204" pitchFamily="34" charset="0"/>
                          <a:cs typeface="Arial" panose="020B0604020202020204" pitchFamily="34" charset="0"/>
                        </a:rPr>
                        <a:t>Data specifications updated to clarify that Medicare Part D coverage gap discounts should be treated in the same way as they are treated in payers' TME data</a:t>
                      </a:r>
                      <a:r>
                        <a:rPr lang="en-US" sz="1600" baseline="0" dirty="0" smtClean="0">
                          <a:latin typeface="Arial" panose="020B0604020202020204" pitchFamily="34" charset="0"/>
                          <a:cs typeface="Arial" panose="020B0604020202020204" pitchFamily="34" charset="0"/>
                        </a:rPr>
                        <a:t>. If coverage gap discounts are excluded from TME data, they should be excluded from pharmacy expenditures. If coverage gap discounts are included in TME data, they should be included in pharmacy expenditures.</a:t>
                      </a:r>
                      <a:endParaRPr lang="en-US" sz="1600" dirty="0" smtClean="0">
                        <a:latin typeface="Arial" panose="020B0604020202020204" pitchFamily="34" charset="0"/>
                        <a:cs typeface="Arial" panose="020B0604020202020204" pitchFamily="34" charset="0"/>
                      </a:endParaRPr>
                    </a:p>
                  </a:txBody>
                  <a:tcPr anchor="ctr">
                    <a:noFill/>
                  </a:tcPr>
                </a:tc>
              </a:tr>
              <a:tr h="1325880">
                <a:tc vMerge="1">
                  <a:txBody>
                    <a:bodyPr/>
                    <a:lstStyle/>
                    <a:p>
                      <a:endParaRPr lang="en-US" sz="1600" dirty="0" smtClean="0">
                        <a:latin typeface="Arial" panose="020B0604020202020204" pitchFamily="34" charset="0"/>
                        <a:cs typeface="Arial" panose="020B0604020202020204" pitchFamily="34" charset="0"/>
                      </a:endParaRPr>
                    </a:p>
                  </a:txBody>
                  <a:tcPr anchor="c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latin typeface="Arial" panose="020B0604020202020204" pitchFamily="34" charset="0"/>
                          <a:cs typeface="Arial" panose="020B0604020202020204" pitchFamily="34" charset="0"/>
                        </a:rPr>
                        <a:t>In addition, coverage gap discounts should be treated in the same manner for rebates as they are treated for pharmacy expenditures. If coverage gap discounts are excluded from pharmacy expenditures, they should be excluded from rebates. Similarly, if coverage gap discounts are included in pharmacy expenditures, they should be included in rebates.</a:t>
                      </a:r>
                      <a:endParaRPr lang="en-US" sz="1600" dirty="0" smtClean="0">
                        <a:latin typeface="Arial" panose="020B0604020202020204" pitchFamily="34" charset="0"/>
                        <a:cs typeface="Arial" panose="020B0604020202020204" pitchFamily="34" charset="0"/>
                      </a:endParaRPr>
                    </a:p>
                  </a:txBody>
                  <a:tcPr anchor="ctr">
                    <a:noFill/>
                  </a:tcPr>
                </a:tc>
              </a:tr>
              <a:tr h="370840">
                <a:tc rowSpan="3">
                  <a:txBody>
                    <a:bodyPr/>
                    <a:lstStyle/>
                    <a:p>
                      <a:pPr marL="0" algn="l" defTabSz="457200" rtl="0" eaLnBrk="1" latinLnBrk="0" hangingPunct="1"/>
                      <a:r>
                        <a:rPr lang="en-US" sz="1600" kern="1200" dirty="0" smtClean="0">
                          <a:solidFill>
                            <a:schemeClr val="dk1"/>
                          </a:solidFill>
                          <a:latin typeface="Arial" panose="020B0604020202020204" pitchFamily="34" charset="0"/>
                          <a:ea typeface="+mn-ea"/>
                          <a:cs typeface="Arial" panose="020B0604020202020204" pitchFamily="34" charset="0"/>
                        </a:rPr>
                        <a:t>Notice of Reporting Limitations</a:t>
                      </a:r>
                    </a:p>
                  </a:txBody>
                  <a:tcPr anchor="ctr"/>
                </a:tc>
                <a:tc>
                  <a:txBody>
                    <a:bodyPr/>
                    <a:lstStyle/>
                    <a:p>
                      <a:r>
                        <a:rPr lang="en-US" sz="1600" dirty="0" smtClean="0">
                          <a:latin typeface="Arial" panose="020B0604020202020204" pitchFamily="34" charset="0"/>
                          <a:cs typeface="Arial" panose="020B0604020202020204" pitchFamily="34" charset="0"/>
                        </a:rPr>
                        <a:t>A new requirement for payers to notify CHIA in writing if they are unable to report any data elements was added to the data specification. </a:t>
                      </a:r>
                    </a:p>
                  </a:txBody>
                  <a:tcPr>
                    <a:solidFill>
                      <a:srgbClr val="E9EDF4"/>
                    </a:solidFill>
                  </a:tcPr>
                </a:tc>
              </a:tr>
              <a:tr h="370840">
                <a:tc vMerge="1">
                  <a:txBody>
                    <a:bodyPr/>
                    <a:lstStyle/>
                    <a:p>
                      <a:endParaRPr lang="en-US" dirty="0"/>
                    </a:p>
                  </a:txBody>
                  <a:tcP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Payers should exhaust all opportunities to obtain the required data elements from their pharmacy benefit manager (PBM) before submitting notification to CHIA. </a:t>
                      </a:r>
                    </a:p>
                  </a:txBody>
                  <a:tcPr>
                    <a:solidFill>
                      <a:srgbClr val="E9EDF4"/>
                    </a:solidFill>
                  </a:tcPr>
                </a:tc>
              </a:tr>
              <a:tr h="370840">
                <a:tc vMerge="1">
                  <a:txBody>
                    <a:bodyPr/>
                    <a:lstStyle/>
                    <a:p>
                      <a:pPr marL="0" algn="l" defTabSz="457200" rtl="0" eaLnBrk="1" latinLnBrk="0" hangingPunct="1"/>
                      <a:endParaRPr lang="en-US" sz="1600"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In such instances, CHIA will work with the payer to develop modified data specifications that accommodate the payer’s data limitations and allow CHIA to fulfill its statutory obligations.</a:t>
                      </a:r>
                    </a:p>
                  </a:txBody>
                  <a:tcPr>
                    <a:solidFill>
                      <a:srgbClr val="E9EDF4"/>
                    </a:solidFill>
                  </a:tcPr>
                </a:tc>
              </a:tr>
            </a:tbl>
          </a:graphicData>
        </a:graphic>
      </p:graphicFrame>
      <p:sp>
        <p:nvSpPr>
          <p:cNvPr id="4" name="Slide Number Placeholder 3"/>
          <p:cNvSpPr>
            <a:spLocks noGrp="1"/>
          </p:cNvSpPr>
          <p:nvPr>
            <p:ph type="sldNum" sz="quarter" idx="11"/>
          </p:nvPr>
        </p:nvSpPr>
        <p:spPr/>
        <p:txBody>
          <a:bodyPr/>
          <a:lstStyle/>
          <a:p>
            <a:fld id="{6A4B19A9-79AC-44A8-B774-53CFB0574B6A}" type="slidenum">
              <a:rPr lang="en-US" altLang="en-US" smtClean="0"/>
              <a:pPr/>
              <a:t>7</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Summary of Changes (3 of 3)</a:t>
            </a:r>
          </a:p>
        </p:txBody>
      </p:sp>
    </p:spTree>
    <p:extLst>
      <p:ext uri="{BB962C8B-B14F-4D97-AF65-F5344CB8AC3E}">
        <p14:creationId xmlns:p14="http://schemas.microsoft.com/office/powerpoint/2010/main" val="130312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0454" r="43831" b="3727"/>
          <a:stretch/>
        </p:blipFill>
        <p:spPr bwMode="auto">
          <a:xfrm>
            <a:off x="161924" y="1296328"/>
            <a:ext cx="8848686" cy="4952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18584" y="1447800"/>
            <a:ext cx="8161337" cy="4800600"/>
          </a:xfrm>
        </p:spPr>
        <p:txBody>
          <a:bodyPr>
            <a:noAutofit/>
          </a:bodyPr>
          <a:lstStyle/>
          <a:p>
            <a:pPr marL="0" indent="0" algn="l">
              <a:spcBef>
                <a:spcPts val="0"/>
              </a:spcBef>
            </a:pPr>
            <a:endParaRPr lang="en-US" dirty="0"/>
          </a:p>
          <a:p>
            <a:pPr marL="0" indent="0" algn="l">
              <a:spcBef>
                <a:spcPts val="0"/>
              </a:spcBef>
            </a:pPr>
            <a:endParaRPr lang="en-US" dirty="0"/>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8</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Rebate Data Submission Template</a:t>
            </a:r>
          </a:p>
        </p:txBody>
      </p:sp>
    </p:spTree>
    <p:extLst>
      <p:ext uri="{BB962C8B-B14F-4D97-AF65-F5344CB8AC3E}">
        <p14:creationId xmlns:p14="http://schemas.microsoft.com/office/powerpoint/2010/main" val="415353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0684" r="71923" b="4231"/>
          <a:stretch/>
        </p:blipFill>
        <p:spPr bwMode="auto">
          <a:xfrm>
            <a:off x="161923" y="1304925"/>
            <a:ext cx="8815937" cy="4904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18584" y="1447800"/>
            <a:ext cx="8161337" cy="4800600"/>
          </a:xfrm>
        </p:spPr>
        <p:txBody>
          <a:bodyPr>
            <a:noAutofit/>
          </a:bodyPr>
          <a:lstStyle/>
          <a:p>
            <a:pPr marL="0" indent="0" algn="l">
              <a:spcBef>
                <a:spcPts val="0"/>
              </a:spcBef>
            </a:pPr>
            <a:endParaRPr lang="en-US" dirty="0"/>
          </a:p>
          <a:p>
            <a:pPr marL="0" indent="0" algn="l">
              <a:spcBef>
                <a:spcPts val="0"/>
              </a:spcBef>
            </a:pPr>
            <a:endParaRPr lang="en-US" dirty="0"/>
          </a:p>
        </p:txBody>
      </p:sp>
      <p:sp>
        <p:nvSpPr>
          <p:cNvPr id="4" name="Slide Number Placeholder 3"/>
          <p:cNvSpPr>
            <a:spLocks noGrp="1"/>
          </p:cNvSpPr>
          <p:nvPr>
            <p:ph type="sldNum" sz="quarter" idx="11"/>
          </p:nvPr>
        </p:nvSpPr>
        <p:spPr/>
        <p:txBody>
          <a:bodyPr/>
          <a:lstStyle/>
          <a:p>
            <a:fld id="{6A4B19A9-79AC-44A8-B774-53CFB0574B6A}" type="slidenum">
              <a:rPr lang="en-US" altLang="en-US" smtClean="0"/>
              <a:pPr/>
              <a:t>9</a:t>
            </a:fld>
            <a:endParaRPr lang="en-US" altLang="en-US" dirty="0"/>
          </a:p>
        </p:txBody>
      </p:sp>
      <p:sp>
        <p:nvSpPr>
          <p:cNvPr id="5" name="Title 1"/>
          <p:cNvSpPr txBox="1">
            <a:spLocks/>
          </p:cNvSpPr>
          <p:nvPr/>
        </p:nvSpPr>
        <p:spPr bwMode="auto">
          <a:xfrm>
            <a:off x="161924" y="359703"/>
            <a:ext cx="7764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r>
              <a:rPr lang="en-US" dirty="0" smtClean="0"/>
              <a:t>PBM Contract Data Submission Template</a:t>
            </a:r>
          </a:p>
        </p:txBody>
      </p:sp>
    </p:spTree>
    <p:extLst>
      <p:ext uri="{BB962C8B-B14F-4D97-AF65-F5344CB8AC3E}">
        <p14:creationId xmlns:p14="http://schemas.microsoft.com/office/powerpoint/2010/main" val="1291144495"/>
      </p:ext>
    </p:extLst>
  </p:cSld>
  <p:clrMapOvr>
    <a:masterClrMapping/>
  </p:clrMapOvr>
</p:sld>
</file>

<file path=ppt/theme/theme1.xml><?xml version="1.0" encoding="utf-8"?>
<a:theme xmlns:a="http://schemas.openxmlformats.org/drawingml/2006/main" name="MasSP BB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MasSP BBL Template</Template>
  <TotalTime>12527</TotalTime>
  <Words>1506</Words>
  <Application>Microsoft Office PowerPoint</Application>
  <PresentationFormat>On-screen Show (4:3)</PresentationFormat>
  <Paragraphs>112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MasSP BBL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Lai</dc:creator>
  <cp:lastModifiedBy>Colin Shannon</cp:lastModifiedBy>
  <cp:revision>564</cp:revision>
  <cp:lastPrinted>2016-08-18T15:17:53Z</cp:lastPrinted>
  <dcterms:created xsi:type="dcterms:W3CDTF">2015-05-22T19:40:24Z</dcterms:created>
  <dcterms:modified xsi:type="dcterms:W3CDTF">2017-05-09T14:20:26Z</dcterms:modified>
</cp:coreProperties>
</file>