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71" r:id="rId2"/>
    <p:sldMasterId id="2147483674" r:id="rId3"/>
    <p:sldMasterId id="2147483678" r:id="rId4"/>
  </p:sldMasterIdLst>
  <p:notesMasterIdLst>
    <p:notesMasterId r:id="rId22"/>
  </p:notesMasterIdLst>
  <p:handoutMasterIdLst>
    <p:handoutMasterId r:id="rId23"/>
  </p:handoutMasterIdLst>
  <p:sldIdLst>
    <p:sldId id="262" r:id="rId5"/>
    <p:sldId id="257" r:id="rId6"/>
    <p:sldId id="263" r:id="rId7"/>
    <p:sldId id="265" r:id="rId8"/>
    <p:sldId id="267" r:id="rId9"/>
    <p:sldId id="301" r:id="rId10"/>
    <p:sldId id="284" r:id="rId11"/>
    <p:sldId id="300" r:id="rId12"/>
    <p:sldId id="298" r:id="rId13"/>
    <p:sldId id="270" r:id="rId14"/>
    <p:sldId id="294" r:id="rId15"/>
    <p:sldId id="295" r:id="rId16"/>
    <p:sldId id="290" r:id="rId17"/>
    <p:sldId id="299" r:id="rId18"/>
    <p:sldId id="293" r:id="rId19"/>
    <p:sldId id="296" r:id="rId20"/>
    <p:sldId id="266" r:id="rId21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242" y="-486"/>
      </p:cViewPr>
      <p:guideLst>
        <p:guide orient="horz" pos="2164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52" y="-96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r">
              <a:defRPr sz="1200"/>
            </a:lvl1pPr>
          </a:lstStyle>
          <a:p>
            <a:fld id="{9F77BEFA-25EC-4D6A-BDAC-C1AD3F0F6300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72378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r">
              <a:defRPr sz="1200"/>
            </a:lvl1pPr>
          </a:lstStyle>
          <a:p>
            <a:fld id="{015A0B00-3C8F-412E-87A5-FC07FBFDC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6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5130660F-50AD-44FB-9892-40472DC04670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323F523E-AB10-44CE-92D9-698C5A0BC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523E-AB10-44CE-92D9-698C5A0BCD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3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ww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06" y="6103358"/>
            <a:ext cx="1975170" cy="25299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29201" y="2717969"/>
            <a:ext cx="7703800" cy="59785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 algn="ctr"/>
            <a:r>
              <a:rPr lang="en-US" sz="3200" b="1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9201" y="374331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1126" y="424296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29201" y="2717969"/>
            <a:ext cx="7703800" cy="59785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 algn="ctr"/>
            <a:r>
              <a:rPr lang="en-US" sz="3200" b="1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9201" y="374331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1126" y="424296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  <a:prstGeom prst="rect">
            <a:avLst/>
          </a:prstGeo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3836057" cy="4381655"/>
          </a:xfrm>
          <a:prstGeom prst="rect">
            <a:avLst/>
          </a:prstGeom>
        </p:spPr>
        <p:txBody>
          <a:bodyPr/>
          <a:lstStyle>
            <a:lvl1pPr marL="231775" indent="-23177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293219" y="1606550"/>
            <a:ext cx="4382429" cy="438165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8313" y="1606550"/>
            <a:ext cx="8207335" cy="438165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17662"/>
            <a:ext cx="8229600" cy="43705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6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 descr="state_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1366" y="990600"/>
            <a:ext cx="1270234" cy="1270234"/>
          </a:xfrm>
          <a:prstGeom prst="rect">
            <a:avLst/>
          </a:prstGeom>
        </p:spPr>
      </p:pic>
      <p:pic>
        <p:nvPicPr>
          <p:cNvPr id="10" name="Picture 9" descr="CHIAlogo_3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47" y="5342546"/>
            <a:ext cx="5139100" cy="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abine.hedberg@state.ma.u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gender&amp;source=images&amp;cd=&amp;cad=rja&amp;docid=skx1kshhpgiotM&amp;tbnid=AWhuXzJvtHToLM:&amp;ved=0CAUQjRw&amp;url=http://libcom.org/library/communization-abolition-gender&amp;ei=VQWmUZS6JoWr4AO8xYCABQ&amp;psig=AFQjCNE58wbf_yVxDjft1BBv4jclrL93pQ&amp;ust=1369921225996133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diagnosis+code&amp;source=images&amp;cd=&amp;cad=rja&amp;docid=8j0CuGk5VrfOCM&amp;tbnid=wmE2oeSHJfM0tM:&amp;ved=0CAUQjRw&amp;url=http://www.acpinternist.org/archives/2011/11/coding.htm&amp;ei=Jw2mUczuEpix4AOqi4GYCA&amp;psig=AFQjCNGPxTKytmKEr1pYNhKRblIbl6mq5w&amp;ust=1369923225397511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E3D-B2C0-CF45-B59A-D1D5ADF78D6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APCD Analytical Workgroup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smtClean="0"/>
              <a:t>May 30, 2013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 smtClean="0"/>
              <a:t>www.mass.gov/chia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45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Medicare Data and APCD </a:t>
            </a:r>
            <a:r>
              <a:rPr lang="en-US" sz="2800" b="0" i="1" dirty="0" smtClean="0"/>
              <a:t>(continued)</a:t>
            </a:r>
            <a:endParaRPr lang="en-US" sz="2800" b="0" i="1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86492" y="1627884"/>
            <a:ext cx="7543134" cy="438165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Cohorts </a:t>
            </a:r>
            <a:r>
              <a:rPr lang="en-US" sz="2400" dirty="0"/>
              <a:t>for the Commonwealth of </a:t>
            </a:r>
            <a:r>
              <a:rPr lang="en-US" sz="2400" dirty="0" smtClean="0"/>
              <a:t>Massachusetts from 2009-2011</a:t>
            </a:r>
          </a:p>
          <a:p>
            <a:pPr eaLnBrk="1" hangingPunct="1"/>
            <a:r>
              <a:rPr lang="en-US" sz="2400" dirty="0" smtClean="0"/>
              <a:t>Data files requested</a:t>
            </a:r>
            <a:endParaRPr lang="en-US" sz="2400" dirty="0"/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/>
              <a:t>Beneficiary Summary File</a:t>
            </a:r>
            <a:endParaRPr lang="en-US" sz="2000" dirty="0"/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/>
              <a:t>Claims Files</a:t>
            </a:r>
            <a:endParaRPr lang="en-US" sz="2000" dirty="0"/>
          </a:p>
          <a:p>
            <a:pPr marL="1087437" lvl="2" indent="-285750" eaLnBrk="1" hangingPunct="1">
              <a:buFont typeface="Wingdings" pitchFamily="2" charset="2"/>
              <a:buChar char="ü"/>
            </a:pPr>
            <a:r>
              <a:rPr lang="en-US" sz="1600" dirty="0" smtClean="0"/>
              <a:t>Institutional - Inpatient</a:t>
            </a:r>
            <a:r>
              <a:rPr lang="en-US" sz="1600" dirty="0"/>
              <a:t>, Outpatient, Skilled Nursing Facility, Hospice, and Home Health Agency</a:t>
            </a:r>
          </a:p>
          <a:p>
            <a:pPr marL="1087437" lvl="2" indent="-285750" eaLnBrk="1" hangingPunct="1">
              <a:buFont typeface="Wingdings" pitchFamily="2" charset="2"/>
              <a:buChar char="ü"/>
            </a:pPr>
            <a:r>
              <a:rPr lang="en-US" sz="1600" dirty="0" smtClean="0"/>
              <a:t>Non-Institutional – Carrier (for non-institutional providers</a:t>
            </a:r>
            <a:r>
              <a:rPr lang="en-US" sz="1600" dirty="0"/>
              <a:t>) and Durable Medical </a:t>
            </a:r>
            <a:r>
              <a:rPr lang="en-US" sz="1600" dirty="0" smtClean="0"/>
              <a:t>Equipment</a:t>
            </a:r>
          </a:p>
          <a:p>
            <a:pPr marL="1087437" lvl="2" indent="-285750" eaLnBrk="1" hangingPunct="1">
              <a:buFont typeface="Wingdings" pitchFamily="2" charset="2"/>
              <a:buChar char="ü"/>
            </a:pPr>
            <a:r>
              <a:rPr lang="en-US" sz="1600" dirty="0" smtClean="0"/>
              <a:t>Prescription </a:t>
            </a:r>
            <a:r>
              <a:rPr lang="en-US" sz="1600" dirty="0"/>
              <a:t>Drug Event </a:t>
            </a:r>
            <a:r>
              <a:rPr lang="en-US" sz="1600" dirty="0" smtClean="0"/>
              <a:t>File</a:t>
            </a:r>
            <a:endParaRPr lang="en-US" sz="1600" dirty="0"/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/>
              <a:t>Other </a:t>
            </a:r>
            <a:r>
              <a:rPr lang="en-US" sz="2000" dirty="0"/>
              <a:t>Files</a:t>
            </a:r>
          </a:p>
          <a:p>
            <a:pPr marL="1087437" lvl="2" indent="-285750" eaLnBrk="1" hangingPunct="1">
              <a:buFont typeface="Wingdings" pitchFamily="2" charset="2"/>
              <a:buChar char="ü"/>
            </a:pPr>
            <a:r>
              <a:rPr lang="en-US" sz="1600" dirty="0" smtClean="0"/>
              <a:t>Plan </a:t>
            </a:r>
            <a:r>
              <a:rPr lang="en-US" sz="1600" dirty="0"/>
              <a:t>Characteristics File</a:t>
            </a:r>
          </a:p>
          <a:p>
            <a:pPr marL="1087437" lvl="2" indent="-285750" eaLnBrk="1" hangingPunct="1">
              <a:buFont typeface="Wingdings" pitchFamily="2" charset="2"/>
              <a:buChar char="ü"/>
            </a:pPr>
            <a:r>
              <a:rPr lang="en-US" sz="1600" dirty="0" smtClean="0"/>
              <a:t>EDB </a:t>
            </a:r>
            <a:r>
              <a:rPr lang="en-US" sz="1600" dirty="0"/>
              <a:t>User View for SSN, Beneficiary Name and Address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Medicare Data and APCD </a:t>
            </a:r>
            <a:r>
              <a:rPr lang="en-US" sz="2800" b="0" i="1" dirty="0" smtClean="0"/>
              <a:t>(continued)</a:t>
            </a:r>
            <a:endParaRPr lang="en-US" sz="2800" b="0" i="1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86492" y="1475484"/>
            <a:ext cx="7543134" cy="4381655"/>
          </a:xfrm>
        </p:spPr>
        <p:txBody>
          <a:bodyPr/>
          <a:lstStyle/>
          <a:p>
            <a:pPr lvl="0"/>
            <a:r>
              <a:rPr lang="en-US" sz="2400" dirty="0" smtClean="0"/>
              <a:t>Medicare </a:t>
            </a:r>
            <a:r>
              <a:rPr lang="en-US" sz="2400" dirty="0"/>
              <a:t>data include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Enrollment data for 100% of Medicare beneficiaries 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Full or Nearly Full fee-for-service (FFS) claims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Managed care encounter data </a:t>
            </a:r>
            <a:r>
              <a:rPr lang="en-US" sz="2000" dirty="0" smtClean="0"/>
              <a:t>not </a:t>
            </a:r>
            <a:r>
              <a:rPr lang="en-US" sz="2000" dirty="0"/>
              <a:t>available for people enrolled in Medicare Advantage plans</a:t>
            </a:r>
          </a:p>
          <a:p>
            <a:r>
              <a:rPr lang="en-US" sz="2400" dirty="0" smtClean="0"/>
              <a:t>Data </a:t>
            </a:r>
            <a:r>
              <a:rPr lang="en-US" sz="2400" dirty="0"/>
              <a:t>elements from these </a:t>
            </a:r>
            <a:r>
              <a:rPr lang="en-US" sz="2400" dirty="0" smtClean="0"/>
              <a:t>Medicare files currently are being </a:t>
            </a:r>
            <a:r>
              <a:rPr lang="en-US" sz="2400" dirty="0"/>
              <a:t>mapped to the </a:t>
            </a:r>
            <a:r>
              <a:rPr lang="en-US" sz="2400" dirty="0" smtClean="0"/>
              <a:t>APCD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The mapping is done to accommodate all the Medicare data elements in APCD, including those not currently collected by APCD</a:t>
            </a:r>
          </a:p>
          <a:p>
            <a:pPr lvl="0"/>
            <a:r>
              <a:rPr lang="en-US" sz="2400" dirty="0"/>
              <a:t>Medicare data in the APCD will be available to state agencies in Massachusetts </a:t>
            </a:r>
            <a:r>
              <a:rPr lang="en-US" sz="2400" dirty="0" smtClean="0"/>
              <a:t>only for the time being</a:t>
            </a:r>
            <a:endParaRPr lang="en-US" dirty="0"/>
          </a:p>
          <a:p>
            <a:pPr eaLnBrk="1" hangingPunct="1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 Data Release Regulations</a:t>
            </a:r>
            <a:endParaRPr lang="en-US" sz="2800" b="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55484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One regulation applies to both </a:t>
            </a:r>
            <a:r>
              <a:rPr lang="en-US" sz="2400" dirty="0" err="1" smtClean="0"/>
              <a:t>CaseMix</a:t>
            </a:r>
            <a:r>
              <a:rPr lang="en-US" sz="2400" dirty="0" smtClean="0"/>
              <a:t> and the All Payer Claims Database</a:t>
            </a:r>
          </a:p>
          <a:p>
            <a:r>
              <a:rPr lang="en-US" sz="2400" dirty="0" smtClean="0"/>
              <a:t>Different review processes for different types of requests</a:t>
            </a:r>
          </a:p>
          <a:p>
            <a:pPr lvl="1"/>
            <a:r>
              <a:rPr lang="en-US" sz="2400" dirty="0" smtClean="0"/>
              <a:t>Limited Discretion: Most requests for de-identified data; all requests made by government agencies; requests for patient identifiers for treatment and coordination of care; Data Use Agreement (DUA)</a:t>
            </a:r>
          </a:p>
          <a:p>
            <a:pPr lvl="1"/>
            <a:r>
              <a:rPr lang="en-US" sz="2400" dirty="0" smtClean="0"/>
              <a:t>Full Discretion:  All other requests, e.g., research requests for data that may include individually identifiable data; DRC review; DUA</a:t>
            </a:r>
          </a:p>
          <a:p>
            <a:r>
              <a:rPr lang="en-US" sz="2400" dirty="0" smtClean="0"/>
              <a:t>Applies to June 2013 release of 2011 data</a:t>
            </a:r>
          </a:p>
          <a:p>
            <a:pPr marL="0" indent="0">
              <a:buNone/>
            </a:pPr>
            <a:r>
              <a:rPr lang="en-US" sz="8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i="1" dirty="0" smtClean="0"/>
              <a:t>Source: Chapter </a:t>
            </a:r>
            <a:r>
              <a:rPr lang="en-US" sz="1600" i="1" dirty="0"/>
              <a:t>12C §12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05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Criteria for Discretionary Requests</a:t>
            </a:r>
            <a:endParaRPr lang="en-US" sz="32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23875" y="1600200"/>
            <a:ext cx="8524875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more than a minimal risk to individual privacy </a:t>
            </a:r>
          </a:p>
          <a:p>
            <a:r>
              <a:rPr lang="en-US" dirty="0" smtClean="0"/>
              <a:t>Applicant cannot meet its research or project objectives without the requested data</a:t>
            </a:r>
          </a:p>
          <a:p>
            <a:r>
              <a:rPr lang="en-US" dirty="0" smtClean="0"/>
              <a:t>Data sought by the applicant are the minimum amount necessary to achieve research or project objectives.</a:t>
            </a:r>
          </a:p>
          <a:p>
            <a:r>
              <a:rPr lang="en-US" dirty="0" smtClean="0"/>
              <a:t>The purpose for which the data are requested is in the public interest. </a:t>
            </a:r>
          </a:p>
          <a:p>
            <a:r>
              <a:rPr lang="en-US" dirty="0" smtClean="0"/>
              <a:t>The applicant has demonstrated qualifications to undertake the study or accomplish the intended use.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Release Regulations </a:t>
            </a:r>
            <a:r>
              <a:rPr lang="en-US" sz="2800" b="0" i="1" dirty="0"/>
              <a:t>(continued)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41423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i="1" dirty="0" smtClean="0"/>
              <a:t>Now –</a:t>
            </a:r>
          </a:p>
          <a:p>
            <a:r>
              <a:rPr lang="en-US" sz="2400" dirty="0" smtClean="0"/>
              <a:t>APCD: “Public Use” and “Restricted Use” data elements</a:t>
            </a:r>
          </a:p>
          <a:p>
            <a:r>
              <a:rPr lang="en-US" sz="2400" dirty="0" smtClean="0"/>
              <a:t>APCD: No specific “de-identified” dataset, but many elements masked</a:t>
            </a:r>
          </a:p>
          <a:p>
            <a:r>
              <a:rPr lang="en-US" sz="2400" dirty="0" smtClean="0"/>
              <a:t>Case Mix: Six levels, none fully de-identified</a:t>
            </a:r>
          </a:p>
          <a:p>
            <a:endParaRPr lang="en-US" sz="11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i="1" dirty="0" smtClean="0"/>
              <a:t>Future – </a:t>
            </a:r>
          </a:p>
          <a:p>
            <a:r>
              <a:rPr lang="en-US" sz="2400" dirty="0" smtClean="0"/>
              <a:t>APCD: Level One data (de-identified </a:t>
            </a:r>
            <a:r>
              <a:rPr lang="en-US" sz="2400" i="1" dirty="0" smtClean="0"/>
              <a:t>and largely unmasked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APCD: Level Two data (with PHI </a:t>
            </a:r>
            <a:r>
              <a:rPr lang="en-US" sz="2400" i="1" dirty="0" smtClean="0"/>
              <a:t>and largely unmasked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CaseMix: Level One  (de-identified)</a:t>
            </a:r>
          </a:p>
          <a:p>
            <a:r>
              <a:rPr lang="en-US" sz="2400" dirty="0" smtClean="0"/>
              <a:t>CaseMix: Levels 2-6 (similar to </a:t>
            </a:r>
            <a:r>
              <a:rPr lang="en-US" sz="2400" dirty="0"/>
              <a:t>current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structure)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65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Release Regulations - Timing</a:t>
            </a:r>
            <a:endParaRPr lang="en-US" sz="2800" b="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09675" y="1553254"/>
            <a:ext cx="763905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May 10</a:t>
            </a:r>
          </a:p>
          <a:p>
            <a:r>
              <a:rPr lang="en-US" sz="2400" dirty="0" smtClean="0"/>
              <a:t>Proposed regulation filed with the Secretary of State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June </a:t>
            </a:r>
          </a:p>
          <a:p>
            <a:r>
              <a:rPr lang="en-US" sz="2400" dirty="0"/>
              <a:t>Public Hearing, June 14</a:t>
            </a:r>
            <a:r>
              <a:rPr lang="en-US" sz="2400" baseline="30000" dirty="0"/>
              <a:t>th</a:t>
            </a:r>
            <a:endParaRPr lang="en-US" sz="2400" dirty="0"/>
          </a:p>
          <a:p>
            <a:r>
              <a:rPr lang="en-US" sz="2400" dirty="0" smtClean="0"/>
              <a:t>Public Comment </a:t>
            </a:r>
            <a:r>
              <a:rPr lang="en-US" sz="2400" dirty="0"/>
              <a:t>Period Ends, June </a:t>
            </a:r>
            <a:r>
              <a:rPr lang="en-US" sz="2400" dirty="0" smtClean="0"/>
              <a:t>24th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Early July</a:t>
            </a:r>
          </a:p>
          <a:p>
            <a:r>
              <a:rPr lang="en-US" sz="2400" dirty="0" smtClean="0"/>
              <a:t>Final Regulation adopted/in effect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July 25 </a:t>
            </a:r>
          </a:p>
          <a:p>
            <a:r>
              <a:rPr lang="en-US" sz="2400" dirty="0" smtClean="0"/>
              <a:t>DRC meeting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58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June Webinar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1462" y="1949449"/>
            <a:ext cx="8218487" cy="30607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Topics Planned</a:t>
            </a:r>
          </a:p>
          <a:p>
            <a:pPr marL="0" indent="0">
              <a:buNone/>
            </a:pPr>
            <a:endParaRPr lang="en-US" sz="1200" dirty="0" smtClean="0"/>
          </a:p>
          <a:p>
            <a:pPr lvl="1"/>
            <a:r>
              <a:rPr lang="en-US" sz="2400" dirty="0" smtClean="0"/>
              <a:t>Orientation to IRB Net</a:t>
            </a:r>
          </a:p>
          <a:p>
            <a:pPr lvl="1"/>
            <a:r>
              <a:rPr lang="en-US" sz="2400" dirty="0" smtClean="0"/>
              <a:t>Update APCD June Release of 2011 data</a:t>
            </a:r>
          </a:p>
          <a:p>
            <a:pPr lvl="1"/>
            <a:r>
              <a:rPr lang="en-US" sz="2400" dirty="0"/>
              <a:t>Summary of Case Mix dataset</a:t>
            </a:r>
          </a:p>
          <a:p>
            <a:pPr lvl="1"/>
            <a:r>
              <a:rPr lang="en-US" sz="2400" dirty="0" smtClean="0"/>
              <a:t>New Data </a:t>
            </a:r>
            <a:r>
              <a:rPr lang="en-US" sz="2400" dirty="0"/>
              <a:t>R</a:t>
            </a:r>
            <a:r>
              <a:rPr lang="en-US" sz="2400" dirty="0" smtClean="0"/>
              <a:t>equest </a:t>
            </a:r>
            <a:r>
              <a:rPr lang="en-US" sz="2400" dirty="0"/>
              <a:t>A</a:t>
            </a:r>
            <a:r>
              <a:rPr lang="en-US" sz="2400" dirty="0" smtClean="0"/>
              <a:t>pplication and Data </a:t>
            </a:r>
            <a:r>
              <a:rPr lang="en-US" sz="2400" dirty="0"/>
              <a:t>U</a:t>
            </a:r>
            <a:r>
              <a:rPr lang="en-US" sz="2400" dirty="0" smtClean="0"/>
              <a:t>se Agreement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87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QUESTIONS?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849210"/>
            <a:ext cx="8218487" cy="4381655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sz="800" dirty="0" smtClean="0"/>
          </a:p>
          <a:p>
            <a:pPr marL="0" indent="0" algn="ctr" eaLnBrk="1" hangingPunct="1">
              <a:buNone/>
            </a:pPr>
            <a:r>
              <a:rPr lang="en-US" sz="2800" i="1" dirty="0" smtClean="0"/>
              <a:t>Please submit questions and topics </a:t>
            </a:r>
          </a:p>
          <a:p>
            <a:pPr marL="0" indent="0" eaLnBrk="1" hangingPunct="1">
              <a:buNone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en-US" sz="2400" dirty="0" smtClean="0">
                <a:hlinkClick r:id="rId2"/>
              </a:rPr>
              <a:t>sabine.hedberg@state.ma.us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algn="ctr" eaLnBrk="1" hangingPunct="1">
              <a:buNone/>
            </a:pPr>
            <a:r>
              <a:rPr lang="en-US" sz="2400" dirty="0" smtClean="0"/>
              <a:t>Thank you for your interest in the </a:t>
            </a:r>
          </a:p>
          <a:p>
            <a:pPr marL="0" indent="0" algn="ctr" eaLnBrk="1" hangingPunct="1">
              <a:buNone/>
            </a:pPr>
            <a:r>
              <a:rPr lang="en-US" sz="2400" dirty="0" smtClean="0"/>
              <a:t>Massachusetts All Payer Claims 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69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Objectives of the APCD User Webinar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57916" y="1970784"/>
            <a:ext cx="8218487" cy="4381655"/>
          </a:xfrm>
        </p:spPr>
        <p:txBody>
          <a:bodyPr/>
          <a:lstStyle/>
          <a:p>
            <a:pPr eaLnBrk="1" hangingPunct="1"/>
            <a:r>
              <a:rPr lang="en-US" sz="2400" dirty="0"/>
              <a:t>Provide a forum where you can learn about APCD updates and ask questions</a:t>
            </a:r>
          </a:p>
          <a:p>
            <a:pPr marL="0" indent="0" eaLnBrk="1" hangingPunct="1">
              <a:buNone/>
            </a:pPr>
            <a:endParaRPr lang="en-US" sz="800" dirty="0"/>
          </a:p>
          <a:p>
            <a:pPr lvl="1" eaLnBrk="1" hangingPunct="1">
              <a:buFont typeface="Arial" charset="0"/>
              <a:buChar char="•"/>
            </a:pPr>
            <a:r>
              <a:rPr lang="en-US" sz="2000" dirty="0"/>
              <a:t>APCD Application Process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/>
              <a:t>APCD Data Fulfillment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/>
              <a:t>Data Definitions, Compliance and Availability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/>
              <a:t>Tools </a:t>
            </a:r>
            <a:r>
              <a:rPr lang="en-US" sz="2000" dirty="0"/>
              <a:t>and </a:t>
            </a:r>
            <a:r>
              <a:rPr lang="en-US" sz="2000" dirty="0" smtClean="0"/>
              <a:t>Methodologies</a:t>
            </a:r>
            <a:endParaRPr lang="en-US" sz="2000" dirty="0"/>
          </a:p>
          <a:p>
            <a:pPr lvl="1" eaLnBrk="1" hangingPunct="1">
              <a:buFont typeface="Arial" charset="0"/>
              <a:buChar char="•"/>
            </a:pPr>
            <a:endParaRPr lang="en-US" sz="800" dirty="0"/>
          </a:p>
          <a:p>
            <a:pPr eaLnBrk="1" hangingPunct="1"/>
            <a:r>
              <a:rPr lang="en-US" sz="2400" dirty="0"/>
              <a:t>Share </a:t>
            </a:r>
            <a:r>
              <a:rPr lang="en-US" sz="2400" dirty="0" smtClean="0"/>
              <a:t>questions about access to APCD and responses with </a:t>
            </a:r>
            <a:r>
              <a:rPr lang="en-US" sz="2400" dirty="0"/>
              <a:t>a broader </a:t>
            </a:r>
            <a:r>
              <a:rPr lang="en-US" sz="2400" dirty="0" smtClean="0"/>
              <a:t>audience </a:t>
            </a:r>
          </a:p>
          <a:p>
            <a:pPr eaLnBrk="1" hangingPunct="1"/>
            <a:r>
              <a:rPr lang="en-US" sz="2400" dirty="0" smtClean="0"/>
              <a:t>Offer input </a:t>
            </a:r>
            <a:r>
              <a:rPr lang="en-US" sz="2400" dirty="0"/>
              <a:t>for improvements to the APCD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Agenda for Today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666876" y="2217047"/>
            <a:ext cx="6095999" cy="30140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APCD June Release</a:t>
            </a:r>
          </a:p>
          <a:p>
            <a:pPr eaLnBrk="1" hangingPunct="1"/>
            <a:r>
              <a:rPr lang="en-US" sz="2800" dirty="0" smtClean="0"/>
              <a:t>Medicare Data and APCD</a:t>
            </a:r>
          </a:p>
          <a:p>
            <a:pPr eaLnBrk="1" hangingPunct="1"/>
            <a:r>
              <a:rPr lang="en-US" sz="2800" dirty="0" smtClean="0"/>
              <a:t>Release Regulations </a:t>
            </a:r>
          </a:p>
          <a:p>
            <a:pPr eaLnBrk="1" hangingPunct="1"/>
            <a:r>
              <a:rPr lang="en-US" sz="2800" dirty="0" smtClean="0"/>
              <a:t>Future Topics</a:t>
            </a:r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APCD June Release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0" y="1606550"/>
            <a:ext cx="8218488" cy="43815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24000" y="2218367"/>
            <a:ext cx="6276975" cy="28108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Dates of Service 2009-2011</a:t>
            </a:r>
            <a:br>
              <a:rPr lang="en-US" sz="2800" dirty="0" smtClean="0"/>
            </a:br>
            <a:r>
              <a:rPr lang="en-US" sz="2800" dirty="0" smtClean="0"/>
              <a:t>    (with run-out through March 2013)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Commercial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MassHealth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en-US" dirty="0" smtClean="0"/>
              <a:t>Medicare                                               (available to state agencies only) </a:t>
            </a:r>
          </a:p>
        </p:txBody>
      </p:sp>
    </p:spTree>
    <p:extLst>
      <p:ext uri="{BB962C8B-B14F-4D97-AF65-F5344CB8AC3E}">
        <p14:creationId xmlns:p14="http://schemas.microsoft.com/office/powerpoint/2010/main" val="6844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42926" y="8540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APCD June Release – New Features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6750" y="17224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/>
            <a:r>
              <a:rPr lang="en-US" sz="2800" dirty="0" smtClean="0"/>
              <a:t>Unmasking more data elements</a:t>
            </a:r>
          </a:p>
          <a:p>
            <a:pPr marL="514350" indent="-457200"/>
            <a:r>
              <a:rPr lang="en-US" sz="2800" dirty="0" smtClean="0"/>
              <a:t>Standardizing addresses – member and provider</a:t>
            </a:r>
          </a:p>
          <a:p>
            <a:pPr marL="514350" indent="-457200"/>
            <a:r>
              <a:rPr lang="en-US" sz="2800" dirty="0" smtClean="0"/>
              <a:t>Counties of member, subscriber and provider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New fields on Member, Pharmacy, Medical, Dental and Provider files</a:t>
            </a:r>
          </a:p>
          <a:p>
            <a:pPr marL="514350" indent="-457200"/>
            <a:r>
              <a:rPr lang="en-US" sz="2800" dirty="0" smtClean="0"/>
              <a:t>Targeted data elements “cleaned”</a:t>
            </a:r>
          </a:p>
          <a:p>
            <a:pPr marL="514350" indent="-457200"/>
            <a:r>
              <a:rPr lang="en-US" sz="2800" dirty="0" smtClean="0"/>
              <a:t>Data Dictionary pages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/>
              <a:t>APCD </a:t>
            </a:r>
            <a:r>
              <a:rPr lang="en-US" sz="2800" dirty="0" smtClean="0"/>
              <a:t>QA:  </a:t>
            </a:r>
            <a:r>
              <a:rPr lang="en-US" sz="2800" smtClean="0"/>
              <a:t>Linkage Metrics</a:t>
            </a:r>
            <a:endParaRPr lang="en-US" sz="280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fld id="{00B9A36E-6A91-4E21-AF8F-37C620A5BC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048250"/>
            <a:ext cx="822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" y="1916109"/>
            <a:ext cx="9007255" cy="192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4267200"/>
            <a:ext cx="845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CHIA is measuring linkage rates by carrier by submission period.  </a:t>
            </a:r>
          </a:p>
          <a:p>
            <a:r>
              <a:rPr lang="en-US" sz="2400" b="1" dirty="0" smtClean="0"/>
              <a:t>The NPI can also be used to link claims to provider data.</a:t>
            </a:r>
          </a:p>
        </p:txBody>
      </p:sp>
    </p:spTree>
    <p:extLst>
      <p:ext uri="{BB962C8B-B14F-4D97-AF65-F5344CB8AC3E}">
        <p14:creationId xmlns:p14="http://schemas.microsoft.com/office/powerpoint/2010/main" val="31726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9A36E-6A91-4E21-AF8F-37C620A5BC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9550" y="1444624"/>
            <a:ext cx="8829675" cy="736601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 smtClean="0"/>
              <a:t>Gender is one of the most frequently requested elements on APCD applications for Medical, Dental and Pharmacy Claims files.</a:t>
            </a:r>
            <a:endParaRPr lang="en-US" sz="2100" dirty="0"/>
          </a:p>
        </p:txBody>
      </p:sp>
      <p:pic>
        <p:nvPicPr>
          <p:cNvPr id="11" name="Picture 2" descr="http://t2.gstatic.com/images?q=tbn:ANd9GcToVZ88HC0uY0p0Mx17uE-XSXU98fBabQaflJLh4ij2R3IrJnx88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83530"/>
            <a:ext cx="1416050" cy="10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24943"/>
              </p:ext>
            </p:extLst>
          </p:nvPr>
        </p:nvGraphicFramePr>
        <p:xfrm>
          <a:off x="3065145" y="2754232"/>
          <a:ext cx="2794000" cy="952500"/>
        </p:xfrm>
        <a:graphic>
          <a:graphicData uri="http://schemas.openxmlformats.org/drawingml/2006/table">
            <a:tbl>
              <a:tblPr/>
              <a:tblGrid>
                <a:gridCol w="1699868"/>
                <a:gridCol w="109413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 Gender Code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 Gender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2270958"/>
            <a:ext cx="710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Member gender must be within the valid domain of the following values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998004"/>
            <a:ext cx="8477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u="sng" dirty="0">
                <a:solidFill>
                  <a:srgbClr val="FF0000"/>
                </a:solidFill>
              </a:rPr>
              <a:t>Cleaning logic  </a:t>
            </a:r>
            <a:r>
              <a:rPr lang="en-US" b="1" dirty="0" smtClean="0">
                <a:solidFill>
                  <a:srgbClr val="FF0000"/>
                </a:solidFill>
              </a:rPr>
              <a:t>- change </a:t>
            </a:r>
            <a:r>
              <a:rPr lang="en-US" b="1" dirty="0">
                <a:solidFill>
                  <a:srgbClr val="FF0000"/>
                </a:solidFill>
              </a:rPr>
              <a:t>the lowercase letter  </a:t>
            </a:r>
            <a:r>
              <a:rPr lang="en-US" b="1" dirty="0" smtClean="0">
                <a:solidFill>
                  <a:srgbClr val="FF0000"/>
                </a:solidFill>
              </a:rPr>
              <a:t>(f, m, o, u</a:t>
            </a:r>
            <a:r>
              <a:rPr lang="en-US" b="1" dirty="0">
                <a:solidFill>
                  <a:srgbClr val="FF0000"/>
                </a:solidFill>
              </a:rPr>
              <a:t>) to an uppercase letter Valid Values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F, M, O, U) and to null out any remaining values that are not in lookup </a:t>
            </a:r>
            <a:r>
              <a:rPr lang="en-US" b="1" dirty="0" smtClean="0">
                <a:solidFill>
                  <a:srgbClr val="FF0000"/>
                </a:solidFill>
              </a:rPr>
              <a:t>table.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99</a:t>
            </a:r>
            <a:r>
              <a:rPr lang="en-US" b="1" dirty="0">
                <a:solidFill>
                  <a:srgbClr val="FF0000"/>
                </a:solidFill>
              </a:rPr>
              <a:t>% of Medical Claims gender </a:t>
            </a:r>
            <a:r>
              <a:rPr lang="en-US" b="1" dirty="0" smtClean="0">
                <a:solidFill>
                  <a:srgbClr val="FF0000"/>
                </a:solidFill>
              </a:rPr>
              <a:t>codes </a:t>
            </a:r>
            <a:r>
              <a:rPr lang="en-US" b="1" dirty="0">
                <a:solidFill>
                  <a:srgbClr val="FF0000"/>
                </a:solidFill>
              </a:rPr>
              <a:t>are within valid lookup table values.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Cleaning </a:t>
            </a:r>
            <a:r>
              <a:rPr lang="en-US" b="1" dirty="0">
                <a:solidFill>
                  <a:srgbClr val="FF0000"/>
                </a:solidFill>
              </a:rPr>
              <a:t>logic results in close to 100% valid  gender  data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4847" y="4220366"/>
            <a:ext cx="4025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Ff Mm Oo Uu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1288" y="3855401"/>
            <a:ext cx="357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ender codes submitted by carriers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Gender Code Data Cleaning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52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9A36E-6A91-4E21-AF8F-37C620A5BC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381000" y="66675"/>
            <a:ext cx="8229600" cy="1143000"/>
          </a:xfrm>
        </p:spPr>
        <p:txBody>
          <a:bodyPr/>
          <a:lstStyle/>
          <a:p>
            <a:r>
              <a:rPr lang="en-US" sz="2800" dirty="0" smtClean="0"/>
              <a:t>Diagnosis Code Data Cleaning</a:t>
            </a:r>
            <a:endParaRPr lang="en-US" sz="2800" dirty="0"/>
          </a:p>
        </p:txBody>
      </p:sp>
      <p:pic>
        <p:nvPicPr>
          <p:cNvPr id="20" name="Picture 2" descr="http://www.acpinternist.org/archives/2011/11/coding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47" y="148110"/>
            <a:ext cx="1247775" cy="10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81000" y="1465779"/>
            <a:ext cx="8467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Diagnosis </a:t>
            </a:r>
            <a:r>
              <a:rPr lang="en-US" sz="2400" b="1" dirty="0" smtClean="0">
                <a:latin typeface="Arial" pitchFamily="34" charset="0"/>
              </a:rPr>
              <a:t>codes must </a:t>
            </a:r>
            <a:r>
              <a:rPr lang="en-US" sz="2400" b="1" dirty="0">
                <a:latin typeface="Arial" pitchFamily="34" charset="0"/>
              </a:rPr>
              <a:t>be within the valid domain of </a:t>
            </a:r>
            <a:r>
              <a:rPr lang="en-US" sz="2400" b="1" dirty="0" smtClean="0">
                <a:latin typeface="Arial" pitchFamily="34" charset="0"/>
              </a:rPr>
              <a:t>ICD-9-CM values and submitted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</a:rPr>
              <a:t>without </a:t>
            </a:r>
            <a:r>
              <a:rPr lang="en-US" sz="2400" b="1" dirty="0" smtClean="0">
                <a:latin typeface="Arial" pitchFamily="34" charset="0"/>
              </a:rPr>
              <a:t>decimal point</a:t>
            </a:r>
            <a:r>
              <a:rPr lang="en-US" sz="2400" b="1" dirty="0"/>
              <a:t>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2774" y="2942074"/>
            <a:ext cx="55911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Cleaning logic 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u="sng" dirty="0" smtClean="0">
                <a:solidFill>
                  <a:srgbClr val="FF0000"/>
                </a:solidFill>
              </a:rPr>
              <a:t>remove decimal point from diagnosis code</a:t>
            </a:r>
            <a:r>
              <a:rPr lang="en-US" b="1" dirty="0" smtClean="0">
                <a:solidFill>
                  <a:srgbClr val="FF0000"/>
                </a:solidFill>
              </a:rPr>
              <a:t> ( 290.2 becomes 2902). Applying this cleaning logic converted 53% of all invalid diagnosis codes to valid values. Diagnosis codes include principal diagnosis, admitting diagnoses, twelve other diagnoses, and discharge diagnoses.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For example, of 1,305,913,361 claims records with a Principal Diagnosis, 3,593,272 (0.3%) of those records had invalid codes.  Applying the cleaning logic of removing the decimal point converted 42.4% of those invalid codes to valid codes.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061" y="2290824"/>
            <a:ext cx="2775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Sample Diagnosis codes 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submitted by carriers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3103758"/>
            <a:ext cx="2686051" cy="3093154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Diagnosis</a:t>
            </a:r>
          </a:p>
          <a:p>
            <a:pPr algn="ctr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000" dirty="0" smtClean="0"/>
              <a:t>73301</a:t>
            </a:r>
            <a:endParaRPr lang="es-ES" sz="2000" dirty="0"/>
          </a:p>
          <a:p>
            <a:pPr algn="ctr"/>
            <a:r>
              <a:rPr lang="es-ES" sz="2000" dirty="0"/>
              <a:t>290.2</a:t>
            </a:r>
          </a:p>
          <a:p>
            <a:pPr algn="ctr"/>
            <a:r>
              <a:rPr lang="es-ES" sz="2000" dirty="0" smtClean="0"/>
              <a:t>5853</a:t>
            </a:r>
            <a:endParaRPr lang="es-ES" sz="2000" dirty="0"/>
          </a:p>
          <a:p>
            <a:pPr algn="ctr"/>
            <a:r>
              <a:rPr lang="es-ES" sz="2000" dirty="0"/>
              <a:t>414.01</a:t>
            </a:r>
          </a:p>
          <a:p>
            <a:pPr algn="ctr"/>
            <a:r>
              <a:rPr lang="es-ES" sz="2000" dirty="0"/>
              <a:t>290.21</a:t>
            </a:r>
          </a:p>
          <a:p>
            <a:pPr algn="ctr"/>
            <a:r>
              <a:rPr lang="es-ES" sz="2000" dirty="0"/>
              <a:t>362.5</a:t>
            </a:r>
          </a:p>
          <a:p>
            <a:pPr algn="ctr"/>
            <a:r>
              <a:rPr lang="es-ES" sz="2000" dirty="0"/>
              <a:t>290.43</a:t>
            </a:r>
          </a:p>
          <a:p>
            <a:pPr algn="ctr"/>
            <a:r>
              <a:rPr lang="es-ES" sz="2000" dirty="0" smtClean="0"/>
              <a:t>6009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336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Medicare Data and APCD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43000" y="1564367"/>
            <a:ext cx="7258050" cy="429577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CMS </a:t>
            </a:r>
            <a:r>
              <a:rPr lang="en-US" sz="2800" b="1" dirty="0"/>
              <a:t>Data </a:t>
            </a:r>
            <a:r>
              <a:rPr lang="en-US" sz="2800" b="1" dirty="0" smtClean="0"/>
              <a:t>File  (ResDAC)</a:t>
            </a:r>
            <a:endParaRPr lang="en-US" sz="2800" b="1" dirty="0"/>
          </a:p>
          <a:p>
            <a:r>
              <a:rPr lang="en-US" sz="2800" dirty="0"/>
              <a:t>CMS data files are organized by data category, CMS program </a:t>
            </a:r>
            <a:r>
              <a:rPr lang="en-US" sz="2800" dirty="0" smtClean="0"/>
              <a:t>and privacy level;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10 broad Categories, 3 Programs, 3 Data Privacy Level files –</a:t>
            </a:r>
            <a:endParaRPr lang="en-US" sz="1000" dirty="0"/>
          </a:p>
          <a:p>
            <a:pPr lvl="1"/>
            <a:r>
              <a:rPr lang="en-US" dirty="0" smtClean="0"/>
              <a:t>Research Identifiable Files</a:t>
            </a:r>
            <a:endParaRPr lang="en-US" dirty="0"/>
          </a:p>
          <a:p>
            <a:pPr lvl="1"/>
            <a:r>
              <a:rPr lang="en-US" dirty="0" smtClean="0"/>
              <a:t>Limited Datasets</a:t>
            </a:r>
            <a:endParaRPr lang="en-US" dirty="0"/>
          </a:p>
          <a:p>
            <a:pPr lvl="1"/>
            <a:r>
              <a:rPr lang="en-US" dirty="0" smtClean="0"/>
              <a:t>Public Use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Atemplate_2013_Title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template_Text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Atemplate_Slides w/ Obje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Atemplate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  PPT Template APril 2013</Template>
  <TotalTime>1632</TotalTime>
  <Words>951</Words>
  <Application>Microsoft Office PowerPoint</Application>
  <PresentationFormat>On-screen Show (4:3)</PresentationFormat>
  <Paragraphs>166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CHIAtemplate_2013_Title Slide Options</vt:lpstr>
      <vt:lpstr>CHIAtemplate_Text Slide Options</vt:lpstr>
      <vt:lpstr>CHIAtemplate_Slides w/ Objects</vt:lpstr>
      <vt:lpstr>CHIAtemplate_Blank Slide</vt:lpstr>
      <vt:lpstr>PowerPoint Presentation</vt:lpstr>
      <vt:lpstr>Objectives of the APCD User Webinar</vt:lpstr>
      <vt:lpstr>Agenda for Today</vt:lpstr>
      <vt:lpstr>APCD June Release</vt:lpstr>
      <vt:lpstr>PowerPoint Presentation</vt:lpstr>
      <vt:lpstr>APCD QA:  Linkage Metrics</vt:lpstr>
      <vt:lpstr>Gender Code Data Cleaning</vt:lpstr>
      <vt:lpstr>Diagnosis Code Data Cleaning</vt:lpstr>
      <vt:lpstr>Medicare Data and APCD</vt:lpstr>
      <vt:lpstr>Medicare Data and APCD (continued)</vt:lpstr>
      <vt:lpstr>Medicare Data and APCD (continued)</vt:lpstr>
      <vt:lpstr>New Data Release Regulations</vt:lpstr>
      <vt:lpstr>Criteria for Discretionary Requests</vt:lpstr>
      <vt:lpstr>Release Regulations (continued)</vt:lpstr>
      <vt:lpstr>Release Regulations - Timing</vt:lpstr>
      <vt:lpstr>June Webinar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Center for Health Information and Analysis | Commonwealth of Massachusetts</dc:creator>
  <cp:lastModifiedBy>Andrew Jackmauh</cp:lastModifiedBy>
  <cp:revision>87</cp:revision>
  <cp:lastPrinted>2013-05-29T14:05:29Z</cp:lastPrinted>
  <dcterms:created xsi:type="dcterms:W3CDTF">2013-04-27T23:37:35Z</dcterms:created>
  <dcterms:modified xsi:type="dcterms:W3CDTF">2013-06-05T13:35:37Z</dcterms:modified>
</cp:coreProperties>
</file>