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4" r:id="rId10"/>
    <p:sldId id="272" r:id="rId11"/>
    <p:sldId id="265" r:id="rId12"/>
    <p:sldId id="270" r:id="rId13"/>
    <p:sldId id="271" r:id="rId14"/>
    <p:sldId id="266" r:id="rId15"/>
    <p:sldId id="267" r:id="rId16"/>
  </p:sldIdLst>
  <p:sldSz cx="9144000" cy="6858000" type="screen4x3"/>
  <p:notesSz cx="6985000" cy="9271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264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150" tIns="46075" rIns="92150" bIns="46075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150" tIns="46075" rIns="92150" bIns="4607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30E5436-6209-448A-A5DE-D4721A8F0070}" type="datetimeFigureOut">
              <a:rPr lang="en-US" altLang="en-US"/>
              <a:pPr>
                <a:defRPr/>
              </a:pPr>
              <a:t>7/28/2016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27363" cy="463550"/>
          </a:xfrm>
          <a:prstGeom prst="rect">
            <a:avLst/>
          </a:prstGeom>
        </p:spPr>
        <p:txBody>
          <a:bodyPr vert="horz" lIns="92150" tIns="46075" rIns="92150" bIns="46075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05863"/>
            <a:ext cx="3027363" cy="463550"/>
          </a:xfrm>
          <a:prstGeom prst="rect">
            <a:avLst/>
          </a:prstGeom>
        </p:spPr>
        <p:txBody>
          <a:bodyPr vert="horz" wrap="square" lIns="92150" tIns="46075" rIns="92150" bIns="460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0EB0D0F-D96A-4598-9479-81CD76C7BB1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3489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150" tIns="46075" rIns="92150" bIns="46075" rtlCol="0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150" tIns="46075" rIns="92150" bIns="4607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5CBACFD-9659-4ECF-9EF2-112218382A99}" type="datetimeFigureOut">
              <a:rPr lang="en-US" altLang="en-US"/>
              <a:pPr>
                <a:defRPr/>
              </a:pPr>
              <a:t>7/28/2016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695325"/>
            <a:ext cx="4633912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0" tIns="46075" rIns="92150" bIns="46075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9588" cy="4171950"/>
          </a:xfrm>
          <a:prstGeom prst="rect">
            <a:avLst/>
          </a:prstGeom>
        </p:spPr>
        <p:txBody>
          <a:bodyPr vert="horz" lIns="92150" tIns="46075" rIns="92150" bIns="4607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27363" cy="463550"/>
          </a:xfrm>
          <a:prstGeom prst="rect">
            <a:avLst/>
          </a:prstGeom>
        </p:spPr>
        <p:txBody>
          <a:bodyPr vert="horz" lIns="92150" tIns="46075" rIns="92150" bIns="46075" rtlCol="0" anchor="b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05863"/>
            <a:ext cx="3027363" cy="463550"/>
          </a:xfrm>
          <a:prstGeom prst="rect">
            <a:avLst/>
          </a:prstGeom>
        </p:spPr>
        <p:txBody>
          <a:bodyPr vert="horz" wrap="square" lIns="92150" tIns="46075" rIns="92150" bIns="460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231E5B6-FCDC-459D-AB59-FB78A9C6613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4948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7713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93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11313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716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288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860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432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9004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23B462E-89E4-42AC-9E70-D364377D816B}" type="slidenum">
              <a:rPr lang="en-US" altLang="en-US">
                <a:cs typeface="Arial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7713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935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11313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7168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288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860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432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900488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54E108E-0D8C-4AC1-8097-0CDF6876D649}" type="slidenum">
              <a:rPr lang="en-US" altLang="en-US">
                <a:cs typeface="Arial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dirty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BD75F7-EC3D-4481-B235-7186E2E5ACC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572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A26F4-14A0-4A12-8662-9B10FABB448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0640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521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D2C2802A-0188-4507-9E53-B02628F825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686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DCDED84F-6803-4F30-B664-9859F2B734A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76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7C78606A-64D2-4712-A60C-739DDE31B2F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228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Slide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 smtClean="0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  <a:latin typeface="Arial" charset="0"/>
              </a:defRPr>
            </a:lvl1pPr>
          </a:lstStyle>
          <a:p>
            <a:fld id="{D1B43C98-2FA3-43AE-95F8-4A6D01CC13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amass.gov/apcd-application-received-and-commenting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pcd.data@state.ma.us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66713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50"/>
            <a:ext cx="7772400" cy="70485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b="0" cap="all" spc="300" dirty="0" smtClean="0">
                <a:solidFill>
                  <a:schemeClr val="bg1"/>
                </a:solidFill>
                <a:latin typeface="Arial"/>
                <a:cs typeface="Arial"/>
              </a:rPr>
              <a:t>MASSACHUSETTS </a:t>
            </a:r>
          </a:p>
          <a:p>
            <a:pPr algn="r">
              <a:defRPr/>
            </a:pPr>
            <a:r>
              <a:rPr lang="en-US" b="0" cap="all" spc="300" dirty="0" smtClean="0">
                <a:solidFill>
                  <a:schemeClr val="bg1"/>
                </a:solidFill>
                <a:latin typeface="Arial"/>
                <a:cs typeface="Arial"/>
              </a:rPr>
              <a:t>All-Payer Claims Database</a:t>
            </a:r>
            <a:endParaRPr lang="en-US" b="0" cap="all" spc="3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223803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2200" cap="all" dirty="0" smtClean="0">
                <a:solidFill>
                  <a:schemeClr val="bg1">
                    <a:lumMod val="65000"/>
                  </a:schemeClr>
                </a:solidFill>
                <a:cs typeface="Arial"/>
              </a:rPr>
              <a:t>Overview</a:t>
            </a: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July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2016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49263" y="622300"/>
            <a:ext cx="8039100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APCD Data Release (Cont’d)</a:t>
            </a:r>
            <a:r>
              <a:rPr lang="en-US" altLang="en-US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/>
            </a:r>
            <a:br>
              <a:rPr lang="en-US" altLang="en-US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49263" y="1559485"/>
            <a:ext cx="8039100" cy="4775200"/>
          </a:xfrm>
        </p:spPr>
        <p:txBody>
          <a:bodyPr/>
          <a:lstStyle/>
          <a:p>
            <a:pPr algn="l">
              <a:buFont typeface="Arial" charset="0"/>
              <a:buChar char="•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Data is released to </a:t>
            </a:r>
            <a:r>
              <a:rPr lang="en-US" altLang="en-US" sz="1600" u="sng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Government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 entities through custom extracts based on detailed specifications developed by the applicant with the support of CHIA staff.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May request data unavailable to Non-Government applicants, including: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All Level 2 and Level 3 data elements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Medicare data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Benefit Plan File data elements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en-US" altLang="en-US" sz="1600" dirty="0" err="1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MassHealth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 Enhanced Eligibility (MHEE) data</a:t>
            </a:r>
          </a:p>
          <a:p>
            <a:pPr algn="l">
              <a:buFont typeface="Arial" charset="0"/>
              <a:buChar char="•"/>
            </a:pP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Data is released to </a:t>
            </a:r>
            <a:r>
              <a:rPr lang="en-US" altLang="en-US" sz="1600" u="sng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Non-Government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 applicants through </a:t>
            </a:r>
            <a:r>
              <a:rPr lang="en-US" altLang="en-US" sz="1600" b="1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Limited Data Sets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 (LDS) that exclude:</a:t>
            </a:r>
          </a:p>
          <a:p>
            <a:pPr lvl="2"/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All Level 3 data elements</a:t>
            </a:r>
          </a:p>
          <a:p>
            <a:pPr lvl="2"/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Some Level 2 data (quasi-identifiers, data 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elements that are missing a significant amount of data 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or data elements that pose re-identification risk</a:t>
            </a:r>
          </a:p>
          <a:p>
            <a:pPr marL="914400" lvl="2" indent="0">
              <a:buNone/>
            </a:pPr>
            <a:endParaRPr lang="en-US" altLang="en-US" sz="18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05EF80F-5990-4089-8FB4-9B1455913078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00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587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49263" y="619125"/>
            <a:ext cx="8039100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Data Release Policies and Procedures </a:t>
            </a:r>
            <a:b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Depend on Several Factors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355833C5-5914-422F-AA86-E878A89DC87E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00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06003" y="5075415"/>
            <a:ext cx="858446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Consult the CHIA </a:t>
            </a: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website (chiamass.gov/chia-data)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and regulation </a:t>
            </a:r>
            <a:r>
              <a:rPr lang="en-US" alt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957 CMR 5.00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for how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these factors apply to your specific circumstances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946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1726212"/>
            <a:ext cx="8501062" cy="2922587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41895" y="498811"/>
            <a:ext cx="8039100" cy="573739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Release of Public Payer Data in the MA APCD</a:t>
            </a:r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A7D8772-B76F-4F37-9BCD-35456BF34924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00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xfrm>
            <a:off x="554038" y="1596278"/>
            <a:ext cx="8039100" cy="3579813"/>
          </a:xfrm>
        </p:spPr>
        <p:txBody>
          <a:bodyPr/>
          <a:lstStyle/>
          <a:p>
            <a:pPr marL="0" indent="0" algn="l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MassHealth</a:t>
            </a:r>
          </a:p>
          <a:p>
            <a:pPr marL="914400" lvl="2" indent="-460375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Applications for MassHealth data, including data from the Health Safety Net and the Medicaid Managed Care programs, must be approved by MassHealth. </a:t>
            </a:r>
          </a:p>
          <a:p>
            <a:pPr marL="914400" lvl="2" indent="-460375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Federal law requires restricts use of protected health information of Medicaid recipients to uses the benefit the Medicaid program.</a:t>
            </a:r>
          </a:p>
          <a:p>
            <a:pPr marL="0" indent="0" algn="l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Medicare</a:t>
            </a:r>
          </a:p>
          <a:p>
            <a:pPr marL="914400" lvl="2" indent="-460375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Medicare fee-for-service data may only be shared with state agencies</a:t>
            </a:r>
          </a:p>
          <a:p>
            <a:pPr marL="914400" lvl="2" indent="-460375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Medicare Advantage data is contained within the general MA APCD release dataset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55015" y="614363"/>
            <a:ext cx="8039100" cy="641350"/>
          </a:xfrm>
        </p:spPr>
        <p:txBody>
          <a:bodyPr/>
          <a:lstStyle/>
          <a:p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Multi-Layer Review Process</a:t>
            </a:r>
            <a:b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altLang="en-US" sz="18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ea typeface="ＭＳ Ｐゴシック" pitchFamily="34" charset="-128"/>
                <a:cs typeface="Arial" charset="0"/>
              </a:rPr>
              <a:t>Transparency and Protection of Patient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038" y="1750173"/>
            <a:ext cx="8535987" cy="4737100"/>
          </a:xfrm>
        </p:spPr>
        <p:txBody>
          <a:bodyPr/>
          <a:lstStyle/>
          <a:p>
            <a:pPr marL="225425" lvl="1" indent="-285750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applications reviewed by the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Data Privacy Committee</a:t>
            </a:r>
          </a:p>
          <a:p>
            <a:pPr marL="911225" lvl="2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Chaired by CHIA Chief Privacy Officer</a:t>
            </a:r>
          </a:p>
          <a:p>
            <a:pPr marL="911225" lvl="2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Staffed by CHIA Chief Security Officer and CHIA data specialists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Non-government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applications, including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those from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researchers, consultants and others, are further reviewed by the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Data Release Committee</a:t>
            </a:r>
          </a:p>
          <a:p>
            <a:pPr marL="911225" lvl="2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Outside advisory panel of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consumers and experts from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carriers,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providers and research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</a:p>
          <a:p>
            <a:pPr marL="911225" lvl="2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Considers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interest</a:t>
            </a:r>
          </a:p>
          <a:p>
            <a:pPr marL="911225" lvl="2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Applications posted on CHIA website for public comment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Final decision rests with CHIA Executive Director based on recommendations of these committees</a:t>
            </a:r>
          </a:p>
          <a:p>
            <a:pPr marL="0" lvl="1" indent="0">
              <a:buFont typeface="Wingdings" charset="2"/>
              <a:buNone/>
              <a:defRPr/>
            </a:pPr>
            <a:endParaRPr lang="en-US" sz="2000" dirty="0" smtClean="0"/>
          </a:p>
          <a:p>
            <a:pPr marL="857250" lvl="2" indent="-231775">
              <a:buFont typeface="Arial" panose="020B0604020202020204" pitchFamily="34" charset="0"/>
              <a:buChar char="•"/>
              <a:defRPr/>
            </a:pPr>
            <a:endParaRPr lang="en-US" sz="2000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293847D9-549F-4082-8237-D38F39B6BEBD}" type="slidenum">
              <a:rPr lang="en-US" altLang="en-US" sz="1000">
                <a:solidFill>
                  <a:srgbClr val="7F7F7F"/>
                </a:solidFill>
                <a:latin typeface="Arial" charset="0"/>
              </a:rPr>
              <a:pPr/>
              <a:t>13</a:t>
            </a:fld>
            <a:endParaRPr lang="en-US" altLang="en-US" sz="1000" dirty="0">
              <a:solidFill>
                <a:srgbClr val="7F7F7F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608573"/>
            <a:ext cx="80391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rgbClr val="005598"/>
                </a:solidFill>
              </a:rPr>
              <a:t>Research Using </a:t>
            </a:r>
            <a:r>
              <a:rPr lang="en-US" sz="2600" dirty="0" smtClean="0">
                <a:solidFill>
                  <a:srgbClr val="005598"/>
                </a:solidFill>
              </a:rPr>
              <a:t>MA APCD </a:t>
            </a:r>
            <a:r>
              <a:rPr lang="en-US" sz="2600" dirty="0">
                <a:solidFill>
                  <a:srgbClr val="005598"/>
                </a:solidFill>
              </a:rPr>
              <a:t>Data 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Examples of Approved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1656571"/>
            <a:ext cx="8039100" cy="3579813"/>
          </a:xfrm>
        </p:spPr>
        <p:txBody>
          <a:bodyPr/>
          <a:lstStyle/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“Studying the Impact of Health Policy on Health Outcomes”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“Child Health Care Quality Measurement – Core Measure Set Testing”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“Evaluation of Mass in Motion and the Community Transformation Grants (CTGs)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“Examination of STD, HIV, and Viral Hepatitis Testing, Treatment, and Screening Trends in Massachusetts”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“Utilization of Tobacco Treatment in Massachusetts to Quit Smoking”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r>
              <a:rPr lang="en-US" alt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“The Effects of Fragmentation in Health Care</a:t>
            </a:r>
            <a:r>
              <a:rPr lang="en-US" altLang="en-U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457200" indent="-457200" algn="l" eaLnBrk="1" hangingPunct="1">
              <a:buFont typeface="Arial" charset="0"/>
              <a:buChar char="•"/>
              <a:defRPr/>
            </a:pP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eaLnBrk="1" hangingPunct="1">
              <a:defRPr/>
            </a:pPr>
            <a:r>
              <a:rPr lang="en-US" altLang="en-U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the </a:t>
            </a:r>
            <a:r>
              <a:rPr lang="en-US" altLang="en-U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CHIA website</a:t>
            </a:r>
            <a:r>
              <a:rPr lang="en-US" altLang="en-US" sz="1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a full list of applications.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BEC5C537-5824-4F13-B82D-25F24CADCC41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49263" y="1746400"/>
            <a:ext cx="8039100" cy="641350"/>
          </a:xfrm>
        </p:spPr>
        <p:txBody>
          <a:bodyPr/>
          <a:lstStyle/>
          <a:p>
            <a:pPr algn="ctr" eaLnBrk="1" hangingPunct="1"/>
            <a:r>
              <a:rPr lang="en-US" altLang="en-US" sz="2600" dirty="0" smtClean="0">
                <a:solidFill>
                  <a:srgbClr val="005598"/>
                </a:solidFill>
                <a:latin typeface="Arial" charset="0"/>
                <a:ea typeface="ＭＳ Ｐゴシック" pitchFamily="34" charset="-128"/>
                <a:cs typeface="Arial" charset="0"/>
              </a:rPr>
              <a:t>For more information please contact</a:t>
            </a:r>
            <a:br>
              <a:rPr lang="en-US" altLang="en-US" sz="2600" dirty="0" smtClean="0">
                <a:solidFill>
                  <a:srgbClr val="005598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endParaRPr lang="en-US" altLang="en-US" sz="2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263" y="2363937"/>
            <a:ext cx="8039100" cy="1621467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apcd.data@state.ma.us</a:t>
            </a:r>
            <a:endParaRPr lang="en-US" alt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eaLnBrk="1" hangingPunct="1"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altLang="en-US" sz="18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</a:t>
            </a:r>
            <a:r>
              <a:rPr lang="en-US" altLang="en-US" sz="1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your interest in the Massachusetts</a:t>
            </a:r>
            <a:br>
              <a:rPr lang="en-US" altLang="en-US" sz="1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Payer Claims Database.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67AF6D7-C8F2-48ED-8C0E-1263F7B6A0B1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49263" y="590644"/>
            <a:ext cx="8039100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All-Payer Claims Database (MA APCD)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80251" y="1818121"/>
            <a:ext cx="8386762" cy="4647767"/>
          </a:xfrm>
        </p:spPr>
        <p:txBody>
          <a:bodyPr/>
          <a:lstStyle/>
          <a:p>
            <a:pPr algn="l" eaLnBrk="1" hangingPunct="1">
              <a:buFont typeface="Arial" charset="0"/>
              <a:buChar char="•"/>
              <a:defRPr/>
            </a:pPr>
            <a:r>
              <a:rPr lang="en-US" altLang="en-US" sz="1800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ea typeface="ＭＳ Ｐゴシック" pitchFamily="34" charset="-128"/>
                <a:cs typeface="Arial" charset="0"/>
              </a:rPr>
              <a:t>Intended to simplify the process by which payers submit claims data to various MA state agencies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State agencies required, if feasible to use  the MA APCD before requesting data directly from payer</a:t>
            </a:r>
          </a:p>
          <a:p>
            <a:pPr algn="l" eaLnBrk="1" hangingPunct="1">
              <a:buFont typeface="Arial" charset="0"/>
              <a:buChar char="•"/>
              <a:defRPr/>
            </a:pPr>
            <a:r>
              <a:rPr lang="en-US" altLang="en-US" sz="1800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ea typeface="ＭＳ Ｐゴシック" pitchFamily="34" charset="-128"/>
                <a:cs typeface="Arial" charset="0"/>
              </a:rPr>
              <a:t>Also intended to benefit carriers by reducing the number of complex, overlapping, and sometimes contradictory requests for data</a:t>
            </a:r>
          </a:p>
          <a:p>
            <a:pPr algn="l" eaLnBrk="1" hangingPunct="1">
              <a:buFont typeface="Arial" charset="0"/>
              <a:buChar char="•"/>
              <a:defRPr/>
            </a:pPr>
            <a:r>
              <a:rPr lang="en-US" altLang="en-US" sz="1800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ea typeface="ＭＳ Ｐゴシック" pitchFamily="34" charset="-128"/>
                <a:cs typeface="Arial" charset="0"/>
              </a:rPr>
              <a:t>Contents: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Medical, pharmacy and dental claims data for the majority of Massachusetts residents, and  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Details of providers, products, and benefit plans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Member/patient demographics</a:t>
            </a:r>
          </a:p>
          <a:p>
            <a:pPr algn="l" eaLnBrk="1" hangingPunct="1">
              <a:buFont typeface="Arial" charset="0"/>
              <a:buChar char="•"/>
              <a:defRPr/>
            </a:pPr>
            <a:r>
              <a:rPr lang="en-US" altLang="en-US" sz="1800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ea typeface="ＭＳ Ｐゴシック" pitchFamily="34" charset="-128"/>
                <a:cs typeface="Arial" charset="0"/>
              </a:rPr>
              <a:t>Available to state agencies, payers, providers, researchers and others</a:t>
            </a:r>
          </a:p>
          <a:p>
            <a:pPr lvl="2" eaLnBrk="1" hangingPunct="1">
              <a:defRPr/>
            </a:pPr>
            <a:r>
              <a:rPr lang="en-US" altLang="en-US" sz="16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Subject to Federal and State privacy rules and regulations</a:t>
            </a:r>
          </a:p>
          <a:p>
            <a:pPr eaLnBrk="1" hangingPunct="1">
              <a:defRPr/>
            </a:pPr>
            <a:endParaRPr lang="en-US" altLang="en-US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469E9AC-4A81-4FD9-AD6C-5D5E3560F535}" type="slidenum">
              <a:rPr lang="en-US" altLang="en-US" sz="1000" smtClean="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263" y="433388"/>
            <a:ext cx="8039100" cy="64135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600" dirty="0" smtClean="0">
                <a:solidFill>
                  <a:schemeClr val="tx2"/>
                </a:solidFill>
              </a:rPr>
              <a:t>Administrative Simplification</a:t>
            </a:r>
            <a:r>
              <a:rPr lang="en-US" altLang="en-US" sz="2600" dirty="0" smtClean="0">
                <a:solidFill>
                  <a:srgbClr val="005598"/>
                </a:solidFill>
              </a:rPr>
              <a:t/>
            </a:r>
            <a:br>
              <a:rPr lang="en-US" altLang="en-US" sz="2600" dirty="0" smtClean="0">
                <a:solidFill>
                  <a:srgbClr val="005598"/>
                </a:solidFill>
              </a:rPr>
            </a:br>
            <a:r>
              <a:rPr lang="en-US" sz="180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Selected Data Elements in the </a:t>
            </a:r>
            <a:r>
              <a:rPr 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 APCD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4520686" y="2634185"/>
            <a:ext cx="0" cy="14668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5011271" y="2664068"/>
            <a:ext cx="546798" cy="14369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 flipV="1">
            <a:off x="3403601" y="2593939"/>
            <a:ext cx="467751" cy="1507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1819835" y="2837012"/>
            <a:ext cx="1416426" cy="1264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9399" y="1777963"/>
            <a:ext cx="194384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Connector/Risk Adjustment for ACA</a:t>
            </a:r>
            <a:br>
              <a:rPr lang="en-US" sz="1200" b="1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Indicator Purchased thru HIX, Actuarial Value, Tobacco </a:t>
            </a:r>
            <a:endParaRPr lang="en-US" sz="1000" dirty="0" smtClean="0">
              <a:solidFill>
                <a:prstClr val="black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solidFill>
                  <a:prstClr val="black"/>
                </a:solidFill>
              </a:rPr>
              <a:t>Use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5569" y="1785713"/>
            <a:ext cx="1431925" cy="7699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Division of Insurance</a:t>
            </a:r>
            <a:br>
              <a:rPr lang="en-US" sz="1200" b="1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NAIC Code</a:t>
            </a:r>
            <a:br>
              <a:rPr lang="en-US" sz="1000" dirty="0">
                <a:solidFill>
                  <a:prstClr val="black"/>
                </a:solidFill>
              </a:rPr>
            </a:b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3212" y="1794679"/>
            <a:ext cx="1362075" cy="7699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Group Insurance Commission</a:t>
            </a:r>
            <a:endParaRPr lang="en-US" sz="1000" dirty="0">
              <a:solidFill>
                <a:prstClr val="black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prstClr val="black"/>
                </a:solidFill>
              </a:rPr>
              <a:t>GIC ID</a:t>
            </a:r>
            <a:br>
              <a:rPr lang="en-US" sz="1000" dirty="0">
                <a:solidFill>
                  <a:prstClr val="black"/>
                </a:solidFill>
              </a:rPr>
            </a:b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40071" y="1777963"/>
            <a:ext cx="211819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CHIA for Total Medical Expense, Cost Trends and Relative Pricing</a:t>
            </a:r>
            <a:br>
              <a:rPr lang="en-US" sz="1200" b="1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Non Claims Payments, Payment Arrangement </a:t>
            </a:r>
            <a:r>
              <a:rPr lang="en-US" sz="1000" dirty="0" smtClean="0">
                <a:solidFill>
                  <a:prstClr val="black"/>
                </a:solidFill>
              </a:rPr>
              <a:t>Type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55233" y="3120650"/>
            <a:ext cx="2632261" cy="4308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Connector and DOI</a:t>
            </a:r>
            <a:br>
              <a:rPr lang="en-US" sz="1200" b="1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Monthly Premium, Employer ZIP, Family Size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1352" y="3127618"/>
            <a:ext cx="1760537" cy="4308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Connector, DOI and GIC</a:t>
            </a:r>
            <a:endParaRPr lang="en-US" sz="1000" dirty="0">
              <a:solidFill>
                <a:prstClr val="black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prstClr val="black"/>
                </a:solidFill>
              </a:rPr>
              <a:t>Market Category </a:t>
            </a:r>
            <a:r>
              <a:rPr lang="en-US" sz="1000" dirty="0" smtClean="0">
                <a:solidFill>
                  <a:prstClr val="black"/>
                </a:solidFill>
              </a:rPr>
              <a:t>Code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90713" y="4167150"/>
            <a:ext cx="5689600" cy="461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MA All Payer Claims </a:t>
            </a:r>
            <a:r>
              <a:rPr lang="en-US" dirty="0" smtClean="0"/>
              <a:t>Database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698819" y="5416139"/>
            <a:ext cx="377540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Private and Public Payers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520686" y="4755739"/>
            <a:ext cx="0" cy="5734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818094" y="2837012"/>
            <a:ext cx="1353671" cy="12640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04401" y="3120650"/>
            <a:ext cx="2049462" cy="4302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Connector, CHIA and DOI</a:t>
            </a:r>
            <a:endParaRPr lang="en-US" sz="1000" dirty="0">
              <a:solidFill>
                <a:prstClr val="black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prstClr val="black"/>
                </a:solidFill>
              </a:rPr>
              <a:t>Employer Contribution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71352" y="1794679"/>
            <a:ext cx="1430337" cy="7699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</a:rPr>
              <a:t>Health Policy Commission</a:t>
            </a:r>
            <a:br>
              <a:rPr lang="en-US" sz="1200" b="1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Total Medical Expense</a:t>
            </a:r>
            <a:br>
              <a:rPr lang="en-US" sz="1000" dirty="0">
                <a:solidFill>
                  <a:prstClr val="black"/>
                </a:solidFill>
              </a:rPr>
            </a:b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2307" name="Slide Number Placeholder 19"/>
          <p:cNvSpPr>
            <a:spLocks noGrp="1"/>
          </p:cNvSpPr>
          <p:nvPr>
            <p:ph type="sldNum" sz="quarter" idx="10"/>
          </p:nvPr>
        </p:nvSpPr>
        <p:spPr bwMode="auto">
          <a:xfrm>
            <a:off x="6702425" y="61562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7DD4F754-0B71-47A5-9399-D8AAF6400638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2588" y="598582"/>
            <a:ext cx="7569106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APCD Builds on CHIA’s Expertise </a:t>
            </a:r>
            <a:b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and Systems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655638" y="1543050"/>
            <a:ext cx="7996237" cy="17065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800" dirty="0">
                <a:latin typeface="Arial"/>
              </a:rPr>
              <a:t>Case Mix  Files – Discharge, </a:t>
            </a:r>
            <a:r>
              <a:rPr lang="en-US" sz="1800" dirty="0">
                <a:solidFill>
                  <a:schemeClr val="bg1"/>
                </a:solidFill>
                <a:latin typeface="Arial"/>
              </a:rPr>
              <a:t>Emergency Department</a:t>
            </a:r>
            <a:r>
              <a:rPr lang="en-US" sz="1800" dirty="0">
                <a:latin typeface="Arial"/>
              </a:rPr>
              <a:t>, Observation</a:t>
            </a:r>
            <a:br>
              <a:rPr lang="en-US" sz="1800" dirty="0">
                <a:latin typeface="Arial"/>
              </a:rPr>
            </a:br>
            <a:r>
              <a:rPr lang="en-US" sz="1800" dirty="0">
                <a:latin typeface="Arial"/>
              </a:rPr>
              <a:t>(Acute Care Hospitals)</a:t>
            </a:r>
          </a:p>
        </p:txBody>
      </p:sp>
      <p:sp>
        <p:nvSpPr>
          <p:cNvPr id="6" name="Rectangle 5"/>
          <p:cNvSpPr/>
          <p:nvPr/>
        </p:nvSpPr>
        <p:spPr>
          <a:xfrm>
            <a:off x="2898775" y="2960688"/>
            <a:ext cx="1966913" cy="10636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60"/>
              </a:lnSpc>
              <a:defRPr/>
            </a:pPr>
            <a:r>
              <a:rPr lang="en-US" sz="1800" dirty="0">
                <a:latin typeface="Arial"/>
                <a:cs typeface="Arial"/>
              </a:rPr>
              <a:t>Health Care Quality and Cost Council</a:t>
            </a:r>
          </a:p>
          <a:p>
            <a:pPr algn="ctr" eaLnBrk="1" hangingPunct="1">
              <a:lnSpc>
                <a:spcPts val="1960"/>
              </a:lnSpc>
              <a:defRPr/>
            </a:pPr>
            <a:r>
              <a:rPr lang="en-US" sz="1800" dirty="0">
                <a:latin typeface="Arial"/>
                <a:cs typeface="Arial"/>
              </a:rPr>
              <a:t>(Payers)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897438" y="4056063"/>
            <a:ext cx="3754437" cy="16494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800" dirty="0">
                <a:latin typeface="Arial"/>
                <a:cs typeface="Arial"/>
              </a:rPr>
              <a:t>All Payer Claims Database</a:t>
            </a:r>
            <a:br>
              <a:rPr lang="en-US" sz="1800" dirty="0">
                <a:latin typeface="Arial"/>
                <a:cs typeface="Arial"/>
              </a:rPr>
            </a:br>
            <a:r>
              <a:rPr lang="en-US" sz="1800" dirty="0">
                <a:latin typeface="Arial"/>
                <a:cs typeface="Arial"/>
              </a:rPr>
              <a:t>(Payers)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55638" y="1865313"/>
            <a:ext cx="0" cy="3711575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9" name="TextBox 7"/>
          <p:cNvSpPr txBox="1">
            <a:spLocks noChangeArrowheads="1"/>
          </p:cNvSpPr>
          <p:nvPr/>
        </p:nvSpPr>
        <p:spPr bwMode="auto">
          <a:xfrm>
            <a:off x="338138" y="577850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1982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898775" y="2994025"/>
            <a:ext cx="0" cy="258286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21" name="TextBox 9"/>
          <p:cNvSpPr txBox="1">
            <a:spLocks noChangeArrowheads="1"/>
          </p:cNvSpPr>
          <p:nvPr/>
        </p:nvSpPr>
        <p:spPr bwMode="auto">
          <a:xfrm>
            <a:off x="2581275" y="577850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2006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862513" y="2994025"/>
            <a:ext cx="3175" cy="273526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23" name="TextBox 11"/>
          <p:cNvSpPr txBox="1">
            <a:spLocks noChangeArrowheads="1"/>
          </p:cNvSpPr>
          <p:nvPr/>
        </p:nvSpPr>
        <p:spPr bwMode="auto">
          <a:xfrm>
            <a:off x="4548188" y="577850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2010</a:t>
            </a:r>
          </a:p>
        </p:txBody>
      </p:sp>
      <p:cxnSp>
        <p:nvCxnSpPr>
          <p:cNvPr id="14" name="Straight Connector 13"/>
          <p:cNvCxnSpPr>
            <a:stCxn id="5" idx="3"/>
          </p:cNvCxnSpPr>
          <p:nvPr/>
        </p:nvCxnSpPr>
        <p:spPr>
          <a:xfrm>
            <a:off x="8651875" y="2397125"/>
            <a:ext cx="0" cy="333216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25" name="TextBox 13"/>
          <p:cNvSpPr txBox="1">
            <a:spLocks noChangeArrowheads="1"/>
          </p:cNvSpPr>
          <p:nvPr/>
        </p:nvSpPr>
        <p:spPr bwMode="auto">
          <a:xfrm>
            <a:off x="7531100" y="5778500"/>
            <a:ext cx="697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smtClean="0"/>
              <a:t>2016</a:t>
            </a:r>
            <a:endParaRPr lang="en-US" altLang="en-US" sz="1800" b="1" dirty="0"/>
          </a:p>
        </p:txBody>
      </p:sp>
      <p:sp>
        <p:nvSpPr>
          <p:cNvPr id="13326" name="Slide Number Placeholder 17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3CF1951-24B6-4E49-A96C-746C62DAB434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60208" y="469873"/>
            <a:ext cx="8859837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APCD is Consistent with a Growing </a:t>
            </a:r>
            <a:b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National Trend</a:t>
            </a: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247883F7-0919-4EB9-884E-A727081F387E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20" t="30882" r="35507" b="21020"/>
          <a:stretch/>
        </p:blipFill>
        <p:spPr bwMode="auto">
          <a:xfrm>
            <a:off x="1238082" y="1253781"/>
            <a:ext cx="5975967" cy="53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656" y="486789"/>
            <a:ext cx="80391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2"/>
                </a:solidFill>
              </a:rPr>
              <a:t>The </a:t>
            </a:r>
            <a:r>
              <a:rPr lang="en-US" sz="2600" dirty="0" smtClean="0">
                <a:solidFill>
                  <a:schemeClr val="tx2"/>
                </a:solidFill>
              </a:rPr>
              <a:t>MA APCD </a:t>
            </a:r>
            <a:r>
              <a:rPr lang="en-US" sz="2600" dirty="0">
                <a:solidFill>
                  <a:schemeClr val="tx2"/>
                </a:solidFill>
              </a:rPr>
              <a:t>is Comprehensive</a:t>
            </a:r>
            <a:r>
              <a:rPr lang="en-US" sz="3200" dirty="0">
                <a:solidFill>
                  <a:srgbClr val="005598"/>
                </a:solidFill>
              </a:rPr>
              <a:t/>
            </a:r>
            <a:br>
              <a:rPr lang="en-US" sz="3200" dirty="0">
                <a:solidFill>
                  <a:srgbClr val="005598"/>
                </a:solidFill>
              </a:rPr>
            </a:b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Files and Selected Elements</a:t>
            </a:r>
            <a:endParaRPr lang="en-US" sz="1800" dirty="0"/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2051313" y="3345029"/>
            <a:ext cx="1613433" cy="3174714"/>
            <a:chOff x="1850461" y="3431730"/>
            <a:chExt cx="1824602" cy="3326559"/>
          </a:xfrm>
        </p:grpSpPr>
        <p:sp>
          <p:nvSpPr>
            <p:cNvPr id="50" name="AutoShape 43"/>
            <p:cNvSpPr>
              <a:spLocks noChangeArrowheads="1"/>
            </p:cNvSpPr>
            <p:nvPr/>
          </p:nvSpPr>
          <p:spPr bwMode="auto">
            <a:xfrm>
              <a:off x="1850461" y="3431730"/>
              <a:ext cx="1812925" cy="2982913"/>
            </a:xfrm>
            <a:prstGeom prst="can">
              <a:avLst>
                <a:gd name="adj" fmla="val 41878"/>
              </a:avLst>
            </a:prstGeom>
            <a:ln>
              <a:headEnd/>
              <a:tailE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5386" name="Text Box 48"/>
            <p:cNvSpPr txBox="1">
              <a:spLocks noChangeArrowheads="1"/>
            </p:cNvSpPr>
            <p:nvPr/>
          </p:nvSpPr>
          <p:spPr bwMode="auto">
            <a:xfrm>
              <a:off x="1862138" y="3617844"/>
              <a:ext cx="1812925" cy="313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80808"/>
                  </a:solidFill>
                </a:rPr>
                <a:t>Member </a:t>
              </a:r>
              <a:r>
                <a:rPr lang="en-US" altLang="en-US" sz="1400" b="1" dirty="0" smtClean="0">
                  <a:solidFill>
                    <a:srgbClr val="080808"/>
                  </a:solidFill>
                </a:rPr>
                <a:t>Data</a:t>
              </a:r>
              <a:endParaRPr lang="en-US" alt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5387" name="Text Box 52"/>
            <p:cNvSpPr txBox="1">
              <a:spLocks noChangeArrowheads="1"/>
            </p:cNvSpPr>
            <p:nvPr/>
          </p:nvSpPr>
          <p:spPr bwMode="auto">
            <a:xfrm>
              <a:off x="1862138" y="4059238"/>
              <a:ext cx="1812925" cy="2699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600" b="1" dirty="0" smtClean="0">
                <a:solidFill>
                  <a:srgbClr val="000000"/>
                </a:solidFill>
                <a:latin typeface="+mn-lt"/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Member File 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Patient </a:t>
              </a: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Demographics</a:t>
              </a:r>
              <a:br>
                <a:rPr lang="en-US" altLang="en-US" sz="1200" b="1" dirty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Age, gender, relationship to </a:t>
              </a: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>subscriber, address, plan ID (encrypted)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MassHealth Enhanced Eligibility (MHEE)</a:t>
              </a:r>
              <a:endParaRPr lang="en-US" altLang="en-US" sz="1200" b="1" dirty="0">
                <a:solidFill>
                  <a:srgbClr val="000000"/>
                </a:solidFill>
                <a:latin typeface="+mn-lt"/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dirty="0">
                <a:solidFill>
                  <a:srgbClr val="000000"/>
                </a:solidFill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5364" name="Group 5"/>
          <p:cNvGrpSpPr>
            <a:grpSpLocks/>
          </p:cNvGrpSpPr>
          <p:nvPr/>
        </p:nvGrpSpPr>
        <p:grpSpPr bwMode="auto">
          <a:xfrm>
            <a:off x="7247537" y="3324295"/>
            <a:ext cx="1577551" cy="2897187"/>
            <a:chOff x="5494338" y="3322638"/>
            <a:chExt cx="1831975" cy="3046412"/>
          </a:xfrm>
        </p:grpSpPr>
        <p:sp>
          <p:nvSpPr>
            <p:cNvPr id="52" name="AutoShape 45"/>
            <p:cNvSpPr>
              <a:spLocks noChangeArrowheads="1"/>
            </p:cNvSpPr>
            <p:nvPr/>
          </p:nvSpPr>
          <p:spPr bwMode="auto">
            <a:xfrm>
              <a:off x="5494338" y="3322638"/>
              <a:ext cx="1812925" cy="3046412"/>
            </a:xfrm>
            <a:prstGeom prst="can">
              <a:avLst>
                <a:gd name="adj" fmla="val 4201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5383" name="Text Box 47"/>
            <p:cNvSpPr txBox="1">
              <a:spLocks noChangeArrowheads="1"/>
            </p:cNvSpPr>
            <p:nvPr/>
          </p:nvSpPr>
          <p:spPr bwMode="auto">
            <a:xfrm>
              <a:off x="5513389" y="3512203"/>
              <a:ext cx="1812924" cy="313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1" dirty="0" smtClean="0">
                  <a:solidFill>
                    <a:srgbClr val="080808"/>
                  </a:solidFill>
                </a:rPr>
                <a:t>Benefit Plan</a:t>
              </a:r>
              <a:endParaRPr lang="en-US" alt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5384" name="Text Box 54"/>
            <p:cNvSpPr txBox="1">
              <a:spLocks noChangeArrowheads="1"/>
            </p:cNvSpPr>
            <p:nvPr/>
          </p:nvSpPr>
          <p:spPr bwMode="auto">
            <a:xfrm>
              <a:off x="5513388" y="4127500"/>
              <a:ext cx="1812925" cy="1155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Actuarial Values </a:t>
              </a: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>and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Control Totals </a:t>
              </a: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>for plans subject to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+mn-lt"/>
                </a:rPr>
                <a:t>ACA Risk Adjustment</a:t>
              </a:r>
              <a:endParaRPr lang="en-US" altLang="en-US" sz="1200" b="1" dirty="0">
                <a:solidFill>
                  <a:srgbClr val="000000"/>
                </a:solidFill>
                <a:latin typeface="+mn-lt"/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5365" name="Group 2"/>
          <p:cNvGrpSpPr>
            <a:grpSpLocks/>
          </p:cNvGrpSpPr>
          <p:nvPr/>
        </p:nvGrpSpPr>
        <p:grpSpPr bwMode="auto">
          <a:xfrm>
            <a:off x="180562" y="3324901"/>
            <a:ext cx="1812352" cy="2960125"/>
            <a:chOff x="-6350" y="3297238"/>
            <a:chExt cx="1893888" cy="3106737"/>
          </a:xfrm>
        </p:grpSpPr>
        <p:sp>
          <p:nvSpPr>
            <p:cNvPr id="48" name="AutoShape 11"/>
            <p:cNvSpPr>
              <a:spLocks noChangeArrowheads="1"/>
            </p:cNvSpPr>
            <p:nvPr/>
          </p:nvSpPr>
          <p:spPr bwMode="auto">
            <a:xfrm>
              <a:off x="0" y="3297238"/>
              <a:ext cx="1852613" cy="3036887"/>
            </a:xfrm>
            <a:prstGeom prst="can">
              <a:avLst>
                <a:gd name="adj" fmla="val 39464"/>
              </a:avLst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5380" name="Text Box 22"/>
            <p:cNvSpPr txBox="1">
              <a:spLocks noChangeArrowheads="1"/>
            </p:cNvSpPr>
            <p:nvPr/>
          </p:nvSpPr>
          <p:spPr bwMode="auto">
            <a:xfrm>
              <a:off x="34925" y="3503613"/>
              <a:ext cx="1852613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80808"/>
                  </a:solidFill>
                </a:rPr>
                <a:t>Provider File</a:t>
              </a:r>
              <a:endParaRPr lang="en-US" alt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5381" name="Text Box 55"/>
            <p:cNvSpPr txBox="1">
              <a:spLocks noChangeArrowheads="1"/>
            </p:cNvSpPr>
            <p:nvPr/>
          </p:nvSpPr>
          <p:spPr bwMode="auto">
            <a:xfrm>
              <a:off x="-6350" y="4105275"/>
              <a:ext cx="1812925" cy="229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11430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lvl="1"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Service/prescribing provider</a:t>
              </a:r>
              <a:br>
                <a:rPr lang="en-US" altLang="en-US" sz="1200" b="1" dirty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Name, Tax ID, Payer ID, NPI, Specialty code, City, State, Zip code</a:t>
              </a:r>
            </a:p>
            <a:p>
              <a:pPr lvl="1" algn="ctr" defTabSz="914400" eaLnBrk="1" hangingPunct="1">
                <a:spcBef>
                  <a:spcPct val="0"/>
                </a:spcBef>
                <a:buFontTx/>
                <a:buNone/>
              </a:pPr>
              <a:endParaRPr lang="en-US" altLang="en-US" sz="1200" dirty="0">
                <a:solidFill>
                  <a:srgbClr val="000000"/>
                </a:solidFill>
                <a:latin typeface="+mn-lt"/>
              </a:endParaRPr>
            </a:p>
            <a:p>
              <a:pPr lvl="1" algn="ctr" defTabSz="91440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Billing Provider</a:t>
              </a:r>
              <a:br>
                <a:rPr lang="en-US" altLang="en-US" sz="1200" b="1" dirty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Name, payer ID, NPI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dirty="0">
                <a:solidFill>
                  <a:srgbClr val="000000"/>
                </a:solidFill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5366" name="Group 4"/>
          <p:cNvGrpSpPr>
            <a:grpSpLocks/>
          </p:cNvGrpSpPr>
          <p:nvPr/>
        </p:nvGrpSpPr>
        <p:grpSpPr bwMode="auto">
          <a:xfrm>
            <a:off x="3775845" y="3330575"/>
            <a:ext cx="1678118" cy="2863850"/>
            <a:chOff x="3681413" y="3303588"/>
            <a:chExt cx="1851025" cy="3046412"/>
          </a:xfrm>
        </p:grpSpPr>
        <p:sp>
          <p:nvSpPr>
            <p:cNvPr id="51" name="AutoShape 44"/>
            <p:cNvSpPr>
              <a:spLocks noChangeArrowheads="1"/>
            </p:cNvSpPr>
            <p:nvPr/>
          </p:nvSpPr>
          <p:spPr bwMode="auto">
            <a:xfrm>
              <a:off x="3681413" y="3303588"/>
              <a:ext cx="1812925" cy="3046412"/>
            </a:xfrm>
            <a:prstGeom prst="can">
              <a:avLst>
                <a:gd name="adj" fmla="val 42010"/>
              </a:avLst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53" name="Text Box 46"/>
            <p:cNvSpPr txBox="1">
              <a:spLocks noChangeArrowheads="1"/>
            </p:cNvSpPr>
            <p:nvPr/>
          </p:nvSpPr>
          <p:spPr bwMode="auto">
            <a:xfrm>
              <a:off x="3729038" y="3421063"/>
              <a:ext cx="1803400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defTabSz="914400"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400" b="1" dirty="0" smtClean="0">
                  <a:solidFill>
                    <a:srgbClr val="080808"/>
                  </a:solidFill>
                  <a:ea typeface="ＭＳ Ｐゴシック" charset="-128"/>
                </a:rPr>
                <a:t>Claims Files</a:t>
              </a:r>
              <a:br>
                <a:rPr lang="en-US" sz="1400" b="1" dirty="0" smtClean="0">
                  <a:solidFill>
                    <a:srgbClr val="080808"/>
                  </a:solidFill>
                  <a:ea typeface="ＭＳ Ｐゴシック" charset="-128"/>
                </a:rPr>
              </a:br>
              <a:r>
                <a:rPr lang="en-US" sz="1050" b="1" dirty="0" smtClean="0">
                  <a:solidFill>
                    <a:srgbClr val="080808"/>
                  </a:solidFill>
                  <a:ea typeface="ＭＳ Ｐゴシック" charset="-128"/>
                </a:rPr>
                <a:t>(n = 3)</a:t>
              </a:r>
              <a:endParaRPr lang="en-US" sz="1050" b="1" dirty="0" smtClean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5378" name="Text Box 57"/>
            <p:cNvSpPr txBox="1">
              <a:spLocks noChangeArrowheads="1"/>
            </p:cNvSpPr>
            <p:nvPr/>
          </p:nvSpPr>
          <p:spPr bwMode="auto">
            <a:xfrm>
              <a:off x="3719513" y="4127501"/>
              <a:ext cx="1812925" cy="2052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lnSpc>
                  <a:spcPct val="80000"/>
                </a:lnSpc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Medical Claims</a:t>
              </a:r>
            </a:p>
            <a:p>
              <a:pPr defTabSz="914400" eaLnBrk="1" hangingPunct="1">
                <a:lnSpc>
                  <a:spcPct val="80000"/>
                </a:lnSpc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Pharmacy Claims</a:t>
              </a:r>
            </a:p>
            <a:p>
              <a:pPr defTabSz="914400" eaLnBrk="1" hangingPunct="1">
                <a:lnSpc>
                  <a:spcPct val="80000"/>
                </a:lnSpc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Dental Claims</a:t>
              </a:r>
            </a:p>
            <a:p>
              <a:pPr defTabSz="914400" eaLnBrk="1" hangingPunct="1">
                <a:lnSpc>
                  <a:spcPct val="80000"/>
                </a:lnSpc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endParaRPr lang="en-US" altLang="en-US" sz="1200" b="1" dirty="0">
                <a:solidFill>
                  <a:srgbClr val="000000"/>
                </a:solidFill>
                <a:latin typeface="+mn-lt"/>
              </a:endParaRPr>
            </a:p>
            <a:p>
              <a:pPr defTabSz="914400" eaLnBrk="1" hangingPunct="1">
                <a:lnSpc>
                  <a:spcPct val="80000"/>
                </a:lnSpc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Service Information</a:t>
              </a:r>
            </a:p>
            <a:p>
              <a:pPr defTabSz="914400" eaLnBrk="1" hangingPunct="1">
                <a:buClr>
                  <a:srgbClr val="9E9FB3"/>
                </a:buClr>
                <a:buSzPct val="70000"/>
                <a:buFont typeface="Wingdings" pitchFamily="2" charset="2"/>
                <a:buNone/>
              </a:pP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Service and paid dates, </a:t>
              </a: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>paid </a:t>
              </a: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amount,            admission types, diagnosis and procedure information</a:t>
              </a:r>
              <a:endParaRPr lang="en-US" altLang="en-US" sz="1200" b="1" dirty="0">
                <a:solidFill>
                  <a:srgbClr val="000000"/>
                </a:solidFill>
                <a:latin typeface="+mn-lt"/>
              </a:endParaRPr>
            </a:p>
          </p:txBody>
        </p:sp>
      </p:grpSp>
      <p:sp>
        <p:nvSpPr>
          <p:cNvPr id="15367" name="Line 59"/>
          <p:cNvSpPr>
            <a:spLocks noChangeShapeType="1"/>
          </p:cNvSpPr>
          <p:nvPr/>
        </p:nvSpPr>
        <p:spPr bwMode="auto">
          <a:xfrm flipH="1">
            <a:off x="941387" y="2976563"/>
            <a:ext cx="3175" cy="300573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368" name="Line 60"/>
          <p:cNvSpPr>
            <a:spLocks noChangeShapeType="1"/>
          </p:cNvSpPr>
          <p:nvPr/>
        </p:nvSpPr>
        <p:spPr bwMode="auto">
          <a:xfrm>
            <a:off x="2799175" y="3032125"/>
            <a:ext cx="0" cy="245011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369" name="Line 61"/>
          <p:cNvSpPr>
            <a:spLocks noChangeShapeType="1"/>
          </p:cNvSpPr>
          <p:nvPr/>
        </p:nvSpPr>
        <p:spPr bwMode="auto">
          <a:xfrm>
            <a:off x="4445968" y="3032125"/>
            <a:ext cx="0" cy="245011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370" name="Line 62"/>
          <p:cNvSpPr>
            <a:spLocks noChangeShapeType="1"/>
          </p:cNvSpPr>
          <p:nvPr/>
        </p:nvSpPr>
        <p:spPr bwMode="auto">
          <a:xfrm flipH="1">
            <a:off x="6325884" y="3021012"/>
            <a:ext cx="9046" cy="256124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4" name="AutoShape 63"/>
          <p:cNvSpPr>
            <a:spLocks noChangeArrowheads="1"/>
          </p:cNvSpPr>
          <p:nvPr/>
        </p:nvSpPr>
        <p:spPr bwMode="auto">
          <a:xfrm>
            <a:off x="2916238" y="1911350"/>
            <a:ext cx="3252787" cy="842963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5372" name="Line 64"/>
          <p:cNvSpPr>
            <a:spLocks noChangeShapeType="1"/>
          </p:cNvSpPr>
          <p:nvPr/>
        </p:nvSpPr>
        <p:spPr bwMode="auto">
          <a:xfrm>
            <a:off x="4445968" y="2774157"/>
            <a:ext cx="0" cy="218282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5373" name="Text Box 65"/>
          <p:cNvSpPr txBox="1">
            <a:spLocks noChangeArrowheads="1"/>
          </p:cNvSpPr>
          <p:nvPr/>
        </p:nvSpPr>
        <p:spPr bwMode="auto">
          <a:xfrm>
            <a:off x="2944813" y="1911350"/>
            <a:ext cx="3252787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  <a:buFontTx/>
              <a:buNone/>
            </a:pPr>
            <a:r>
              <a:rPr lang="en-US" altLang="en-US" sz="2200" b="1" dirty="0">
                <a:solidFill>
                  <a:srgbClr val="080808"/>
                </a:solidFill>
              </a:rPr>
              <a:t>MA All-Payer             Claims Database</a:t>
            </a:r>
            <a:endParaRPr lang="en-US" altLang="en-US" sz="2200" b="1" dirty="0">
              <a:solidFill>
                <a:srgbClr val="000000"/>
              </a:solidFill>
            </a:endParaRP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906463" y="2992438"/>
            <a:ext cx="7251419" cy="396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5375" name="Slide Number Placeholder 7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E859794B-48E0-4107-BEC9-C50C36A35D50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  <p:grpSp>
        <p:nvGrpSpPr>
          <p:cNvPr id="28" name="Group 5"/>
          <p:cNvGrpSpPr>
            <a:grpSpLocks/>
          </p:cNvGrpSpPr>
          <p:nvPr/>
        </p:nvGrpSpPr>
        <p:grpSpPr bwMode="auto">
          <a:xfrm>
            <a:off x="5419422" y="3351354"/>
            <a:ext cx="1869807" cy="2979223"/>
            <a:chOff x="4244191" y="3224354"/>
            <a:chExt cx="1869807" cy="2979223"/>
          </a:xfrm>
        </p:grpSpPr>
        <p:sp>
          <p:nvSpPr>
            <p:cNvPr id="29" name="AutoShape 45"/>
            <p:cNvSpPr>
              <a:spLocks noChangeArrowheads="1"/>
            </p:cNvSpPr>
            <p:nvPr/>
          </p:nvSpPr>
          <p:spPr bwMode="auto">
            <a:xfrm>
              <a:off x="4378099" y="3224354"/>
              <a:ext cx="1545111" cy="2843071"/>
            </a:xfrm>
            <a:prstGeom prst="can">
              <a:avLst>
                <a:gd name="adj" fmla="val 42010"/>
              </a:avLst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30" name="Text Box 47"/>
            <p:cNvSpPr txBox="1">
              <a:spLocks noChangeArrowheads="1"/>
            </p:cNvSpPr>
            <p:nvPr/>
          </p:nvSpPr>
          <p:spPr bwMode="auto">
            <a:xfrm>
              <a:off x="4301073" y="3387501"/>
              <a:ext cx="181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80808"/>
                  </a:solidFill>
                </a:rPr>
                <a:t>Product File</a:t>
              </a:r>
              <a:endParaRPr lang="en-US" altLang="en-US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31" name="Text Box 54"/>
            <p:cNvSpPr txBox="1">
              <a:spLocks noChangeArrowheads="1"/>
            </p:cNvSpPr>
            <p:nvPr/>
          </p:nvSpPr>
          <p:spPr bwMode="auto">
            <a:xfrm>
              <a:off x="4244191" y="3812393"/>
              <a:ext cx="1812925" cy="2391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 algn="ctr">
                <a:spcBef>
                  <a:spcPct val="20000"/>
                </a:spcBef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Wingdings" pitchFamily="2" charset="2"/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Arial" charset="0"/>
                  <a:cs typeface="Arial" charset="0"/>
                </a:defRPr>
              </a:lvl9pPr>
            </a:lstStyle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800" b="1" dirty="0" smtClean="0">
                <a:solidFill>
                  <a:srgbClr val="080808"/>
                </a:solidFill>
                <a:latin typeface="+mn-lt"/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 smtClean="0">
                  <a:solidFill>
                    <a:srgbClr val="080808"/>
                  </a:solidFill>
                  <a:latin typeface="+mn-lt"/>
                </a:rPr>
                <a:t>Type </a:t>
              </a:r>
              <a:r>
                <a:rPr lang="en-US" altLang="en-US" sz="1200" b="1" dirty="0">
                  <a:solidFill>
                    <a:srgbClr val="080808"/>
                  </a:solidFill>
                  <a:latin typeface="+mn-lt"/>
                </a:rPr>
                <a:t>of Product</a:t>
              </a:r>
              <a:br>
                <a:rPr lang="en-US" altLang="en-US" sz="1200" b="1" dirty="0">
                  <a:solidFill>
                    <a:srgbClr val="080808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80808"/>
                  </a:solidFill>
                  <a:latin typeface="+mn-lt"/>
                </a:rPr>
                <a:t>H</a:t>
              </a: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MO, POS, Indemnity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Type of Contract</a:t>
              </a:r>
              <a:br>
                <a:rPr lang="en-US" altLang="en-US" sz="1200" b="1" dirty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Single person, family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+mn-lt"/>
                </a:rPr>
                <a:t>Coverage Type</a:t>
              </a:r>
              <a:br>
                <a:rPr lang="en-US" altLang="en-US" sz="1200" b="1" dirty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Self-funded, </a:t>
              </a: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/>
              </a:r>
              <a:b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</a:br>
              <a:r>
                <a:rPr lang="en-US" altLang="en-US" sz="1200" dirty="0" smtClean="0">
                  <a:solidFill>
                    <a:srgbClr val="000000"/>
                  </a:solidFill>
                  <a:latin typeface="+mn-lt"/>
                </a:rPr>
                <a:t>Individual</a:t>
              </a:r>
              <a:r>
                <a:rPr lang="en-US" altLang="en-US" sz="1200" dirty="0">
                  <a:solidFill>
                    <a:srgbClr val="000000"/>
                  </a:solidFill>
                  <a:latin typeface="+mn-lt"/>
                </a:rPr>
                <a:t>, Small group</a:t>
              </a: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dirty="0">
                <a:solidFill>
                  <a:srgbClr val="000000"/>
                </a:solidFill>
              </a:endParaRPr>
            </a:p>
            <a:p>
              <a:pPr defTabSz="914400" eaLnBrk="1" hangingPunct="1">
                <a:spcBef>
                  <a:spcPct val="50000"/>
                </a:spcBef>
                <a:buFontTx/>
                <a:buNone/>
              </a:pPr>
              <a:endParaRPr lang="en-US" altLang="en-US" sz="12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8130989" y="3021013"/>
            <a:ext cx="0" cy="256123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66885FF2-8E3A-4A87-A361-97ACCD580DE6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>
          <a:xfrm>
            <a:off x="530225" y="543072"/>
            <a:ext cx="8305800" cy="641350"/>
          </a:xfrm>
        </p:spPr>
        <p:txBody>
          <a:bodyPr/>
          <a:lstStyle/>
          <a:p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Claims Volume Concentration Ratios</a:t>
            </a:r>
            <a:b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APCD Release 4.0 (CY 2010-14)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143772"/>
              </p:ext>
            </p:extLst>
          </p:nvPr>
        </p:nvGraphicFramePr>
        <p:xfrm>
          <a:off x="1317812" y="1900517"/>
          <a:ext cx="6562589" cy="2635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3007"/>
                <a:gridCol w="1659239"/>
                <a:gridCol w="1516086"/>
                <a:gridCol w="1224257"/>
              </a:tblGrid>
              <a:tr h="38488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Medical Claims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Pharmacy Claims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Dental Claims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31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Top 5 Payers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75.86%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59.13%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84.78%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Top 10 Payers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89.47%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83.82%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96.49%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Top 15 Payers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94.38%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94.34%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98.12%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Top 20 Payers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96.98%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96.98%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99.13%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75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Top 25 Payers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98.58%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98.49%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99.59%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6302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Payers Submitting Data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73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55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54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882" y="487466"/>
            <a:ext cx="8039100" cy="64135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2"/>
                </a:solidFill>
                <a:latin typeface="Arial" charset="0"/>
                <a:cs typeface="Arial" charset="0"/>
              </a:rPr>
              <a:t>Data Presently Available</a:t>
            </a:r>
            <a:r>
              <a:rPr lang="en-US" dirty="0">
                <a:latin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cs typeface="Arial" charset="0"/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Arial" charset="0"/>
                <a:cs typeface="Arial" charset="0"/>
              </a:rPr>
              <a:t>Release 5.0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6822"/>
            <a:ext cx="8039100" cy="3959225"/>
          </a:xfrm>
        </p:spPr>
        <p:txBody>
          <a:bodyPr/>
          <a:lstStyle/>
          <a:p>
            <a:pPr marL="0" indent="0" algn="l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cs typeface="Arial"/>
              </a:rPr>
              <a:t>Claims with dates of service January 1</a:t>
            </a:r>
            <a:r>
              <a:rPr lang="en-US" sz="1800" dirty="0" smtClean="0">
                <a:cs typeface="Arial"/>
              </a:rPr>
              <a:t>, 2011 - December </a:t>
            </a:r>
            <a:r>
              <a:rPr lang="en-US" sz="1800" dirty="0">
                <a:cs typeface="Arial"/>
              </a:rPr>
              <a:t>31, </a:t>
            </a:r>
            <a:r>
              <a:rPr lang="en-US" sz="1800" dirty="0" smtClean="0">
                <a:cs typeface="Arial"/>
              </a:rPr>
              <a:t>2015</a:t>
            </a:r>
            <a:endParaRPr lang="en-US" sz="1800" dirty="0">
              <a:cs typeface="Arial"/>
            </a:endParaRPr>
          </a:p>
          <a:p>
            <a:pPr marL="742950" lvl="1" indent="-285750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Paid </a:t>
            </a:r>
            <a:r>
              <a:rPr lang="en-US" sz="1800" dirty="0" smtClean="0"/>
              <a:t>through March 31, 2016</a:t>
            </a:r>
            <a:endParaRPr lang="en-US" sz="1800" dirty="0"/>
          </a:p>
          <a:p>
            <a:pPr marL="742950" lvl="1" indent="-285750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Self-insured plans beginning 2011</a:t>
            </a:r>
            <a:br>
              <a:rPr lang="en-US" sz="1800" dirty="0"/>
            </a:br>
            <a:endParaRPr lang="en-US" sz="1800" dirty="0"/>
          </a:p>
          <a:p>
            <a:pPr marL="0" indent="0" algn="l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en-US" sz="1800" dirty="0">
                <a:cs typeface="Arial"/>
              </a:rPr>
              <a:t>Public and private payers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Medicare data available to state agencies </a:t>
            </a:r>
            <a:br>
              <a:rPr lang="en-US" sz="1800" dirty="0"/>
            </a:br>
            <a:endParaRPr lang="en-US" sz="1800" dirty="0"/>
          </a:p>
          <a:p>
            <a:pPr marL="0" indent="0" algn="l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800" dirty="0" smtClean="0">
                <a:cs typeface="Arial"/>
              </a:rPr>
              <a:t>Generally covers </a:t>
            </a:r>
            <a:r>
              <a:rPr lang="en-US" sz="1800" dirty="0">
                <a:cs typeface="Arial"/>
              </a:rPr>
              <a:t>all </a:t>
            </a:r>
            <a:r>
              <a:rPr lang="en-US" sz="1800" dirty="0" smtClean="0">
                <a:cs typeface="Arial"/>
              </a:rPr>
              <a:t>Massachusetts </a:t>
            </a:r>
            <a:r>
              <a:rPr lang="en-US" sz="1800" dirty="0">
                <a:cs typeface="Arial"/>
              </a:rPr>
              <a:t>residents</a:t>
            </a:r>
            <a:r>
              <a:rPr lang="en-US" sz="1800" dirty="0" smtClean="0">
                <a:cs typeface="Arial"/>
              </a:rPr>
              <a:t>*, </a:t>
            </a:r>
            <a:r>
              <a:rPr lang="en-US" sz="1800" dirty="0">
                <a:cs typeface="Arial"/>
              </a:rPr>
              <a:t>with </a:t>
            </a:r>
            <a:r>
              <a:rPr lang="en-US" sz="1800" dirty="0" smtClean="0">
                <a:cs typeface="Arial"/>
              </a:rPr>
              <a:t>the following </a:t>
            </a:r>
            <a:r>
              <a:rPr lang="en-US" sz="1800" dirty="0">
                <a:cs typeface="Arial"/>
              </a:rPr>
              <a:t>excluded groups: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Uninsured/self pay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Workers’ Compensation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TriCare/VA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Federal Employees Health Benefit Plan</a:t>
            </a:r>
          </a:p>
          <a:p>
            <a:pPr marL="742950" lvl="1" indent="-285750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Small private insurers**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5482" y="5501808"/>
            <a:ext cx="8539163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endParaRPr lang="en-US" sz="1200" dirty="0">
              <a:latin typeface="Arial"/>
              <a:ea typeface="ＭＳ Ｐゴシック" charset="-128"/>
              <a:cs typeface="Arial"/>
            </a:endParaRPr>
          </a:p>
          <a:p>
            <a:pPr eaLnBrk="1" hangingPunct="1">
              <a:defRPr/>
            </a:pPr>
            <a:r>
              <a:rPr lang="en-US" sz="1200" dirty="0">
                <a:latin typeface="Arial"/>
                <a:ea typeface="ＭＳ Ｐゴシック" charset="-128"/>
                <a:cs typeface="Arial"/>
              </a:rPr>
              <a:t>*   Includes out of state residents who are GIC members</a:t>
            </a:r>
          </a:p>
          <a:p>
            <a:pPr eaLnBrk="1" hangingPunct="1">
              <a:defRPr/>
            </a:pPr>
            <a:r>
              <a:rPr lang="en-US" sz="1200" dirty="0">
                <a:latin typeface="Arial"/>
                <a:ea typeface="ＭＳ Ｐゴシック" charset="-128"/>
                <a:cs typeface="Arial"/>
              </a:rPr>
              <a:t>** CHIA continues to develop regulations concerning minimum data thresholds. Carriers with less than the minimum data </a:t>
            </a:r>
            <a:br>
              <a:rPr lang="en-US" sz="1200" dirty="0">
                <a:latin typeface="Arial"/>
                <a:ea typeface="ＭＳ Ｐゴシック" charset="-128"/>
                <a:cs typeface="Arial"/>
              </a:rPr>
            </a:br>
            <a:r>
              <a:rPr lang="en-US" sz="1200" dirty="0">
                <a:latin typeface="Arial"/>
                <a:ea typeface="ＭＳ Ｐゴシック" charset="-128"/>
                <a:cs typeface="Arial"/>
              </a:rPr>
              <a:t>    threshold would not be required to submit data to the APCD unless they required by DOI or the Connector</a:t>
            </a:r>
            <a:r>
              <a:rPr lang="en-US" sz="1200" dirty="0" smtClean="0">
                <a:latin typeface="Arial"/>
                <a:ea typeface="ＭＳ Ｐゴシック" charset="-128"/>
                <a:cs typeface="Arial"/>
              </a:rPr>
              <a:t>.</a:t>
            </a:r>
            <a:endParaRPr lang="en-US" sz="1200" dirty="0"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AD168DF0-7F71-407F-96D5-4B22C386614A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alpha val="21000"/>
                <a:lumMod val="27000"/>
                <a:lumOff val="73000"/>
              </a:schemeClr>
            </a:gs>
            <a:gs pos="7000">
              <a:schemeClr val="bg1">
                <a:alpha val="0"/>
                <a:lumMod val="18000"/>
                <a:lumOff val="82000"/>
              </a:schemeClr>
            </a:gs>
            <a:gs pos="100000">
              <a:schemeClr val="bg2">
                <a:alpha val="1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49263" y="621926"/>
            <a:ext cx="8039100" cy="641350"/>
          </a:xfrm>
        </p:spPr>
        <p:txBody>
          <a:bodyPr/>
          <a:lstStyle/>
          <a:p>
            <a:pPr eaLnBrk="1" hangingPunct="1"/>
            <a:r>
              <a:rPr lang="en-US" altLang="en-US" sz="2600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>MA APCD Data Release</a:t>
            </a:r>
            <a:r>
              <a:rPr lang="en-US" altLang="en-US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  <a:t/>
            </a:r>
            <a:br>
              <a:rPr lang="en-US" altLang="en-US" dirty="0" smtClean="0">
                <a:solidFill>
                  <a:schemeClr val="tx2"/>
                </a:solidFill>
                <a:latin typeface="Arial" charset="0"/>
                <a:ea typeface="ＭＳ Ｐゴシック" pitchFamily="34" charset="-128"/>
                <a:cs typeface="Arial" charset="0"/>
              </a:rPr>
            </a:br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49263" y="1604309"/>
            <a:ext cx="8039100" cy="4775200"/>
          </a:xfrm>
        </p:spPr>
        <p:txBody>
          <a:bodyPr/>
          <a:lstStyle/>
          <a:p>
            <a:pPr algn="l">
              <a:buFont typeface="Arial" charset="0"/>
              <a:buChar char="•"/>
            </a:pPr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Data release is subject to CHIA’s data release regulation (957 CMR 5.00) as well as federal and state law</a:t>
            </a:r>
          </a:p>
          <a:p>
            <a:pPr algn="l">
              <a:buFont typeface="Arial" charset="0"/>
              <a:buChar char="•"/>
            </a:pPr>
            <a:r>
              <a:rPr lang="en-US" altLang="en-US" sz="1800" dirty="0" smtClean="0">
                <a:solidFill>
                  <a:srgbClr val="000000"/>
                </a:solidFill>
                <a:latin typeface="Arial" charset="0"/>
                <a:ea typeface="ＭＳ Ｐゴシック" pitchFamily="34" charset="-128"/>
                <a:cs typeface="Arial" charset="0"/>
              </a:rPr>
              <a:t>Requests to use MA APCD data are considered through a multi-layer review process that considers:  risk to patient privacy, research and project objectives, and the public interest</a:t>
            </a:r>
          </a:p>
          <a:p>
            <a:pPr algn="l">
              <a:buFont typeface="Arial" charset="0"/>
              <a:buChar char="•"/>
            </a:pPr>
            <a:r>
              <a:rPr lang="en-US" altLang="en-US" sz="1800" dirty="0" smtClean="0">
                <a:latin typeface="Arial" charset="0"/>
                <a:ea typeface="ＭＳ Ｐゴシック" pitchFamily="34" charset="-128"/>
                <a:cs typeface="ＭＳ Ｐゴシック" pitchFamily="34" charset="-128"/>
              </a:rPr>
              <a:t>Data elements are characterized into three levels that determine if they can be released and to whom they can be released:</a:t>
            </a:r>
          </a:p>
          <a:p>
            <a:pPr lvl="2"/>
            <a:r>
              <a:rPr lang="en-US" altLang="en-US" sz="1800" dirty="0" smtClean="0">
                <a:latin typeface="Arial" charset="0"/>
                <a:ea typeface="ＭＳ Ｐゴシック" pitchFamily="34" charset="-128"/>
              </a:rPr>
              <a:t>Level 1 – de-identified data per federal privacy law</a:t>
            </a:r>
          </a:p>
          <a:p>
            <a:pPr lvl="2"/>
            <a:r>
              <a:rPr lang="en-US" altLang="en-US" sz="1800" dirty="0" smtClean="0">
                <a:latin typeface="Arial" charset="0"/>
                <a:ea typeface="ＭＳ Ｐゴシック" pitchFamily="34" charset="-128"/>
              </a:rPr>
              <a:t>Level 2 – elements that pose a risk of re-identification</a:t>
            </a:r>
          </a:p>
          <a:p>
            <a:pPr lvl="2"/>
            <a:r>
              <a:rPr lang="en-US" altLang="en-US" sz="1800" dirty="0" smtClean="0">
                <a:latin typeface="Arial" charset="0"/>
                <a:ea typeface="ＭＳ Ｐゴシック" pitchFamily="34" charset="-128"/>
              </a:rPr>
              <a:t>Level 3 – elements with direct patient identifiers</a:t>
            </a:r>
          </a:p>
          <a:p>
            <a:pPr algn="l">
              <a:buFont typeface="Arial" charset="0"/>
              <a:buChar char="•"/>
            </a:pPr>
            <a:endParaRPr lang="en-US" altLang="en-US" sz="1800" dirty="0" smtClean="0">
              <a:latin typeface="Arial" charset="0"/>
              <a:ea typeface="ＭＳ Ｐゴシック" pitchFamily="34" charset="-128"/>
              <a:cs typeface="ＭＳ Ｐゴシック" pitchFamily="3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Arial" charset="0"/>
                <a:cs typeface="Arial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405EF80F-5990-4089-8FB4-9B1455913078}" type="slidenum">
              <a:rPr lang="en-US" altLang="en-US" sz="1000">
                <a:solidFill>
                  <a:srgbClr val="7F7F7F"/>
                </a:solidFill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000" dirty="0">
              <a:solidFill>
                <a:srgbClr val="7F7F7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NALPowerPointTEMPLATE 5_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 5_28</Template>
  <TotalTime>24011</TotalTime>
  <Words>918</Words>
  <Application>Microsoft Office PowerPoint</Application>
  <PresentationFormat>On-screen Show (4:3)</PresentationFormat>
  <Paragraphs>172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FINALPowerPointTEMPLATE 5_28</vt:lpstr>
      <vt:lpstr>PowerPoint Presentation</vt:lpstr>
      <vt:lpstr>MA All-Payer Claims Database (MA APCD)</vt:lpstr>
      <vt:lpstr>Administrative Simplification Selected Data Elements in the MA APCD</vt:lpstr>
      <vt:lpstr>MA APCD Builds on CHIA’s Expertise  and Systems </vt:lpstr>
      <vt:lpstr>MA APCD is Consistent with a Growing  National Trend</vt:lpstr>
      <vt:lpstr>The MA APCD is Comprehensive Files and Selected Elements</vt:lpstr>
      <vt:lpstr>Claims Volume Concentration Ratios MA APCD Release 4.0 (CY 2010-14)</vt:lpstr>
      <vt:lpstr>Data Presently Available Release 5.0</vt:lpstr>
      <vt:lpstr>MA APCD Data Release </vt:lpstr>
      <vt:lpstr>MA APCD Data Release (Cont’d) </vt:lpstr>
      <vt:lpstr>Data Release Policies and Procedures  Depend on Several Factors</vt:lpstr>
      <vt:lpstr>Release of Public Payer Data in the MA APCD</vt:lpstr>
      <vt:lpstr>Multi-Layer Review Process Transparency and Protection of Patient Privacy</vt:lpstr>
      <vt:lpstr>Research Using MA APCD Data  Examples of Approved Applications</vt:lpstr>
      <vt:lpstr>For more information please contact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sysadmin</dc:creator>
  <cp:lastModifiedBy>Jones, Alexandra</cp:lastModifiedBy>
  <cp:revision>47</cp:revision>
  <cp:lastPrinted>2014-08-11T15:27:20Z</cp:lastPrinted>
  <dcterms:created xsi:type="dcterms:W3CDTF">2014-07-22T14:31:48Z</dcterms:created>
  <dcterms:modified xsi:type="dcterms:W3CDTF">2016-07-28T19:34:45Z</dcterms:modified>
</cp:coreProperties>
</file>