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  <p:sldMasterId id="2147483898" r:id="rId3"/>
    <p:sldMasterId id="214748391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9" r:id="rId6"/>
    <p:sldId id="339" r:id="rId7"/>
    <p:sldId id="347" r:id="rId8"/>
    <p:sldId id="348" r:id="rId9"/>
    <p:sldId id="351" r:id="rId10"/>
    <p:sldId id="352" r:id="rId11"/>
    <p:sldId id="353" r:id="rId12"/>
    <p:sldId id="27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3" autoAdjust="0"/>
    <p:restoredTop sz="78000" autoAdjust="0"/>
  </p:normalViewPr>
  <p:slideViewPr>
    <p:cSldViewPr>
      <p:cViewPr>
        <p:scale>
          <a:sx n="100" d="100"/>
          <a:sy n="10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92" d="100"/>
          <a:sy n="92" d="100"/>
        </p:scale>
        <p:origin x="-3690" y="-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60832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12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32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0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108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51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04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8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C4410CD-B8DF-456A-BA7C-B090BA161AC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62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F7A553C7-F765-4C2A-984F-5B23BA12DEB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933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B55CDA1-7FB5-4E27-BA5B-7B8FA364691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31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77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5611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42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837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102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2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F6565F62-FAA7-4C8D-8BAB-59BC9E23C52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1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ago/openmee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qac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April 24, 2017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Welcome and Open Meeting Law</a:t>
            </a:r>
            <a:r>
              <a:rPr lang="en-US" sz="2000" dirty="0"/>
              <a:t>	 </a:t>
            </a:r>
            <a:r>
              <a:rPr lang="en-US" sz="2000" dirty="0" smtClean="0"/>
              <a:t>    3:00 </a:t>
            </a:r>
            <a:r>
              <a:rPr lang="en-US" sz="2000" dirty="0"/>
              <a:t>– </a:t>
            </a:r>
            <a:r>
              <a:rPr lang="en-US" sz="2000" dirty="0" smtClean="0"/>
              <a:t>3:10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Introductions		</a:t>
            </a:r>
            <a:r>
              <a:rPr lang="en-US" sz="2000" dirty="0"/>
              <a:t>		</a:t>
            </a:r>
            <a:r>
              <a:rPr lang="en-US" sz="2000" dirty="0" smtClean="0"/>
              <a:t>     3:10 </a:t>
            </a:r>
            <a:r>
              <a:rPr lang="en-US" sz="2000" dirty="0"/>
              <a:t>– </a:t>
            </a:r>
            <a:r>
              <a:rPr lang="en-US" sz="2000" dirty="0" smtClean="0"/>
              <a:t>3:45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r>
              <a:rPr lang="en-US" sz="2000" dirty="0" smtClean="0"/>
              <a:t>2017 SQAC Agenda	</a:t>
            </a:r>
            <a:r>
              <a:rPr lang="en-US" sz="2000" dirty="0"/>
              <a:t>		     </a:t>
            </a:r>
            <a:r>
              <a:rPr lang="en-US" sz="2000" dirty="0" smtClean="0"/>
              <a:t>3:45 </a:t>
            </a:r>
            <a:r>
              <a:rPr lang="en-US" sz="2000" dirty="0"/>
              <a:t>– </a:t>
            </a:r>
            <a:r>
              <a:rPr lang="en-US" sz="2000" dirty="0" smtClean="0"/>
              <a:t>4:45</a:t>
            </a:r>
            <a:endParaRPr lang="en-US" sz="2000" dirty="0"/>
          </a:p>
          <a:p>
            <a:pPr lvl="1"/>
            <a:r>
              <a:rPr lang="en-US" sz="1800" dirty="0" smtClean="0"/>
              <a:t>Open Discussion</a:t>
            </a:r>
          </a:p>
          <a:p>
            <a:pPr lvl="1"/>
            <a:r>
              <a:rPr lang="en-US" sz="1800" dirty="0" smtClean="0"/>
              <a:t>Staff Recommendation</a:t>
            </a:r>
            <a:r>
              <a:rPr lang="en-US" sz="1600" dirty="0" smtClean="0"/>
              <a:t>	</a:t>
            </a:r>
            <a:endParaRPr lang="en-US" sz="1600" dirty="0"/>
          </a:p>
          <a:p>
            <a:pPr marL="0" indent="0">
              <a:buNone/>
            </a:pPr>
            <a:r>
              <a:rPr lang="en-US" sz="2000" dirty="0"/>
              <a:t>					</a:t>
            </a:r>
          </a:p>
          <a:p>
            <a:pPr eaLnBrk="1" hangingPunct="1"/>
            <a:r>
              <a:rPr lang="en-US" sz="2000" dirty="0" smtClean="0"/>
              <a:t>Next </a:t>
            </a:r>
            <a:r>
              <a:rPr lang="en-US" sz="2000" dirty="0"/>
              <a:t>Steps		</a:t>
            </a:r>
            <a:r>
              <a:rPr lang="en-US" sz="2000" dirty="0" smtClean="0"/>
              <a:t>             	     	     4:45 </a:t>
            </a:r>
            <a:r>
              <a:rPr lang="en-US" sz="2000" dirty="0"/>
              <a:t>– 5</a:t>
            </a:r>
            <a:r>
              <a:rPr lang="en-US" sz="2000" dirty="0" smtClean="0"/>
              <a:t>:00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Open Meeting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sz="2000" dirty="0" smtClean="0"/>
              <a:t>SQAC Bylaws, Article 3.1 states: 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“Committee meetings shall be conducted in accordance with the Open Meeting Law (OML) provisions of MGL c.30A, §18-25. Meetings will be open to the public, except as otherwise provided in the OML. Meeting participation by phone is governed by the OML.”</a:t>
            </a:r>
          </a:p>
          <a:p>
            <a:r>
              <a:rPr lang="en-US" sz="2000" dirty="0" smtClean="0"/>
              <a:t>To ensure transparency in the deliberations on which public policy is based, OML requires that meetings of public bodies be open to the public.</a:t>
            </a:r>
          </a:p>
          <a:p>
            <a:r>
              <a:rPr lang="en-US" sz="2000" dirty="0" smtClean="0"/>
              <a:t>All deliberations will happen with a simple majority of SQAC members.</a:t>
            </a:r>
          </a:p>
          <a:p>
            <a:endParaRPr lang="en-US" sz="2000" dirty="0" smtClean="0"/>
          </a:p>
          <a:p>
            <a:r>
              <a:rPr lang="en-US" sz="2000" dirty="0" smtClean="0"/>
              <a:t>For more information, please see: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hlinkClick r:id="rId3"/>
              </a:rPr>
              <a:t>http://www.mass.gov/ago/openmeeting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702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SQAC 2017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June 26: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Review </a:t>
            </a:r>
            <a:r>
              <a:rPr lang="en-US" dirty="0"/>
              <a:t>nominated </a:t>
            </a:r>
            <a:r>
              <a:rPr lang="en-US" dirty="0" smtClean="0"/>
              <a:t>quality measures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September 18: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evaluations of nominated SQMS measures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October 16: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Recommend measures for 2018 SQMS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dirty="0" smtClean="0"/>
              <a:t>Open Call for Measure Proposals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Staff recommend that proposals</a:t>
            </a:r>
          </a:p>
          <a:p>
            <a:r>
              <a:rPr lang="en-US" dirty="0" smtClean="0"/>
              <a:t>Align with the SQAC’s quality priorities: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Appropriateness of hospital-based care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End of life care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Integration of behavioral health and primary care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Maternity care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Opioid use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And/or fill a gap in the current SQMS</a:t>
            </a:r>
          </a:p>
        </p:txBody>
      </p:sp>
    </p:spTree>
    <p:extLst>
      <p:ext uri="{BB962C8B-B14F-4D97-AF65-F5344CB8AC3E}">
        <p14:creationId xmlns:p14="http://schemas.microsoft.com/office/powerpoint/2010/main" val="287113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Required information with proposals: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Measure name		</a:t>
            </a:r>
            <a:r>
              <a:rPr lang="en-US" dirty="0" smtClean="0"/>
              <a:t>5.    Description of the measure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NQF or other ID #</a:t>
            </a:r>
            <a:r>
              <a:rPr lang="en-US" dirty="0"/>
              <a:t>		</a:t>
            </a:r>
            <a:r>
              <a:rPr lang="en-US" dirty="0" smtClean="0"/>
              <a:t>6.    Level </a:t>
            </a:r>
            <a:r>
              <a:rPr lang="en-US" dirty="0"/>
              <a:t>of </a:t>
            </a:r>
            <a:r>
              <a:rPr lang="en-US" dirty="0" smtClean="0"/>
              <a:t>analysis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Measure steward	</a:t>
            </a:r>
            <a:r>
              <a:rPr lang="en-US" dirty="0"/>
              <a:t>	</a:t>
            </a:r>
            <a:r>
              <a:rPr lang="en-US" dirty="0" smtClean="0"/>
              <a:t>7.    Citation(s</a:t>
            </a:r>
            <a:r>
              <a:rPr lang="en-US" dirty="0"/>
              <a:t>) </a:t>
            </a:r>
            <a:r>
              <a:rPr lang="en-US" dirty="0" smtClean="0"/>
              <a:t>for evidence of 	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Data source required</a:t>
            </a:r>
            <a:r>
              <a:rPr lang="en-US" dirty="0"/>
              <a:t> </a:t>
            </a:r>
            <a:r>
              <a:rPr lang="en-US" dirty="0" smtClean="0"/>
              <a:t>                 reliability and validity testing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Measure evaluation tool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Proposed measures are scored on:</a:t>
            </a:r>
          </a:p>
          <a:p>
            <a:pPr marL="971550" lvl="1" indent="-457200">
              <a:buClr>
                <a:srgbClr val="002060"/>
              </a:buClr>
              <a:buSzPct val="100000"/>
              <a:buFontTx/>
              <a:buAutoNum type="arabicPeriod"/>
            </a:pPr>
            <a:r>
              <a:rPr lang="en-US" dirty="0" smtClean="0"/>
              <a:t>Ease of </a:t>
            </a:r>
            <a:r>
              <a:rPr lang="en-US" dirty="0"/>
              <a:t>measurement	</a:t>
            </a:r>
            <a:r>
              <a:rPr lang="en-US" dirty="0" smtClean="0"/>
              <a:t>  3.    Field implementation</a:t>
            </a:r>
          </a:p>
          <a:p>
            <a:pPr marL="971550" lvl="1" indent="-457200">
              <a:buClr>
                <a:srgbClr val="002060"/>
              </a:buClr>
              <a:buSzPct val="100000"/>
              <a:buFontTx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eliability and </a:t>
            </a:r>
            <a:r>
              <a:rPr lang="en-US" dirty="0"/>
              <a:t>validity	  </a:t>
            </a:r>
            <a:r>
              <a:rPr lang="en-US" dirty="0" smtClean="0"/>
              <a:t>4.    Potential </a:t>
            </a:r>
            <a:r>
              <a:rPr lang="en-US" dirty="0"/>
              <a:t>for improvement</a:t>
            </a:r>
          </a:p>
          <a:p>
            <a:pPr marL="971550" lvl="1" indent="-457200">
              <a:buClr>
                <a:srgbClr val="002060"/>
              </a:buClr>
              <a:buSzPct val="100000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Proposal &amp; Evaluation Process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5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25556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75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period April 26 – June 15</a:t>
            </a:r>
          </a:p>
          <a:p>
            <a:r>
              <a:rPr lang="en-US" dirty="0" smtClean="0"/>
              <a:t>Review proposed measures at June 26</a:t>
            </a:r>
            <a:r>
              <a:rPr lang="en-US" baseline="30000" dirty="0" smtClean="0"/>
              <a:t>th</a:t>
            </a:r>
            <a:r>
              <a:rPr lang="en-US" dirty="0" smtClean="0"/>
              <a:t> SQAC meeting</a:t>
            </a:r>
          </a:p>
          <a:p>
            <a:r>
              <a:rPr lang="en-US" dirty="0" smtClean="0"/>
              <a:t>Evaluate proposals June 26 – September 1</a:t>
            </a:r>
          </a:p>
          <a:p>
            <a:r>
              <a:rPr lang="en-US" dirty="0" smtClean="0"/>
              <a:t>Discuss evaluation scores and recommendations at the September 18</a:t>
            </a:r>
            <a:r>
              <a:rPr lang="en-US" baseline="30000" dirty="0" smtClean="0"/>
              <a:t>th</a:t>
            </a:r>
            <a:r>
              <a:rPr lang="en-US" dirty="0" smtClean="0"/>
              <a:t> SQAC meeting</a:t>
            </a:r>
          </a:p>
          <a:p>
            <a:pPr lvl="1"/>
            <a:endParaRPr lang="en-US" dirty="0"/>
          </a:p>
          <a:p>
            <a:r>
              <a:rPr lang="en-US" dirty="0" smtClean="0"/>
              <a:t>Other Considerations</a:t>
            </a:r>
          </a:p>
          <a:p>
            <a:pPr lvl="1"/>
            <a:r>
              <a:rPr lang="en-US" dirty="0" smtClean="0"/>
              <a:t>Best approach to publicizing the open call for measures?</a:t>
            </a:r>
          </a:p>
          <a:p>
            <a:pPr lvl="1"/>
            <a:r>
              <a:rPr lang="en-US" dirty="0" smtClean="0"/>
              <a:t>Opportunity to receive recommendations for refining the set?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Call for Measure Proposals Timeline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4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1905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>
                <a:latin typeface="Segoe UI Semibold" pitchFamily="34" charset="0"/>
                <a:cs typeface="Osaka"/>
              </a:rPr>
              <a:t>Next Meeting</a:t>
            </a:r>
            <a:endParaRPr lang="en-US" altLang="en-US" dirty="0">
              <a:latin typeface="Segoe UI Semibold" pitchFamily="34" charset="0"/>
              <a:cs typeface="Osaka"/>
            </a:endParaRP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914400" y="2581275"/>
            <a:ext cx="7772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cs typeface="Osaka"/>
              </a:rPr>
              <a:t>June 26, 3:00-5:00 pm</a:t>
            </a:r>
            <a:endParaRPr lang="en-US" altLang="en-US" dirty="0">
              <a:solidFill>
                <a:schemeClr val="accent1">
                  <a:lumMod val="50000"/>
                </a:schemeClr>
              </a:solidFill>
              <a:cs typeface="Osak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66750" y="3200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4029075"/>
            <a:ext cx="7772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http://chiamass.gov/sqac</a:t>
            </a:r>
            <a:r>
              <a:rPr lang="en-US" altLang="en-US" dirty="0" smtClean="0">
                <a:cs typeface="Osaka"/>
                <a:hlinkClick r:id="rId3"/>
              </a:rPr>
              <a:t>/</a:t>
            </a:r>
          </a:p>
          <a:p>
            <a:pPr eaLnBrk="1" hangingPunct="1"/>
            <a:r>
              <a:rPr lang="en-US" altLang="en-US" dirty="0" smtClean="0">
                <a:cs typeface="Osaka"/>
                <a:hlinkClick r:id="rId3"/>
              </a:rPr>
              <a:t>sqac@state.ma.us</a:t>
            </a:r>
            <a:endParaRPr lang="en-US" altLang="en-US" dirty="0">
              <a:cs typeface="Osak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620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latin typeface="Segoe UI Semibold" pitchFamily="34" charset="0"/>
                <a:cs typeface="Osaka"/>
              </a:rPr>
              <a:t>Next Steps</a:t>
            </a:r>
            <a:endParaRPr lang="en-US" altLang="en-US" sz="2800" dirty="0">
              <a:latin typeface="Segoe UI Semibold" pitchFamily="34" charset="0"/>
              <a:cs typeface="Osa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292</Words>
  <Application>Microsoft Office PowerPoint</Application>
  <PresentationFormat>On-screen Show (4:3)</PresentationFormat>
  <Paragraphs>72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Blank Presentation</vt:lpstr>
      <vt:lpstr>1_Blank Presentation</vt:lpstr>
      <vt:lpstr>2_Blank Presentation</vt:lpstr>
      <vt:lpstr>3_Blank Presentation</vt:lpstr>
      <vt:lpstr>Statewide Quality Advisory Committee (SQAC) Meeting</vt:lpstr>
      <vt:lpstr>Agenda</vt:lpstr>
      <vt:lpstr>Open Meeting Law</vt:lpstr>
      <vt:lpstr>SQAC 2017 Agenda</vt:lpstr>
      <vt:lpstr>Open Call for Measure Proposals</vt:lpstr>
      <vt:lpstr>Measure Proposal &amp; Evaluation Process</vt:lpstr>
      <vt:lpstr>PowerPoint Presentation</vt:lpstr>
      <vt:lpstr>Open Call for Measure Proposals Timeline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2017-04-24T17:35:36Z</dcterms:modified>
</cp:coreProperties>
</file>