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sldIdLst>
    <p:sldId id="256" r:id="rId2"/>
    <p:sldId id="258" r:id="rId3"/>
    <p:sldId id="270" r:id="rId4"/>
    <p:sldId id="271" r:id="rId5"/>
    <p:sldId id="272" r:id="rId6"/>
    <p:sldId id="273" r:id="rId7"/>
    <p:sldId id="257" r:id="rId8"/>
    <p:sldId id="281" r:id="rId9"/>
    <p:sldId id="282" r:id="rId10"/>
    <p:sldId id="268" r:id="rId11"/>
    <p:sldId id="259" r:id="rId12"/>
    <p:sldId id="260" r:id="rId13"/>
    <p:sldId id="280" r:id="rId14"/>
    <p:sldId id="261" r:id="rId15"/>
    <p:sldId id="274" r:id="rId16"/>
    <p:sldId id="262" r:id="rId17"/>
    <p:sldId id="275" r:id="rId18"/>
    <p:sldId id="263" r:id="rId19"/>
    <p:sldId id="269" r:id="rId20"/>
    <p:sldId id="278" r:id="rId21"/>
    <p:sldId id="279" r:id="rId22"/>
    <p:sldId id="283" r:id="rId23"/>
    <p:sldId id="276" r:id="rId24"/>
    <p:sldId id="277"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6" charset="-128"/>
        <a:cs typeface="+mn-cs"/>
      </a:defRPr>
    </a:lvl5pPr>
    <a:lvl6pPr marL="2286000" algn="l" defTabSz="914400" rtl="0" eaLnBrk="1" latinLnBrk="0" hangingPunct="1">
      <a:defRPr sz="2400" kern="1200">
        <a:solidFill>
          <a:schemeClr val="tx1"/>
        </a:solidFill>
        <a:latin typeface="Arial" charset="0"/>
        <a:ea typeface="ＭＳ Ｐゴシック" pitchFamily="16" charset="-128"/>
        <a:cs typeface="+mn-cs"/>
      </a:defRPr>
    </a:lvl6pPr>
    <a:lvl7pPr marL="2743200" algn="l" defTabSz="914400" rtl="0" eaLnBrk="1" latinLnBrk="0" hangingPunct="1">
      <a:defRPr sz="2400" kern="1200">
        <a:solidFill>
          <a:schemeClr val="tx1"/>
        </a:solidFill>
        <a:latin typeface="Arial" charset="0"/>
        <a:ea typeface="ＭＳ Ｐゴシック" pitchFamily="16" charset="-128"/>
        <a:cs typeface="+mn-cs"/>
      </a:defRPr>
    </a:lvl7pPr>
    <a:lvl8pPr marL="3200400" algn="l" defTabSz="914400" rtl="0" eaLnBrk="1" latinLnBrk="0" hangingPunct="1">
      <a:defRPr sz="2400" kern="1200">
        <a:solidFill>
          <a:schemeClr val="tx1"/>
        </a:solidFill>
        <a:latin typeface="Arial" charset="0"/>
        <a:ea typeface="ＭＳ Ｐゴシック" pitchFamily="16" charset="-128"/>
        <a:cs typeface="+mn-cs"/>
      </a:defRPr>
    </a:lvl8pPr>
    <a:lvl9pPr marL="3657600" algn="l" defTabSz="914400" rtl="0" eaLnBrk="1" latinLnBrk="0" hangingPunct="1">
      <a:defRPr sz="2400" kern="1200">
        <a:solidFill>
          <a:schemeClr val="tx1"/>
        </a:solidFill>
        <a:latin typeface="Arial" charset="0"/>
        <a:ea typeface="ＭＳ Ｐゴシック" pitchFamily="1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325B"/>
    <a:srgbClr val="A3B3D3"/>
    <a:srgbClr val="486176"/>
    <a:srgbClr val="526F86"/>
    <a:srgbClr val="5776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2446" autoAdjust="0"/>
  </p:normalViewPr>
  <p:slideViewPr>
    <p:cSldViewPr>
      <p:cViewPr varScale="1">
        <p:scale>
          <a:sx n="61" d="100"/>
          <a:sy n="61" d="100"/>
        </p:scale>
        <p:origin x="-13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47A1C5-5FA5-4CC7-B6BE-1FB5147FF68F}" type="doc">
      <dgm:prSet loTypeId="urn:microsoft.com/office/officeart/2009/3/layout/PhasedProcess" loCatId="process" qsTypeId="urn:microsoft.com/office/officeart/2005/8/quickstyle/simple1" qsCatId="simple" csTypeId="urn:microsoft.com/office/officeart/2005/8/colors/accent2_3" csCatId="accent2" phldr="1"/>
      <dgm:spPr/>
      <dgm:t>
        <a:bodyPr/>
        <a:lstStyle/>
        <a:p>
          <a:endParaRPr lang="en-US"/>
        </a:p>
      </dgm:t>
    </dgm:pt>
    <dgm:pt modelId="{4F2F50B0-1B05-428E-A002-20131B4C70D8}">
      <dgm:prSet phldrT="[Text]" custT="1"/>
      <dgm:spPr/>
      <dgm:t>
        <a:bodyPr/>
        <a:lstStyle/>
        <a:p>
          <a:r>
            <a:rPr lang="en-US" sz="1600" b="1" dirty="0" smtClean="0"/>
            <a:t>Activity Performed by the </a:t>
          </a:r>
          <a:r>
            <a:rPr lang="en-US" sz="1600" b="1" dirty="0" err="1" smtClean="0"/>
            <a:t>BH</a:t>
          </a:r>
          <a:r>
            <a:rPr lang="en-US" sz="1600" b="1" dirty="0" smtClean="0"/>
            <a:t> Data Policy and Long Term Stay Task Force</a:t>
          </a:r>
          <a:endParaRPr lang="en-US" sz="1600" b="1" dirty="0"/>
        </a:p>
      </dgm:t>
    </dgm:pt>
    <dgm:pt modelId="{9595EDB0-879A-4FB3-86CC-2787C630808A}" type="parTrans" cxnId="{FC49019C-CDAF-4561-AC7E-315F74018FDC}">
      <dgm:prSet/>
      <dgm:spPr/>
      <dgm:t>
        <a:bodyPr/>
        <a:lstStyle/>
        <a:p>
          <a:endParaRPr lang="en-US"/>
        </a:p>
      </dgm:t>
    </dgm:pt>
    <dgm:pt modelId="{CD7EE1D6-9AF3-4DCD-8130-8B984FAFFE53}" type="sibTrans" cxnId="{FC49019C-CDAF-4561-AC7E-315F74018FDC}">
      <dgm:prSet/>
      <dgm:spPr/>
      <dgm:t>
        <a:bodyPr/>
        <a:lstStyle/>
        <a:p>
          <a:endParaRPr lang="en-US"/>
        </a:p>
      </dgm:t>
    </dgm:pt>
    <dgm:pt modelId="{0A8397A6-1921-44D1-A8C1-72379D180B80}">
      <dgm:prSet phldrT="[Text]" custT="1"/>
      <dgm:spPr/>
      <dgm:t>
        <a:bodyPr/>
        <a:lstStyle/>
        <a:p>
          <a:r>
            <a:rPr lang="en-US" sz="1400" dirty="0" smtClean="0"/>
            <a:t>Identify characteristics of high performing </a:t>
          </a:r>
          <a:r>
            <a:rPr lang="en-US" sz="1400" dirty="0" err="1" smtClean="0"/>
            <a:t>BH</a:t>
          </a:r>
          <a:r>
            <a:rPr lang="en-US" sz="1400" dirty="0" smtClean="0"/>
            <a:t> system</a:t>
          </a:r>
          <a:endParaRPr lang="en-US" sz="1400" dirty="0"/>
        </a:p>
      </dgm:t>
    </dgm:pt>
    <dgm:pt modelId="{05AD74D9-165D-4D5C-9D82-B28FA518B264}" type="parTrans" cxnId="{89A9DE2D-C636-4F49-93DE-83FDB39C5C37}">
      <dgm:prSet/>
      <dgm:spPr/>
      <dgm:t>
        <a:bodyPr/>
        <a:lstStyle/>
        <a:p>
          <a:endParaRPr lang="en-US"/>
        </a:p>
      </dgm:t>
    </dgm:pt>
    <dgm:pt modelId="{DD4818B1-5C34-48F9-9288-6F87F9FC512D}" type="sibTrans" cxnId="{89A9DE2D-C636-4F49-93DE-83FDB39C5C37}">
      <dgm:prSet/>
      <dgm:spPr/>
      <dgm:t>
        <a:bodyPr/>
        <a:lstStyle/>
        <a:p>
          <a:endParaRPr lang="en-US"/>
        </a:p>
      </dgm:t>
    </dgm:pt>
    <dgm:pt modelId="{7904636F-06E9-4AE3-9834-1BD2E1088998}">
      <dgm:prSet phldrT="[Text]" custT="1"/>
      <dgm:spPr/>
      <dgm:t>
        <a:bodyPr/>
        <a:lstStyle/>
        <a:p>
          <a:r>
            <a:rPr lang="en-US" sz="1800" dirty="0" smtClean="0"/>
            <a:t>Identify what to measure</a:t>
          </a:r>
          <a:endParaRPr lang="en-US" sz="1800" dirty="0"/>
        </a:p>
      </dgm:t>
    </dgm:pt>
    <dgm:pt modelId="{1FDD7ADA-90BB-4361-AFAA-5256700667A6}" type="parTrans" cxnId="{62110B79-EC21-475E-A00A-DA097C1C0F5A}">
      <dgm:prSet/>
      <dgm:spPr/>
      <dgm:t>
        <a:bodyPr/>
        <a:lstStyle/>
        <a:p>
          <a:endParaRPr lang="en-US"/>
        </a:p>
      </dgm:t>
    </dgm:pt>
    <dgm:pt modelId="{F84EBCE3-9DC4-48B4-B2AC-9CC12D920921}" type="sibTrans" cxnId="{62110B79-EC21-475E-A00A-DA097C1C0F5A}">
      <dgm:prSet/>
      <dgm:spPr/>
      <dgm:t>
        <a:bodyPr/>
        <a:lstStyle/>
        <a:p>
          <a:endParaRPr lang="en-US"/>
        </a:p>
      </dgm:t>
    </dgm:pt>
    <dgm:pt modelId="{134C75E8-D111-41F4-8B41-58D13826BED0}">
      <dgm:prSet phldrT="[Text]" custT="1"/>
      <dgm:spPr/>
      <dgm:t>
        <a:bodyPr/>
        <a:lstStyle/>
        <a:p>
          <a:r>
            <a:rPr lang="en-US" sz="1400" dirty="0" smtClean="0"/>
            <a:t>Issue report detailing measurement goals and gaps in ability to achieve those goals</a:t>
          </a:r>
          <a:endParaRPr lang="en-US" sz="1400" dirty="0"/>
        </a:p>
      </dgm:t>
    </dgm:pt>
    <dgm:pt modelId="{08796E1A-3D55-49ED-B8E9-605C7D0FBFAF}" type="parTrans" cxnId="{26F37572-A68E-4DE6-9FF3-E3920682ECAE}">
      <dgm:prSet/>
      <dgm:spPr/>
      <dgm:t>
        <a:bodyPr/>
        <a:lstStyle/>
        <a:p>
          <a:endParaRPr lang="en-US"/>
        </a:p>
      </dgm:t>
    </dgm:pt>
    <dgm:pt modelId="{F6D4DA38-F85D-410E-AF46-48EE68D15522}" type="sibTrans" cxnId="{26F37572-A68E-4DE6-9FF3-E3920682ECAE}">
      <dgm:prSet/>
      <dgm:spPr/>
      <dgm:t>
        <a:bodyPr/>
        <a:lstStyle/>
        <a:p>
          <a:endParaRPr lang="en-US"/>
        </a:p>
      </dgm:t>
    </dgm:pt>
    <dgm:pt modelId="{BAB0CE44-581E-43CB-8E30-3E5278D3BFFF}">
      <dgm:prSet phldrT="[Text]" custT="1"/>
      <dgm:spPr/>
      <dgm:t>
        <a:bodyPr/>
        <a:lstStyle/>
        <a:p>
          <a:r>
            <a:rPr lang="en-US" sz="1600" b="1" dirty="0" smtClean="0"/>
            <a:t>Activity Taken by State Agencies or Legislature</a:t>
          </a:r>
          <a:endParaRPr lang="en-US" sz="1600" b="1" dirty="0"/>
        </a:p>
      </dgm:t>
    </dgm:pt>
    <dgm:pt modelId="{C7C41615-659E-4523-9E48-DB2AE02B0204}" type="parTrans" cxnId="{34AF8DF1-3908-41A2-807E-35C7F94CB759}">
      <dgm:prSet/>
      <dgm:spPr/>
      <dgm:t>
        <a:bodyPr/>
        <a:lstStyle/>
        <a:p>
          <a:endParaRPr lang="en-US"/>
        </a:p>
      </dgm:t>
    </dgm:pt>
    <dgm:pt modelId="{BF369DFF-60FC-49CD-A92A-492BE9DD3F3C}" type="sibTrans" cxnId="{34AF8DF1-3908-41A2-807E-35C7F94CB759}">
      <dgm:prSet/>
      <dgm:spPr/>
      <dgm:t>
        <a:bodyPr/>
        <a:lstStyle/>
        <a:p>
          <a:endParaRPr lang="en-US"/>
        </a:p>
      </dgm:t>
    </dgm:pt>
    <dgm:pt modelId="{B57C0A8C-EB4B-443B-97F8-6BF0C2F14BBE}">
      <dgm:prSet phldrT="[Text]" custT="1"/>
      <dgm:spPr/>
      <dgm:t>
        <a:bodyPr/>
        <a:lstStyle/>
        <a:p>
          <a:r>
            <a:rPr lang="en-US" sz="1800" dirty="0" smtClean="0"/>
            <a:t>State might invest in BH data collection</a:t>
          </a:r>
          <a:endParaRPr lang="en-US" sz="1800" dirty="0"/>
        </a:p>
      </dgm:t>
    </dgm:pt>
    <dgm:pt modelId="{C4099CB9-1992-4026-B91E-B45CBB06C7C2}" type="parTrans" cxnId="{0446A76E-7D4A-4B26-8BD1-BFCD0D65E550}">
      <dgm:prSet/>
      <dgm:spPr/>
      <dgm:t>
        <a:bodyPr/>
        <a:lstStyle/>
        <a:p>
          <a:endParaRPr lang="en-US"/>
        </a:p>
      </dgm:t>
    </dgm:pt>
    <dgm:pt modelId="{BD00CD4C-705D-41F9-B3CC-72A16F64A2F9}" type="sibTrans" cxnId="{0446A76E-7D4A-4B26-8BD1-BFCD0D65E550}">
      <dgm:prSet/>
      <dgm:spPr/>
      <dgm:t>
        <a:bodyPr/>
        <a:lstStyle/>
        <a:p>
          <a:endParaRPr lang="en-US"/>
        </a:p>
      </dgm:t>
    </dgm:pt>
    <dgm:pt modelId="{5E76923D-930A-41CD-B418-1C76ECF9D64E}">
      <dgm:prSet phldrT="[Text]" custT="1"/>
      <dgm:spPr/>
      <dgm:t>
        <a:bodyPr/>
        <a:lstStyle/>
        <a:p>
          <a:r>
            <a:rPr lang="en-US" sz="1800" b="0" dirty="0" smtClean="0"/>
            <a:t>Laws may be changed</a:t>
          </a:r>
          <a:endParaRPr lang="en-US" sz="1800" b="0" dirty="0"/>
        </a:p>
      </dgm:t>
    </dgm:pt>
    <dgm:pt modelId="{52AAEEDC-7DC9-4AAE-9434-0C4812364150}" type="parTrans" cxnId="{FEE18E29-7438-4ED0-A3AF-3A177F291591}">
      <dgm:prSet/>
      <dgm:spPr/>
      <dgm:t>
        <a:bodyPr/>
        <a:lstStyle/>
        <a:p>
          <a:endParaRPr lang="en-US"/>
        </a:p>
      </dgm:t>
    </dgm:pt>
    <dgm:pt modelId="{FAB1E350-A47A-42BF-A182-4BB50E48EEE1}" type="sibTrans" cxnId="{FEE18E29-7438-4ED0-A3AF-3A177F291591}">
      <dgm:prSet/>
      <dgm:spPr/>
      <dgm:t>
        <a:bodyPr/>
        <a:lstStyle/>
        <a:p>
          <a:endParaRPr lang="en-US"/>
        </a:p>
      </dgm:t>
    </dgm:pt>
    <dgm:pt modelId="{09B5AC65-46FF-4994-B3F5-457E3BFE1531}">
      <dgm:prSet phldrT="[Text]" custT="1"/>
      <dgm:spPr/>
      <dgm:t>
        <a:bodyPr/>
        <a:lstStyle/>
        <a:p>
          <a:r>
            <a:rPr lang="en-US" sz="2400" b="1" dirty="0" smtClean="0"/>
            <a:t>Goal</a:t>
          </a:r>
          <a:endParaRPr lang="en-US" sz="1200" b="1" dirty="0"/>
        </a:p>
      </dgm:t>
    </dgm:pt>
    <dgm:pt modelId="{7623E614-E488-47AE-BF86-38438541DB2C}" type="parTrans" cxnId="{127394C7-C6D0-4632-B13E-026A0164D956}">
      <dgm:prSet/>
      <dgm:spPr/>
      <dgm:t>
        <a:bodyPr/>
        <a:lstStyle/>
        <a:p>
          <a:endParaRPr lang="en-US"/>
        </a:p>
      </dgm:t>
    </dgm:pt>
    <dgm:pt modelId="{50BD3478-798E-4B87-91CA-082A881459A0}" type="sibTrans" cxnId="{127394C7-C6D0-4632-B13E-026A0164D956}">
      <dgm:prSet/>
      <dgm:spPr/>
      <dgm:t>
        <a:bodyPr/>
        <a:lstStyle/>
        <a:p>
          <a:endParaRPr lang="en-US"/>
        </a:p>
      </dgm:t>
    </dgm:pt>
    <dgm:pt modelId="{A82D3000-602D-4BF5-AE0C-DD0B2020C043}">
      <dgm:prSet phldrT="[Text]" custT="1"/>
      <dgm:spPr/>
      <dgm:t>
        <a:bodyPr/>
        <a:lstStyle/>
        <a:p>
          <a:r>
            <a:rPr lang="en-US" sz="1800" dirty="0" smtClean="0"/>
            <a:t>Public Dashboard on Performance of Behavioral Health System</a:t>
          </a:r>
          <a:endParaRPr lang="en-US" sz="1800" dirty="0"/>
        </a:p>
      </dgm:t>
    </dgm:pt>
    <dgm:pt modelId="{E7EF2838-0A17-43E3-89AF-1F5C31683DE4}" type="parTrans" cxnId="{C43831FA-B9F4-448D-8968-2503DC1246C0}">
      <dgm:prSet/>
      <dgm:spPr/>
      <dgm:t>
        <a:bodyPr/>
        <a:lstStyle/>
        <a:p>
          <a:endParaRPr lang="en-US"/>
        </a:p>
      </dgm:t>
    </dgm:pt>
    <dgm:pt modelId="{5425C8E1-50FF-40EF-B1F3-2D97C86A969A}" type="sibTrans" cxnId="{C43831FA-B9F4-448D-8968-2503DC1246C0}">
      <dgm:prSet/>
      <dgm:spPr/>
      <dgm:t>
        <a:bodyPr/>
        <a:lstStyle/>
        <a:p>
          <a:endParaRPr lang="en-US"/>
        </a:p>
      </dgm:t>
    </dgm:pt>
    <dgm:pt modelId="{9C334B39-248B-4D91-A588-768ACC8A0A19}" type="pres">
      <dgm:prSet presAssocID="{CF47A1C5-5FA5-4CC7-B6BE-1FB5147FF68F}" presName="Name0" presStyleCnt="0">
        <dgm:presLayoutVars>
          <dgm:chMax val="3"/>
          <dgm:chPref val="3"/>
          <dgm:bulletEnabled val="1"/>
          <dgm:dir/>
          <dgm:animLvl val="lvl"/>
        </dgm:presLayoutVars>
      </dgm:prSet>
      <dgm:spPr/>
      <dgm:t>
        <a:bodyPr/>
        <a:lstStyle/>
        <a:p>
          <a:endParaRPr lang="en-US"/>
        </a:p>
      </dgm:t>
    </dgm:pt>
    <dgm:pt modelId="{8390A8F7-42C3-4608-9B77-CADB135D8145}" type="pres">
      <dgm:prSet presAssocID="{CF47A1C5-5FA5-4CC7-B6BE-1FB5147FF68F}" presName="arc1" presStyleLbl="node1" presStyleIdx="0" presStyleCnt="4" custLinFactNeighborX="-1664"/>
      <dgm:spPr/>
    </dgm:pt>
    <dgm:pt modelId="{8F3DAB09-DAB1-4A0E-91E7-7BDEC1D2EDB6}" type="pres">
      <dgm:prSet presAssocID="{CF47A1C5-5FA5-4CC7-B6BE-1FB5147FF68F}" presName="arc3" presStyleLbl="node1" presStyleIdx="1" presStyleCnt="4" custLinFactNeighborX="-3712"/>
      <dgm:spPr/>
    </dgm:pt>
    <dgm:pt modelId="{69877465-765C-4E72-950C-BDE5CAAF9500}" type="pres">
      <dgm:prSet presAssocID="{CF47A1C5-5FA5-4CC7-B6BE-1FB5147FF68F}" presName="parentText2" presStyleLbl="revTx" presStyleIdx="0" presStyleCnt="3" custLinFactNeighborX="-1674" custLinFactNeighborY="9377">
        <dgm:presLayoutVars>
          <dgm:chMax val="4"/>
          <dgm:chPref val="3"/>
          <dgm:bulletEnabled val="1"/>
        </dgm:presLayoutVars>
      </dgm:prSet>
      <dgm:spPr/>
      <dgm:t>
        <a:bodyPr/>
        <a:lstStyle/>
        <a:p>
          <a:endParaRPr lang="en-US"/>
        </a:p>
      </dgm:t>
    </dgm:pt>
    <dgm:pt modelId="{59A3E372-25E3-4606-BD2D-35E72B0F03D1}" type="pres">
      <dgm:prSet presAssocID="{CF47A1C5-5FA5-4CC7-B6BE-1FB5147FF68F}" presName="arc2" presStyleLbl="node1" presStyleIdx="2" presStyleCnt="4" custScaleX="114120" custLinFactNeighborX="5698" custLinFactNeighborY="478"/>
      <dgm:spPr/>
    </dgm:pt>
    <dgm:pt modelId="{DE783F96-DEB4-4F64-B574-8D413DD71B15}" type="pres">
      <dgm:prSet presAssocID="{CF47A1C5-5FA5-4CC7-B6BE-1FB5147FF68F}" presName="arc4" presStyleLbl="node1" presStyleIdx="3" presStyleCnt="4" custScaleX="89914" custLinFactNeighborX="6707" custLinFactNeighborY="478"/>
      <dgm:spPr/>
    </dgm:pt>
    <dgm:pt modelId="{95B8F4CE-075F-4299-8F00-751532C08849}" type="pres">
      <dgm:prSet presAssocID="{CF47A1C5-5FA5-4CC7-B6BE-1FB5147FF68F}" presName="parentText3" presStyleLbl="revTx" presStyleIdx="1" presStyleCnt="3" custLinFactY="-200000" custLinFactNeighborX="16142" custLinFactNeighborY="-282220">
        <dgm:presLayoutVars>
          <dgm:chMax val="1"/>
          <dgm:chPref val="1"/>
          <dgm:bulletEnabled val="1"/>
        </dgm:presLayoutVars>
      </dgm:prSet>
      <dgm:spPr/>
      <dgm:t>
        <a:bodyPr/>
        <a:lstStyle/>
        <a:p>
          <a:endParaRPr lang="en-US"/>
        </a:p>
      </dgm:t>
    </dgm:pt>
    <dgm:pt modelId="{E0E0CFF3-FD1E-403B-976C-FB9CA8BD793C}" type="pres">
      <dgm:prSet presAssocID="{CF47A1C5-5FA5-4CC7-B6BE-1FB5147FF68F}" presName="middleComposite" presStyleCnt="0"/>
      <dgm:spPr/>
    </dgm:pt>
    <dgm:pt modelId="{1EA4EAED-9D88-45D5-908F-FE79E7AB5E55}" type="pres">
      <dgm:prSet presAssocID="{B57C0A8C-EB4B-443B-97F8-6BF0C2F14BBE}" presName="circ1" presStyleLbl="vennNode1" presStyleIdx="0" presStyleCnt="8" custScaleX="145479" custScaleY="135104"/>
      <dgm:spPr/>
      <dgm:t>
        <a:bodyPr/>
        <a:lstStyle/>
        <a:p>
          <a:endParaRPr lang="en-US"/>
        </a:p>
      </dgm:t>
    </dgm:pt>
    <dgm:pt modelId="{17CC7D13-E537-473E-BE6C-26F7605363F1}" type="pres">
      <dgm:prSet presAssocID="{B57C0A8C-EB4B-443B-97F8-6BF0C2F14BBE}" presName="circ1Tx" presStyleLbl="revTx" presStyleIdx="1" presStyleCnt="3">
        <dgm:presLayoutVars>
          <dgm:chMax val="0"/>
          <dgm:chPref val="0"/>
        </dgm:presLayoutVars>
      </dgm:prSet>
      <dgm:spPr/>
      <dgm:t>
        <a:bodyPr/>
        <a:lstStyle/>
        <a:p>
          <a:endParaRPr lang="en-US"/>
        </a:p>
      </dgm:t>
    </dgm:pt>
    <dgm:pt modelId="{D383C6E8-173A-4372-9118-CA83E8AD2B03}" type="pres">
      <dgm:prSet presAssocID="{5E76923D-930A-41CD-B418-1C76ECF9D64E}" presName="circ2" presStyleLbl="vennNode1" presStyleIdx="1" presStyleCnt="8" custScaleX="121662" custScaleY="113088" custLinFactNeighborX="20095"/>
      <dgm:spPr/>
      <dgm:t>
        <a:bodyPr/>
        <a:lstStyle/>
        <a:p>
          <a:endParaRPr lang="en-US"/>
        </a:p>
      </dgm:t>
    </dgm:pt>
    <dgm:pt modelId="{47493770-BBC7-40D2-A8DA-F93628EA4C7F}" type="pres">
      <dgm:prSet presAssocID="{5E76923D-930A-41CD-B418-1C76ECF9D64E}" presName="circ2Tx" presStyleLbl="revTx" presStyleIdx="1" presStyleCnt="3">
        <dgm:presLayoutVars>
          <dgm:chMax val="0"/>
          <dgm:chPref val="0"/>
        </dgm:presLayoutVars>
      </dgm:prSet>
      <dgm:spPr/>
      <dgm:t>
        <a:bodyPr/>
        <a:lstStyle/>
        <a:p>
          <a:endParaRPr lang="en-US"/>
        </a:p>
      </dgm:t>
    </dgm:pt>
    <dgm:pt modelId="{9B506587-6E9E-49AC-B70A-8C0E0EDF1281}" type="pres">
      <dgm:prSet presAssocID="{CF47A1C5-5FA5-4CC7-B6BE-1FB5147FF68F}" presName="leftComposite" presStyleCnt="0"/>
      <dgm:spPr/>
    </dgm:pt>
    <dgm:pt modelId="{EE7B635E-EC53-4D5A-93D4-8A56B4B315FC}" type="pres">
      <dgm:prSet presAssocID="{0A8397A6-1921-44D1-A8C1-72379D180B80}" presName="childText1_1" presStyleLbl="vennNode1" presStyleIdx="2" presStyleCnt="8" custScaleX="186560" custScaleY="129133" custLinFactNeighborX="-24996" custLinFactNeighborY="-11244">
        <dgm:presLayoutVars>
          <dgm:chMax val="0"/>
          <dgm:chPref val="0"/>
        </dgm:presLayoutVars>
      </dgm:prSet>
      <dgm:spPr/>
      <dgm:t>
        <a:bodyPr/>
        <a:lstStyle/>
        <a:p>
          <a:endParaRPr lang="en-US"/>
        </a:p>
      </dgm:t>
    </dgm:pt>
    <dgm:pt modelId="{CF84F093-886F-462B-9310-C325515F6503}" type="pres">
      <dgm:prSet presAssocID="{0A8397A6-1921-44D1-A8C1-72379D180B80}" presName="ellipse1" presStyleLbl="vennNode1" presStyleIdx="3" presStyleCnt="8" custLinFactNeighborX="21456" custLinFactNeighborY="66175"/>
      <dgm:spPr/>
    </dgm:pt>
    <dgm:pt modelId="{A14CC7B7-97C9-441B-AF57-644C28129087}" type="pres">
      <dgm:prSet presAssocID="{0A8397A6-1921-44D1-A8C1-72379D180B80}" presName="ellipse2" presStyleLbl="vennNode1" presStyleIdx="4" presStyleCnt="8" custLinFactNeighborX="46644" custLinFactNeighborY="19407"/>
      <dgm:spPr/>
    </dgm:pt>
    <dgm:pt modelId="{02B14127-049B-4219-A9DA-D58B05010EB7}" type="pres">
      <dgm:prSet presAssocID="{7904636F-06E9-4AE3-9834-1BD2E1088998}" presName="childText1_2" presStyleLbl="vennNode1" presStyleIdx="5" presStyleCnt="8" custScaleX="156578" custScaleY="151695" custLinFactNeighborX="-12084" custLinFactNeighborY="19415">
        <dgm:presLayoutVars>
          <dgm:chMax val="0"/>
          <dgm:chPref val="0"/>
        </dgm:presLayoutVars>
      </dgm:prSet>
      <dgm:spPr/>
      <dgm:t>
        <a:bodyPr/>
        <a:lstStyle/>
        <a:p>
          <a:endParaRPr lang="en-US"/>
        </a:p>
      </dgm:t>
    </dgm:pt>
    <dgm:pt modelId="{0E7373A7-D725-4A63-8526-4527AF6BD413}" type="pres">
      <dgm:prSet presAssocID="{7904636F-06E9-4AE3-9834-1BD2E1088998}" presName="ellipse3" presStyleLbl="vennNode1" presStyleIdx="6" presStyleCnt="8" custLinFactNeighborX="-36320" custLinFactNeighborY="53465"/>
      <dgm:spPr/>
    </dgm:pt>
    <dgm:pt modelId="{652300C0-36EA-4641-9C96-6F6363923E40}" type="pres">
      <dgm:prSet presAssocID="{134C75E8-D111-41F4-8B41-58D13826BED0}" presName="childText1_3" presStyleLbl="vennNode1" presStyleIdx="7" presStyleCnt="8" custScaleX="192516" custScaleY="195576" custLinFactNeighborX="-28251" custLinFactNeighborY="96111">
        <dgm:presLayoutVars>
          <dgm:chMax val="0"/>
          <dgm:chPref val="0"/>
        </dgm:presLayoutVars>
      </dgm:prSet>
      <dgm:spPr/>
      <dgm:t>
        <a:bodyPr/>
        <a:lstStyle/>
        <a:p>
          <a:endParaRPr lang="en-US"/>
        </a:p>
      </dgm:t>
    </dgm:pt>
    <dgm:pt modelId="{A5802FE4-AB2A-47CB-A50C-3CEF6AFF4D2A}" type="pres">
      <dgm:prSet presAssocID="{CF47A1C5-5FA5-4CC7-B6BE-1FB5147FF68F}" presName="rightChild" presStyleLbl="node2" presStyleIdx="0" presStyleCnt="1" custScaleX="117271" custScaleY="133204" custLinFactNeighborX="23489" custLinFactNeighborY="-29">
        <dgm:presLayoutVars>
          <dgm:chMax val="0"/>
          <dgm:chPref val="0"/>
        </dgm:presLayoutVars>
      </dgm:prSet>
      <dgm:spPr/>
      <dgm:t>
        <a:bodyPr/>
        <a:lstStyle/>
        <a:p>
          <a:endParaRPr lang="en-US"/>
        </a:p>
      </dgm:t>
    </dgm:pt>
    <dgm:pt modelId="{BAD7E576-37C6-43D6-B512-2352361A14AA}" type="pres">
      <dgm:prSet presAssocID="{CF47A1C5-5FA5-4CC7-B6BE-1FB5147FF68F}" presName="parentText1" presStyleLbl="revTx" presStyleIdx="2" presStyleCnt="3" custScaleX="125854" custScaleY="163025" custLinFactY="-283061" custLinFactNeighborX="-21430" custLinFactNeighborY="-300000">
        <dgm:presLayoutVars>
          <dgm:chMax val="4"/>
          <dgm:chPref val="3"/>
          <dgm:bulletEnabled val="1"/>
        </dgm:presLayoutVars>
      </dgm:prSet>
      <dgm:spPr/>
      <dgm:t>
        <a:bodyPr/>
        <a:lstStyle/>
        <a:p>
          <a:endParaRPr lang="en-US"/>
        </a:p>
      </dgm:t>
    </dgm:pt>
  </dgm:ptLst>
  <dgm:cxnLst>
    <dgm:cxn modelId="{FEE18E29-7438-4ED0-A3AF-3A177F291591}" srcId="{BAB0CE44-581E-43CB-8E30-3E5278D3BFFF}" destId="{5E76923D-930A-41CD-B418-1C76ECF9D64E}" srcOrd="1" destOrd="0" parTransId="{52AAEEDC-7DC9-4AAE-9434-0C4812364150}" sibTransId="{FAB1E350-A47A-42BF-A182-4BB50E48EEE1}"/>
    <dgm:cxn modelId="{127394C7-C6D0-4632-B13E-026A0164D956}" srcId="{CF47A1C5-5FA5-4CC7-B6BE-1FB5147FF68F}" destId="{09B5AC65-46FF-4994-B3F5-457E3BFE1531}" srcOrd="2" destOrd="0" parTransId="{7623E614-E488-47AE-BF86-38438541DB2C}" sibTransId="{50BD3478-798E-4B87-91CA-082A881459A0}"/>
    <dgm:cxn modelId="{B0C67E64-91E2-4687-A015-75AD2653CF4C}" type="presOf" srcId="{09B5AC65-46FF-4994-B3F5-457E3BFE1531}" destId="{95B8F4CE-075F-4299-8F00-751532C08849}" srcOrd="0" destOrd="0" presId="urn:microsoft.com/office/officeart/2009/3/layout/PhasedProcess"/>
    <dgm:cxn modelId="{82C11E23-73E1-44A4-9C2A-D7F7AB03957D}" type="presOf" srcId="{4F2F50B0-1B05-428E-A002-20131B4C70D8}" destId="{BAD7E576-37C6-43D6-B512-2352361A14AA}" srcOrd="0" destOrd="0" presId="urn:microsoft.com/office/officeart/2009/3/layout/PhasedProcess"/>
    <dgm:cxn modelId="{1D93C051-AD08-4124-8B01-9AC9CD62A556}" type="presOf" srcId="{5E76923D-930A-41CD-B418-1C76ECF9D64E}" destId="{47493770-BBC7-40D2-A8DA-F93628EA4C7F}" srcOrd="1" destOrd="0" presId="urn:microsoft.com/office/officeart/2009/3/layout/PhasedProcess"/>
    <dgm:cxn modelId="{E5D65C36-9957-4FAD-90AB-91CC6E64F228}" type="presOf" srcId="{BAB0CE44-581E-43CB-8E30-3E5278D3BFFF}" destId="{69877465-765C-4E72-950C-BDE5CAAF9500}" srcOrd="0" destOrd="0" presId="urn:microsoft.com/office/officeart/2009/3/layout/PhasedProcess"/>
    <dgm:cxn modelId="{C43831FA-B9F4-448D-8968-2503DC1246C0}" srcId="{09B5AC65-46FF-4994-B3F5-457E3BFE1531}" destId="{A82D3000-602D-4BF5-AE0C-DD0B2020C043}" srcOrd="0" destOrd="0" parTransId="{E7EF2838-0A17-43E3-89AF-1F5C31683DE4}" sibTransId="{5425C8E1-50FF-40EF-B1F3-2D97C86A969A}"/>
    <dgm:cxn modelId="{F561396C-21D4-45D3-9695-1E93FD5C6CDF}" type="presOf" srcId="{B57C0A8C-EB4B-443B-97F8-6BF0C2F14BBE}" destId="{1EA4EAED-9D88-45D5-908F-FE79E7AB5E55}" srcOrd="0" destOrd="0" presId="urn:microsoft.com/office/officeart/2009/3/layout/PhasedProcess"/>
    <dgm:cxn modelId="{2ACD496C-047B-44FE-871D-0D7AF8DA9195}" type="presOf" srcId="{A82D3000-602D-4BF5-AE0C-DD0B2020C043}" destId="{A5802FE4-AB2A-47CB-A50C-3CEF6AFF4D2A}" srcOrd="0" destOrd="0" presId="urn:microsoft.com/office/officeart/2009/3/layout/PhasedProcess"/>
    <dgm:cxn modelId="{DF7CCD26-12DB-4738-B41A-FEB3E785C675}" type="presOf" srcId="{7904636F-06E9-4AE3-9834-1BD2E1088998}" destId="{02B14127-049B-4219-A9DA-D58B05010EB7}" srcOrd="0" destOrd="0" presId="urn:microsoft.com/office/officeart/2009/3/layout/PhasedProcess"/>
    <dgm:cxn modelId="{4C8E8EAB-FE60-43EA-815E-9434CE193259}" type="presOf" srcId="{B57C0A8C-EB4B-443B-97F8-6BF0C2F14BBE}" destId="{17CC7D13-E537-473E-BE6C-26F7605363F1}" srcOrd="1" destOrd="0" presId="urn:microsoft.com/office/officeart/2009/3/layout/PhasedProcess"/>
    <dgm:cxn modelId="{FC49019C-CDAF-4561-AC7E-315F74018FDC}" srcId="{CF47A1C5-5FA5-4CC7-B6BE-1FB5147FF68F}" destId="{4F2F50B0-1B05-428E-A002-20131B4C70D8}" srcOrd="0" destOrd="0" parTransId="{9595EDB0-879A-4FB3-86CC-2787C630808A}" sibTransId="{CD7EE1D6-9AF3-4DCD-8130-8B984FAFFE53}"/>
    <dgm:cxn modelId="{0446A76E-7D4A-4B26-8BD1-BFCD0D65E550}" srcId="{BAB0CE44-581E-43CB-8E30-3E5278D3BFFF}" destId="{B57C0A8C-EB4B-443B-97F8-6BF0C2F14BBE}" srcOrd="0" destOrd="0" parTransId="{C4099CB9-1992-4026-B91E-B45CBB06C7C2}" sibTransId="{BD00CD4C-705D-41F9-B3CC-72A16F64A2F9}"/>
    <dgm:cxn modelId="{96886AA5-A88B-487C-873B-D871C91C8498}" type="presOf" srcId="{CF47A1C5-5FA5-4CC7-B6BE-1FB5147FF68F}" destId="{9C334B39-248B-4D91-A588-768ACC8A0A19}" srcOrd="0" destOrd="0" presId="urn:microsoft.com/office/officeart/2009/3/layout/PhasedProcess"/>
    <dgm:cxn modelId="{34AF8DF1-3908-41A2-807E-35C7F94CB759}" srcId="{CF47A1C5-5FA5-4CC7-B6BE-1FB5147FF68F}" destId="{BAB0CE44-581E-43CB-8E30-3E5278D3BFFF}" srcOrd="1" destOrd="0" parTransId="{C7C41615-659E-4523-9E48-DB2AE02B0204}" sibTransId="{BF369DFF-60FC-49CD-A92A-492BE9DD3F3C}"/>
    <dgm:cxn modelId="{62110B79-EC21-475E-A00A-DA097C1C0F5A}" srcId="{4F2F50B0-1B05-428E-A002-20131B4C70D8}" destId="{7904636F-06E9-4AE3-9834-1BD2E1088998}" srcOrd="1" destOrd="0" parTransId="{1FDD7ADA-90BB-4361-AFAA-5256700667A6}" sibTransId="{F84EBCE3-9DC4-48B4-B2AC-9CC12D920921}"/>
    <dgm:cxn modelId="{F566B2DA-3877-41AB-9FB9-797B9F623375}" type="presOf" srcId="{0A8397A6-1921-44D1-A8C1-72379D180B80}" destId="{EE7B635E-EC53-4D5A-93D4-8A56B4B315FC}" srcOrd="0" destOrd="0" presId="urn:microsoft.com/office/officeart/2009/3/layout/PhasedProcess"/>
    <dgm:cxn modelId="{26F37572-A68E-4DE6-9FF3-E3920682ECAE}" srcId="{4F2F50B0-1B05-428E-A002-20131B4C70D8}" destId="{134C75E8-D111-41F4-8B41-58D13826BED0}" srcOrd="2" destOrd="0" parTransId="{08796E1A-3D55-49ED-B8E9-605C7D0FBFAF}" sibTransId="{F6D4DA38-F85D-410E-AF46-48EE68D15522}"/>
    <dgm:cxn modelId="{AA1D3839-50CF-4F13-B087-D91C49BF8152}" type="presOf" srcId="{134C75E8-D111-41F4-8B41-58D13826BED0}" destId="{652300C0-36EA-4641-9C96-6F6363923E40}" srcOrd="0" destOrd="0" presId="urn:microsoft.com/office/officeart/2009/3/layout/PhasedProcess"/>
    <dgm:cxn modelId="{7A852DE3-D42D-499D-8448-0374DEF41951}" type="presOf" srcId="{5E76923D-930A-41CD-B418-1C76ECF9D64E}" destId="{D383C6E8-173A-4372-9118-CA83E8AD2B03}" srcOrd="0" destOrd="0" presId="urn:microsoft.com/office/officeart/2009/3/layout/PhasedProcess"/>
    <dgm:cxn modelId="{89A9DE2D-C636-4F49-93DE-83FDB39C5C37}" srcId="{4F2F50B0-1B05-428E-A002-20131B4C70D8}" destId="{0A8397A6-1921-44D1-A8C1-72379D180B80}" srcOrd="0" destOrd="0" parTransId="{05AD74D9-165D-4D5C-9D82-B28FA518B264}" sibTransId="{DD4818B1-5C34-48F9-9288-6F87F9FC512D}"/>
    <dgm:cxn modelId="{236CD718-AA67-4302-B0F5-D30BEF8693C8}" type="presParOf" srcId="{9C334B39-248B-4D91-A588-768ACC8A0A19}" destId="{8390A8F7-42C3-4608-9B77-CADB135D8145}" srcOrd="0" destOrd="0" presId="urn:microsoft.com/office/officeart/2009/3/layout/PhasedProcess"/>
    <dgm:cxn modelId="{F4A4FB6B-91A8-4772-B635-7175EB774131}" type="presParOf" srcId="{9C334B39-248B-4D91-A588-768ACC8A0A19}" destId="{8F3DAB09-DAB1-4A0E-91E7-7BDEC1D2EDB6}" srcOrd="1" destOrd="0" presId="urn:microsoft.com/office/officeart/2009/3/layout/PhasedProcess"/>
    <dgm:cxn modelId="{7FB6364D-E60E-4E6A-9CAD-E81B542F52C9}" type="presParOf" srcId="{9C334B39-248B-4D91-A588-768ACC8A0A19}" destId="{69877465-765C-4E72-950C-BDE5CAAF9500}" srcOrd="2" destOrd="0" presId="urn:microsoft.com/office/officeart/2009/3/layout/PhasedProcess"/>
    <dgm:cxn modelId="{EDB11AED-71CF-4713-AF2D-22CEF95CD566}" type="presParOf" srcId="{9C334B39-248B-4D91-A588-768ACC8A0A19}" destId="{59A3E372-25E3-4606-BD2D-35E72B0F03D1}" srcOrd="3" destOrd="0" presId="urn:microsoft.com/office/officeart/2009/3/layout/PhasedProcess"/>
    <dgm:cxn modelId="{A3AD7535-062D-4B04-9DDD-1B6FB94F2AA6}" type="presParOf" srcId="{9C334B39-248B-4D91-A588-768ACC8A0A19}" destId="{DE783F96-DEB4-4F64-B574-8D413DD71B15}" srcOrd="4" destOrd="0" presId="urn:microsoft.com/office/officeart/2009/3/layout/PhasedProcess"/>
    <dgm:cxn modelId="{2971171A-2628-44A1-90AD-CB5E75DBE6D6}" type="presParOf" srcId="{9C334B39-248B-4D91-A588-768ACC8A0A19}" destId="{95B8F4CE-075F-4299-8F00-751532C08849}" srcOrd="5" destOrd="0" presId="urn:microsoft.com/office/officeart/2009/3/layout/PhasedProcess"/>
    <dgm:cxn modelId="{4EEE78AB-EA41-42BD-91D0-63B45256F869}" type="presParOf" srcId="{9C334B39-248B-4D91-A588-768ACC8A0A19}" destId="{E0E0CFF3-FD1E-403B-976C-FB9CA8BD793C}" srcOrd="6" destOrd="0" presId="urn:microsoft.com/office/officeart/2009/3/layout/PhasedProcess"/>
    <dgm:cxn modelId="{59E0A426-68BA-43E9-BD4C-B9074758B538}" type="presParOf" srcId="{E0E0CFF3-FD1E-403B-976C-FB9CA8BD793C}" destId="{1EA4EAED-9D88-45D5-908F-FE79E7AB5E55}" srcOrd="0" destOrd="0" presId="urn:microsoft.com/office/officeart/2009/3/layout/PhasedProcess"/>
    <dgm:cxn modelId="{A14AA2FE-F346-4EBC-84F0-79EC53647FB1}" type="presParOf" srcId="{E0E0CFF3-FD1E-403B-976C-FB9CA8BD793C}" destId="{17CC7D13-E537-473E-BE6C-26F7605363F1}" srcOrd="1" destOrd="0" presId="urn:microsoft.com/office/officeart/2009/3/layout/PhasedProcess"/>
    <dgm:cxn modelId="{8AC9AF9B-72CC-45EE-883B-6AD3B6E3F4EF}" type="presParOf" srcId="{E0E0CFF3-FD1E-403B-976C-FB9CA8BD793C}" destId="{D383C6E8-173A-4372-9118-CA83E8AD2B03}" srcOrd="2" destOrd="0" presId="urn:microsoft.com/office/officeart/2009/3/layout/PhasedProcess"/>
    <dgm:cxn modelId="{1D5F2009-228E-48D5-8266-6C1CF6E52931}" type="presParOf" srcId="{E0E0CFF3-FD1E-403B-976C-FB9CA8BD793C}" destId="{47493770-BBC7-40D2-A8DA-F93628EA4C7F}" srcOrd="3" destOrd="0" presId="urn:microsoft.com/office/officeart/2009/3/layout/PhasedProcess"/>
    <dgm:cxn modelId="{5D740BA9-134E-493C-9941-BD96CB242010}" type="presParOf" srcId="{9C334B39-248B-4D91-A588-768ACC8A0A19}" destId="{9B506587-6E9E-49AC-B70A-8C0E0EDF1281}" srcOrd="7" destOrd="0" presId="urn:microsoft.com/office/officeart/2009/3/layout/PhasedProcess"/>
    <dgm:cxn modelId="{814640E7-1EB2-4C60-B1D1-A1AA8A0CCAAA}" type="presParOf" srcId="{9B506587-6E9E-49AC-B70A-8C0E0EDF1281}" destId="{EE7B635E-EC53-4D5A-93D4-8A56B4B315FC}" srcOrd="0" destOrd="0" presId="urn:microsoft.com/office/officeart/2009/3/layout/PhasedProcess"/>
    <dgm:cxn modelId="{EF64DD03-A802-480F-A594-8A2B0D09751A}" type="presParOf" srcId="{9B506587-6E9E-49AC-B70A-8C0E0EDF1281}" destId="{CF84F093-886F-462B-9310-C325515F6503}" srcOrd="1" destOrd="0" presId="urn:microsoft.com/office/officeart/2009/3/layout/PhasedProcess"/>
    <dgm:cxn modelId="{3E2CF79F-AB18-401A-A957-C214F99CAC15}" type="presParOf" srcId="{9B506587-6E9E-49AC-B70A-8C0E0EDF1281}" destId="{A14CC7B7-97C9-441B-AF57-644C28129087}" srcOrd="2" destOrd="0" presId="urn:microsoft.com/office/officeart/2009/3/layout/PhasedProcess"/>
    <dgm:cxn modelId="{1B1BED55-1D3D-4D53-9B5A-76125751A1E6}" type="presParOf" srcId="{9B506587-6E9E-49AC-B70A-8C0E0EDF1281}" destId="{02B14127-049B-4219-A9DA-D58B05010EB7}" srcOrd="3" destOrd="0" presId="urn:microsoft.com/office/officeart/2009/3/layout/PhasedProcess"/>
    <dgm:cxn modelId="{E51683E6-B5B9-4778-9550-3D0F2B5436F2}" type="presParOf" srcId="{9B506587-6E9E-49AC-B70A-8C0E0EDF1281}" destId="{0E7373A7-D725-4A63-8526-4527AF6BD413}" srcOrd="4" destOrd="0" presId="urn:microsoft.com/office/officeart/2009/3/layout/PhasedProcess"/>
    <dgm:cxn modelId="{2AE40DFF-DF9F-4880-8BB6-54773E631D60}" type="presParOf" srcId="{9B506587-6E9E-49AC-B70A-8C0E0EDF1281}" destId="{652300C0-36EA-4641-9C96-6F6363923E40}" srcOrd="5" destOrd="0" presId="urn:microsoft.com/office/officeart/2009/3/layout/PhasedProcess"/>
    <dgm:cxn modelId="{FB34F5D3-65C3-4914-8284-94D29862DF98}" type="presParOf" srcId="{9C334B39-248B-4D91-A588-768ACC8A0A19}" destId="{A5802FE4-AB2A-47CB-A50C-3CEF6AFF4D2A}" srcOrd="8" destOrd="0" presId="urn:microsoft.com/office/officeart/2009/3/layout/PhasedProcess"/>
    <dgm:cxn modelId="{8168BF09-CEB9-4D49-8743-E25A13FA06B2}" type="presParOf" srcId="{9C334B39-248B-4D91-A588-768ACC8A0A19}" destId="{BAD7E576-37C6-43D6-B512-2352361A14AA}" srcOrd="9" destOrd="0" presId="urn:microsoft.com/office/officeart/2009/3/layout/Phased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90A8F7-42C3-4608-9B77-CADB135D8145}">
      <dsp:nvSpPr>
        <dsp:cNvPr id="0" name=""/>
        <dsp:cNvSpPr/>
      </dsp:nvSpPr>
      <dsp:spPr>
        <a:xfrm rot="5400000">
          <a:off x="26146" y="1071183"/>
          <a:ext cx="3021627" cy="3022092"/>
        </a:xfrm>
        <a:prstGeom prst="blockArc">
          <a:avLst>
            <a:gd name="adj1" fmla="val 13500000"/>
            <a:gd name="adj2" fmla="val 18900000"/>
            <a:gd name="adj3" fmla="val 4960"/>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3DAB09-DAB1-4A0E-91E7-7BDEC1D2EDB6}">
      <dsp:nvSpPr>
        <dsp:cNvPr id="0" name=""/>
        <dsp:cNvSpPr/>
      </dsp:nvSpPr>
      <dsp:spPr>
        <a:xfrm rot="16200000">
          <a:off x="3074128" y="1071183"/>
          <a:ext cx="3021627" cy="3022092"/>
        </a:xfrm>
        <a:prstGeom prst="blockArc">
          <a:avLst>
            <a:gd name="adj1" fmla="val 13500000"/>
            <a:gd name="adj2" fmla="val 18900000"/>
            <a:gd name="adj3" fmla="val 4960"/>
          </a:avLst>
        </a:prstGeom>
        <a:solidFill>
          <a:schemeClr val="accent2">
            <a:shade val="80000"/>
            <a:hueOff val="0"/>
            <a:satOff val="-9340"/>
            <a:lumOff val="105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877465-765C-4E72-950C-BDE5CAAF9500}">
      <dsp:nvSpPr>
        <dsp:cNvPr id="0" name=""/>
        <dsp:cNvSpPr/>
      </dsp:nvSpPr>
      <dsp:spPr>
        <a:xfrm>
          <a:off x="3505201" y="3752851"/>
          <a:ext cx="2294229" cy="6045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Activity Taken by State Agencies or Legislature</a:t>
          </a:r>
          <a:endParaRPr lang="en-US" sz="1600" b="1" kern="1200" dirty="0"/>
        </a:p>
      </dsp:txBody>
      <dsp:txXfrm>
        <a:off x="3505201" y="3752851"/>
        <a:ext cx="2294229" cy="604519"/>
      </dsp:txXfrm>
    </dsp:sp>
    <dsp:sp modelId="{59A3E372-25E3-4606-BD2D-35E72B0F03D1}">
      <dsp:nvSpPr>
        <dsp:cNvPr id="0" name=""/>
        <dsp:cNvSpPr/>
      </dsp:nvSpPr>
      <dsp:spPr>
        <a:xfrm rot="5400000">
          <a:off x="3261581" y="872267"/>
          <a:ext cx="3021627" cy="3448811"/>
        </a:xfrm>
        <a:prstGeom prst="blockArc">
          <a:avLst>
            <a:gd name="adj1" fmla="val 13500000"/>
            <a:gd name="adj2" fmla="val 18900000"/>
            <a:gd name="adj3" fmla="val 4960"/>
          </a:avLst>
        </a:prstGeom>
        <a:solidFill>
          <a:schemeClr val="accent2">
            <a:shade val="80000"/>
            <a:hueOff val="0"/>
            <a:satOff val="-18679"/>
            <a:lumOff val="211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783F96-DEB4-4F64-B574-8D413DD71B15}">
      <dsp:nvSpPr>
        <dsp:cNvPr id="0" name=""/>
        <dsp:cNvSpPr/>
      </dsp:nvSpPr>
      <dsp:spPr>
        <a:xfrm rot="16200000">
          <a:off x="6401033" y="1238030"/>
          <a:ext cx="3021627" cy="2717283"/>
        </a:xfrm>
        <a:prstGeom prst="blockArc">
          <a:avLst>
            <a:gd name="adj1" fmla="val 13500000"/>
            <a:gd name="adj2" fmla="val 18900000"/>
            <a:gd name="adj3" fmla="val 4960"/>
          </a:avLst>
        </a:prstGeom>
        <a:solidFill>
          <a:schemeClr val="accent2">
            <a:shade val="80000"/>
            <a:hueOff val="0"/>
            <a:satOff val="-28019"/>
            <a:lumOff val="31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B8F4CE-075F-4299-8F00-751532C08849}">
      <dsp:nvSpPr>
        <dsp:cNvPr id="0" name=""/>
        <dsp:cNvSpPr/>
      </dsp:nvSpPr>
      <dsp:spPr>
        <a:xfrm>
          <a:off x="6705604" y="781053"/>
          <a:ext cx="2294229" cy="6045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Goal</a:t>
          </a:r>
          <a:endParaRPr lang="en-US" sz="1200" b="1" kern="1200" dirty="0"/>
        </a:p>
      </dsp:txBody>
      <dsp:txXfrm>
        <a:off x="6705604" y="781053"/>
        <a:ext cx="2294229" cy="604519"/>
      </dsp:txXfrm>
    </dsp:sp>
    <dsp:sp modelId="{1EA4EAED-9D88-45D5-908F-FE79E7AB5E55}">
      <dsp:nvSpPr>
        <dsp:cNvPr id="0" name=""/>
        <dsp:cNvSpPr/>
      </dsp:nvSpPr>
      <dsp:spPr>
        <a:xfrm>
          <a:off x="3237506" y="1695452"/>
          <a:ext cx="2014066" cy="1870431"/>
        </a:xfrm>
        <a:prstGeom prst="ellipse">
          <a:avLst/>
        </a:prstGeom>
        <a:solidFill>
          <a:schemeClr val="accent2">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t>State might invest in BH data collection</a:t>
          </a:r>
          <a:endParaRPr lang="en-US" sz="1800" kern="1200" dirty="0"/>
        </a:p>
      </dsp:txBody>
      <dsp:txXfrm>
        <a:off x="3518750" y="1916016"/>
        <a:ext cx="1161263" cy="1429303"/>
      </dsp:txXfrm>
    </dsp:sp>
    <dsp:sp modelId="{D383C6E8-173A-4372-9118-CA83E8AD2B03}">
      <dsp:nvSpPr>
        <dsp:cNvPr id="0" name=""/>
        <dsp:cNvSpPr/>
      </dsp:nvSpPr>
      <dsp:spPr>
        <a:xfrm>
          <a:off x="4678368" y="1847851"/>
          <a:ext cx="1684335" cy="1565633"/>
        </a:xfrm>
        <a:prstGeom prst="ellipse">
          <a:avLst/>
        </a:prstGeom>
        <a:solidFill>
          <a:schemeClr val="accent2">
            <a:shade val="80000"/>
            <a:alpha val="50000"/>
            <a:hueOff val="0"/>
            <a:satOff val="-4003"/>
            <a:lumOff val="453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0" kern="1200" dirty="0" smtClean="0"/>
            <a:t>Laws may be changed</a:t>
          </a:r>
          <a:endParaRPr lang="en-US" sz="1800" b="0" kern="1200" dirty="0"/>
        </a:p>
      </dsp:txBody>
      <dsp:txXfrm>
        <a:off x="5156355" y="2032473"/>
        <a:ext cx="971148" cy="1196389"/>
      </dsp:txXfrm>
    </dsp:sp>
    <dsp:sp modelId="{EE7B635E-EC53-4D5A-93D4-8A56B4B315FC}">
      <dsp:nvSpPr>
        <dsp:cNvPr id="0" name=""/>
        <dsp:cNvSpPr/>
      </dsp:nvSpPr>
      <dsp:spPr>
        <a:xfrm>
          <a:off x="195019" y="1123954"/>
          <a:ext cx="1786180" cy="1236386"/>
        </a:xfrm>
        <a:prstGeom prst="ellipse">
          <a:avLst/>
        </a:prstGeom>
        <a:solidFill>
          <a:schemeClr val="accent2">
            <a:shade val="80000"/>
            <a:alpha val="50000"/>
            <a:hueOff val="0"/>
            <a:satOff val="-8005"/>
            <a:lumOff val="90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Identify characteristics of high performing </a:t>
          </a:r>
          <a:r>
            <a:rPr lang="en-US" sz="1400" kern="1200" dirty="0" err="1" smtClean="0"/>
            <a:t>BH</a:t>
          </a:r>
          <a:r>
            <a:rPr lang="en-US" sz="1400" kern="1200" dirty="0" smtClean="0"/>
            <a:t> system</a:t>
          </a:r>
          <a:endParaRPr lang="en-US" sz="1400" kern="1200" dirty="0"/>
        </a:p>
      </dsp:txBody>
      <dsp:txXfrm>
        <a:off x="456599" y="1305019"/>
        <a:ext cx="1263020" cy="874256"/>
      </dsp:txXfrm>
    </dsp:sp>
    <dsp:sp modelId="{CF84F093-886F-462B-9310-C325515F6503}">
      <dsp:nvSpPr>
        <dsp:cNvPr id="0" name=""/>
        <dsp:cNvSpPr/>
      </dsp:nvSpPr>
      <dsp:spPr>
        <a:xfrm>
          <a:off x="596505" y="2482644"/>
          <a:ext cx="470296" cy="470108"/>
        </a:xfrm>
        <a:prstGeom prst="ellipse">
          <a:avLst/>
        </a:prstGeom>
        <a:solidFill>
          <a:schemeClr val="accent2">
            <a:shade val="80000"/>
            <a:alpha val="50000"/>
            <a:hueOff val="0"/>
            <a:satOff val="-12008"/>
            <a:lumOff val="136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14CC7B7-97C9-441B-AF57-644C28129087}">
      <dsp:nvSpPr>
        <dsp:cNvPr id="0" name=""/>
        <dsp:cNvSpPr/>
      </dsp:nvSpPr>
      <dsp:spPr>
        <a:xfrm>
          <a:off x="2012353" y="1612483"/>
          <a:ext cx="273647" cy="273468"/>
        </a:xfrm>
        <a:prstGeom prst="ellipse">
          <a:avLst/>
        </a:prstGeom>
        <a:solidFill>
          <a:schemeClr val="accent2">
            <a:shade val="80000"/>
            <a:alpha val="50000"/>
            <a:hueOff val="0"/>
            <a:satOff val="-16011"/>
            <a:lumOff val="181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2B14127-049B-4219-A9DA-D58B05010EB7}">
      <dsp:nvSpPr>
        <dsp:cNvPr id="0" name=""/>
        <dsp:cNvSpPr/>
      </dsp:nvSpPr>
      <dsp:spPr>
        <a:xfrm>
          <a:off x="1396478" y="1881344"/>
          <a:ext cx="1499123" cy="1452406"/>
        </a:xfrm>
        <a:prstGeom prst="ellipse">
          <a:avLst/>
        </a:prstGeom>
        <a:solidFill>
          <a:schemeClr val="accent2">
            <a:shade val="80000"/>
            <a:alpha val="50000"/>
            <a:hueOff val="0"/>
            <a:satOff val="-20014"/>
            <a:lumOff val="22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Identify what to measure</a:t>
          </a:r>
          <a:endParaRPr lang="en-US" sz="1800" kern="1200" dirty="0"/>
        </a:p>
      </dsp:txBody>
      <dsp:txXfrm>
        <a:off x="1616019" y="2094044"/>
        <a:ext cx="1060041" cy="1027006"/>
      </dsp:txXfrm>
    </dsp:sp>
    <dsp:sp modelId="{0E7373A7-D725-4A63-8526-4527AF6BD413}">
      <dsp:nvSpPr>
        <dsp:cNvPr id="0" name=""/>
        <dsp:cNvSpPr/>
      </dsp:nvSpPr>
      <dsp:spPr>
        <a:xfrm>
          <a:off x="1783753" y="3105150"/>
          <a:ext cx="273647" cy="273468"/>
        </a:xfrm>
        <a:prstGeom prst="ellipse">
          <a:avLst/>
        </a:prstGeom>
        <a:solidFill>
          <a:schemeClr val="accent2">
            <a:shade val="80000"/>
            <a:alpha val="50000"/>
            <a:hueOff val="0"/>
            <a:satOff val="-24016"/>
            <a:lumOff val="272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52300C0-36EA-4641-9C96-6F6363923E40}">
      <dsp:nvSpPr>
        <dsp:cNvPr id="0" name=""/>
        <dsp:cNvSpPr/>
      </dsp:nvSpPr>
      <dsp:spPr>
        <a:xfrm>
          <a:off x="152404" y="2952747"/>
          <a:ext cx="1843204" cy="1872546"/>
        </a:xfrm>
        <a:prstGeom prst="ellipse">
          <a:avLst/>
        </a:prstGeom>
        <a:solidFill>
          <a:schemeClr val="accent2">
            <a:shade val="80000"/>
            <a:alpha val="50000"/>
            <a:hueOff val="0"/>
            <a:satOff val="-28019"/>
            <a:lumOff val="31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Issue report detailing measurement goals and gaps in ability to achieve those goals</a:t>
          </a:r>
          <a:endParaRPr lang="en-US" sz="1400" kern="1200" dirty="0"/>
        </a:p>
      </dsp:txBody>
      <dsp:txXfrm>
        <a:off x="422335" y="3226975"/>
        <a:ext cx="1303342" cy="1324090"/>
      </dsp:txXfrm>
    </dsp:sp>
    <dsp:sp modelId="{A5802FE4-AB2A-47CB-A50C-3CEF6AFF4D2A}">
      <dsp:nvSpPr>
        <dsp:cNvPr id="0" name=""/>
        <dsp:cNvSpPr/>
      </dsp:nvSpPr>
      <dsp:spPr>
        <a:xfrm>
          <a:off x="6858007" y="1402506"/>
          <a:ext cx="2069589" cy="2350348"/>
        </a:xfrm>
        <a:prstGeom prst="ellipse">
          <a:avLst/>
        </a:prstGeom>
        <a:solidFill>
          <a:schemeClr val="accent2">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Public Dashboard on Performance of Behavioral Health System</a:t>
          </a:r>
          <a:endParaRPr lang="en-US" sz="1800" kern="1200" dirty="0"/>
        </a:p>
      </dsp:txBody>
      <dsp:txXfrm>
        <a:off x="7161091" y="1746706"/>
        <a:ext cx="1463421" cy="1661948"/>
      </dsp:txXfrm>
    </dsp:sp>
    <dsp:sp modelId="{BAD7E576-37C6-43D6-B512-2352361A14AA}">
      <dsp:nvSpPr>
        <dsp:cNvPr id="0" name=""/>
        <dsp:cNvSpPr/>
      </dsp:nvSpPr>
      <dsp:spPr>
        <a:xfrm>
          <a:off x="0" y="0"/>
          <a:ext cx="2887379" cy="985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Activity Performed by the </a:t>
          </a:r>
          <a:r>
            <a:rPr lang="en-US" sz="1600" b="1" kern="1200" dirty="0" err="1" smtClean="0"/>
            <a:t>BH</a:t>
          </a:r>
          <a:r>
            <a:rPr lang="en-US" sz="1600" b="1" kern="1200" dirty="0" smtClean="0"/>
            <a:t> Data Policy and Long Term Stay Task Force</a:t>
          </a:r>
          <a:endParaRPr lang="en-US" sz="1600" b="1" kern="1200" dirty="0"/>
        </a:p>
      </dsp:txBody>
      <dsp:txXfrm>
        <a:off x="0" y="0"/>
        <a:ext cx="2887379" cy="985517"/>
      </dsp:txXfrm>
    </dsp:sp>
  </dsp:spTree>
</dsp:drawing>
</file>

<file path=ppt/diagrams/layout1.xml><?xml version="1.0" encoding="utf-8"?>
<dgm:layoutDef xmlns:dgm="http://schemas.openxmlformats.org/drawingml/2006/diagram" xmlns:a="http://schemas.openxmlformats.org/drawingml/2006/main" uniqueId="urn:microsoft.com/office/officeart/2009/3/layout/PhasedProcess">
  <dgm:title val=""/>
  <dgm:desc val=""/>
  <dgm:catLst>
    <dgm:cat type="process" pri="12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30">
          <dgm:prSet phldr="1"/>
        </dgm:pt>
        <dgm:pt modelId="31">
          <dgm:prSet phldr="1"/>
        </dgm:pt>
      </dgm:ptLst>
      <dgm:cxnLst>
        <dgm:cxn modelId="40" srcId="0" destId="10" srcOrd="0" destOrd="0"/>
        <dgm:cxn modelId="16" srcId="10" destId="11" srcOrd="0" destOrd="0"/>
        <dgm:cxn modelId="17" srcId="10" destId="12" srcOrd="1" destOrd="0"/>
        <dgm:cxn modelId="18" srcId="10" destId="13" srcOrd="2" destOrd="0"/>
        <dgm:cxn modelId="50" srcId="0" destId="20" srcOrd="1" destOrd="0"/>
        <dgm:cxn modelId="60" srcId="0" destId="30" srcOrd="2" destOrd="0"/>
        <dgm:cxn modelId="32" srcId="30" destId="31" srcOrd="0" destOrd="0"/>
        <dgm:cxn modelId="26" srcId="20" destId="21" srcOrd="0" destOrd="0"/>
        <dgm:cxn modelId="27" srcId="20" destId="22" srcOrd="1" destOrd="0"/>
      </dgm:cxnLst>
      <dgm:bg/>
      <dgm:whole/>
    </dgm:dataModel>
  </dgm:clrData>
  <dgm:layoutNode name="Name0">
    <dgm:varLst>
      <dgm:chMax val="3"/>
      <dgm:chPref val="3"/>
      <dgm:bulletEnabled val="1"/>
      <dgm:dir/>
      <dgm:animLvl val="lvl"/>
    </dgm:varLst>
    <dgm:shape xmlns:r="http://schemas.openxmlformats.org/officeDocument/2006/relationships" r:blip="">
      <dgm:adjLst/>
    </dgm:shape>
    <dgm:choose name="Name1">
      <dgm:if name="Name2" axis="ch" ptType="node" func="cnt" op="gte" val="3">
        <dgm:alg type="composite">
          <dgm:param type="ar" val="2.8316"/>
        </dgm:alg>
        <dgm:choose name="Name3">
          <dgm:if name="Name4"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567"/>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rightChild" refType="w" fact="0.713"/>
              <dgm:constr type="t" for="ch" forName="rightChild" refType="h" fact="0.1934"/>
              <dgm:constr type="w" for="ch" forName="rightChild" refType="w" fact="0.193"/>
              <dgm:constr type="h" for="ch" forName="rightChild" refType="h" fact="0.5464"/>
              <dgm:constr type="l" for="ch" forName="parentText1" refType="w" fact="0.0621"/>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6845"/>
              <dgm:constr type="t" for="ch" forName="parentText3" refType="h" fact="0.8128"/>
              <dgm:constr type="w" for="ch" forName="parentText3" refType="w" fact="0.2509"/>
              <dgm:constr type="h" for="ch" forName="parentText3" refType="h" fact="0.1872"/>
            </dgm:constrLst>
          </dgm:if>
          <dgm:else name="Name5">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parentText3"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rightChild" refType="primFontSz" refFor="des" refForName="parentText1" op="lte"/>
              <dgm:constr type="primFontSz" for="des" forName="rightChild" refType="primFontSz" refFor="des" refForName="parentText2" op="lte"/>
              <dgm:constr type="primFontSz" for="des" forName="rightChild"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72"/>
              <dgm:constr type="t" for="ch" forName="leftComposite" refType="h" fact="0.1159"/>
              <dgm:constr type="w" for="ch" forName="leftComposite" refType="w" fact="0.2455"/>
              <dgm:constr type="h" for="ch" forName="leftComposite" refType="h" fact="0.6953"/>
              <dgm:constr type="l" for="ch" forName="middleComposite" refType="w" fact="0.365"/>
              <dgm:constr type="t" for="ch" forName="middleComposite" refType="h" fact="0.1545"/>
              <dgm:constr type="w" for="ch" forName="middleComposite" refType="w" fact="0.2728"/>
              <dgm:constr type="h" for="ch" forName="middleComposite" refType="h" fact="0.6567"/>
              <dgm:constr type="l" for="ch" forName="rightChild" refType="w" fact="0.09"/>
              <dgm:constr type="t" for="ch" forName="rightChild" refType="h" fact="0.1934"/>
              <dgm:constr type="w" for="ch" forName="rightChild" refType="w" fact="0.193"/>
              <dgm:constr type="h" for="ch" forName="rightChild" refType="h" fact="0.5464"/>
              <dgm:constr type="l" for="ch" forName="arc1" refType="w" fact="0"/>
              <dgm:constr type="t" for="ch" forName="arc1" refType="h" fact="0"/>
              <dgm:constr type="w" for="ch" forName="arc1" refType="w" fact="0.3305"/>
              <dgm:constr type="h" for="ch" forName="arc1" refType="h" fact="0.9357"/>
              <dgm:constr type="l" for="ch" forName="arc2" refType="w" fact="0.3295"/>
              <dgm:constr type="t" for="ch" forName="arc2" refType="h" fact="0"/>
              <dgm:constr type="w" for="ch" forName="arc2" refType="w" fact="0.3305"/>
              <dgm:constr type="h" for="ch" forName="arc2" refType="h" fact="0.9357"/>
              <dgm:constr type="l" for="ch" forName="arc3" refType="w" fact="0.3401"/>
              <dgm:constr type="t" for="ch" forName="arc3" refType="h" fact="0"/>
              <dgm:constr type="w" for="ch" forName="arc3" refType="w" fact="0.3305"/>
              <dgm:constr type="h" for="ch" forName="arc3" refType="h" fact="0.9357"/>
              <dgm:constr type="l" for="ch" forName="arc4" refType="w" fact="0.6695"/>
              <dgm:constr type="t" for="ch" forName="arc4" refType="h" fact="0"/>
              <dgm:constr type="w" for="ch" forName="arc4" refType="w" fact="0.3305"/>
              <dgm:constr type="h" for="ch" forName="arc4" refType="h" fact="0.9357"/>
              <dgm:constr type="l" for="ch" forName="parentText1" refType="w" fact="0.7"/>
              <dgm:constr type="t" for="ch" forName="parentText1" refType="h" fact="0.8128"/>
              <dgm:constr type="w" for="ch" forName="parentText1" refType="w" fact="0.2509"/>
              <dgm:constr type="h" for="ch" forName="parentText1" refType="h" fact="0.1872"/>
              <dgm:constr type="l" for="ch" forName="parentText2" refType="w" fact="0.3792"/>
              <dgm:constr type="t" for="ch" forName="parentText2" refType="h" fact="0.8128"/>
              <dgm:constr type="w" for="ch" forName="parentText2" refType="w" fact="0.2509"/>
              <dgm:constr type="h" for="ch" forName="parentText2" refType="h" fact="0.1872"/>
              <dgm:constr type="l" for="ch" forName="parentText3" refType="w" fact="0.062"/>
              <dgm:constr type="t" for="ch" forName="parentText3" refType="h" fact="0.8128"/>
              <dgm:constr type="w" for="ch" forName="parentText3" refType="w" fact="0.2509"/>
              <dgm:constr type="h" for="ch" forName="parentText3" refType="h" fact="0.1872"/>
            </dgm:constrLst>
          </dgm:else>
        </dgm:choose>
      </dgm:if>
      <dgm:if name="Name6" axis="ch" ptType="node" func="cnt" op="gte" val="2">
        <dgm:alg type="composite">
          <dgm:param type="ar" val="1.8986"/>
        </dgm:alg>
        <dgm:choose name="Name7">
          <dgm:if name="Name8" func="var" arg="dir" op="equ" val="norm">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0941"/>
              <dgm:constr type="t" for="ch" forName="leftComposite" refType="h" fact="0.1159"/>
              <dgm:constr type="w" for="ch" forName="leftComposite" refType="w" fact="0.3469"/>
              <dgm:constr type="h" for="ch" forName="leftComposite" refType="h" fact="0.6953"/>
              <dgm:constr type="l" for="ch" forName="middleComposite" refType="w" fact="0.5782"/>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1" refType="w" fact="0.0926"/>
              <dgm:constr type="t" for="ch" forName="parentText1" refType="h" fact="0.8128"/>
              <dgm:constr type="w" for="ch" forName="parentText1" refType="w" fact="0.3742"/>
              <dgm:constr type="h" for="ch" forName="parentText1" refType="h" fact="0.1872"/>
              <dgm:constr type="l" for="ch" forName="parentText2" refType="w" fact="0.5655"/>
              <dgm:constr type="t" for="ch" forName="parentText2" refType="h" fact="0.8128"/>
              <dgm:constr type="w" for="ch" forName="parentText2" refType="w" fact="0.3742"/>
              <dgm:constr type="h" for="ch" forName="parentText2" refType="h" fact="0.1872"/>
            </dgm:constrLst>
          </dgm:if>
          <dgm:else name="Name9">
            <dgm:constrLst>
              <dgm:constr type="primFontSz" for="des" forName="parentText1" val="65"/>
              <dgm:constr type="primFontSz" for="des" forName="childText1_1" val="65"/>
              <dgm:constr type="primFontSz" for="des" forName="circ1Tx" val="65"/>
              <dgm:constr type="primFontSz" for="des" forName="parentText2" refType="primFontSz" refFor="des" refForName="parentText1" op="equ"/>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irc1Tx" refType="primFontSz" refFor="des" refForName="parentText1" op="lte"/>
              <dgm:constr type="primFontSz" for="des" forName="circ2Tx" refType="primFontSz" refFor="des" refForName="parentText1" op="lte"/>
              <dgm:constr type="primFontSz" for="des" forName="circ3Tx" refType="primFontSz" refFor="des" refForName="parentText1" op="lte"/>
              <dgm:constr type="primFontSz" for="des" forName="circ4Tx" refType="primFontSz" refFor="des" refForName="parentText1" op="lte"/>
              <dgm:constr type="primFontSz" for="des" forName="circ1Tx" refType="primFontSz" refFor="des" refForName="parentText2" op="lte"/>
              <dgm:constr type="primFontSz" for="des" forName="circ2Tx" refType="primFontSz" refFor="des" refForName="parentText2" op="lte"/>
              <dgm:constr type="primFontSz" for="des" forName="circ3Tx" refType="primFontSz" refFor="des" refForName="parentText2" op="lte"/>
              <dgm:constr type="primFontSz" for="des" forName="circ4Tx" refType="primFontSz" refFor="des" refForName="parentText2" op="lte"/>
              <dgm:constr type="primFontSz" for="des" forName="circ1Tx" refType="primFontSz" refFor="des" refForName="parentText3" op="lte"/>
              <dgm:constr type="primFontSz" for="des" forName="circ2Tx" refType="primFontSz" refFor="des" refForName="parentText3" op="lte"/>
              <dgm:constr type="primFontSz" for="des" forName="circ3Tx" refType="primFontSz" refFor="des" refForName="parentText3" op="lte"/>
              <dgm:constr type="primFontSz" for="des" forName="circ4Tx"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primFontSz" for="des" forName="circ2Tx" refType="primFontSz" refFor="des" refForName="circ1Tx" op="equ"/>
              <dgm:constr type="primFontSz" for="des" forName="circ3Tx" refType="primFontSz" refFor="des" refForName="circ1Tx" op="equ"/>
              <dgm:constr type="primFontSz" for="des" forName="circ4Tx" refType="primFontSz" refFor="des" refForName="circ1Tx" op="equ"/>
              <dgm:constr type="l" for="ch" forName="leftComposite" refType="w" fact="0.592"/>
              <dgm:constr type="t" for="ch" forName="leftComposite" refType="h" fact="0.1159"/>
              <dgm:constr type="w" for="ch" forName="leftComposite" refType="w" fact="0.3469"/>
              <dgm:constr type="h" for="ch" forName="leftComposite" refType="h" fact="0.6953"/>
              <dgm:constr type="l" for="ch" forName="middleComposite" refType="w" fact="0.0941"/>
              <dgm:constr type="t" for="ch" forName="middleComposite" refType="h" fact="0.1159"/>
              <dgm:constr type="w" for="ch" forName="middleComposite" refType="w" fact="0.3389"/>
              <dgm:constr type="h" for="ch" forName="middleComposite" refType="h" fact="0.6567"/>
              <dgm:constr type="l" for="ch" forName="arc1" refType="w" fact="0"/>
              <dgm:constr type="t" for="ch" forName="arc1" refType="h" fact="0"/>
              <dgm:constr type="w" for="ch" forName="arc1" refType="w" fact="0.4928"/>
              <dgm:constr type="h" for="ch" forName="arc1" refType="h" fact="0.9357"/>
              <dgm:constr type="l" for="ch" forName="arc3" refType="w" fact="0.5072"/>
              <dgm:constr type="t" for="ch" forName="arc3" refType="h" fact="0"/>
              <dgm:constr type="w" for="ch" forName="arc3" refType="w" fact="0.4928"/>
              <dgm:constr type="h" for="ch" forName="arc3" refType="h" fact="0.9357"/>
              <dgm:constr type="l" for="ch" forName="parentText2" refType="w" fact="0.0926"/>
              <dgm:constr type="t" for="ch" forName="parentText2" refType="h" fact="0.8128"/>
              <dgm:constr type="w" for="ch" forName="parentText2" refType="w" fact="0.3742"/>
              <dgm:constr type="h" for="ch" forName="parentText2" refType="h" fact="0.1872"/>
              <dgm:constr type="l" for="ch" forName="parentText1" refType="w" fact="0.5655"/>
              <dgm:constr type="t" for="ch" forName="parentText1" refType="h" fact="0.8128"/>
              <dgm:constr type="w" for="ch" forName="parentText1" refType="w" fact="0.3742"/>
              <dgm:constr type="h" for="ch" forName="parentText1" refType="h" fact="0.1872"/>
            </dgm:constrLst>
          </dgm:else>
        </dgm:choose>
      </dgm:if>
      <dgm:else name="Name10">
        <dgm:alg type="composite">
          <dgm:param type="ar" val="0.8036"/>
        </dgm:alg>
        <dgm:constrLst>
          <dgm:constr type="primFontSz" for="des" forName="parentText1" val="65"/>
          <dgm:constr type="primFontSz" for="des" forName="childText1_1" val="65"/>
          <dgm:constr type="primFontSz" for="des" forName="childText1_1" refType="primFontSz" refFor="des" refForName="parentText1" op="lte"/>
          <dgm:constr type="primFontSz" for="des" forName="childText1_2" refType="primFontSz" refFor="des" refForName="parentText1" op="lte"/>
          <dgm:constr type="primFontSz" for="des" forName="childText1_3" refType="primFontSz" refFor="des" refForName="parentText1" op="lte"/>
          <dgm:constr type="primFontSz" for="des" forName="childText1_4" refType="primFontSz" refFor="des" refForName="parentText1" op="lte"/>
          <dgm:constr type="primFontSz" for="des" forName="childText1_1" refType="primFontSz" refFor="des" refForName="parentText2" op="lte"/>
          <dgm:constr type="primFontSz" for="des" forName="childText1_2" refType="primFontSz" refFor="des" refForName="parentText2" op="lte"/>
          <dgm:constr type="primFontSz" for="des" forName="childText1_3" refType="primFontSz" refFor="des" refForName="parentText2" op="lte"/>
          <dgm:constr type="primFontSz" for="des" forName="childText1_4" refType="primFontSz" refFor="des" refForName="parentText2" op="lte"/>
          <dgm:constr type="primFontSz" for="des" forName="childText1_1" refType="primFontSz" refFor="des" refForName="parentText3" op="lte"/>
          <dgm:constr type="primFontSz" for="des" forName="childText1_2" refType="primFontSz" refFor="des" refForName="parentText3" op="lte"/>
          <dgm:constr type="primFontSz" for="des" forName="childText1_3" refType="primFontSz" refFor="des" refForName="parentText3" op="lte"/>
          <dgm:constr type="primFontSz" for="des" forName="childText1_4" refType="primFontSz" refFor="des" refForName="parentText3" op="lte"/>
          <dgm:constr type="primFontSz" for="des" forName="childText1_2" refType="primFontSz" refFor="des" refForName="childText1_1" op="equ"/>
          <dgm:constr type="primFontSz" for="des" forName="childText1_3" refType="primFontSz" refFor="des" refForName="childText1_1" op="equ"/>
          <dgm:constr type="primFontSz" for="des" forName="childText1_4" refType="primFontSz" refFor="des" refForName="childText1_1" op="equ"/>
          <dgm:constr type="l" for="ch" forName="leftComposite" refType="w" fact="0"/>
          <dgm:constr type="t" for="ch" forName="leftComposite" refType="h" fact="0.1159"/>
          <dgm:constr type="w" for="ch" forName="leftComposite" refType="w"/>
          <dgm:constr type="h" for="ch" forName="leftComposite" refType="h" fact="0.6953"/>
          <dgm:constr type="l" for="ch" forName="parentText1" refType="w" fact="0"/>
          <dgm:constr type="t" for="ch" forName="parentText1" refType="h" fact="0.8128"/>
          <dgm:constr type="w" for="ch" forName="parentText1" refType="w"/>
          <dgm:constr type="h" for="ch" forName="parentText1" refType="h" fact="0.1872"/>
        </dgm:constrLst>
      </dgm:else>
    </dgm:choose>
    <dgm:choose name="Name11">
      <dgm:if name="Name12" axis="ch" ptType="node" func="cnt" op="gte" val="1">
        <dgm:choose name="Name13">
          <dgm:if name="Name14" axis="ch" ptType="node" func="cnt" op="gte" val="2">
            <dgm:layoutNode name="arc1">
              <dgm:alg type="sp"/>
              <dgm:shape xmlns:r="http://schemas.openxmlformats.org/officeDocument/2006/relationships" rot="90" type="blockArc" r:blip="">
                <dgm:adjLst>
                  <dgm:adj idx="1" val="-135"/>
                  <dgm:adj idx="2" val="-45"/>
                  <dgm:adj idx="3" val="0.0496"/>
                </dgm:adjLst>
              </dgm:shape>
              <dgm:presOf/>
            </dgm:layoutNode>
            <dgm:layoutNode name="arc3">
              <dgm:alg type="sp"/>
              <dgm:shape xmlns:r="http://schemas.openxmlformats.org/officeDocument/2006/relationships" rot="270" type="blockArc" r:blip="">
                <dgm:adjLst>
                  <dgm:adj idx="1" val="-135"/>
                  <dgm:adj idx="2" val="-45"/>
                  <dgm:adj idx="3" val="0.0496"/>
                </dgm:adjLst>
              </dgm:shape>
              <dgm:presOf/>
            </dgm:layoutNode>
            <dgm:layoutNode name="parentText2" styleLbl="revTx">
              <dgm:varLst>
                <dgm:chMax val="4"/>
                <dgm:chPref val="3"/>
                <dgm:bulletEnabled val="1"/>
              </dgm:varLst>
              <dgm:alg type="tx"/>
              <dgm:shape xmlns:r="http://schemas.openxmlformats.org/officeDocument/2006/relationships" type="rect" r:blip="">
                <dgm:adjLst/>
              </dgm:shap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5"/>
        </dgm:choose>
        <dgm:choose name="Name16">
          <dgm:if name="Name17" axis="ch" ptType="node" func="cnt" op="gte" val="3">
            <dgm:layoutNode name="arc2">
              <dgm:alg type="sp"/>
              <dgm:shape xmlns:r="http://schemas.openxmlformats.org/officeDocument/2006/relationships" rot="90" type="blockArc" r:blip="">
                <dgm:adjLst>
                  <dgm:adj idx="1" val="-135"/>
                  <dgm:adj idx="2" val="-45"/>
                  <dgm:adj idx="3" val="0.0496"/>
                </dgm:adjLst>
              </dgm:shape>
              <dgm:presOf/>
            </dgm:layoutNode>
            <dgm:layoutNode name="arc4">
              <dgm:alg type="sp"/>
              <dgm:shape xmlns:r="http://schemas.openxmlformats.org/officeDocument/2006/relationships" rot="270" type="blockArc" r:blip="">
                <dgm:adjLst>
                  <dgm:adj idx="1" val="-135"/>
                  <dgm:adj idx="2" val="-45"/>
                  <dgm:adj idx="3" val="0.0496"/>
                </dgm:adjLst>
              </dgm:shape>
              <dgm:presOf/>
            </dgm:layoutNode>
            <dgm:layoutNode name="parentText3" styleLbl="revTx">
              <dgm:varLst>
                <dgm:chMax val="1"/>
                <dgm:chPref val="1"/>
                <dgm:bulletEnabled val="1"/>
              </dgm:varLst>
              <dgm:alg type="tx"/>
              <dgm:shape xmlns:r="http://schemas.openxmlformats.org/officeDocument/2006/relationships" type="rect" r:blip="">
                <dgm:adjLst/>
              </dgm:shape>
              <dgm:presOf axis="ch 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8"/>
        </dgm:choose>
      </dgm:if>
      <dgm:else name="Name19"/>
    </dgm:choose>
    <dgm:layoutNode name="middleComposite">
      <dgm:choose name="Name20">
        <dgm:if name="Name21" axis="ch ch" ptType="node node" st="2 1" cnt="1 0" func="cnt" op="lte" val="1">
          <dgm:alg type="composite">
            <dgm:param type="ar" val="1"/>
          </dgm:alg>
        </dgm:if>
        <dgm:if name="Name22" axis="ch ch" ptType="node node" st="2 1" cnt="1 0" func="cnt" op="equ" val="2">
          <dgm:alg type="composite">
            <dgm:param type="ar" val="1.792"/>
          </dgm:alg>
        </dgm:if>
        <dgm:if name="Name23" axis="ch ch" ptType="node node" st="2 1" cnt="1 0" func="cnt" op="equ" val="3">
          <dgm:alg type="composite">
            <dgm:param type="ar" val="1"/>
          </dgm:alg>
        </dgm:if>
        <dgm:else name="Name24">
          <dgm:alg type="composite">
            <dgm:param type="ar" val="1"/>
          </dgm:alg>
        </dgm:else>
      </dgm:choose>
      <dgm:shape xmlns:r="http://schemas.openxmlformats.org/officeDocument/2006/relationships" r:blip="">
        <dgm:adjLst/>
      </dgm:shape>
      <dgm:presOf/>
      <dgm:choose name="Name25">
        <dgm:if name="Name26" axis="ch ch" ptType="node node" st="2 1" cnt="1 0" func="cnt" op="lte" val="1">
          <dgm:constrLst>
            <dgm:constr type="ctrX" for="ch" forName="circ1" refType="w" fact="0.5"/>
            <dgm:constr type="ctrY" for="ch" forName="circ1" refType="h" fact="0.5"/>
            <dgm:constr type="w" for="ch" forName="circ1" refType="w"/>
            <dgm:constr type="h" for="ch" forName="circ1" refType="h"/>
            <dgm:constr type="l" for="ch" forName="circ1Tx" refType="w" fact="0.2"/>
            <dgm:constr type="t" for="ch" forName="circ1Tx" refType="h" fact="0.1"/>
            <dgm:constr type="w" for="ch" forName="circ1Tx" refType="w" fact="0.6"/>
            <dgm:constr type="h" for="ch" forName="circ1Tx" refType="h" fact="0.8"/>
          </dgm:constrLst>
        </dgm:if>
        <dgm:if name="Name27" axis="ch ch" ptType="node node" st="2 1" cnt="1 0"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Lst>
        </dgm:if>
        <dgm:if name="Name28" axis="ch ch" ptType="node node" st="2 1" cnt="1 0"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Lst>
        </dgm:if>
        <dgm:else name="Name29">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Lst>
        </dgm:else>
      </dgm:choose>
      <dgm:ruleLst/>
      <dgm:forEach name="Name30" axis="ch ch" ptType="node node" st="2 1" cnt="1 1">
        <dgm:layoutNode name="circ1" styleLbl="vennNode1">
          <dgm:alg type="sp"/>
          <dgm:shape xmlns:r="http://schemas.openxmlformats.org/officeDocument/2006/relationships" type="ellipse" r:blip="">
            <dgm:adjLst/>
          </dgm:shape>
          <dgm:presOf axis="desOrSelf" ptType="node"/>
          <dgm:constrLst/>
          <dgm:ruleLst/>
        </dgm:layoutNode>
        <dgm:layoutNode name="circ1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1" axis="ch ch" ptType="node node" st="2 2" cnt="1 1">
        <dgm:layoutNode name="circ2" styleLbl="vennNode1">
          <dgm:alg type="sp"/>
          <dgm:shape xmlns:r="http://schemas.openxmlformats.org/officeDocument/2006/relationships" type="ellipse" r:blip="">
            <dgm:adjLst/>
          </dgm:shape>
          <dgm:presOf axis="desOrSelf" ptType="node"/>
          <dgm:constrLst/>
          <dgm:ruleLst/>
        </dgm:layoutNode>
        <dgm:layoutNode name="circ2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2" axis="ch ch" ptType="node node" st="2 3" cnt="1 1">
        <dgm:layoutNode name="circ3" styleLbl="vennNode1">
          <dgm:alg type="sp"/>
          <dgm:shape xmlns:r="http://schemas.openxmlformats.org/officeDocument/2006/relationships" type="ellipse" r:blip="">
            <dgm:adjLst/>
          </dgm:shape>
          <dgm:presOf axis="desOrSelf" ptType="node"/>
          <dgm:constrLst/>
          <dgm:ruleLst/>
        </dgm:layoutNode>
        <dgm:layoutNode name="circ3Tx" styleLbl="revTx">
          <dgm:varLst>
            <dgm:chMax val="0"/>
            <dgm:chPref val="0"/>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forEach name="Name33" axis="ch ch" ptType="node node" st="2 4" cnt="1 1">
        <dgm:layoutNode name="circ4" styleLbl="vennNode1">
          <dgm:alg type="sp"/>
          <dgm:shape xmlns:r="http://schemas.openxmlformats.org/officeDocument/2006/relationships" type="ellipse" r:blip="">
            <dgm:adjLst/>
          </dgm:shape>
          <dgm:presOf axis="desOrSelf" ptType="nod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presOf axis="desOrSelf" ptType="node"/>
          <dgm:constrLst>
            <dgm:constr type="tMarg"/>
            <dgm:constr type="bMarg"/>
            <dgm:constr type="lMarg"/>
            <dgm:constr type="rMarg"/>
            <dgm:constr type="primFontSz" val="20"/>
          </dgm:constrLst>
          <dgm:ruleLst>
            <dgm:rule type="primFontSz" val="5" fact="NaN" max="NaN"/>
          </dgm:ruleLst>
        </dgm:layoutNode>
      </dgm:forEach>
    </dgm:layoutNode>
    <dgm:layoutNode name="leftComposite">
      <dgm:choose name="Name34">
        <dgm:if name="Name35" axis="ch ch" ptType="node node" st="1 1" cnt="1 0" func="cnt" op="lte" val="1">
          <dgm:alg type="composite">
            <dgm:param type="ar" val="1.3085"/>
          </dgm:alg>
          <dgm:constrLst>
            <dgm:constr type="l" for="ch" forName="childText1_1" refType="w" fact="0.2124"/>
            <dgm:constr type="t" for="ch" forName="childText1_1" refType="h" fact="0"/>
            <dgm:constr type="w" for="ch" forName="childText1_1" refType="w" fact="0.5759"/>
            <dgm:constr type="h" for="ch" forName="childText1_1" refType="h" fact="0.7535"/>
            <dgm:constr type="l" for="ch" forName="ellipse1" refType="w" fact="0"/>
            <dgm:constr type="t" for="ch" forName="ellipse1" refType="h" fact="0.63"/>
            <dgm:constr type="w" for="ch" forName="ellipse1" refType="w" fact="0.2828"/>
            <dgm:constr type="h" for="ch" forName="ellipse1" refType="h" fact="0.37"/>
            <dgm:constr type="l" for="ch" forName="ellipse2" refType="w" fact="0.82"/>
            <dgm:constr type="t" for="ch" forName="ellipse2" refType="h" fact="0.17"/>
            <dgm:constr type="w" for="ch" forName="ellipse2" refType="w" fact="0.1645"/>
            <dgm:constr type="h" for="ch" forName="ellipse2" refType="h" fact="0.2153"/>
          </dgm:constrLst>
        </dgm:if>
        <dgm:if name="Name36" axis="ch ch" ptType="node node" st="1 1" cnt="1 0" func="cnt" op="equ" val="2">
          <dgm:alg type="composite">
            <dgm:param type="ar" val="0.8917"/>
          </dgm:alg>
          <dgm:constrLst>
            <dgm:constr type="l" for="ch" forName="childText1_1" refType="w" fact="0.1864"/>
            <dgm:constr type="t" for="ch" forName="childText1_1" refType="h" fact="0"/>
            <dgm:constr type="w" for="ch" forName="childText1_1" refType="w" fact="0.5055"/>
            <dgm:constr type="h" for="ch" forName="childText1_1" refType="h" fact="0.4507"/>
            <dgm:constr type="l" for="ch" forName="childText1_2" refType="w" fact="0.4945"/>
            <dgm:constr type="t" for="ch" forName="childText1_2" refType="h" fact="0.3929"/>
            <dgm:constr type="w" for="ch" forName="childText1_2" refType="w" fact="0.5055"/>
            <dgm:constr type="h" for="ch" forName="childText1_2" refType="h" fact="0.4507"/>
            <dgm:constr type="l" for="ch" forName="ellipse1" refType="w" fact="0"/>
            <dgm:constr type="t" for="ch" forName="ellipse1" refType="h" fact="0.3768"/>
            <dgm:constr type="w" for="ch" forName="ellipse1" refType="w" fact="0.2482"/>
            <dgm:constr type="h" for="ch" forName="ellipse1" refType="h" fact="0.2213"/>
            <dgm:constr type="l" for="ch" forName="ellipse3" refType="w" fact="0.5474"/>
            <dgm:constr type="t" for="ch" forName="ellipse3" refType="h" fact="0.8712"/>
            <dgm:constr type="w" for="ch" forName="ellipse3" refType="w" fact="0.1444"/>
            <dgm:constr type="h" for="ch" forName="ellipse3" refType="h" fact="0.1288"/>
            <dgm:constr type="l" for="ch" forName="ellipse2" refType="w" fact="0.7333"/>
            <dgm:constr type="t" for="ch" forName="ellipse2" refType="h" fact="0.0887"/>
            <dgm:constr type="w" for="ch" forName="ellipse2" refType="w" fact="0.1444"/>
            <dgm:constr type="h" for="ch" forName="ellipse2" refType="h" fact="0.1288"/>
          </dgm:constrLst>
        </dgm:if>
        <dgm:if name="Name37" axis="ch ch" ptType="node node" st="1 1" cnt="1 0" func="cnt" op="equ" val="3">
          <dgm:alg type="composite">
            <dgm:param type="ar" val="1.0811"/>
          </dgm:alg>
          <dgm:constrLst>
            <dgm:constr type="l" for="ch" forName="childText1_3" refType="w" fact="0.1649"/>
            <dgm:constr type="t" for="ch" forName="childText1_3" refType="h" fact="0.5389"/>
            <dgm:constr type="w" for="ch" forName="childText1_3" refType="w" fact="0.4265"/>
            <dgm:constr type="h" for="ch" forName="childText1_3" refType="h" fact="0.4611"/>
            <dgm:constr type="l" for="ch" forName="childText1_1" refType="w" fact="0.1573"/>
            <dgm:constr type="t" for="ch" forName="childText1_1" refType="h" fact="0"/>
            <dgm:constr type="w" for="ch" forName="childText1_1" refType="w" fact="0.4265"/>
            <dgm:constr type="h" for="ch" forName="childText1_1" refType="h" fact="0.4611"/>
            <dgm:constr type="l" for="ch" forName="childText1_2" refType="w" fact="0.5735"/>
            <dgm:constr type="t" for="ch" forName="childText1_2" refType="h" fact="0.2754"/>
            <dgm:constr type="w" for="ch" forName="childText1_2" refType="w" fact="0.4265"/>
            <dgm:constr type="h" for="ch" forName="childText1_2" refType="h" fact="0.4611"/>
            <dgm:constr type="l" for="ch" forName="ellipse1" refType="w" fact="0"/>
            <dgm:constr type="t" for="ch" forName="ellipse1" refType="h" fact="0.3855"/>
            <dgm:constr type="w" for="ch" forName="ellipse1" refType="w" fact="0.2095"/>
            <dgm:constr type="h" for="ch" forName="ellipse1" refType="h" fact="0.2264"/>
            <dgm:constr type="l" for="ch" forName="ellipse3" refType="w" fact="0.6181"/>
            <dgm:constr type="t" for="ch" forName="ellipse3" refType="h" fact="0.7647"/>
            <dgm:constr type="w" for="ch" forName="ellipse3" refType="w" fact="0.1219"/>
            <dgm:constr type="h" for="ch" forName="ellipse3" refType="h" fact="0.1317"/>
            <dgm:constr type="l" for="ch" forName="ellipse2" refType="w" fact="0.6188"/>
            <dgm:constr type="t" for="ch" forName="ellipse2" refType="h" fact="0.0907"/>
            <dgm:constr type="w" for="ch" forName="ellipse2" refType="w" fact="0.1219"/>
            <dgm:constr type="h" for="ch" forName="ellipse2" refType="h" fact="0.1317"/>
          </dgm:constrLst>
        </dgm:if>
        <dgm:else name="Name38">
          <dgm:alg type="composite">
            <dgm:param type="ar" val="0.9472"/>
          </dgm:alg>
          <dgm:constrLst>
            <dgm:constr type="l" for="ch" forName="childText1_3" refType="w" fact="0"/>
            <dgm:constr type="t" for="ch" forName="childText1_3" refType="h" fact="0.6035"/>
            <dgm:constr type="w" for="ch" forName="childText1_3" refType="w" fact="0.4186"/>
            <dgm:constr type="h" for="ch" forName="childText1_3" refType="h" fact="0.3965"/>
            <dgm:constr type="l" for="ch" forName="childText1_1" refType="w" fact="0.0981"/>
            <dgm:constr type="t" for="ch" forName="childText1_1" refType="h" fact="0"/>
            <dgm:constr type="w" for="ch" forName="childText1_1" refType="w" fact="0.4186"/>
            <dgm:constr type="h" for="ch" forName="childText1_1" refType="h" fact="0.3965"/>
            <dgm:constr type="l" for="ch" forName="childText1_2" refType="w" fact="0.5385"/>
            <dgm:constr type="t" for="ch" forName="childText1_2" refType="h" fact="0.1304"/>
            <dgm:constr type="w" for="ch" forName="childText1_2" refType="w" fact="0.4186"/>
            <dgm:constr type="h" for="ch" forName="childText1_2" refType="h" fact="0.3965"/>
            <dgm:constr type="l" for="ch" forName="ellipse4" refType="w" fact="0.3222"/>
            <dgm:constr type="t" for="ch" forName="ellipse4" refType="h" fact="0.4232"/>
            <dgm:constr type="w" for="ch" forName="ellipse4" refType="w" fact="0.2056"/>
            <dgm:constr type="h" for="ch" forName="ellipse4" refType="h" fact="0.1947"/>
            <dgm:constr type="l" for="ch" forName="ellipse1" refType="w" fact="0.1489"/>
            <dgm:constr type="t" for="ch" forName="ellipse1" refType="h" fact="0.4502"/>
            <dgm:constr type="w" for="ch" forName="ellipse1" refType="w" fact="0.1196"/>
            <dgm:constr type="h" for="ch" forName="ellipse1" refType="h" fact="0.1133"/>
            <dgm:constr type="l" for="ch" forName="ellipse2" refType="w" fact="0.5384"/>
            <dgm:constr type="t" for="ch" forName="ellipse2" refType="h" fact="0.0124"/>
            <dgm:constr type="w" for="ch" forName="ellipse2" refType="w" fact="0.1196"/>
            <dgm:constr type="h" for="ch" forName="ellipse2" refType="h" fact="0.1133"/>
            <dgm:constr type="l" for="ch" forName="childText1_4" refType="w" fact="0.4625"/>
            <dgm:constr type="t" for="ch" forName="childText1_4" refType="h" fact="0.5719"/>
            <dgm:constr type="w" for="ch" forName="childText1_4" refType="w" fact="0.4186"/>
            <dgm:constr type="h" for="ch" forName="childText1_4" refType="h" fact="0.3965"/>
            <dgm:constr type="l" for="ch" forName="ellipse3" refType="w" fact="0.8804"/>
            <dgm:constr type="t" for="ch" forName="ellipse3" refType="h" fact="0.5329"/>
            <dgm:constr type="w" for="ch" forName="ellipse3" refType="w" fact="0.1196"/>
            <dgm:constr type="h" for="ch" forName="ellipse3" refType="h" fact="0.1133"/>
            <dgm:constr type="l" for="ch" forName="ellipse5" refType="w" fact="0.0146"/>
            <dgm:constr type="t" for="ch" forName="ellipse5" refType="h" fact="0.5228"/>
            <dgm:constr type="w" for="ch" forName="ellipse5" refType="w" fact="0.0899"/>
            <dgm:constr type="h" for="ch" forName="ellipse5" refType="h" fact="0.0851"/>
          </dgm:constrLst>
        </dgm:else>
      </dgm:choose>
      <dgm:forEach name="Name39" axis="ch ch" ptType="node node" st="1 1" cnt="1 1">
        <dgm:layoutNode name="childText1_1"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1" styleLbl="vennNode1">
          <dgm:alg type="sp"/>
          <dgm:shape xmlns:r="http://schemas.openxmlformats.org/officeDocument/2006/relationships" type="ellipse" r:blip="">
            <dgm:adjLst/>
          </dgm:shape>
          <dgm:presOf/>
        </dgm:layoutNode>
        <dgm:layoutNode name="ellipse2" styleLbl="vennNode1">
          <dgm:alg type="sp"/>
          <dgm:shape xmlns:r="http://schemas.openxmlformats.org/officeDocument/2006/relationships" type="ellipse" r:blip="">
            <dgm:adjLst/>
          </dgm:shape>
          <dgm:presOf/>
        </dgm:layoutNode>
      </dgm:forEach>
      <dgm:forEach name="Name40" axis="ch ch" ptType="node node" st="1 2" cnt="1 1">
        <dgm:layoutNode name="childText1_2"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3" styleLbl="vennNode1">
          <dgm:alg type="sp"/>
          <dgm:shape xmlns:r="http://schemas.openxmlformats.org/officeDocument/2006/relationships" type="ellipse" r:blip="">
            <dgm:adjLst/>
          </dgm:shape>
          <dgm:presOf/>
        </dgm:layoutNode>
      </dgm:forEach>
      <dgm:forEach name="Name41" axis="ch ch" ptType="node node" st="1 3" cnt="1 1">
        <dgm:layoutNode name="childText1_3"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forEach name="Name42" axis="ch ch" ptType="node node" st="1 4" cnt="1 1">
        <dgm:layoutNode name="childText1_4" styleLbl="vennNode1">
          <dgm:varLst>
            <dgm:chMax val="0"/>
            <dgm:chPref val="0"/>
          </dgm:varLst>
          <dgm:alg type="tx"/>
          <dgm:shape xmlns:r="http://schemas.openxmlformats.org/officeDocument/2006/relationships" type="ellipse"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ellipse4" styleLbl="vennNode1">
          <dgm:alg type="sp"/>
          <dgm:shape xmlns:r="http://schemas.openxmlformats.org/officeDocument/2006/relationships" type="ellipse" r:blip="">
            <dgm:adjLst/>
          </dgm:shape>
          <dgm:presOf/>
        </dgm:layoutNode>
        <dgm:layoutNode name="ellipse5" styleLbl="vennNode1">
          <dgm:alg type="sp"/>
          <dgm:shape xmlns:r="http://schemas.openxmlformats.org/officeDocument/2006/relationships" type="ellipse" r:blip="">
            <dgm:adjLst/>
          </dgm:shape>
          <dgm:presOf/>
        </dgm:layoutNode>
      </dgm:forEach>
    </dgm:layoutNode>
    <dgm:choose name="Name43">
      <dgm:if name="Name44" axis="ch ch" ptType="node node" st="3 1" cnt="1 0" func="cnt" op="gte" val="1">
        <dgm:layoutNode name="rightChild">
          <dgm:varLst>
            <dgm:chMax val="0"/>
            <dgm:chPref val="0"/>
          </dgm:varLst>
          <dgm:alg type="tx"/>
          <dgm:shape xmlns:r="http://schemas.openxmlformats.org/officeDocument/2006/relationships" type="ellipse" r:blip="">
            <dgm:adjLst/>
          </dgm:shape>
          <dgm:presOf axis="ch des"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5"/>
    </dgm:choose>
    <dgm:layoutNode name="parentText1" styleLbl="revTx">
      <dgm:varLst>
        <dgm:chMax val="4"/>
        <dgm:chPref val="3"/>
        <dgm:bulletEnabled val="1"/>
      </dgm:varLst>
      <dgm:alg type="tx"/>
      <dgm:shape xmlns:r="http://schemas.openxmlformats.org/officeDocument/2006/relationships" type="rect" r:blip="">
        <dgm:adjLst/>
      </dgm:shap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0608914E-BA06-427E-9BA4-202E7CE26547}" type="slidenum">
              <a:rPr lang="en-US"/>
              <a:pPr/>
              <a:t>‹#›</a:t>
            </a:fld>
            <a:endParaRPr lang="en-US"/>
          </a:p>
        </p:txBody>
      </p:sp>
    </p:spTree>
    <p:extLst>
      <p:ext uri="{BB962C8B-B14F-4D97-AF65-F5344CB8AC3E}">
        <p14:creationId xmlns:p14="http://schemas.microsoft.com/office/powerpoint/2010/main" val="6211692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6"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6"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6"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6"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3</a:t>
            </a:fld>
            <a:endParaRPr lang="en-US"/>
          </a:p>
        </p:txBody>
      </p:sp>
    </p:spTree>
    <p:extLst>
      <p:ext uri="{BB962C8B-B14F-4D97-AF65-F5344CB8AC3E}">
        <p14:creationId xmlns:p14="http://schemas.microsoft.com/office/powerpoint/2010/main" val="4085130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4</a:t>
            </a:fld>
            <a:endParaRPr lang="en-US"/>
          </a:p>
        </p:txBody>
      </p:sp>
    </p:spTree>
    <p:extLst>
      <p:ext uri="{BB962C8B-B14F-4D97-AF65-F5344CB8AC3E}">
        <p14:creationId xmlns:p14="http://schemas.microsoft.com/office/powerpoint/2010/main" val="1006962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5</a:t>
            </a:fld>
            <a:endParaRPr lang="en-US"/>
          </a:p>
        </p:txBody>
      </p:sp>
    </p:spTree>
    <p:extLst>
      <p:ext uri="{BB962C8B-B14F-4D97-AF65-F5344CB8AC3E}">
        <p14:creationId xmlns:p14="http://schemas.microsoft.com/office/powerpoint/2010/main" val="2826795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6</a:t>
            </a:fld>
            <a:endParaRPr lang="en-US"/>
          </a:p>
        </p:txBody>
      </p:sp>
    </p:spTree>
    <p:extLst>
      <p:ext uri="{BB962C8B-B14F-4D97-AF65-F5344CB8AC3E}">
        <p14:creationId xmlns:p14="http://schemas.microsoft.com/office/powerpoint/2010/main" val="1626652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7</a:t>
            </a:fld>
            <a:endParaRPr lang="en-US"/>
          </a:p>
        </p:txBody>
      </p:sp>
    </p:spTree>
    <p:extLst>
      <p:ext uri="{BB962C8B-B14F-4D97-AF65-F5344CB8AC3E}">
        <p14:creationId xmlns:p14="http://schemas.microsoft.com/office/powerpoint/2010/main" val="3890501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08914E-BA06-427E-9BA4-202E7CE26547}" type="slidenum">
              <a:rPr lang="en-US" smtClean="0"/>
              <a:pPr/>
              <a:t>9</a:t>
            </a:fld>
            <a:endParaRPr lang="en-US"/>
          </a:p>
        </p:txBody>
      </p:sp>
    </p:spTree>
    <p:extLst>
      <p:ext uri="{BB962C8B-B14F-4D97-AF65-F5344CB8AC3E}">
        <p14:creationId xmlns:p14="http://schemas.microsoft.com/office/powerpoint/2010/main" val="3484202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10</a:t>
            </a:fld>
            <a:endParaRPr lang="en-US"/>
          </a:p>
        </p:txBody>
      </p:sp>
    </p:spTree>
    <p:extLst>
      <p:ext uri="{BB962C8B-B14F-4D97-AF65-F5344CB8AC3E}">
        <p14:creationId xmlns:p14="http://schemas.microsoft.com/office/powerpoint/2010/main" val="1824310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08914E-BA06-427E-9BA4-202E7CE26547}" type="slidenum">
              <a:rPr lang="en-US" smtClean="0"/>
              <a:pPr/>
              <a:t>22</a:t>
            </a:fld>
            <a:endParaRPr lang="en-US"/>
          </a:p>
        </p:txBody>
      </p:sp>
    </p:spTree>
    <p:extLst>
      <p:ext uri="{BB962C8B-B14F-4D97-AF65-F5344CB8AC3E}">
        <p14:creationId xmlns:p14="http://schemas.microsoft.com/office/powerpoint/2010/main" val="27671711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07" name="Picture 11" descr="covve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4099" name="Rectangle 3"/>
          <p:cNvSpPr>
            <a:spLocks noGrp="1" noChangeArrowheads="1"/>
          </p:cNvSpPr>
          <p:nvPr>
            <p:ph type="ctrTitle"/>
          </p:nvPr>
        </p:nvSpPr>
        <p:spPr>
          <a:xfrm>
            <a:off x="304800" y="1447800"/>
            <a:ext cx="8305800" cy="1600200"/>
          </a:xfrm>
        </p:spPr>
        <p:txBody>
          <a:bodyPr anchor="t"/>
          <a:lstStyle>
            <a:lvl1pPr>
              <a:defRPr sz="3600" baseline="0">
                <a:solidFill>
                  <a:srgbClr val="526F86"/>
                </a:solidFill>
              </a:defRPr>
            </a:lvl1pPr>
          </a:lstStyle>
          <a:p>
            <a:r>
              <a:rPr lang="en-US" smtClean="0"/>
              <a:t>Click to edit Master title style</a:t>
            </a:r>
            <a:endParaRPr lang="en-US" dirty="0"/>
          </a:p>
        </p:txBody>
      </p:sp>
      <p:sp>
        <p:nvSpPr>
          <p:cNvPr id="4100" name="Rectangle 4"/>
          <p:cNvSpPr>
            <a:spLocks noGrp="1" noChangeArrowheads="1"/>
          </p:cNvSpPr>
          <p:nvPr>
            <p:ph type="subTitle" idx="1"/>
          </p:nvPr>
        </p:nvSpPr>
        <p:spPr>
          <a:xfrm>
            <a:off x="228600" y="5943600"/>
            <a:ext cx="5715000" cy="685800"/>
          </a:xfrm>
        </p:spPr>
        <p:txBody>
          <a:bodyPr/>
          <a:lstStyle>
            <a:lvl1pPr marL="0" indent="0">
              <a:lnSpc>
                <a:spcPct val="100000"/>
              </a:lnSpc>
              <a:buFont typeface="Wingdings" pitchFamily="16" charset="2"/>
              <a:buNone/>
              <a:defRPr sz="1400" b="1" baseline="0">
                <a:solidFill>
                  <a:schemeClr val="bg1"/>
                </a:solidFill>
              </a:defRPr>
            </a:lvl1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AFF31EE-2BEF-4F9C-80DB-BF6F4722A91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70613" y="-76200"/>
            <a:ext cx="1979612"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76200"/>
            <a:ext cx="5789613"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99DE635-4CFE-4E37-9202-A346316F8742}"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D6D6BE1-799C-4F59-A6C6-D3B10866595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99B76317-278A-4F8C-8DE3-35634C2A7AA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524000"/>
            <a:ext cx="38084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1813" y="1524000"/>
            <a:ext cx="38084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EC7AF536-8CDC-4305-92A2-EEC0782308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31E725D-22B4-4DBB-B5FC-9FA0ED61A9A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A46BD3CB-9058-460D-BF13-DB629FB8C8D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92A3E3A7-AE32-4750-B126-2B5F0DB34793}"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271B3A4E-71BD-4C6D-91C5-1864120F0D8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A650896-3153-4115-AA6D-074D052C358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5" name="Picture 11" descr="inner_01"/>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22860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524000"/>
            <a:ext cx="776922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0" name="Rectangle 6"/>
          <p:cNvSpPr>
            <a:spLocks noGrp="1" noChangeArrowheads="1"/>
          </p:cNvSpPr>
          <p:nvPr>
            <p:ph type="sldNum" sz="quarter" idx="4"/>
          </p:nvPr>
        </p:nvSpPr>
        <p:spPr bwMode="auto">
          <a:xfrm>
            <a:off x="8382000" y="6400800"/>
            <a:ext cx="5334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999348E5-392B-4970-B3D9-C8277D0734B7}" type="slidenum">
              <a:rPr lang="en-US"/>
              <a:pPr/>
              <a:t>‹#›</a:t>
            </a:fld>
            <a:endParaRPr lang="en-US"/>
          </a:p>
        </p:txBody>
      </p:sp>
      <p:sp>
        <p:nvSpPr>
          <p:cNvPr id="1034" name="Rectangle 10"/>
          <p:cNvSpPr>
            <a:spLocks noChangeArrowheads="1"/>
          </p:cNvSpPr>
          <p:nvPr/>
        </p:nvSpPr>
        <p:spPr bwMode="auto">
          <a:xfrm>
            <a:off x="1143000" y="6096000"/>
            <a:ext cx="6477000" cy="762000"/>
          </a:xfrm>
          <a:prstGeom prst="rect">
            <a:avLst/>
          </a:prstGeom>
          <a:noFill/>
          <a:ln w="9525">
            <a:noFill/>
            <a:miter lim="800000"/>
            <a:headEnd/>
            <a:tailEnd/>
          </a:ln>
        </p:spPr>
        <p:txBody>
          <a:bodyPr anchor="ctr"/>
          <a:lstStyle/>
          <a:p>
            <a:pPr eaLnBrk="1" hangingPunct="1"/>
            <a:endParaRPr lang="en-US" sz="200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sz="3200">
          <a:solidFill>
            <a:schemeClr val="accent1"/>
          </a:solidFill>
          <a:latin typeface="+mj-lt"/>
          <a:ea typeface="+mj-ea"/>
          <a:cs typeface="+mj-cs"/>
        </a:defRPr>
      </a:lvl1pPr>
      <a:lvl2pPr algn="l" rtl="0" eaLnBrk="1" fontAlgn="base" hangingPunct="1">
        <a:spcBef>
          <a:spcPct val="0"/>
        </a:spcBef>
        <a:spcAft>
          <a:spcPct val="0"/>
        </a:spcAft>
        <a:defRPr sz="3200">
          <a:solidFill>
            <a:schemeClr val="accent1"/>
          </a:solidFill>
          <a:latin typeface="Arial" charset="0"/>
          <a:ea typeface="ＭＳ Ｐゴシック" pitchFamily="16" charset="-128"/>
        </a:defRPr>
      </a:lvl2pPr>
      <a:lvl3pPr algn="l" rtl="0" eaLnBrk="1" fontAlgn="base" hangingPunct="1">
        <a:spcBef>
          <a:spcPct val="0"/>
        </a:spcBef>
        <a:spcAft>
          <a:spcPct val="0"/>
        </a:spcAft>
        <a:defRPr sz="3200">
          <a:solidFill>
            <a:schemeClr val="accent1"/>
          </a:solidFill>
          <a:latin typeface="Arial" charset="0"/>
          <a:ea typeface="ＭＳ Ｐゴシック" pitchFamily="16" charset="-128"/>
        </a:defRPr>
      </a:lvl3pPr>
      <a:lvl4pPr algn="l" rtl="0" eaLnBrk="1" fontAlgn="base" hangingPunct="1">
        <a:spcBef>
          <a:spcPct val="0"/>
        </a:spcBef>
        <a:spcAft>
          <a:spcPct val="0"/>
        </a:spcAft>
        <a:defRPr sz="3200">
          <a:solidFill>
            <a:schemeClr val="accent1"/>
          </a:solidFill>
          <a:latin typeface="Arial" charset="0"/>
          <a:ea typeface="ＭＳ Ｐゴシック" pitchFamily="16" charset="-128"/>
        </a:defRPr>
      </a:lvl4pPr>
      <a:lvl5pPr algn="l" rtl="0" eaLnBrk="1" fontAlgn="base" hangingPunct="1">
        <a:spcBef>
          <a:spcPct val="0"/>
        </a:spcBef>
        <a:spcAft>
          <a:spcPct val="0"/>
        </a:spcAft>
        <a:defRPr sz="3200">
          <a:solidFill>
            <a:schemeClr val="accent1"/>
          </a:solidFill>
          <a:latin typeface="Arial" charset="0"/>
          <a:ea typeface="ＭＳ Ｐゴシック" pitchFamily="16" charset="-128"/>
        </a:defRPr>
      </a:lvl5pPr>
      <a:lvl6pPr marL="457200" algn="l" rtl="0" eaLnBrk="1" fontAlgn="base" hangingPunct="1">
        <a:spcBef>
          <a:spcPct val="0"/>
        </a:spcBef>
        <a:spcAft>
          <a:spcPct val="0"/>
        </a:spcAft>
        <a:defRPr sz="3200">
          <a:solidFill>
            <a:schemeClr val="accent1"/>
          </a:solidFill>
          <a:latin typeface="Arial" charset="0"/>
          <a:ea typeface="ＭＳ Ｐゴシック" pitchFamily="16" charset="-128"/>
        </a:defRPr>
      </a:lvl6pPr>
      <a:lvl7pPr marL="914400" algn="l" rtl="0" eaLnBrk="1" fontAlgn="base" hangingPunct="1">
        <a:spcBef>
          <a:spcPct val="0"/>
        </a:spcBef>
        <a:spcAft>
          <a:spcPct val="0"/>
        </a:spcAft>
        <a:defRPr sz="3200">
          <a:solidFill>
            <a:schemeClr val="accent1"/>
          </a:solidFill>
          <a:latin typeface="Arial" charset="0"/>
          <a:ea typeface="ＭＳ Ｐゴシック" pitchFamily="16" charset="-128"/>
        </a:defRPr>
      </a:lvl7pPr>
      <a:lvl8pPr marL="1371600" algn="l" rtl="0" eaLnBrk="1" fontAlgn="base" hangingPunct="1">
        <a:spcBef>
          <a:spcPct val="0"/>
        </a:spcBef>
        <a:spcAft>
          <a:spcPct val="0"/>
        </a:spcAft>
        <a:defRPr sz="3200">
          <a:solidFill>
            <a:schemeClr val="accent1"/>
          </a:solidFill>
          <a:latin typeface="Arial" charset="0"/>
          <a:ea typeface="ＭＳ Ｐゴシック" pitchFamily="16" charset="-128"/>
        </a:defRPr>
      </a:lvl8pPr>
      <a:lvl9pPr marL="1828800" algn="l" rtl="0" eaLnBrk="1" fontAlgn="base" hangingPunct="1">
        <a:spcBef>
          <a:spcPct val="0"/>
        </a:spcBef>
        <a:spcAft>
          <a:spcPct val="0"/>
        </a:spcAft>
        <a:defRPr sz="3200">
          <a:solidFill>
            <a:schemeClr val="accent1"/>
          </a:solidFill>
          <a:latin typeface="Arial" charset="0"/>
          <a:ea typeface="ＭＳ Ｐゴシック" pitchFamily="16" charset="-128"/>
        </a:defRPr>
      </a:lvl9pPr>
    </p:titleStyle>
    <p:bodyStyle>
      <a:lvl1pPr marL="342900" indent="-342900" algn="l" rtl="0" eaLnBrk="1" fontAlgn="base" hangingPunct="1">
        <a:spcBef>
          <a:spcPct val="20000"/>
        </a:spcBef>
        <a:spcAft>
          <a:spcPct val="0"/>
        </a:spcAft>
        <a:buClr>
          <a:srgbClr val="57768E"/>
        </a:buClr>
        <a:buFont typeface="Wingdings" pitchFamily="16" charset="2"/>
        <a:buChar char="§"/>
        <a:defRPr sz="2400">
          <a:solidFill>
            <a:srgbClr val="25325B"/>
          </a:solidFill>
          <a:latin typeface="+mn-lt"/>
          <a:ea typeface="+mn-ea"/>
          <a:cs typeface="+mn-cs"/>
        </a:defRPr>
      </a:lvl1pPr>
      <a:lvl2pPr marL="742950" indent="-285750" algn="l" rtl="0" eaLnBrk="1" fontAlgn="base" hangingPunct="1">
        <a:spcBef>
          <a:spcPct val="20000"/>
        </a:spcBef>
        <a:spcAft>
          <a:spcPct val="0"/>
        </a:spcAft>
        <a:buChar char="–"/>
        <a:defRPr sz="2000">
          <a:solidFill>
            <a:srgbClr val="486176"/>
          </a:solidFill>
          <a:latin typeface="+mn-lt"/>
          <a:ea typeface="+mn-ea"/>
        </a:defRPr>
      </a:lvl2pPr>
      <a:lvl3pPr marL="1143000" indent="-228600" algn="l" rtl="0" eaLnBrk="1" fontAlgn="base" hangingPunct="1">
        <a:spcBef>
          <a:spcPct val="20000"/>
        </a:spcBef>
        <a:spcAft>
          <a:spcPct val="0"/>
        </a:spcAft>
        <a:buChar char="•"/>
        <a:defRPr>
          <a:solidFill>
            <a:srgbClr val="25325B"/>
          </a:solidFill>
          <a:latin typeface="+mn-lt"/>
          <a:ea typeface="+mn-ea"/>
        </a:defRPr>
      </a:lvl3pPr>
      <a:lvl4pPr marL="1600200" indent="-228600" algn="l" rtl="0" eaLnBrk="1" fontAlgn="base" hangingPunct="1">
        <a:spcBef>
          <a:spcPct val="20000"/>
        </a:spcBef>
        <a:spcAft>
          <a:spcPct val="0"/>
        </a:spcAft>
        <a:buChar char="–"/>
        <a:defRPr sz="1400">
          <a:solidFill>
            <a:srgbClr val="57768E"/>
          </a:solidFill>
          <a:latin typeface="+mn-lt"/>
          <a:ea typeface="+mn-ea"/>
        </a:defRPr>
      </a:lvl4pPr>
      <a:lvl5pPr marL="2057400" indent="-228600" algn="l" rtl="0" eaLnBrk="1" fontAlgn="base" hangingPunct="1">
        <a:spcBef>
          <a:spcPct val="20000"/>
        </a:spcBef>
        <a:spcAft>
          <a:spcPct val="0"/>
        </a:spcAft>
        <a:buChar char="»"/>
        <a:defRPr sz="1200">
          <a:solidFill>
            <a:srgbClr val="25325B"/>
          </a:solidFill>
          <a:latin typeface="+mn-lt"/>
          <a:ea typeface="+mn-ea"/>
        </a:defRPr>
      </a:lvl5pPr>
      <a:lvl6pPr marL="2514600" indent="-228600" algn="l" rtl="0" eaLnBrk="1" fontAlgn="base" hangingPunct="1">
        <a:spcBef>
          <a:spcPct val="20000"/>
        </a:spcBef>
        <a:spcAft>
          <a:spcPct val="0"/>
        </a:spcAft>
        <a:buChar char="»"/>
        <a:defRPr sz="1200">
          <a:solidFill>
            <a:srgbClr val="25325B"/>
          </a:solidFill>
          <a:latin typeface="+mn-lt"/>
          <a:ea typeface="+mn-ea"/>
        </a:defRPr>
      </a:lvl6pPr>
      <a:lvl7pPr marL="2971800" indent="-228600" algn="l" rtl="0" eaLnBrk="1" fontAlgn="base" hangingPunct="1">
        <a:spcBef>
          <a:spcPct val="20000"/>
        </a:spcBef>
        <a:spcAft>
          <a:spcPct val="0"/>
        </a:spcAft>
        <a:buChar char="»"/>
        <a:defRPr sz="1200">
          <a:solidFill>
            <a:srgbClr val="25325B"/>
          </a:solidFill>
          <a:latin typeface="+mn-lt"/>
          <a:ea typeface="+mn-ea"/>
        </a:defRPr>
      </a:lvl7pPr>
      <a:lvl8pPr marL="3429000" indent="-228600" algn="l" rtl="0" eaLnBrk="1" fontAlgn="base" hangingPunct="1">
        <a:spcBef>
          <a:spcPct val="20000"/>
        </a:spcBef>
        <a:spcAft>
          <a:spcPct val="0"/>
        </a:spcAft>
        <a:buChar char="»"/>
        <a:defRPr sz="1200">
          <a:solidFill>
            <a:srgbClr val="25325B"/>
          </a:solidFill>
          <a:latin typeface="+mn-lt"/>
          <a:ea typeface="+mn-ea"/>
        </a:defRPr>
      </a:lvl8pPr>
      <a:lvl9pPr marL="3886200" indent="-228600" algn="l" rtl="0" eaLnBrk="1" fontAlgn="base" hangingPunct="1">
        <a:spcBef>
          <a:spcPct val="20000"/>
        </a:spcBef>
        <a:spcAft>
          <a:spcPct val="0"/>
        </a:spcAft>
        <a:buChar char="»"/>
        <a:defRPr sz="1200">
          <a:solidFill>
            <a:srgbClr val="25325B"/>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mburns@bailit-health.com" TargetMode="External"/><Relationship Id="rId2" Type="http://schemas.openxmlformats.org/officeDocument/2006/relationships/hyperlink" Target="mailto:bwaldman@bailit-health.com" TargetMode="External"/><Relationship Id="rId1" Type="http://schemas.openxmlformats.org/officeDocument/2006/relationships/slideLayout" Target="../slideLayouts/slideLayout2.xml"/><Relationship Id="rId4" Type="http://schemas.openxmlformats.org/officeDocument/2006/relationships/hyperlink" Target="mailto:joseph.vizard@state.ma.u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Task Force on</a:t>
            </a:r>
            <a:br>
              <a:rPr lang="en-US" dirty="0" smtClean="0"/>
            </a:br>
            <a:r>
              <a:rPr lang="en-US" dirty="0" smtClean="0"/>
              <a:t>Behavioral Health Data Policies</a:t>
            </a:r>
            <a:br>
              <a:rPr lang="en-US" dirty="0" smtClean="0"/>
            </a:br>
            <a:r>
              <a:rPr lang="en-US" dirty="0" smtClean="0"/>
              <a:t>and Long Term Stays</a:t>
            </a:r>
            <a:br>
              <a:rPr lang="en-US" dirty="0" smtClean="0"/>
            </a:br>
            <a:r>
              <a:rPr lang="en-US" dirty="0"/>
              <a:t/>
            </a:r>
            <a:br>
              <a:rPr lang="en-US" dirty="0"/>
            </a:br>
            <a:r>
              <a:rPr lang="en-US" dirty="0" smtClean="0"/>
              <a:t>Meeting Two</a:t>
            </a:r>
            <a:endParaRPr lang="en-US" dirty="0"/>
          </a:p>
        </p:txBody>
      </p:sp>
      <p:sp>
        <p:nvSpPr>
          <p:cNvPr id="3" name="Subtitle 2"/>
          <p:cNvSpPr>
            <a:spLocks noGrp="1"/>
          </p:cNvSpPr>
          <p:nvPr>
            <p:ph type="subTitle" idx="1"/>
          </p:nvPr>
        </p:nvSpPr>
        <p:spPr/>
        <p:txBody>
          <a:bodyPr/>
          <a:lstStyle/>
          <a:p>
            <a:r>
              <a:rPr lang="en-US" dirty="0" smtClean="0"/>
              <a:t>December 18, 2014</a:t>
            </a:r>
          </a:p>
          <a:p>
            <a:r>
              <a:rPr lang="en-US" dirty="0" smtClean="0"/>
              <a:t>Beth Waldman and Megan Burns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Draft Domains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Person Centered</a:t>
            </a:r>
          </a:p>
          <a:p>
            <a:pPr marL="457200" indent="-457200">
              <a:buFont typeface="+mj-lt"/>
              <a:buAutoNum type="arabicPeriod"/>
            </a:pPr>
            <a:endParaRPr lang="en-US" dirty="0" smtClean="0"/>
          </a:p>
          <a:p>
            <a:pPr marL="457200" indent="-457200">
              <a:buFont typeface="+mj-lt"/>
              <a:buAutoNum type="arabicPeriod"/>
            </a:pPr>
            <a:r>
              <a:rPr lang="en-US" dirty="0" smtClean="0"/>
              <a:t>Workforce &amp; Infrastructure</a:t>
            </a:r>
          </a:p>
          <a:p>
            <a:pPr marL="457200" indent="-457200">
              <a:buFont typeface="+mj-lt"/>
              <a:buAutoNum type="arabicPeriod"/>
            </a:pPr>
            <a:endParaRPr lang="en-US" dirty="0" smtClean="0"/>
          </a:p>
          <a:p>
            <a:pPr marL="457200" indent="-457200">
              <a:buFont typeface="+mj-lt"/>
              <a:buAutoNum type="arabicPeriod"/>
            </a:pPr>
            <a:r>
              <a:rPr lang="en-US" dirty="0" smtClean="0"/>
              <a:t>Access</a:t>
            </a:r>
          </a:p>
          <a:p>
            <a:pPr marL="457200" indent="-457200">
              <a:buFont typeface="+mj-lt"/>
              <a:buAutoNum type="arabicPeriod"/>
            </a:pPr>
            <a:endParaRPr lang="en-US" dirty="0" smtClean="0"/>
          </a:p>
          <a:p>
            <a:pPr marL="457200" indent="-457200">
              <a:buFont typeface="+mj-lt"/>
              <a:buAutoNum type="arabicPeriod"/>
            </a:pPr>
            <a:r>
              <a:rPr lang="en-US" dirty="0" smtClean="0"/>
              <a:t>Health &amp; Wellbeing Outcomes</a:t>
            </a:r>
          </a:p>
          <a:p>
            <a:pPr marL="457200" indent="-457200">
              <a:buFont typeface="+mj-lt"/>
              <a:buAutoNum type="arabicPeriod"/>
            </a:pPr>
            <a:endParaRPr lang="en-US" dirty="0" smtClean="0"/>
          </a:p>
          <a:p>
            <a:pPr marL="457200" indent="-457200">
              <a:buFont typeface="+mj-lt"/>
              <a:buAutoNum type="arabicPeriod"/>
            </a:pPr>
            <a:r>
              <a:rPr lang="en-US" dirty="0" smtClean="0"/>
              <a:t>Fair and Reasonable Payment Rates and Financial Alignment</a:t>
            </a:r>
            <a:endParaRPr lang="en-US" dirty="0" smtClean="0">
              <a:solidFill>
                <a:srgbClr val="FF0000"/>
              </a:solidFill>
            </a:endParaRPr>
          </a:p>
          <a:p>
            <a:pPr marL="457200" indent="-457200">
              <a:buFont typeface="+mj-lt"/>
              <a:buAutoNum type="arabicPeriod"/>
            </a:pPr>
            <a:endParaRPr lang="en-US" dirty="0" smtClean="0"/>
          </a:p>
          <a:p>
            <a:pPr marL="457200" indent="-457200">
              <a:buFont typeface="+mj-lt"/>
              <a:buAutoNum type="arabicPeriod"/>
            </a:pPr>
            <a:endParaRPr lang="en-US" dirty="0" smtClean="0"/>
          </a:p>
          <a:p>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10</a:t>
            </a:fld>
            <a:endParaRPr lang="en-US"/>
          </a:p>
        </p:txBody>
      </p:sp>
    </p:spTree>
    <p:extLst>
      <p:ext uri="{BB962C8B-B14F-4D97-AF65-F5344CB8AC3E}">
        <p14:creationId xmlns:p14="http://schemas.microsoft.com/office/powerpoint/2010/main" val="320506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 Centered Measures</a:t>
            </a:r>
            <a:endParaRPr lang="en-US" dirty="0"/>
          </a:p>
        </p:txBody>
      </p:sp>
      <p:sp>
        <p:nvSpPr>
          <p:cNvPr id="3" name="Content Placeholder 2"/>
          <p:cNvSpPr>
            <a:spLocks noGrp="1"/>
          </p:cNvSpPr>
          <p:nvPr>
            <p:ph idx="1"/>
          </p:nvPr>
        </p:nvSpPr>
        <p:spPr/>
        <p:txBody>
          <a:bodyPr/>
          <a:lstStyle/>
          <a:p>
            <a:r>
              <a:rPr lang="en-US" dirty="0" smtClean="0"/>
              <a:t>How much improvement perceived in oneself as a result of the care provided</a:t>
            </a:r>
            <a:r>
              <a:rPr lang="en-US" dirty="0" smtClean="0">
                <a:solidFill>
                  <a:srgbClr val="FF0000"/>
                </a:solidFill>
              </a:rPr>
              <a:t>*</a:t>
            </a:r>
            <a:endParaRPr lang="en-US" dirty="0" smtClean="0"/>
          </a:p>
          <a:p>
            <a:r>
              <a:rPr lang="en-US" dirty="0" smtClean="0"/>
              <a:t>Percent of patients that agree they had a team of providers working to meet the patient’s needs</a:t>
            </a:r>
          </a:p>
          <a:p>
            <a:r>
              <a:rPr lang="en-US" dirty="0" smtClean="0"/>
              <a:t>Ability to access care when needed</a:t>
            </a:r>
          </a:p>
          <a:p>
            <a:r>
              <a:rPr lang="en-US" dirty="0" smtClean="0"/>
              <a:t>Consumer and family participant in treatment planning, as desired, and agreement with plan of care</a:t>
            </a:r>
          </a:p>
          <a:p>
            <a:pPr marL="457200" indent="-4572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11</a:t>
            </a:fld>
            <a:endParaRPr lang="en-US"/>
          </a:p>
        </p:txBody>
      </p:sp>
    </p:spTree>
    <p:extLst>
      <p:ext uri="{BB962C8B-B14F-4D97-AF65-F5344CB8AC3E}">
        <p14:creationId xmlns:p14="http://schemas.microsoft.com/office/powerpoint/2010/main" val="2390323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&amp; Infrastructure Measures </a:t>
            </a:r>
            <a:br>
              <a:rPr lang="en-US" dirty="0" smtClean="0"/>
            </a:br>
            <a:r>
              <a:rPr lang="en-US" dirty="0" smtClean="0"/>
              <a:t>(1 of 2)</a:t>
            </a:r>
            <a:endParaRPr lang="en-US" dirty="0"/>
          </a:p>
        </p:txBody>
      </p:sp>
      <p:sp>
        <p:nvSpPr>
          <p:cNvPr id="3" name="Content Placeholder 2"/>
          <p:cNvSpPr>
            <a:spLocks noGrp="1"/>
          </p:cNvSpPr>
          <p:nvPr>
            <p:ph idx="1"/>
          </p:nvPr>
        </p:nvSpPr>
        <p:spPr>
          <a:xfrm>
            <a:off x="381000" y="1371600"/>
            <a:ext cx="7769225" cy="4114800"/>
          </a:xfrm>
        </p:spPr>
        <p:txBody>
          <a:bodyPr/>
          <a:lstStyle/>
          <a:p>
            <a:r>
              <a:rPr lang="en-US" sz="2800" dirty="0" smtClean="0"/>
              <a:t>Number of providers in specialty, including:</a:t>
            </a:r>
          </a:p>
          <a:p>
            <a:pPr marL="857250" lvl="1" indent="-457200"/>
            <a:r>
              <a:rPr lang="en-US" sz="2800" dirty="0" smtClean="0"/>
              <a:t>Hours work</a:t>
            </a:r>
          </a:p>
          <a:p>
            <a:pPr marL="857250" lvl="1" indent="-457200"/>
            <a:r>
              <a:rPr lang="en-US" sz="2800" dirty="0" smtClean="0"/>
              <a:t>Work setting</a:t>
            </a:r>
          </a:p>
          <a:p>
            <a:pPr marL="857250" lvl="1" indent="-457200"/>
            <a:r>
              <a:rPr lang="en-US" sz="2800" dirty="0" smtClean="0"/>
              <a:t>Types of insurance accepted</a:t>
            </a:r>
          </a:p>
          <a:p>
            <a:pPr marL="857250" lvl="1" indent="-457200"/>
            <a:r>
              <a:rPr lang="en-US" sz="2800" dirty="0" smtClean="0"/>
              <a:t>Training</a:t>
            </a:r>
          </a:p>
          <a:p>
            <a:pPr marL="857250" lvl="1" indent="-457200"/>
            <a:r>
              <a:rPr lang="en-US" sz="2800" dirty="0" smtClean="0"/>
              <a:t>Languages spoken</a:t>
            </a:r>
          </a:p>
          <a:p>
            <a:pPr marL="857250" lvl="1" indent="-457200"/>
            <a:r>
              <a:rPr lang="en-US" sz="2800" dirty="0" smtClean="0"/>
              <a:t>Types of services provided</a:t>
            </a:r>
          </a:p>
        </p:txBody>
      </p:sp>
      <p:sp>
        <p:nvSpPr>
          <p:cNvPr id="4" name="Slide Number Placeholder 3"/>
          <p:cNvSpPr>
            <a:spLocks noGrp="1"/>
          </p:cNvSpPr>
          <p:nvPr>
            <p:ph type="sldNum" sz="quarter" idx="10"/>
          </p:nvPr>
        </p:nvSpPr>
        <p:spPr/>
        <p:txBody>
          <a:bodyPr/>
          <a:lstStyle/>
          <a:p>
            <a:fld id="{5D6D6BE1-799C-4F59-A6C6-D3B10866595A}" type="slidenum">
              <a:rPr lang="en-US" smtClean="0"/>
              <a:pPr/>
              <a:t>12</a:t>
            </a:fld>
            <a:endParaRPr lang="en-US"/>
          </a:p>
        </p:txBody>
      </p:sp>
    </p:spTree>
    <p:extLst>
      <p:ext uri="{BB962C8B-B14F-4D97-AF65-F5344CB8AC3E}">
        <p14:creationId xmlns:p14="http://schemas.microsoft.com/office/powerpoint/2010/main" val="1604893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Workforce &amp; Infrastructure Measures </a:t>
            </a:r>
            <a:br>
              <a:rPr lang="en-US" dirty="0" smtClean="0"/>
            </a:br>
            <a:r>
              <a:rPr lang="en-US" dirty="0" smtClean="0"/>
              <a:t>(2 of 2)</a:t>
            </a:r>
            <a:endParaRPr lang="en-US" dirty="0"/>
          </a:p>
        </p:txBody>
      </p:sp>
      <p:sp>
        <p:nvSpPr>
          <p:cNvPr id="3" name="Content Placeholder 2"/>
          <p:cNvSpPr>
            <a:spLocks noGrp="1"/>
          </p:cNvSpPr>
          <p:nvPr>
            <p:ph idx="1"/>
          </p:nvPr>
        </p:nvSpPr>
        <p:spPr>
          <a:xfrm>
            <a:off x="381000" y="1066800"/>
            <a:ext cx="7769225" cy="4572000"/>
          </a:xfrm>
        </p:spPr>
        <p:txBody>
          <a:bodyPr/>
          <a:lstStyle/>
          <a:p>
            <a:r>
              <a:rPr lang="en-US" sz="2800" dirty="0"/>
              <a:t>Numbers and types of behavioral health providers with interoperable EHRs and protocols in place to share information with physical health and behavioral health providers</a:t>
            </a:r>
            <a:r>
              <a:rPr lang="en-US" sz="2800" dirty="0" smtClean="0"/>
              <a:t>.</a:t>
            </a:r>
          </a:p>
          <a:p>
            <a:pPr marL="0" indent="0">
              <a:buNone/>
            </a:pPr>
            <a:endParaRPr lang="en-US" sz="2800" dirty="0"/>
          </a:p>
          <a:p>
            <a:r>
              <a:rPr lang="en-US" sz="2800" dirty="0"/>
              <a:t>Number of prescribing providers with ability to review up-to-date behavioral and physical health medical lists prior to issuing new prescriptions</a:t>
            </a:r>
          </a:p>
          <a:p>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13</a:t>
            </a:fld>
            <a:endParaRPr lang="en-US"/>
          </a:p>
        </p:txBody>
      </p:sp>
    </p:spTree>
    <p:extLst>
      <p:ext uri="{BB962C8B-B14F-4D97-AF65-F5344CB8AC3E}">
        <p14:creationId xmlns:p14="http://schemas.microsoft.com/office/powerpoint/2010/main" val="2169912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Measures (1 of 2)</a:t>
            </a:r>
            <a:endParaRPr lang="en-US" dirty="0"/>
          </a:p>
        </p:txBody>
      </p:sp>
      <p:sp>
        <p:nvSpPr>
          <p:cNvPr id="3" name="Content Placeholder 2"/>
          <p:cNvSpPr>
            <a:spLocks noGrp="1"/>
          </p:cNvSpPr>
          <p:nvPr>
            <p:ph idx="1"/>
          </p:nvPr>
        </p:nvSpPr>
        <p:spPr>
          <a:xfrm>
            <a:off x="381000" y="1143000"/>
            <a:ext cx="7769225" cy="4495800"/>
          </a:xfrm>
        </p:spPr>
        <p:txBody>
          <a:bodyPr/>
          <a:lstStyle/>
          <a:p>
            <a:r>
              <a:rPr lang="en-US" dirty="0" smtClean="0"/>
              <a:t>Number of patients in the ED that are ready to be discharged or admitted but unable to leave ED because they are waiting for available care in either the community or hospital.</a:t>
            </a:r>
          </a:p>
          <a:p>
            <a:r>
              <a:rPr lang="en-US" dirty="0"/>
              <a:t>Number of individuals with more than six ED visits within a 12 month period with a behavioral health diagnosis</a:t>
            </a:r>
            <a:endParaRPr lang="en-US" dirty="0" smtClean="0"/>
          </a:p>
          <a:p>
            <a:r>
              <a:rPr lang="en-US" dirty="0" smtClean="0"/>
              <a:t>Number of patients in IP psychiatric care that are ready to be discharged to step-down care but unable to leave IP care because they are waiting for available step-down care.</a:t>
            </a:r>
          </a:p>
        </p:txBody>
      </p:sp>
      <p:sp>
        <p:nvSpPr>
          <p:cNvPr id="4" name="Slide Number Placeholder 3"/>
          <p:cNvSpPr>
            <a:spLocks noGrp="1"/>
          </p:cNvSpPr>
          <p:nvPr>
            <p:ph type="sldNum" sz="quarter" idx="10"/>
          </p:nvPr>
        </p:nvSpPr>
        <p:spPr/>
        <p:txBody>
          <a:bodyPr/>
          <a:lstStyle/>
          <a:p>
            <a:fld id="{5D6D6BE1-799C-4F59-A6C6-D3B10866595A}" type="slidenum">
              <a:rPr lang="en-US" smtClean="0"/>
              <a:pPr/>
              <a:t>14</a:t>
            </a:fld>
            <a:endParaRPr lang="en-US"/>
          </a:p>
        </p:txBody>
      </p:sp>
    </p:spTree>
    <p:extLst>
      <p:ext uri="{BB962C8B-B14F-4D97-AF65-F5344CB8AC3E}">
        <p14:creationId xmlns:p14="http://schemas.microsoft.com/office/powerpoint/2010/main" val="38394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Measures (2 of 2)</a:t>
            </a:r>
            <a:endParaRPr lang="en-US" dirty="0"/>
          </a:p>
        </p:txBody>
      </p:sp>
      <p:sp>
        <p:nvSpPr>
          <p:cNvPr id="3" name="Content Placeholder 2"/>
          <p:cNvSpPr>
            <a:spLocks noGrp="1"/>
          </p:cNvSpPr>
          <p:nvPr>
            <p:ph idx="1"/>
          </p:nvPr>
        </p:nvSpPr>
        <p:spPr>
          <a:xfrm>
            <a:off x="381000" y="1219200"/>
            <a:ext cx="7769225" cy="4419600"/>
          </a:xfrm>
        </p:spPr>
        <p:txBody>
          <a:bodyPr/>
          <a:lstStyle/>
          <a:p>
            <a:r>
              <a:rPr lang="en-US" dirty="0" smtClean="0"/>
              <a:t>Unduplicated count of individuals receiving behavioral health services in the state as compared to those expected to need behavioral health services (based on prevalence)</a:t>
            </a:r>
          </a:p>
          <a:p>
            <a:r>
              <a:rPr lang="en-US" dirty="0" smtClean="0"/>
              <a:t>Number of licensed beds and occupancy rates for:</a:t>
            </a:r>
          </a:p>
          <a:p>
            <a:pPr marL="857250" lvl="1" indent="-457200"/>
            <a:r>
              <a:rPr lang="en-US" dirty="0" smtClean="0"/>
              <a:t>IP psychiatric beds</a:t>
            </a:r>
          </a:p>
          <a:p>
            <a:pPr marL="857250" lvl="1" indent="-457200"/>
            <a:r>
              <a:rPr lang="en-US" dirty="0" smtClean="0"/>
              <a:t>Free-standing psychiatric facility</a:t>
            </a:r>
          </a:p>
          <a:p>
            <a:pPr marL="857250" lvl="1" indent="-457200"/>
            <a:r>
              <a:rPr lang="en-US" dirty="0" smtClean="0"/>
              <a:t>DMH Continuing Care facilities</a:t>
            </a:r>
          </a:p>
          <a:p>
            <a:r>
              <a:rPr lang="en-US" dirty="0" smtClean="0"/>
              <a:t>Number of licensed inpatient psychiatric beds compared to number of staffed beds, by region, including nearby out of state facilities </a:t>
            </a:r>
          </a:p>
          <a:p>
            <a:r>
              <a:rPr lang="en-US" dirty="0" smtClean="0"/>
              <a:t>Average time to appointment for outpatient behavioral health care, by service type.</a:t>
            </a:r>
          </a:p>
        </p:txBody>
      </p:sp>
      <p:sp>
        <p:nvSpPr>
          <p:cNvPr id="4" name="Slide Number Placeholder 3"/>
          <p:cNvSpPr>
            <a:spLocks noGrp="1"/>
          </p:cNvSpPr>
          <p:nvPr>
            <p:ph type="sldNum" sz="quarter" idx="10"/>
          </p:nvPr>
        </p:nvSpPr>
        <p:spPr/>
        <p:txBody>
          <a:bodyPr/>
          <a:lstStyle/>
          <a:p>
            <a:fld id="{5D6D6BE1-799C-4F59-A6C6-D3B10866595A}" type="slidenum">
              <a:rPr lang="en-US" smtClean="0"/>
              <a:pPr/>
              <a:t>15</a:t>
            </a:fld>
            <a:endParaRPr lang="en-US"/>
          </a:p>
        </p:txBody>
      </p:sp>
    </p:spTree>
    <p:extLst>
      <p:ext uri="{BB962C8B-B14F-4D97-AF65-F5344CB8AC3E}">
        <p14:creationId xmlns:p14="http://schemas.microsoft.com/office/powerpoint/2010/main" val="3029544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Delivery, Health and Wellbeing Outcomes: Behavioral Health Integration</a:t>
            </a:r>
            <a:endParaRPr lang="en-US" dirty="0"/>
          </a:p>
        </p:txBody>
      </p:sp>
      <p:sp>
        <p:nvSpPr>
          <p:cNvPr id="3" name="Content Placeholder 2"/>
          <p:cNvSpPr>
            <a:spLocks noGrp="1"/>
          </p:cNvSpPr>
          <p:nvPr>
            <p:ph idx="1"/>
          </p:nvPr>
        </p:nvSpPr>
        <p:spPr>
          <a:xfrm>
            <a:off x="381000" y="1219200"/>
            <a:ext cx="7769225" cy="4419600"/>
          </a:xfrm>
        </p:spPr>
        <p:txBody>
          <a:bodyPr/>
          <a:lstStyle/>
          <a:p>
            <a:r>
              <a:rPr lang="en-US" dirty="0" smtClean="0"/>
              <a:t>Number of patients with behavioral health issues that are being screened for medical issues (e.g., LDL, BP, BMI, etc. as appropriate)</a:t>
            </a:r>
          </a:p>
          <a:p>
            <a:r>
              <a:rPr lang="en-US" dirty="0" smtClean="0"/>
              <a:t>Number of patients with  medical health issues that are being screened for behavioral health issues in the primary care setting (e.g., depression, substance use, etc.)</a:t>
            </a:r>
          </a:p>
          <a:p>
            <a:r>
              <a:rPr lang="en-US" dirty="0" smtClean="0"/>
              <a:t>Number of primary care practices that offer integrated behavioral health services</a:t>
            </a:r>
          </a:p>
          <a:p>
            <a:r>
              <a:rPr lang="en-US" dirty="0" smtClean="0"/>
              <a:t>Number of behavioral health practices that offer integrated primary care services</a:t>
            </a:r>
          </a:p>
          <a:p>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16</a:t>
            </a:fld>
            <a:endParaRPr lang="en-US"/>
          </a:p>
        </p:txBody>
      </p:sp>
    </p:spTree>
    <p:extLst>
      <p:ext uri="{BB962C8B-B14F-4D97-AF65-F5344CB8AC3E}">
        <p14:creationId xmlns:p14="http://schemas.microsoft.com/office/powerpoint/2010/main" val="3003336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Delivery, Health and Wellbeing </a:t>
            </a:r>
            <a:r>
              <a:rPr lang="en-US" dirty="0" smtClean="0"/>
              <a:t>Outcomes: Other Measures</a:t>
            </a:r>
            <a:endParaRPr lang="en-US" dirty="0"/>
          </a:p>
        </p:txBody>
      </p:sp>
      <p:sp>
        <p:nvSpPr>
          <p:cNvPr id="3" name="Content Placeholder 2"/>
          <p:cNvSpPr>
            <a:spLocks noGrp="1"/>
          </p:cNvSpPr>
          <p:nvPr>
            <p:ph idx="1"/>
          </p:nvPr>
        </p:nvSpPr>
        <p:spPr>
          <a:xfrm>
            <a:off x="381000" y="1066800"/>
            <a:ext cx="8763000" cy="4114800"/>
          </a:xfrm>
        </p:spPr>
        <p:txBody>
          <a:bodyPr/>
          <a:lstStyle/>
          <a:p>
            <a:r>
              <a:rPr lang="en-US" dirty="0" smtClean="0"/>
              <a:t>Provider performance against evidence-based standards of care</a:t>
            </a:r>
          </a:p>
          <a:p>
            <a:r>
              <a:rPr lang="en-US" dirty="0" smtClean="0"/>
              <a:t>Readmissions to any care setting within 30 days of discharge from IP psychiatric care</a:t>
            </a:r>
          </a:p>
          <a:p>
            <a:r>
              <a:rPr lang="en-US" dirty="0" smtClean="0"/>
              <a:t>Follow-up after hospitalization for mental illness or substance use disorder within 7 days and within 30 days</a:t>
            </a:r>
          </a:p>
          <a:p>
            <a:r>
              <a:rPr lang="en-US" dirty="0" smtClean="0"/>
              <a:t>Follow-up referral and adequate connection to care after discharge</a:t>
            </a:r>
          </a:p>
          <a:p>
            <a:r>
              <a:rPr lang="en-US" dirty="0" smtClean="0"/>
              <a:t>Number of arrests for individuals who have received behavioral health care and for individuals who have received treatment within the past 30 days</a:t>
            </a:r>
          </a:p>
          <a:p>
            <a:r>
              <a:rPr lang="en-US" dirty="0" smtClean="0"/>
              <a:t>Percent of individuals with behavioral health needs who have stable housing</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17</a:t>
            </a:fld>
            <a:endParaRPr lang="en-US"/>
          </a:p>
        </p:txBody>
      </p:sp>
    </p:spTree>
    <p:extLst>
      <p:ext uri="{BB962C8B-B14F-4D97-AF65-F5344CB8AC3E}">
        <p14:creationId xmlns:p14="http://schemas.microsoft.com/office/powerpoint/2010/main" val="1428436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 and Reasonable Payment Rates / Financial Alignment</a:t>
            </a:r>
            <a:endParaRPr lang="en-US" dirty="0"/>
          </a:p>
        </p:txBody>
      </p:sp>
      <p:sp>
        <p:nvSpPr>
          <p:cNvPr id="3" name="Content Placeholder 2"/>
          <p:cNvSpPr>
            <a:spLocks noGrp="1"/>
          </p:cNvSpPr>
          <p:nvPr>
            <p:ph idx="1"/>
          </p:nvPr>
        </p:nvSpPr>
        <p:spPr/>
        <p:txBody>
          <a:bodyPr/>
          <a:lstStyle/>
          <a:p>
            <a:r>
              <a:rPr lang="en-US" dirty="0" smtClean="0"/>
              <a:t>Variation in payment rates across provider types</a:t>
            </a:r>
          </a:p>
          <a:p>
            <a:r>
              <a:rPr lang="en-US" dirty="0" smtClean="0"/>
              <a:t>Total cost of care for individuals receiving behavioral health services</a:t>
            </a:r>
          </a:p>
          <a:p>
            <a:r>
              <a:rPr lang="en-US" dirty="0" smtClean="0"/>
              <a:t>Number of providers that receive payment and / or performance incentives for integration and / or coordination work</a:t>
            </a:r>
          </a:p>
          <a:p>
            <a:r>
              <a:rPr lang="en-US" dirty="0" smtClean="0"/>
              <a:t>Cost of care for individuals receiving behavioral health services in a hospital setting, including ED care</a:t>
            </a:r>
          </a:p>
          <a:p>
            <a:r>
              <a:rPr lang="en-US" dirty="0" smtClean="0"/>
              <a:t>Inclusion / exclusion of behavioral health in alternative payment contracts</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18</a:t>
            </a:fld>
            <a:endParaRPr lang="en-US"/>
          </a:p>
        </p:txBody>
      </p:sp>
    </p:spTree>
    <p:extLst>
      <p:ext uri="{BB962C8B-B14F-4D97-AF65-F5344CB8AC3E}">
        <p14:creationId xmlns:p14="http://schemas.microsoft.com/office/powerpoint/2010/main" val="2970769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Term Stays Discussion: A Preview</a:t>
            </a:r>
            <a:endParaRPr lang="en-US" dirty="0"/>
          </a:p>
        </p:txBody>
      </p:sp>
      <p:sp>
        <p:nvSpPr>
          <p:cNvPr id="3" name="Content Placeholder 2"/>
          <p:cNvSpPr>
            <a:spLocks noGrp="1"/>
          </p:cNvSpPr>
          <p:nvPr>
            <p:ph idx="1"/>
          </p:nvPr>
        </p:nvSpPr>
        <p:spPr/>
        <p:txBody>
          <a:bodyPr/>
          <a:lstStyle/>
          <a:p>
            <a:r>
              <a:rPr lang="en-US" dirty="0" smtClean="0"/>
              <a:t>Chapter 230 asks Task Force to make recommendations to:</a:t>
            </a:r>
          </a:p>
          <a:p>
            <a:pPr lvl="1"/>
            <a:r>
              <a:rPr lang="en-US" dirty="0" smtClean="0"/>
              <a:t>reduce the number of long-term patients in DMH Continuing Care Facilities, acute psych units and emergency departments</a:t>
            </a:r>
          </a:p>
          <a:p>
            <a:r>
              <a:rPr lang="en-US" dirty="0" smtClean="0"/>
              <a:t>Suggests potential solutions including:</a:t>
            </a:r>
          </a:p>
          <a:p>
            <a:pPr lvl="1"/>
            <a:r>
              <a:rPr lang="en-US" dirty="0" smtClean="0"/>
              <a:t>Increased capacity in Crisis Stabilization Units </a:t>
            </a:r>
          </a:p>
          <a:p>
            <a:pPr lvl="1"/>
            <a:r>
              <a:rPr lang="en-US" dirty="0" smtClean="0"/>
              <a:t>Prioritization of individuals in need of re-admission within 30 days of discharge from a DMH Continuing Care Facility</a:t>
            </a:r>
          </a:p>
          <a:p>
            <a:pPr lvl="1"/>
            <a:endParaRPr lang="en-US" dirty="0" smtClean="0"/>
          </a:p>
          <a:p>
            <a:pPr marL="457200" lvl="1" indent="0">
              <a:buNone/>
            </a:pPr>
            <a:endParaRPr lang="en-US" b="1" u="sng" dirty="0" smtClean="0"/>
          </a:p>
          <a:p>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19</a:t>
            </a:fld>
            <a:endParaRPr lang="en-US"/>
          </a:p>
        </p:txBody>
      </p:sp>
    </p:spTree>
    <p:extLst>
      <p:ext uri="{BB962C8B-B14F-4D97-AF65-F5344CB8AC3E}">
        <p14:creationId xmlns:p14="http://schemas.microsoft.com/office/powerpoint/2010/main" val="202393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Welcome</a:t>
            </a:r>
          </a:p>
          <a:p>
            <a:r>
              <a:rPr lang="en-US" dirty="0" smtClean="0"/>
              <a:t>Public comment</a:t>
            </a:r>
          </a:p>
          <a:p>
            <a:r>
              <a:rPr lang="en-US" dirty="0" smtClean="0"/>
              <a:t>Discussion of draft vision and measures</a:t>
            </a:r>
          </a:p>
          <a:p>
            <a:r>
              <a:rPr lang="en-US" dirty="0" smtClean="0"/>
              <a:t>Long term stays</a:t>
            </a:r>
          </a:p>
          <a:p>
            <a:r>
              <a:rPr lang="en-US" dirty="0" smtClean="0"/>
              <a:t>Next Steps</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2</a:t>
            </a:fld>
            <a:endParaRPr lang="en-US"/>
          </a:p>
        </p:txBody>
      </p:sp>
    </p:spTree>
    <p:extLst>
      <p:ext uri="{BB962C8B-B14F-4D97-AF65-F5344CB8AC3E}">
        <p14:creationId xmlns:p14="http://schemas.microsoft.com/office/powerpoint/2010/main" val="42848277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 Interdependent System </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0"/>
          </p:nvPr>
        </p:nvSpPr>
        <p:spPr/>
        <p:txBody>
          <a:bodyPr/>
          <a:lstStyle/>
          <a:p>
            <a:fld id="{5D6D6BE1-799C-4F59-A6C6-D3B10866595A}" type="slidenum">
              <a:rPr lang="en-US" smtClean="0"/>
              <a:pPr/>
              <a:t>20</a:t>
            </a:fld>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434" y="990600"/>
            <a:ext cx="8248366" cy="5169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295400" y="6477000"/>
            <a:ext cx="6837128" cy="276999"/>
          </a:xfrm>
          <a:prstGeom prst="rect">
            <a:avLst/>
          </a:prstGeom>
          <a:noFill/>
        </p:spPr>
        <p:txBody>
          <a:bodyPr wrap="none" rtlCol="0">
            <a:spAutoFit/>
          </a:bodyPr>
          <a:lstStyle/>
          <a:p>
            <a:r>
              <a:rPr lang="en-US" sz="1200" dirty="0" smtClean="0"/>
              <a:t>Source: ED Length of Stay Issues for Behavioral Health Patients: Update.  June 6, 2013.  </a:t>
            </a:r>
            <a:r>
              <a:rPr lang="en-US" sz="1200" dirty="0" err="1" smtClean="0"/>
              <a:t>EOHHS</a:t>
            </a:r>
            <a:endParaRPr lang="en-US" dirty="0"/>
          </a:p>
        </p:txBody>
      </p:sp>
      <p:sp>
        <p:nvSpPr>
          <p:cNvPr id="6" name="Rectangle 5"/>
          <p:cNvSpPr/>
          <p:nvPr/>
        </p:nvSpPr>
        <p:spPr bwMode="auto">
          <a:xfrm>
            <a:off x="5562600" y="3962400"/>
            <a:ext cx="1066800" cy="609600"/>
          </a:xfrm>
          <a:prstGeom prst="rect">
            <a:avLst/>
          </a:prstGeom>
          <a:solidFill>
            <a:srgbClr val="FF0000">
              <a:alpha val="40000"/>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ＭＳ Ｐゴシック" pitchFamily="16" charset="-128"/>
            </a:endParaRPr>
          </a:p>
        </p:txBody>
      </p:sp>
    </p:spTree>
    <p:extLst>
      <p:ext uri="{BB962C8B-B14F-4D97-AF65-F5344CB8AC3E}">
        <p14:creationId xmlns:p14="http://schemas.microsoft.com/office/powerpoint/2010/main" val="6025293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Available Data on Long Term Stays</a:t>
            </a:r>
            <a:endParaRPr lang="en-US" dirty="0"/>
          </a:p>
        </p:txBody>
      </p:sp>
      <p:sp>
        <p:nvSpPr>
          <p:cNvPr id="3" name="Content Placeholder 2"/>
          <p:cNvSpPr>
            <a:spLocks noGrp="1"/>
          </p:cNvSpPr>
          <p:nvPr>
            <p:ph idx="1"/>
          </p:nvPr>
        </p:nvSpPr>
        <p:spPr/>
        <p:txBody>
          <a:bodyPr/>
          <a:lstStyle/>
          <a:p>
            <a:r>
              <a:rPr lang="en-US" dirty="0"/>
              <a:t>State collects </a:t>
            </a:r>
            <a:r>
              <a:rPr lang="en-US" dirty="0" smtClean="0"/>
              <a:t>information on </a:t>
            </a:r>
            <a:r>
              <a:rPr lang="en-US" dirty="0"/>
              <a:t>the </a:t>
            </a:r>
            <a:r>
              <a:rPr lang="en-US" dirty="0" smtClean="0"/>
              <a:t>children </a:t>
            </a:r>
            <a:r>
              <a:rPr lang="en-US" dirty="0"/>
              <a:t>who are </a:t>
            </a:r>
            <a:r>
              <a:rPr lang="en-US" dirty="0" smtClean="0"/>
              <a:t>in specialized services and ready for discharge through the </a:t>
            </a:r>
            <a:r>
              <a:rPr lang="en-US" dirty="0"/>
              <a:t>CARD List</a:t>
            </a:r>
            <a:r>
              <a:rPr lang="en-US" dirty="0" smtClean="0"/>
              <a:t>. This does not measure ED, but does lead to inability to discharge others from the ED</a:t>
            </a:r>
            <a:endParaRPr lang="en-US" dirty="0"/>
          </a:p>
          <a:p>
            <a:pPr marL="0" indent="0">
              <a:buNone/>
            </a:pPr>
            <a:endParaRPr lang="en-US" dirty="0"/>
          </a:p>
          <a:p>
            <a:r>
              <a:rPr lang="en-US" dirty="0"/>
              <a:t>State also collects data on the number of adults who are awaiting placement in DMH Continuing Care Facilities through the DART list</a:t>
            </a:r>
            <a:r>
              <a:rPr lang="en-US" dirty="0" smtClean="0"/>
              <a:t>.</a:t>
            </a:r>
          </a:p>
          <a:p>
            <a:pPr marL="0" indent="0">
              <a:buNone/>
            </a:pPr>
            <a:endParaRPr lang="en-US" dirty="0" smtClean="0"/>
          </a:p>
          <a:p>
            <a:r>
              <a:rPr lang="en-US" dirty="0" smtClean="0"/>
              <a:t>Hospitals individually track who is “boarding” in the ED, or who is inpatient but awaiting </a:t>
            </a:r>
            <a:r>
              <a:rPr lang="en-US" dirty="0" smtClean="0"/>
              <a:t>discharge.  Required to report to DPH if over 12 hours.</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21</a:t>
            </a:fld>
            <a:endParaRPr lang="en-US"/>
          </a:p>
        </p:txBody>
      </p:sp>
    </p:spTree>
    <p:extLst>
      <p:ext uri="{BB962C8B-B14F-4D97-AF65-F5344CB8AC3E}">
        <p14:creationId xmlns:p14="http://schemas.microsoft.com/office/powerpoint/2010/main" val="200206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CARD List</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22</a:t>
            </a:fld>
            <a:endParaRPr lang="en-US"/>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5800" y="1066800"/>
            <a:ext cx="7620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219200" y="6400800"/>
            <a:ext cx="7210628" cy="253916"/>
          </a:xfrm>
          <a:prstGeom prst="rect">
            <a:avLst/>
          </a:prstGeom>
          <a:noFill/>
        </p:spPr>
        <p:txBody>
          <a:bodyPr wrap="none" rtlCol="0">
            <a:spAutoFit/>
          </a:bodyPr>
          <a:lstStyle/>
          <a:p>
            <a:r>
              <a:rPr lang="en-US" sz="1050" dirty="0"/>
              <a:t>Source: http://www.mass.gov/eohhs/gov/commissions-and-initiatives/children-awaiting-resolution-and-disposition.html</a:t>
            </a:r>
          </a:p>
        </p:txBody>
      </p:sp>
    </p:spTree>
    <p:extLst>
      <p:ext uri="{BB962C8B-B14F-4D97-AF65-F5344CB8AC3E}">
        <p14:creationId xmlns:p14="http://schemas.microsoft.com/office/powerpoint/2010/main" val="1058934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pPr marL="0" indent="0">
              <a:buNone/>
            </a:pPr>
            <a:r>
              <a:rPr lang="en-US" dirty="0" smtClean="0"/>
              <a:t>Next meeting:  January 27</a:t>
            </a:r>
            <a:r>
              <a:rPr lang="en-US" baseline="30000" dirty="0" smtClean="0"/>
              <a:t>th</a:t>
            </a:r>
            <a:r>
              <a:rPr lang="en-US" dirty="0" smtClean="0"/>
              <a:t> 9:30-noon.</a:t>
            </a:r>
          </a:p>
          <a:p>
            <a:pPr marL="0" indent="0">
              <a:buNone/>
            </a:pPr>
            <a:r>
              <a:rPr lang="en-US" dirty="0" smtClean="0"/>
              <a:t>Location TBD</a:t>
            </a:r>
          </a:p>
          <a:p>
            <a:pPr marL="0" indent="0">
              <a:buNone/>
            </a:pPr>
            <a:endParaRPr lang="en-US" dirty="0"/>
          </a:p>
          <a:p>
            <a:pPr marL="457200" indent="-457200">
              <a:buAutoNum type="arabicPeriod"/>
            </a:pPr>
            <a:r>
              <a:rPr lang="en-US" dirty="0" smtClean="0"/>
              <a:t>Consider data questions and develop </a:t>
            </a:r>
            <a:r>
              <a:rPr lang="en-US" dirty="0"/>
              <a:t> </a:t>
            </a:r>
            <a:r>
              <a:rPr lang="en-US" dirty="0" smtClean="0"/>
              <a:t>survey for insurers/state purchasers based on today’s conversation</a:t>
            </a:r>
          </a:p>
          <a:p>
            <a:pPr marL="457200" indent="-457200">
              <a:buAutoNum type="arabicPeriod"/>
            </a:pPr>
            <a:r>
              <a:rPr lang="en-US" dirty="0" smtClean="0"/>
              <a:t>Next meeting will focus on Long Term Stays and potential solutions to recommend</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23</a:t>
            </a:fld>
            <a:endParaRPr lang="en-US"/>
          </a:p>
        </p:txBody>
      </p:sp>
    </p:spTree>
    <p:extLst>
      <p:ext uri="{BB962C8B-B14F-4D97-AF65-F5344CB8AC3E}">
        <p14:creationId xmlns:p14="http://schemas.microsoft.com/office/powerpoint/2010/main" val="2478275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buNone/>
            </a:pPr>
            <a:r>
              <a:rPr lang="en-US" dirty="0" smtClean="0"/>
              <a:t>For any questions contact:</a:t>
            </a:r>
          </a:p>
          <a:p>
            <a:pPr marL="0" indent="0">
              <a:buNone/>
            </a:pPr>
            <a:endParaRPr lang="en-US" dirty="0"/>
          </a:p>
          <a:p>
            <a:pPr marL="0" indent="0">
              <a:buNone/>
            </a:pPr>
            <a:r>
              <a:rPr lang="en-US" dirty="0" smtClean="0"/>
              <a:t>Beth Waldman:	</a:t>
            </a:r>
            <a:r>
              <a:rPr lang="en-US" dirty="0" smtClean="0">
                <a:hlinkClick r:id="rId2"/>
              </a:rPr>
              <a:t>bwaldman@bailit-health.com</a:t>
            </a:r>
            <a:r>
              <a:rPr lang="en-US" dirty="0" smtClean="0"/>
              <a:t> or </a:t>
            </a:r>
          </a:p>
          <a:p>
            <a:pPr marL="0" indent="0">
              <a:buNone/>
            </a:pPr>
            <a:r>
              <a:rPr lang="en-US" dirty="0"/>
              <a:t>	</a:t>
            </a:r>
            <a:r>
              <a:rPr lang="en-US" dirty="0" smtClean="0"/>
              <a:t>		781-559-4705</a:t>
            </a:r>
          </a:p>
          <a:p>
            <a:pPr marL="0" indent="0">
              <a:buNone/>
            </a:pPr>
            <a:r>
              <a:rPr lang="en-US" dirty="0" smtClean="0"/>
              <a:t>Megan Burns:	</a:t>
            </a:r>
            <a:r>
              <a:rPr lang="en-US" dirty="0" smtClean="0">
                <a:hlinkClick r:id="rId3"/>
              </a:rPr>
              <a:t>mburns@bailit-health.com</a:t>
            </a:r>
            <a:r>
              <a:rPr lang="en-US" dirty="0" smtClean="0"/>
              <a:t> or </a:t>
            </a:r>
          </a:p>
          <a:p>
            <a:pPr marL="0" indent="0">
              <a:buNone/>
            </a:pPr>
            <a:r>
              <a:rPr lang="en-US" dirty="0"/>
              <a:t>	</a:t>
            </a:r>
            <a:r>
              <a:rPr lang="en-US" dirty="0" smtClean="0"/>
              <a:t>		784-559-4701</a:t>
            </a:r>
          </a:p>
          <a:p>
            <a:pPr marL="0" indent="0">
              <a:buNone/>
            </a:pPr>
            <a:r>
              <a:rPr lang="en-US" dirty="0" smtClean="0"/>
              <a:t>Joe </a:t>
            </a:r>
            <a:r>
              <a:rPr lang="en-US" dirty="0" err="1" smtClean="0"/>
              <a:t>Vizard</a:t>
            </a:r>
            <a:r>
              <a:rPr lang="en-US" dirty="0" smtClean="0"/>
              <a:t>:		</a:t>
            </a:r>
            <a:r>
              <a:rPr lang="en-US" dirty="0" smtClean="0">
                <a:hlinkClick r:id="rId4"/>
              </a:rPr>
              <a:t>joseph.vizard@state.ma.us</a:t>
            </a:r>
            <a:r>
              <a:rPr lang="en-US" dirty="0" smtClean="0"/>
              <a:t> or</a:t>
            </a:r>
          </a:p>
          <a:p>
            <a:pPr marL="0" indent="0">
              <a:buNone/>
            </a:pPr>
            <a:r>
              <a:rPr lang="en-US" dirty="0"/>
              <a:t>	</a:t>
            </a:r>
            <a:r>
              <a:rPr lang="en-US" dirty="0" smtClean="0"/>
              <a:t>		617-988-3313</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24</a:t>
            </a:fld>
            <a:endParaRPr lang="en-US"/>
          </a:p>
        </p:txBody>
      </p:sp>
    </p:spTree>
    <p:extLst>
      <p:ext uri="{BB962C8B-B14F-4D97-AF65-F5344CB8AC3E}">
        <p14:creationId xmlns:p14="http://schemas.microsoft.com/office/powerpoint/2010/main" val="325660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We Last Met….</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3</a:t>
            </a:fld>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3958" y="1295399"/>
            <a:ext cx="6133368" cy="4572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04800" y="1343085"/>
            <a:ext cx="2209800" cy="4524315"/>
          </a:xfrm>
          <a:prstGeom prst="rect">
            <a:avLst/>
          </a:prstGeom>
          <a:noFill/>
        </p:spPr>
        <p:txBody>
          <a:bodyPr wrap="square" rtlCol="0">
            <a:spAutoFit/>
          </a:bodyPr>
          <a:lstStyle/>
          <a:p>
            <a:r>
              <a:rPr lang="en-US" dirty="0" smtClean="0"/>
              <a:t>MMPI released 5 priority areas for the new administration including Behavioral Health Integration and Infrastructure Investment</a:t>
            </a:r>
            <a:endParaRPr lang="en-US" dirty="0"/>
          </a:p>
        </p:txBody>
      </p:sp>
      <p:sp>
        <p:nvSpPr>
          <p:cNvPr id="6" name="Rectangle 5"/>
          <p:cNvSpPr/>
          <p:nvPr/>
        </p:nvSpPr>
        <p:spPr>
          <a:xfrm>
            <a:off x="1143000" y="6474023"/>
            <a:ext cx="7638684" cy="307777"/>
          </a:xfrm>
          <a:prstGeom prst="rect">
            <a:avLst/>
          </a:prstGeom>
        </p:spPr>
        <p:txBody>
          <a:bodyPr wrap="square">
            <a:spAutoFit/>
          </a:bodyPr>
          <a:lstStyle/>
          <a:p>
            <a:r>
              <a:rPr lang="en-US" sz="1400" dirty="0" smtClean="0"/>
              <a:t>Source: http</a:t>
            </a:r>
            <a:r>
              <a:rPr lang="en-US" sz="1400" dirty="0"/>
              <a:t>://bluecrossfoundation.org/sites/default/files/Manatt%20Presentation_FINAL.pdf</a:t>
            </a:r>
          </a:p>
        </p:txBody>
      </p:sp>
    </p:spTree>
    <p:extLst>
      <p:ext uri="{BB962C8B-B14F-4D97-AF65-F5344CB8AC3E}">
        <p14:creationId xmlns:p14="http://schemas.microsoft.com/office/powerpoint/2010/main" val="3238573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We Last Met…</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4</a:t>
            </a:fld>
            <a:endParaRPr 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447800"/>
            <a:ext cx="5595081" cy="438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172200" y="2057400"/>
            <a:ext cx="2514600" cy="2308324"/>
          </a:xfrm>
          <a:prstGeom prst="rect">
            <a:avLst/>
          </a:prstGeom>
          <a:noFill/>
        </p:spPr>
        <p:txBody>
          <a:bodyPr wrap="square" rtlCol="0">
            <a:spAutoFit/>
          </a:bodyPr>
          <a:lstStyle/>
          <a:p>
            <a:r>
              <a:rPr lang="en-US" dirty="0" smtClean="0"/>
              <a:t>MA Health Policy Forum released a report on racial and ethnic disparities in behavioral health</a:t>
            </a:r>
            <a:endParaRPr lang="en-US" dirty="0"/>
          </a:p>
        </p:txBody>
      </p:sp>
    </p:spTree>
    <p:extLst>
      <p:ext uri="{BB962C8B-B14F-4D97-AF65-F5344CB8AC3E}">
        <p14:creationId xmlns:p14="http://schemas.microsoft.com/office/powerpoint/2010/main" val="4194698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Happening now…</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5</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1371600"/>
            <a:ext cx="6005512" cy="4521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381001" y="2057400"/>
            <a:ext cx="2057400" cy="2308324"/>
          </a:xfrm>
          <a:prstGeom prst="rect">
            <a:avLst/>
          </a:prstGeom>
          <a:noFill/>
        </p:spPr>
        <p:txBody>
          <a:bodyPr wrap="square" rtlCol="0">
            <a:spAutoFit/>
          </a:bodyPr>
          <a:lstStyle/>
          <a:p>
            <a:r>
              <a:rPr lang="en-US" dirty="0" smtClean="0"/>
              <a:t>The Health Planning Council is releasing its final report today.</a:t>
            </a:r>
            <a:endParaRPr lang="en-US" dirty="0"/>
          </a:p>
        </p:txBody>
      </p:sp>
    </p:spTree>
    <p:extLst>
      <p:ext uri="{BB962C8B-B14F-4D97-AF65-F5344CB8AC3E}">
        <p14:creationId xmlns:p14="http://schemas.microsoft.com/office/powerpoint/2010/main" val="227496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the Dots….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6</a:t>
            </a:fld>
            <a:endParaRPr lang="en-US"/>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0"/>
            <a:ext cx="5877127"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6324600" y="1752600"/>
            <a:ext cx="2438400" cy="3785652"/>
          </a:xfrm>
          <a:prstGeom prst="rect">
            <a:avLst/>
          </a:prstGeom>
          <a:noFill/>
        </p:spPr>
        <p:txBody>
          <a:bodyPr wrap="square" rtlCol="0">
            <a:spAutoFit/>
          </a:bodyPr>
          <a:lstStyle/>
          <a:p>
            <a:r>
              <a:rPr lang="en-US" dirty="0" smtClean="0"/>
              <a:t>Current and past work is highlighting the need for data that can tell us more about the MA behavioral health system and its performance.</a:t>
            </a:r>
            <a:endParaRPr lang="en-US" dirty="0"/>
          </a:p>
        </p:txBody>
      </p:sp>
    </p:spTree>
    <p:extLst>
      <p:ext uri="{BB962C8B-B14F-4D97-AF65-F5344CB8AC3E}">
        <p14:creationId xmlns:p14="http://schemas.microsoft.com/office/powerpoint/2010/main" val="3255329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Connecting the Dots…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7129545"/>
              </p:ext>
            </p:extLst>
          </p:nvPr>
        </p:nvGraphicFramePr>
        <p:xfrm>
          <a:off x="0" y="1143000"/>
          <a:ext cx="91440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0"/>
          </p:nvPr>
        </p:nvSpPr>
        <p:spPr/>
        <p:txBody>
          <a:bodyPr/>
          <a:lstStyle/>
          <a:p>
            <a:fld id="{5D6D6BE1-799C-4F59-A6C6-D3B10866595A}"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8390A8F7-42C3-4608-9B77-CADB135D8145}"/>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8F3DAB09-DAB1-4A0E-91E7-7BDEC1D2EDB6}"/>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graphicEl>
                                              <a:dgm id="{59A3E372-25E3-4606-BD2D-35E72B0F03D1}"/>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DE783F96-DEB4-4F64-B574-8D413DD71B15}"/>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BAD7E576-37C6-43D6-B512-2352361A14AA}"/>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graphicEl>
                                              <a:dgm id="{CF84F093-886F-462B-9310-C325515F6503}"/>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graphicEl>
                                              <a:dgm id="{A14CC7B7-97C9-441B-AF57-644C28129087}"/>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EE7B635E-EC53-4D5A-93D4-8A56B4B315FC}"/>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0E7373A7-D725-4A63-8526-4527AF6BD413}"/>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02B14127-049B-4219-A9DA-D58B05010EB7}"/>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652300C0-36EA-4641-9C96-6F6363923E40}"/>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69877465-765C-4E72-950C-BDE5CAAF950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1EA4EAED-9D88-45D5-908F-FE79E7AB5E55}"/>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graphicEl>
                                              <a:dgm id="{D383C6E8-173A-4372-9118-CA83E8AD2B03}"/>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graphicEl>
                                              <a:dgm id="{95B8F4CE-075F-4299-8F00-751532C08849}"/>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graphicEl>
                                              <a:dgm id="{A5802FE4-AB2A-47CB-A50C-3CEF6AFF4D2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Vision</a:t>
            </a:r>
            <a:endParaRPr lang="en-US" dirty="0"/>
          </a:p>
        </p:txBody>
      </p:sp>
      <p:sp>
        <p:nvSpPr>
          <p:cNvPr id="3" name="Content Placeholder 2"/>
          <p:cNvSpPr>
            <a:spLocks noGrp="1"/>
          </p:cNvSpPr>
          <p:nvPr>
            <p:ph idx="1"/>
          </p:nvPr>
        </p:nvSpPr>
        <p:spPr/>
        <p:txBody>
          <a:bodyPr/>
          <a:lstStyle/>
          <a:p>
            <a:r>
              <a:rPr lang="en-US" sz="2800" dirty="0" smtClean="0"/>
              <a:t>Discussion of Draft Vision</a:t>
            </a:r>
          </a:p>
          <a:p>
            <a:pPr lvl="1"/>
            <a:r>
              <a:rPr lang="en-US" sz="2800" dirty="0" smtClean="0"/>
              <a:t>Packet includes draft vision</a:t>
            </a:r>
          </a:p>
          <a:p>
            <a:pPr lvl="1"/>
            <a:r>
              <a:rPr lang="en-US" sz="2800" dirty="0" smtClean="0"/>
              <a:t>Key topic areas are in </a:t>
            </a:r>
            <a:r>
              <a:rPr lang="en-US" sz="2800" dirty="0" smtClean="0">
                <a:solidFill>
                  <a:srgbClr val="FF0000"/>
                </a:solidFill>
              </a:rPr>
              <a:t>red</a:t>
            </a:r>
            <a:r>
              <a:rPr lang="en-US" sz="2800" dirty="0" smtClean="0"/>
              <a:t> </a:t>
            </a:r>
          </a:p>
          <a:p>
            <a:pPr lvl="1"/>
            <a:r>
              <a:rPr lang="en-US" sz="2800" dirty="0" smtClean="0"/>
              <a:t>Looking for feedback on topics:</a:t>
            </a:r>
          </a:p>
          <a:p>
            <a:pPr lvl="2"/>
            <a:r>
              <a:rPr lang="en-US" sz="2600" dirty="0" smtClean="0"/>
              <a:t>What is missing? </a:t>
            </a:r>
          </a:p>
          <a:p>
            <a:pPr lvl="2"/>
            <a:r>
              <a:rPr lang="en-US" sz="2600" dirty="0" smtClean="0"/>
              <a:t>What shouldn’t be there? </a:t>
            </a:r>
          </a:p>
          <a:p>
            <a:pPr marL="457200" lvl="1" indent="0">
              <a:buNone/>
            </a:pP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8</a:t>
            </a:fld>
            <a:endParaRPr lang="en-US"/>
          </a:p>
        </p:txBody>
      </p:sp>
    </p:spTree>
    <p:extLst>
      <p:ext uri="{BB962C8B-B14F-4D97-AF65-F5344CB8AC3E}">
        <p14:creationId xmlns:p14="http://schemas.microsoft.com/office/powerpoint/2010/main" val="3016208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Measures Can Assess the Behavioral Health System?</a:t>
            </a:r>
            <a:endParaRPr lang="en-US" dirty="0"/>
          </a:p>
        </p:txBody>
      </p:sp>
      <p:sp>
        <p:nvSpPr>
          <p:cNvPr id="3" name="Content Placeholder 2"/>
          <p:cNvSpPr>
            <a:spLocks noGrp="1"/>
          </p:cNvSpPr>
          <p:nvPr>
            <p:ph idx="1"/>
          </p:nvPr>
        </p:nvSpPr>
        <p:spPr/>
        <p:txBody>
          <a:bodyPr/>
          <a:lstStyle/>
          <a:p>
            <a:r>
              <a:rPr lang="en-US" dirty="0" smtClean="0"/>
              <a:t>Our goal is to develop measures that would help the legislature assess the performance of the behavioral health system and to inform its investments of resources.</a:t>
            </a:r>
          </a:p>
          <a:p>
            <a:endParaRPr lang="en-US" dirty="0" smtClean="0"/>
          </a:p>
          <a:p>
            <a:r>
              <a:rPr lang="en-US" dirty="0" smtClean="0"/>
              <a:t>When reviewing these measures, we will need to consider:</a:t>
            </a:r>
          </a:p>
          <a:p>
            <a:pPr lvl="1"/>
            <a:r>
              <a:rPr lang="en-US" dirty="0" smtClean="0"/>
              <a:t>Are these good measures?</a:t>
            </a:r>
          </a:p>
          <a:p>
            <a:pPr lvl="1"/>
            <a:r>
              <a:rPr lang="en-US" dirty="0" smtClean="0"/>
              <a:t>Do they sufficiently assess the performance of the behavioral health system?</a:t>
            </a:r>
          </a:p>
          <a:p>
            <a:pPr lvl="1"/>
            <a:r>
              <a:rPr lang="en-US" dirty="0" smtClean="0"/>
              <a:t>Which measures best indicate system performance without needing additional information?</a:t>
            </a:r>
            <a:endParaRPr lang="en-US" dirty="0"/>
          </a:p>
        </p:txBody>
      </p:sp>
      <p:sp>
        <p:nvSpPr>
          <p:cNvPr id="4" name="Slide Number Placeholder 3"/>
          <p:cNvSpPr>
            <a:spLocks noGrp="1"/>
          </p:cNvSpPr>
          <p:nvPr>
            <p:ph type="sldNum" sz="quarter" idx="10"/>
          </p:nvPr>
        </p:nvSpPr>
        <p:spPr/>
        <p:txBody>
          <a:bodyPr/>
          <a:lstStyle/>
          <a:p>
            <a:fld id="{5D6D6BE1-799C-4F59-A6C6-D3B10866595A}" type="slidenum">
              <a:rPr lang="en-US" smtClean="0"/>
              <a:pPr/>
              <a:t>9</a:t>
            </a:fld>
            <a:endParaRPr lang="en-US"/>
          </a:p>
        </p:txBody>
      </p:sp>
    </p:spTree>
    <p:extLst>
      <p:ext uri="{BB962C8B-B14F-4D97-AF65-F5344CB8AC3E}">
        <p14:creationId xmlns:p14="http://schemas.microsoft.com/office/powerpoint/2010/main" val="3129723789"/>
      </p:ext>
    </p:extLst>
  </p:cSld>
  <p:clrMapOvr>
    <a:masterClrMapping/>
  </p:clrMapOvr>
</p:sld>
</file>

<file path=ppt/theme/theme1.xml><?xml version="1.0" encoding="utf-8"?>
<a:theme xmlns:a="http://schemas.openxmlformats.org/drawingml/2006/main" name="Revised template 4-13-201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6"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Revised template 4-13-2011</Template>
  <TotalTime>498</TotalTime>
  <Words>1143</Words>
  <Application>Microsoft Office PowerPoint</Application>
  <PresentationFormat>On-screen Show (4:3)</PresentationFormat>
  <Paragraphs>163</Paragraphs>
  <Slides>24</Slides>
  <Notes>8</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Revised template 4-13-2011</vt:lpstr>
      <vt:lpstr>Task Force on Behavioral Health Data Policies and Long Term Stays  Meeting Two</vt:lpstr>
      <vt:lpstr>Agenda</vt:lpstr>
      <vt:lpstr>Since We Last Met….</vt:lpstr>
      <vt:lpstr>Since We Last Met…</vt:lpstr>
      <vt:lpstr>Happening now…</vt:lpstr>
      <vt:lpstr>Connecting the Dots….</vt:lpstr>
      <vt:lpstr>Connecting the Dots…</vt:lpstr>
      <vt:lpstr>Draft Vision</vt:lpstr>
      <vt:lpstr>What Measures Can Assess the Behavioral Health System?</vt:lpstr>
      <vt:lpstr>Five Draft Domains</vt:lpstr>
      <vt:lpstr>Person Centered Measures</vt:lpstr>
      <vt:lpstr>Workforce &amp; Infrastructure Measures  (1 of 2)</vt:lpstr>
      <vt:lpstr>Workforce &amp; Infrastructure Measures  (2 of 2)</vt:lpstr>
      <vt:lpstr>Access Measures (1 of 2)</vt:lpstr>
      <vt:lpstr>Access Measures (2 of 2)</vt:lpstr>
      <vt:lpstr>Care Delivery, Health and Wellbeing Outcomes: Behavioral Health Integration</vt:lpstr>
      <vt:lpstr>Care Delivery, Health and Wellbeing Outcomes: Other Measures</vt:lpstr>
      <vt:lpstr>Fair and Reasonable Payment Rates / Financial Alignment</vt:lpstr>
      <vt:lpstr>Long Term Stays Discussion: A Preview</vt:lpstr>
      <vt:lpstr>Complex, Interdependent System </vt:lpstr>
      <vt:lpstr>Available Data on Long Term Stays</vt:lpstr>
      <vt:lpstr>CARD List</vt:lpstr>
      <vt:lpstr>Next Steps</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Burns</dc:creator>
  <cp:lastModifiedBy>Beth Waldman</cp:lastModifiedBy>
  <cp:revision>33</cp:revision>
  <dcterms:created xsi:type="dcterms:W3CDTF">2014-12-04T20:27:41Z</dcterms:created>
  <dcterms:modified xsi:type="dcterms:W3CDTF">2014-12-17T16:32:26Z</dcterms:modified>
</cp:coreProperties>
</file>