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60" r:id="rId2"/>
  </p:sldMasterIdLst>
  <p:notesMasterIdLst>
    <p:notesMasterId r:id="rId29"/>
  </p:notesMasterIdLst>
  <p:sldIdLst>
    <p:sldId id="256" r:id="rId3"/>
    <p:sldId id="258" r:id="rId4"/>
    <p:sldId id="287" r:id="rId5"/>
    <p:sldId id="278" r:id="rId6"/>
    <p:sldId id="291" r:id="rId7"/>
    <p:sldId id="322" r:id="rId8"/>
    <p:sldId id="351" r:id="rId9"/>
    <p:sldId id="353" r:id="rId10"/>
    <p:sldId id="352" r:id="rId11"/>
    <p:sldId id="354" r:id="rId12"/>
    <p:sldId id="348" r:id="rId13"/>
    <p:sldId id="286" r:id="rId14"/>
    <p:sldId id="293" r:id="rId15"/>
    <p:sldId id="343" r:id="rId16"/>
    <p:sldId id="342" r:id="rId17"/>
    <p:sldId id="338" r:id="rId18"/>
    <p:sldId id="345" r:id="rId19"/>
    <p:sldId id="344" r:id="rId20"/>
    <p:sldId id="339" r:id="rId21"/>
    <p:sldId id="350" r:id="rId22"/>
    <p:sldId id="336" r:id="rId23"/>
    <p:sldId id="330" r:id="rId24"/>
    <p:sldId id="334" r:id="rId25"/>
    <p:sldId id="335" r:id="rId26"/>
    <p:sldId id="276" r:id="rId27"/>
    <p:sldId id="277" r:id="rId2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 Waldman" initials="BW" lastIdx="9" clrIdx="0"/>
  <p:cmAuthor id="1" name="Megan Burns" initials="Megan"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25B"/>
    <a:srgbClr val="A3B3D3"/>
    <a:srgbClr val="486176"/>
    <a:srgbClr val="526F86"/>
    <a:srgbClr val="5776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15" autoAdjust="0"/>
    <p:restoredTop sz="77143" autoAdjust="0"/>
  </p:normalViewPr>
  <p:slideViewPr>
    <p:cSldViewPr>
      <p:cViewPr>
        <p:scale>
          <a:sx n="50" d="100"/>
          <a:sy n="50" d="100"/>
        </p:scale>
        <p:origin x="-6880" y="-24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charts/_rels/chart1.xml.rels><?xml version="1.0" encoding="UTF-8" standalone="yes"?>
<Relationships xmlns="http://schemas.openxmlformats.org/package/2006/relationships"><Relationship Id="rId1" Type="http://schemas.openxmlformats.org/officeDocument/2006/relationships/oleObject" Target="CLIP:Chart%20in%20Microsoft%20Office%20PowerPoint.xlsx"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Work Flow Metrics ED LOS mean</a:t>
            </a:r>
          </a:p>
        </c:rich>
      </c:tx>
      <c:layout>
        <c:manualLayout>
          <c:xMode val="edge"/>
          <c:yMode val="edge"/>
          <c:x val="0.309677419354839"/>
          <c:y val="0.039215836457707"/>
        </c:manualLayout>
      </c:layout>
      <c:overlay val="0"/>
      <c:spPr>
        <a:noFill/>
        <a:ln w="25400">
          <a:noFill/>
        </a:ln>
      </c:spPr>
    </c:title>
    <c:autoTitleDeleted val="0"/>
    <c:plotArea>
      <c:layout>
        <c:manualLayout>
          <c:layoutTarget val="inner"/>
          <c:xMode val="edge"/>
          <c:yMode val="edge"/>
          <c:x val="0.337096774193549"/>
          <c:y val="0.211765516871618"/>
          <c:w val="0.641935483870968"/>
          <c:h val="0.521570624887503"/>
        </c:manualLayout>
      </c:layout>
      <c:barChart>
        <c:barDir val="bar"/>
        <c:grouping val="stacked"/>
        <c:varyColors val="0"/>
        <c:ser>
          <c:idx val="0"/>
          <c:order val="0"/>
          <c:spPr>
            <a:noFill/>
            <a:ln w="25400">
              <a:noFill/>
            </a:ln>
          </c:spPr>
          <c:invertIfNegative val="0"/>
          <c:dLbls>
            <c:delete val="1"/>
          </c:dLbls>
          <c:cat>
            <c:strRef>
              <c:f>'Initial length of Stay'!$A$19:$A$23</c:f>
              <c:strCache>
                <c:ptCount val="5"/>
                <c:pt idx="0">
                  <c:v>Door to Med</c:v>
                </c:pt>
                <c:pt idx="1">
                  <c:v>Med Clear to MHA</c:v>
                </c:pt>
                <c:pt idx="2">
                  <c:v>MHA to Bed Request</c:v>
                </c:pt>
                <c:pt idx="3">
                  <c:v>Bed Request to Dept.</c:v>
                </c:pt>
                <c:pt idx="4">
                  <c:v>Total Length of Stay</c:v>
                </c:pt>
              </c:strCache>
            </c:strRef>
          </c:cat>
          <c:val>
            <c:numRef>
              <c:f>'Initial length of Stay'!$B$19:$B$23</c:f>
              <c:numCache>
                <c:formatCode>General</c:formatCode>
                <c:ptCount val="5"/>
                <c:pt idx="0">
                  <c:v>0.0</c:v>
                </c:pt>
                <c:pt idx="1">
                  <c:v>2.41</c:v>
                </c:pt>
                <c:pt idx="2">
                  <c:v>4.64</c:v>
                </c:pt>
                <c:pt idx="3">
                  <c:v>6.09</c:v>
                </c:pt>
                <c:pt idx="4">
                  <c:v>0.0</c:v>
                </c:pt>
              </c:numCache>
            </c:numRef>
          </c:val>
        </c:ser>
        <c:ser>
          <c:idx val="1"/>
          <c:order val="1"/>
          <c:spPr>
            <a:solidFill>
              <a:srgbClr val="0066CC"/>
            </a:solidFill>
            <a:ln w="12700">
              <a:solidFill>
                <a:srgbClr val="000000"/>
              </a:solidFill>
              <a:prstDash val="solid"/>
            </a:ln>
          </c:spPr>
          <c:invertIfNegative val="0"/>
          <c:dPt>
            <c:idx val="0"/>
            <c:invertIfNegative val="0"/>
            <c:bubble3D val="0"/>
            <c:spPr>
              <a:solidFill>
                <a:srgbClr val="9999FF"/>
              </a:solidFill>
              <a:ln w="12700">
                <a:solidFill>
                  <a:srgbClr val="000000"/>
                </a:solidFill>
                <a:prstDash val="solid"/>
              </a:ln>
            </c:spPr>
          </c:dPt>
          <c:dPt>
            <c:idx val="1"/>
            <c:invertIfNegative val="0"/>
            <c:bubble3D val="0"/>
            <c:spPr>
              <a:solidFill>
                <a:srgbClr val="C0C0C0"/>
              </a:solidFill>
              <a:ln w="12700">
                <a:solidFill>
                  <a:srgbClr val="000000"/>
                </a:solidFill>
                <a:prstDash val="solid"/>
              </a:ln>
            </c:spPr>
          </c:dPt>
          <c:dPt>
            <c:idx val="2"/>
            <c:invertIfNegative val="0"/>
            <c:bubble3D val="0"/>
            <c:spPr>
              <a:solidFill>
                <a:srgbClr val="FFFFCC"/>
              </a:solidFill>
              <a:ln w="12700">
                <a:solidFill>
                  <a:srgbClr val="000000"/>
                </a:solidFill>
                <a:prstDash val="solid"/>
              </a:ln>
            </c:spPr>
          </c:dPt>
          <c:dPt>
            <c:idx val="3"/>
            <c:invertIfNegative val="0"/>
            <c:bubble3D val="0"/>
            <c:spPr>
              <a:solidFill>
                <a:srgbClr val="99CC00"/>
              </a:solidFill>
              <a:ln w="12700">
                <a:solidFill>
                  <a:srgbClr val="000000"/>
                </a:solidFill>
                <a:prstDash val="solid"/>
              </a:ln>
            </c:spPr>
          </c:dPt>
          <c:dLbls>
            <c:dLbl>
              <c:idx val="3"/>
              <c:layout>
                <c:manualLayout>
                  <c:x val="-0.0458791351576102"/>
                  <c:y val="0.00102121163426007"/>
                </c:manualLayout>
              </c:layout>
              <c:dLblPos val="ctr"/>
              <c:showLegendKey val="0"/>
              <c:showVal val="1"/>
              <c:showCatName val="0"/>
              <c:showSerName val="0"/>
              <c:showPercent val="0"/>
              <c:showBubbleSize val="0"/>
            </c:dLbl>
            <c:spPr>
              <a:noFill/>
              <a:ln w="25400">
                <a:noFill/>
              </a:ln>
            </c:spPr>
            <c:showLegendKey val="0"/>
            <c:showVal val="1"/>
            <c:showCatName val="0"/>
            <c:showSerName val="0"/>
            <c:showPercent val="0"/>
            <c:showBubbleSize val="0"/>
            <c:showLeaderLines val="0"/>
          </c:dLbls>
          <c:cat>
            <c:strRef>
              <c:f>'Initial length of Stay'!$A$19:$A$23</c:f>
              <c:strCache>
                <c:ptCount val="5"/>
                <c:pt idx="0">
                  <c:v>Door to Med</c:v>
                </c:pt>
                <c:pt idx="1">
                  <c:v>Med Clear to MHA</c:v>
                </c:pt>
                <c:pt idx="2">
                  <c:v>MHA to Bed Request</c:v>
                </c:pt>
                <c:pt idx="3">
                  <c:v>Bed Request to Dept.</c:v>
                </c:pt>
                <c:pt idx="4">
                  <c:v>Total Length of Stay</c:v>
                </c:pt>
              </c:strCache>
            </c:strRef>
          </c:cat>
          <c:val>
            <c:numRef>
              <c:f>'Initial length of Stay'!$C$19:$C$23</c:f>
              <c:numCache>
                <c:formatCode>General</c:formatCode>
                <c:ptCount val="5"/>
                <c:pt idx="0">
                  <c:v>2.41</c:v>
                </c:pt>
                <c:pt idx="1">
                  <c:v>2.23</c:v>
                </c:pt>
                <c:pt idx="2">
                  <c:v>1.45</c:v>
                </c:pt>
                <c:pt idx="3">
                  <c:v>13.41</c:v>
                </c:pt>
                <c:pt idx="4">
                  <c:v>19.44</c:v>
                </c:pt>
              </c:numCache>
            </c:numRef>
          </c:val>
        </c:ser>
        <c:dLbls>
          <c:showLegendKey val="0"/>
          <c:showVal val="1"/>
          <c:showCatName val="0"/>
          <c:showSerName val="0"/>
          <c:showPercent val="0"/>
          <c:showBubbleSize val="0"/>
        </c:dLbls>
        <c:gapWidth val="150"/>
        <c:overlap val="100"/>
        <c:axId val="2039366824"/>
        <c:axId val="2039369912"/>
      </c:barChart>
      <c:catAx>
        <c:axId val="2039366824"/>
        <c:scaling>
          <c:orientation val="minMax"/>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2039369912"/>
        <c:crosses val="autoZero"/>
        <c:auto val="1"/>
        <c:lblAlgn val="ctr"/>
        <c:lblOffset val="100"/>
        <c:tickLblSkip val="1"/>
        <c:tickMarkSkip val="1"/>
        <c:noMultiLvlLbl val="0"/>
      </c:catAx>
      <c:valAx>
        <c:axId val="2039369912"/>
        <c:scaling>
          <c:orientation val="minMax"/>
        </c:scaling>
        <c:delete val="0"/>
        <c:axPos val="b"/>
        <c:majorGridlines>
          <c:spPr>
            <a:ln w="3175">
              <a:solidFill>
                <a:srgbClr val="000000"/>
              </a:solidFill>
              <a:prstDash val="solid"/>
            </a:ln>
          </c:spPr>
        </c:majorGridlines>
        <c:title>
          <c:tx>
            <c:rich>
              <a:bodyPr/>
              <a:lstStyle/>
              <a:p>
                <a:pPr>
                  <a:defRPr/>
                </a:pPr>
                <a:r>
                  <a:rPr lang="en-US"/>
                  <a:t>Hours</a:t>
                </a:r>
              </a:p>
            </c:rich>
          </c:tx>
          <c:layout>
            <c:manualLayout>
              <c:xMode val="edge"/>
              <c:yMode val="edge"/>
              <c:x val="0.624193548387097"/>
              <c:y val="0.85098365113224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2039366824"/>
        <c:crosses val="autoZero"/>
        <c:crossBetween val="between"/>
        <c:minorUnit val="0.4"/>
      </c:valAx>
      <c:spPr>
        <a:solidFill>
          <a:srgbClr val="FFFFFF"/>
        </a:solid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0.84158</cdr:x>
      <cdr:y>0.22449</cdr:y>
    </cdr:from>
    <cdr:to>
      <cdr:x>0.92079</cdr:x>
      <cdr:y>0.28571</cdr:y>
    </cdr:to>
    <cdr:sp macro="" textlink="">
      <cdr:nvSpPr>
        <cdr:cNvPr id="2" name="TextBox 1"/>
        <cdr:cNvSpPr txBox="1"/>
      </cdr:nvSpPr>
      <cdr:spPr>
        <a:xfrm xmlns:a="http://schemas.openxmlformats.org/drawingml/2006/main">
          <a:off x="6477000" y="838200"/>
          <a:ext cx="6096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smtClean="0"/>
            <a:t>(20.10)</a:t>
          </a:r>
          <a:endParaRPr lang="en-US" sz="1100" b="1" dirty="0"/>
        </a:p>
      </cdr:txBody>
    </cdr:sp>
  </cdr:relSizeAnchor>
  <cdr:relSizeAnchor xmlns:cdr="http://schemas.openxmlformats.org/drawingml/2006/chartDrawing">
    <cdr:from>
      <cdr:x>0.83486</cdr:x>
      <cdr:y>0.3875</cdr:y>
    </cdr:from>
    <cdr:to>
      <cdr:x>0.83486</cdr:x>
      <cdr:y>0.90216</cdr:y>
    </cdr:to>
    <cdr:cxnSp macro="">
      <cdr:nvCxnSpPr>
        <cdr:cNvPr id="6" name="Straight Arrow Connector 5"/>
        <cdr:cNvCxnSpPr/>
      </cdr:nvCxnSpPr>
      <cdr:spPr bwMode="auto">
        <a:xfrm xmlns:a="http://schemas.openxmlformats.org/drawingml/2006/main" flipV="1">
          <a:off x="6934200" y="1835988"/>
          <a:ext cx="0" cy="2438400"/>
        </a:xfrm>
        <a:prstGeom xmlns:a="http://schemas.openxmlformats.org/drawingml/2006/main" prst="straightConnector1">
          <a:avLst/>
        </a:prstGeom>
        <a:solidFill xmlns:a="http://schemas.openxmlformats.org/drawingml/2006/main">
          <a:schemeClr val="accent1"/>
        </a:solidFill>
        <a:ln xmlns:a="http://schemas.openxmlformats.org/drawingml/2006/main" w="47625" cap="flat" cmpd="sng" algn="ctr">
          <a:solidFill>
            <a:srgbClr val="FF0000"/>
          </a:solidFill>
          <a:prstDash val="solid"/>
          <a:round/>
          <a:headEnd type="none" w="med" len="med"/>
          <a:tailEnd type="arrow"/>
        </a:ln>
        <a:effectLst xmlns:a="http://schemas.openxmlformats.org/drawingml/2006/main"/>
      </cdr:spPr>
    </cdr:cxnSp>
  </cdr:relSizeAnchor>
  <cdr:relSizeAnchor xmlns:cdr="http://schemas.openxmlformats.org/drawingml/2006/chartDrawing">
    <cdr:from>
      <cdr:x>0.49541</cdr:x>
      <cdr:y>0.3875</cdr:y>
    </cdr:from>
    <cdr:to>
      <cdr:x>0.49541</cdr:x>
      <cdr:y>0.90216</cdr:y>
    </cdr:to>
    <cdr:cxnSp macro="">
      <cdr:nvCxnSpPr>
        <cdr:cNvPr id="7" name="Straight Arrow Connector 6"/>
        <cdr:cNvCxnSpPr/>
      </cdr:nvCxnSpPr>
      <cdr:spPr bwMode="auto">
        <a:xfrm xmlns:a="http://schemas.openxmlformats.org/drawingml/2006/main" flipV="1">
          <a:off x="4114800" y="1835988"/>
          <a:ext cx="0" cy="2438400"/>
        </a:xfrm>
        <a:prstGeom xmlns:a="http://schemas.openxmlformats.org/drawingml/2006/main" prst="straightConnector1">
          <a:avLst/>
        </a:prstGeom>
        <a:solidFill xmlns:a="http://schemas.openxmlformats.org/drawingml/2006/main">
          <a:schemeClr val="accent1"/>
        </a:solidFill>
        <a:ln xmlns:a="http://schemas.openxmlformats.org/drawingml/2006/main" w="47625" cap="flat" cmpd="sng" algn="ctr">
          <a:solidFill>
            <a:srgbClr val="FF0000"/>
          </a:solidFill>
          <a:prstDash val="solid"/>
          <a:round/>
          <a:headEnd type="none" w="med" len="med"/>
          <a:tailEnd type="arrow"/>
        </a:ln>
        <a:effectLst xmlns:a="http://schemas.openxmlformats.org/drawingml/2006/main"/>
      </cdr:spPr>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0608914E-BA06-427E-9BA4-202E7CE26547}" type="slidenum">
              <a:rPr lang="en-US"/>
              <a:pPr/>
              <a:t>‹#›</a:t>
            </a:fld>
            <a:endParaRPr lang="en-US"/>
          </a:p>
        </p:txBody>
      </p:sp>
    </p:spTree>
    <p:extLst>
      <p:ext uri="{BB962C8B-B14F-4D97-AF65-F5344CB8AC3E}">
        <p14:creationId xmlns:p14="http://schemas.microsoft.com/office/powerpoint/2010/main" val="6211692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6"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6"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6"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6"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08914E-BA06-427E-9BA4-202E7CE26547}" type="slidenum">
              <a:rPr lang="en-US" smtClean="0"/>
              <a:pPr/>
              <a:t>1</a:t>
            </a:fld>
            <a:endParaRPr lang="en-US"/>
          </a:p>
        </p:txBody>
      </p:sp>
    </p:spTree>
    <p:extLst>
      <p:ext uri="{BB962C8B-B14F-4D97-AF65-F5344CB8AC3E}">
        <p14:creationId xmlns:p14="http://schemas.microsoft.com/office/powerpoint/2010/main" val="808538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12</a:t>
            </a:fld>
            <a:endParaRPr lang="en-US"/>
          </a:p>
        </p:txBody>
      </p:sp>
    </p:spTree>
    <p:extLst>
      <p:ext uri="{BB962C8B-B14F-4D97-AF65-F5344CB8AC3E}">
        <p14:creationId xmlns:p14="http://schemas.microsoft.com/office/powerpoint/2010/main" val="2517469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baseline="0" dirty="0" smtClean="0"/>
          </a:p>
          <a:p>
            <a:pPr marL="171450" indent="-171450">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13</a:t>
            </a:fld>
            <a:endParaRPr lang="en-US"/>
          </a:p>
        </p:txBody>
      </p:sp>
    </p:spTree>
    <p:extLst>
      <p:ext uri="{BB962C8B-B14F-4D97-AF65-F5344CB8AC3E}">
        <p14:creationId xmlns:p14="http://schemas.microsoft.com/office/powerpoint/2010/main" val="3811024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14</a:t>
            </a:fld>
            <a:endParaRPr lang="en-US"/>
          </a:p>
        </p:txBody>
      </p:sp>
    </p:spTree>
    <p:extLst>
      <p:ext uri="{BB962C8B-B14F-4D97-AF65-F5344CB8AC3E}">
        <p14:creationId xmlns:p14="http://schemas.microsoft.com/office/powerpoint/2010/main" val="301173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mj-lt"/>
              <a:buNone/>
            </a:pPr>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15</a:t>
            </a:fld>
            <a:endParaRPr lang="en-US"/>
          </a:p>
        </p:txBody>
      </p:sp>
    </p:spTree>
    <p:extLst>
      <p:ext uri="{BB962C8B-B14F-4D97-AF65-F5344CB8AC3E}">
        <p14:creationId xmlns:p14="http://schemas.microsoft.com/office/powerpoint/2010/main" val="3075459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16</a:t>
            </a:fld>
            <a:endParaRPr lang="en-US"/>
          </a:p>
        </p:txBody>
      </p:sp>
    </p:spTree>
    <p:extLst>
      <p:ext uri="{BB962C8B-B14F-4D97-AF65-F5344CB8AC3E}">
        <p14:creationId xmlns:p14="http://schemas.microsoft.com/office/powerpoint/2010/main" val="596553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17</a:t>
            </a:fld>
            <a:endParaRPr lang="en-US"/>
          </a:p>
        </p:txBody>
      </p:sp>
    </p:spTree>
    <p:extLst>
      <p:ext uri="{BB962C8B-B14F-4D97-AF65-F5344CB8AC3E}">
        <p14:creationId xmlns:p14="http://schemas.microsoft.com/office/powerpoint/2010/main" val="40323061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b="1" u="sng" dirty="0" smtClean="0"/>
          </a:p>
          <a:p>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18</a:t>
            </a:fld>
            <a:endParaRPr lang="en-US"/>
          </a:p>
        </p:txBody>
      </p:sp>
    </p:spTree>
    <p:extLst>
      <p:ext uri="{BB962C8B-B14F-4D97-AF65-F5344CB8AC3E}">
        <p14:creationId xmlns:p14="http://schemas.microsoft.com/office/powerpoint/2010/main" val="9032392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608914E-BA06-427E-9BA4-202E7CE26547}" type="slidenum">
              <a:rPr lang="en-US" smtClean="0"/>
              <a:pPr/>
              <a:t>19</a:t>
            </a:fld>
            <a:endParaRPr lang="en-US"/>
          </a:p>
        </p:txBody>
      </p:sp>
    </p:spTree>
    <p:extLst>
      <p:ext uri="{BB962C8B-B14F-4D97-AF65-F5344CB8AC3E}">
        <p14:creationId xmlns:p14="http://schemas.microsoft.com/office/powerpoint/2010/main" val="7120858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20</a:t>
            </a:fld>
            <a:endParaRPr lang="en-US"/>
          </a:p>
        </p:txBody>
      </p:sp>
    </p:spTree>
    <p:extLst>
      <p:ext uri="{BB962C8B-B14F-4D97-AF65-F5344CB8AC3E}">
        <p14:creationId xmlns:p14="http://schemas.microsoft.com/office/powerpoint/2010/main" val="24034502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26</a:t>
            </a:fld>
            <a:endParaRPr lang="en-US"/>
          </a:p>
        </p:txBody>
      </p:sp>
    </p:spTree>
    <p:extLst>
      <p:ext uri="{BB962C8B-B14F-4D97-AF65-F5344CB8AC3E}">
        <p14:creationId xmlns:p14="http://schemas.microsoft.com/office/powerpoint/2010/main" val="3424318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85850" lvl="2"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2</a:t>
            </a:fld>
            <a:endParaRPr lang="en-US"/>
          </a:p>
        </p:txBody>
      </p:sp>
    </p:spTree>
    <p:extLst>
      <p:ext uri="{BB962C8B-B14F-4D97-AF65-F5344CB8AC3E}">
        <p14:creationId xmlns:p14="http://schemas.microsoft.com/office/powerpoint/2010/main" val="745636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0608914E-BA06-427E-9BA4-202E7CE26547}" type="slidenum">
              <a:rPr lang="en-US" smtClean="0"/>
              <a:pPr/>
              <a:t>3</a:t>
            </a:fld>
            <a:endParaRPr lang="en-US"/>
          </a:p>
        </p:txBody>
      </p:sp>
    </p:spTree>
    <p:extLst>
      <p:ext uri="{BB962C8B-B14F-4D97-AF65-F5344CB8AC3E}">
        <p14:creationId xmlns:p14="http://schemas.microsoft.com/office/powerpoint/2010/main" val="1424242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0608914E-BA06-427E-9BA4-202E7CE26547}" type="slidenum">
              <a:rPr lang="en-US" smtClean="0"/>
              <a:pPr/>
              <a:t>4</a:t>
            </a:fld>
            <a:endParaRPr lang="en-US"/>
          </a:p>
        </p:txBody>
      </p:sp>
    </p:spTree>
    <p:extLst>
      <p:ext uri="{BB962C8B-B14F-4D97-AF65-F5344CB8AC3E}">
        <p14:creationId xmlns:p14="http://schemas.microsoft.com/office/powerpoint/2010/main" val="842843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608914E-BA06-427E-9BA4-202E7CE26547}" type="slidenum">
              <a:rPr lang="en-US" smtClean="0"/>
              <a:pPr/>
              <a:t>5</a:t>
            </a:fld>
            <a:endParaRPr lang="en-US"/>
          </a:p>
        </p:txBody>
      </p:sp>
    </p:spTree>
    <p:extLst>
      <p:ext uri="{BB962C8B-B14F-4D97-AF65-F5344CB8AC3E}">
        <p14:creationId xmlns:p14="http://schemas.microsoft.com/office/powerpoint/2010/main" val="2365435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6</a:t>
            </a:fld>
            <a:endParaRPr lang="en-US"/>
          </a:p>
        </p:txBody>
      </p:sp>
    </p:spTree>
    <p:extLst>
      <p:ext uri="{BB962C8B-B14F-4D97-AF65-F5344CB8AC3E}">
        <p14:creationId xmlns:p14="http://schemas.microsoft.com/office/powerpoint/2010/main" val="2717342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9</a:t>
            </a:fld>
            <a:endParaRPr lang="en-US"/>
          </a:p>
        </p:txBody>
      </p:sp>
    </p:spTree>
    <p:extLst>
      <p:ext uri="{BB962C8B-B14F-4D97-AF65-F5344CB8AC3E}">
        <p14:creationId xmlns:p14="http://schemas.microsoft.com/office/powerpoint/2010/main" val="383791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270E351-0E24-44D3-BEAD-ECBD69CA7973}" type="slidenum">
              <a:rPr lang="en-US" smtClean="0">
                <a:solidFill>
                  <a:prstClr val="black"/>
                </a:solidFill>
              </a:rPr>
              <a:pPr>
                <a:defRPr/>
              </a:pPr>
              <a:t>10</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0608914E-BA06-427E-9BA4-202E7CE26547}" type="slidenum">
              <a:rPr lang="en-US" smtClean="0"/>
              <a:pPr/>
              <a:t>11</a:t>
            </a:fld>
            <a:endParaRPr lang="en-US"/>
          </a:p>
        </p:txBody>
      </p:sp>
    </p:spTree>
    <p:extLst>
      <p:ext uri="{BB962C8B-B14F-4D97-AF65-F5344CB8AC3E}">
        <p14:creationId xmlns:p14="http://schemas.microsoft.com/office/powerpoint/2010/main" val="3446056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107" name="Picture 11" descr="covver"/>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099" name="Rectangle 3"/>
          <p:cNvSpPr>
            <a:spLocks noGrp="1" noChangeArrowheads="1"/>
          </p:cNvSpPr>
          <p:nvPr>
            <p:ph type="ctrTitle"/>
          </p:nvPr>
        </p:nvSpPr>
        <p:spPr>
          <a:xfrm>
            <a:off x="304800" y="1447800"/>
            <a:ext cx="8305800" cy="1600200"/>
          </a:xfrm>
        </p:spPr>
        <p:txBody>
          <a:bodyPr anchor="t"/>
          <a:lstStyle>
            <a:lvl1pPr>
              <a:defRPr sz="3600" baseline="0">
                <a:solidFill>
                  <a:srgbClr val="526F86"/>
                </a:solidFill>
              </a:defRPr>
            </a:lvl1pPr>
          </a:lstStyle>
          <a:p>
            <a:r>
              <a:rPr lang="en-US" smtClean="0"/>
              <a:t>Click to edit Master title style</a:t>
            </a:r>
            <a:endParaRPr lang="en-US" dirty="0"/>
          </a:p>
        </p:txBody>
      </p:sp>
      <p:sp>
        <p:nvSpPr>
          <p:cNvPr id="4100" name="Rectangle 4"/>
          <p:cNvSpPr>
            <a:spLocks noGrp="1" noChangeArrowheads="1"/>
          </p:cNvSpPr>
          <p:nvPr>
            <p:ph type="subTitle" idx="1"/>
          </p:nvPr>
        </p:nvSpPr>
        <p:spPr>
          <a:xfrm>
            <a:off x="228600" y="5943600"/>
            <a:ext cx="5715000" cy="685800"/>
          </a:xfrm>
        </p:spPr>
        <p:txBody>
          <a:bodyPr/>
          <a:lstStyle>
            <a:lvl1pPr marL="0" indent="0">
              <a:lnSpc>
                <a:spcPct val="100000"/>
              </a:lnSpc>
              <a:buFont typeface="Wingdings" pitchFamily="16" charset="2"/>
              <a:buNone/>
              <a:defRPr sz="1400" b="1" baseline="0">
                <a:solidFill>
                  <a:schemeClr val="bg1"/>
                </a:solidFill>
              </a:defRPr>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AFF31EE-2BEF-4F9C-80DB-BF6F4722A91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70613" y="-76200"/>
            <a:ext cx="1979612"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76200"/>
            <a:ext cx="5789613"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99DE635-4CFE-4E37-9202-A346316F874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sz="1800">
                  <a:solidFill>
                    <a:srgbClr val="FFFFFF"/>
                  </a:solidFill>
                  <a:latin typeface="Garamond" pitchFamily="18" charset="0"/>
                  <a:ea typeface="+mn-ea"/>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sz="1800">
                  <a:solidFill>
                    <a:srgbClr val="FFFFFF"/>
                  </a:solidFill>
                  <a:latin typeface="Garamond" pitchFamily="18" charset="0"/>
                  <a:ea typeface="+mn-ea"/>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sz="1800">
                  <a:solidFill>
                    <a:srgbClr val="FFFFFF"/>
                  </a:solidFill>
                  <a:latin typeface="Garamond" pitchFamily="18" charset="0"/>
                  <a:ea typeface="+mn-ea"/>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sz="1800">
                  <a:solidFill>
                    <a:srgbClr val="FFFFFF"/>
                  </a:solidFill>
                  <a:latin typeface="Garamond" pitchFamily="18" charset="0"/>
                  <a:ea typeface="+mn-ea"/>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sz="1800">
                  <a:solidFill>
                    <a:srgbClr val="FFFFFF"/>
                  </a:solidFill>
                  <a:latin typeface="Garamond" pitchFamily="18" charset="0"/>
                  <a:ea typeface="+mn-ea"/>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800">
                <a:solidFill>
                  <a:srgbClr val="FFFFFF"/>
                </a:solidFill>
                <a:latin typeface="Garamond" pitchFamily="18" charset="0"/>
                <a:ea typeface="+mn-ea"/>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sz="1800">
                <a:solidFill>
                  <a:srgbClr val="FFFFFF"/>
                </a:solidFill>
                <a:latin typeface="Garamond" pitchFamily="18" charset="0"/>
                <a:ea typeface="+mn-ea"/>
              </a:endParaRPr>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948BADA3-9A82-4833-9A04-8B3644BDBD4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55763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C2A5BF8C-2382-462C-9781-2EF145D32737}"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091493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583C6509-61EA-4D96-BE33-A180F35ACCEB}"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6656144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C9F47144-3037-4294-87A1-386A59C124F8}" type="slidenum">
              <a:rPr lang="en-US">
                <a:solidFill>
                  <a:srgbClr val="FFFFFF"/>
                </a:solidFill>
              </a:rPr>
              <a:pPr>
                <a:defRPr/>
              </a:pPr>
              <a:t>‹#›</a:t>
            </a:fld>
            <a:endParaRPr 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011051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54D4C51B-195A-4631-9FE5-1C66E4D59D17}" type="slidenum">
              <a:rPr lang="en-US">
                <a:solidFill>
                  <a:srgbClr val="FFFFFF"/>
                </a:solidFill>
              </a:rPr>
              <a:pPr>
                <a:defRPr/>
              </a:pPr>
              <a:t>‹#›</a:t>
            </a:fld>
            <a:endParaRPr 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9227672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81C371BB-2109-49F8-A6EC-7FC9123C5B89}" type="slidenum">
              <a:rPr lang="en-US">
                <a:solidFill>
                  <a:srgbClr val="FFFFFF"/>
                </a:solidFill>
              </a:rPr>
              <a:pPr>
                <a:defRPr/>
              </a:pPr>
              <a:t>‹#›</a:t>
            </a:fld>
            <a:endParaRPr 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2858071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44EF1980-4553-4E1C-94EF-0BE04F72BA29}" type="slidenum">
              <a:rPr lang="en-US">
                <a:solidFill>
                  <a:srgbClr val="FFFFFF"/>
                </a:solidFill>
              </a:rPr>
              <a:pPr>
                <a:defRPr/>
              </a:pPr>
              <a:t>‹#›</a:t>
            </a:fld>
            <a:endParaRPr 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616362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96C6D45A-09C4-4B8F-B755-4D8E0D0EEA3D}" type="slidenum">
              <a:rPr lang="en-US">
                <a:solidFill>
                  <a:srgbClr val="FFFFFF"/>
                </a:solidFill>
              </a:rPr>
              <a:pPr>
                <a:defRPr/>
              </a:pPr>
              <a:t>‹#›</a:t>
            </a:fld>
            <a:endParaRPr 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064939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D6D6BE1-799C-4F59-A6C6-D3B10866595A}"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FE4BFF9F-9FDE-4438-A1FC-72C8B5647A57}" type="slidenum">
              <a:rPr lang="en-US">
                <a:solidFill>
                  <a:srgbClr val="FFFFFF"/>
                </a:solidFill>
              </a:rPr>
              <a:pPr>
                <a:defRPr/>
              </a:pPr>
              <a:t>‹#›</a:t>
            </a:fld>
            <a:endParaRPr 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8939960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B80DA1AE-B52D-424A-BD1B-6BD6509272ED}"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2334725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5ADFFA7D-673F-4797-B748-3BF6DE5FEFD9}"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3705068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B08D30CD-ECCB-4C37-965E-8A2DB049CA1E}" type="slidenum">
              <a:rPr lang="en-US">
                <a:solidFill>
                  <a:srgbClr val="FFFFFF"/>
                </a:solidFill>
              </a:rPr>
              <a:pPr>
                <a:defRPr/>
              </a:pPr>
              <a:t>‹#›</a:t>
            </a:fld>
            <a:endParaRPr 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2803815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3"/>
          <p:cNvSpPr>
            <a:spLocks noGrp="1" noChangeArrowheads="1"/>
          </p:cNvSpPr>
          <p:nvPr>
            <p:ph type="sldNum" sz="quarter" idx="11"/>
          </p:nvPr>
        </p:nvSpPr>
        <p:spPr>
          <a:ln/>
        </p:spPr>
        <p:txBody>
          <a:bodyPr/>
          <a:lstStyle>
            <a:lvl1pPr>
              <a:defRPr/>
            </a:lvl1pPr>
          </a:lstStyle>
          <a:p>
            <a:pPr>
              <a:defRPr/>
            </a:pPr>
            <a:fld id="{57EED009-0BFA-49D0-9780-71E3184606EA}" type="slidenum">
              <a:rPr lang="en-US">
                <a:solidFill>
                  <a:srgbClr val="FFFFFF"/>
                </a:solidFill>
              </a:rPr>
              <a:pPr>
                <a:defRPr/>
              </a:pPr>
              <a:t>‹#›</a:t>
            </a:fld>
            <a:endParaRPr lang="en-US">
              <a:solidFill>
                <a:srgbClr val="FFFFFF"/>
              </a:solidFill>
            </a:endParaRPr>
          </a:p>
        </p:txBody>
      </p:sp>
      <p:sp>
        <p:nvSpPr>
          <p:cNvPr id="8"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181127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9B76317-278A-4F8C-8DE3-35634C2A7AA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524000"/>
            <a:ext cx="380841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1813" y="1524000"/>
            <a:ext cx="38084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EC7AF536-8CDC-4305-92A2-EEC07823086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31E725D-22B4-4DBB-B5FC-9FA0ED61A9A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A46BD3CB-9058-460D-BF13-DB629FB8C8D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92A3E3A7-AE32-4750-B126-2B5F0DB34793}"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71B3A4E-71BD-4C6D-91C5-1864120F0D8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A650896-3153-4115-AA6D-074D052C358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Relationship Id="rId14"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5" name="Picture 11" descr="inner_01"/>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1026" name="Rectangle 2"/>
          <p:cNvSpPr>
            <a:spLocks noGrp="1" noChangeArrowheads="1"/>
          </p:cNvSpPr>
          <p:nvPr>
            <p:ph type="title"/>
          </p:nvPr>
        </p:nvSpPr>
        <p:spPr bwMode="auto">
          <a:xfrm>
            <a:off x="22860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1524000"/>
            <a:ext cx="776922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0" name="Rectangle 6"/>
          <p:cNvSpPr>
            <a:spLocks noGrp="1" noChangeArrowheads="1"/>
          </p:cNvSpPr>
          <p:nvPr>
            <p:ph type="sldNum" sz="quarter" idx="4"/>
          </p:nvPr>
        </p:nvSpPr>
        <p:spPr bwMode="auto">
          <a:xfrm>
            <a:off x="8382000" y="6400800"/>
            <a:ext cx="5334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999348E5-392B-4970-B3D9-C8277D0734B7}" type="slidenum">
              <a:rPr lang="en-US"/>
              <a:pPr/>
              <a:t>‹#›</a:t>
            </a:fld>
            <a:endParaRPr lang="en-US"/>
          </a:p>
        </p:txBody>
      </p:sp>
      <p:sp>
        <p:nvSpPr>
          <p:cNvPr id="1034" name="Rectangle 10"/>
          <p:cNvSpPr>
            <a:spLocks noChangeArrowheads="1"/>
          </p:cNvSpPr>
          <p:nvPr/>
        </p:nvSpPr>
        <p:spPr bwMode="auto">
          <a:xfrm>
            <a:off x="1143000" y="6096000"/>
            <a:ext cx="6477000" cy="762000"/>
          </a:xfrm>
          <a:prstGeom prst="rect">
            <a:avLst/>
          </a:prstGeom>
          <a:noFill/>
          <a:ln w="9525">
            <a:noFill/>
            <a:miter lim="800000"/>
            <a:headEnd/>
            <a:tailEnd/>
          </a:ln>
        </p:spPr>
        <p:txBody>
          <a:bodyPr anchor="ctr"/>
          <a:lstStyle/>
          <a:p>
            <a:pPr eaLnBrk="1" hangingPunct="1"/>
            <a:endParaRPr lang="en-US" sz="2000" dirty="0">
              <a:solidFill>
                <a:schemeClr val="bg1">
                  <a:lumMod val="50000"/>
                </a:scheme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3200">
          <a:solidFill>
            <a:schemeClr val="accent1"/>
          </a:solidFill>
          <a:latin typeface="+mj-lt"/>
          <a:ea typeface="+mj-ea"/>
          <a:cs typeface="+mj-cs"/>
        </a:defRPr>
      </a:lvl1pPr>
      <a:lvl2pPr algn="l" rtl="0" eaLnBrk="1" fontAlgn="base" hangingPunct="1">
        <a:spcBef>
          <a:spcPct val="0"/>
        </a:spcBef>
        <a:spcAft>
          <a:spcPct val="0"/>
        </a:spcAft>
        <a:defRPr sz="3200">
          <a:solidFill>
            <a:schemeClr val="accent1"/>
          </a:solidFill>
          <a:latin typeface="Arial" charset="0"/>
          <a:ea typeface="ＭＳ Ｐゴシック" pitchFamily="16" charset="-128"/>
        </a:defRPr>
      </a:lvl2pPr>
      <a:lvl3pPr algn="l" rtl="0" eaLnBrk="1" fontAlgn="base" hangingPunct="1">
        <a:spcBef>
          <a:spcPct val="0"/>
        </a:spcBef>
        <a:spcAft>
          <a:spcPct val="0"/>
        </a:spcAft>
        <a:defRPr sz="3200">
          <a:solidFill>
            <a:schemeClr val="accent1"/>
          </a:solidFill>
          <a:latin typeface="Arial" charset="0"/>
          <a:ea typeface="ＭＳ Ｐゴシック" pitchFamily="16" charset="-128"/>
        </a:defRPr>
      </a:lvl3pPr>
      <a:lvl4pPr algn="l" rtl="0" eaLnBrk="1" fontAlgn="base" hangingPunct="1">
        <a:spcBef>
          <a:spcPct val="0"/>
        </a:spcBef>
        <a:spcAft>
          <a:spcPct val="0"/>
        </a:spcAft>
        <a:defRPr sz="3200">
          <a:solidFill>
            <a:schemeClr val="accent1"/>
          </a:solidFill>
          <a:latin typeface="Arial" charset="0"/>
          <a:ea typeface="ＭＳ Ｐゴシック" pitchFamily="16" charset="-128"/>
        </a:defRPr>
      </a:lvl4pPr>
      <a:lvl5pPr algn="l" rtl="0" eaLnBrk="1" fontAlgn="base" hangingPunct="1">
        <a:spcBef>
          <a:spcPct val="0"/>
        </a:spcBef>
        <a:spcAft>
          <a:spcPct val="0"/>
        </a:spcAft>
        <a:defRPr sz="3200">
          <a:solidFill>
            <a:schemeClr val="accent1"/>
          </a:solidFill>
          <a:latin typeface="Arial" charset="0"/>
          <a:ea typeface="ＭＳ Ｐゴシック" pitchFamily="16" charset="-128"/>
        </a:defRPr>
      </a:lvl5pPr>
      <a:lvl6pPr marL="457200" algn="l" rtl="0" eaLnBrk="1" fontAlgn="base" hangingPunct="1">
        <a:spcBef>
          <a:spcPct val="0"/>
        </a:spcBef>
        <a:spcAft>
          <a:spcPct val="0"/>
        </a:spcAft>
        <a:defRPr sz="3200">
          <a:solidFill>
            <a:schemeClr val="accent1"/>
          </a:solidFill>
          <a:latin typeface="Arial" charset="0"/>
          <a:ea typeface="ＭＳ Ｐゴシック" pitchFamily="16" charset="-128"/>
        </a:defRPr>
      </a:lvl6pPr>
      <a:lvl7pPr marL="914400" algn="l" rtl="0" eaLnBrk="1" fontAlgn="base" hangingPunct="1">
        <a:spcBef>
          <a:spcPct val="0"/>
        </a:spcBef>
        <a:spcAft>
          <a:spcPct val="0"/>
        </a:spcAft>
        <a:defRPr sz="3200">
          <a:solidFill>
            <a:schemeClr val="accent1"/>
          </a:solidFill>
          <a:latin typeface="Arial" charset="0"/>
          <a:ea typeface="ＭＳ Ｐゴシック" pitchFamily="16" charset="-128"/>
        </a:defRPr>
      </a:lvl7pPr>
      <a:lvl8pPr marL="1371600" algn="l" rtl="0" eaLnBrk="1" fontAlgn="base" hangingPunct="1">
        <a:spcBef>
          <a:spcPct val="0"/>
        </a:spcBef>
        <a:spcAft>
          <a:spcPct val="0"/>
        </a:spcAft>
        <a:defRPr sz="3200">
          <a:solidFill>
            <a:schemeClr val="accent1"/>
          </a:solidFill>
          <a:latin typeface="Arial" charset="0"/>
          <a:ea typeface="ＭＳ Ｐゴシック" pitchFamily="16" charset="-128"/>
        </a:defRPr>
      </a:lvl8pPr>
      <a:lvl9pPr marL="1828800" algn="l" rtl="0" eaLnBrk="1" fontAlgn="base" hangingPunct="1">
        <a:spcBef>
          <a:spcPct val="0"/>
        </a:spcBef>
        <a:spcAft>
          <a:spcPct val="0"/>
        </a:spcAft>
        <a:defRPr sz="3200">
          <a:solidFill>
            <a:schemeClr val="accent1"/>
          </a:solidFill>
          <a:latin typeface="Arial" charset="0"/>
          <a:ea typeface="ＭＳ Ｐゴシック" pitchFamily="16" charset="-128"/>
        </a:defRPr>
      </a:lvl9pPr>
    </p:titleStyle>
    <p:bodyStyle>
      <a:lvl1pPr marL="342900" indent="-342900" algn="l" rtl="0" eaLnBrk="1" fontAlgn="base" hangingPunct="1">
        <a:spcBef>
          <a:spcPct val="20000"/>
        </a:spcBef>
        <a:spcAft>
          <a:spcPct val="0"/>
        </a:spcAft>
        <a:buClr>
          <a:srgbClr val="57768E"/>
        </a:buClr>
        <a:buFont typeface="Wingdings" pitchFamily="16" charset="2"/>
        <a:buChar char="§"/>
        <a:defRPr sz="2400">
          <a:solidFill>
            <a:srgbClr val="25325B"/>
          </a:solidFill>
          <a:latin typeface="+mn-lt"/>
          <a:ea typeface="+mn-ea"/>
          <a:cs typeface="+mn-cs"/>
        </a:defRPr>
      </a:lvl1pPr>
      <a:lvl2pPr marL="742950" indent="-285750" algn="l" rtl="0" eaLnBrk="1" fontAlgn="base" hangingPunct="1">
        <a:spcBef>
          <a:spcPct val="20000"/>
        </a:spcBef>
        <a:spcAft>
          <a:spcPct val="0"/>
        </a:spcAft>
        <a:buChar char="–"/>
        <a:defRPr sz="2000">
          <a:solidFill>
            <a:srgbClr val="486176"/>
          </a:solidFill>
          <a:latin typeface="+mn-lt"/>
          <a:ea typeface="+mn-ea"/>
        </a:defRPr>
      </a:lvl2pPr>
      <a:lvl3pPr marL="1143000" indent="-228600" algn="l" rtl="0" eaLnBrk="1" fontAlgn="base" hangingPunct="1">
        <a:spcBef>
          <a:spcPct val="20000"/>
        </a:spcBef>
        <a:spcAft>
          <a:spcPct val="0"/>
        </a:spcAft>
        <a:buChar char="•"/>
        <a:defRPr>
          <a:solidFill>
            <a:srgbClr val="25325B"/>
          </a:solidFill>
          <a:latin typeface="+mn-lt"/>
          <a:ea typeface="+mn-ea"/>
        </a:defRPr>
      </a:lvl3pPr>
      <a:lvl4pPr marL="1600200" indent="-228600" algn="l" rtl="0" eaLnBrk="1" fontAlgn="base" hangingPunct="1">
        <a:spcBef>
          <a:spcPct val="20000"/>
        </a:spcBef>
        <a:spcAft>
          <a:spcPct val="0"/>
        </a:spcAft>
        <a:buChar char="–"/>
        <a:defRPr sz="1400">
          <a:solidFill>
            <a:srgbClr val="57768E"/>
          </a:solidFill>
          <a:latin typeface="+mn-lt"/>
          <a:ea typeface="+mn-ea"/>
        </a:defRPr>
      </a:lvl4pPr>
      <a:lvl5pPr marL="2057400" indent="-228600" algn="l" rtl="0" eaLnBrk="1" fontAlgn="base" hangingPunct="1">
        <a:spcBef>
          <a:spcPct val="20000"/>
        </a:spcBef>
        <a:spcAft>
          <a:spcPct val="0"/>
        </a:spcAft>
        <a:buChar char="»"/>
        <a:defRPr sz="1200">
          <a:solidFill>
            <a:srgbClr val="25325B"/>
          </a:solidFill>
          <a:latin typeface="+mn-lt"/>
          <a:ea typeface="+mn-ea"/>
        </a:defRPr>
      </a:lvl5pPr>
      <a:lvl6pPr marL="2514600" indent="-228600" algn="l" rtl="0" eaLnBrk="1" fontAlgn="base" hangingPunct="1">
        <a:spcBef>
          <a:spcPct val="20000"/>
        </a:spcBef>
        <a:spcAft>
          <a:spcPct val="0"/>
        </a:spcAft>
        <a:buChar char="»"/>
        <a:defRPr sz="1200">
          <a:solidFill>
            <a:srgbClr val="25325B"/>
          </a:solidFill>
          <a:latin typeface="+mn-lt"/>
          <a:ea typeface="+mn-ea"/>
        </a:defRPr>
      </a:lvl6pPr>
      <a:lvl7pPr marL="2971800" indent="-228600" algn="l" rtl="0" eaLnBrk="1" fontAlgn="base" hangingPunct="1">
        <a:spcBef>
          <a:spcPct val="20000"/>
        </a:spcBef>
        <a:spcAft>
          <a:spcPct val="0"/>
        </a:spcAft>
        <a:buChar char="»"/>
        <a:defRPr sz="1200">
          <a:solidFill>
            <a:srgbClr val="25325B"/>
          </a:solidFill>
          <a:latin typeface="+mn-lt"/>
          <a:ea typeface="+mn-ea"/>
        </a:defRPr>
      </a:lvl7pPr>
      <a:lvl8pPr marL="3429000" indent="-228600" algn="l" rtl="0" eaLnBrk="1" fontAlgn="base" hangingPunct="1">
        <a:spcBef>
          <a:spcPct val="20000"/>
        </a:spcBef>
        <a:spcAft>
          <a:spcPct val="0"/>
        </a:spcAft>
        <a:buChar char="»"/>
        <a:defRPr sz="1200">
          <a:solidFill>
            <a:srgbClr val="25325B"/>
          </a:solidFill>
          <a:latin typeface="+mn-lt"/>
          <a:ea typeface="+mn-ea"/>
        </a:defRPr>
      </a:lvl8pPr>
      <a:lvl9pPr marL="3886200" indent="-228600" algn="l" rtl="0" eaLnBrk="1" fontAlgn="base" hangingPunct="1">
        <a:spcBef>
          <a:spcPct val="20000"/>
        </a:spcBef>
        <a:spcAft>
          <a:spcPct val="0"/>
        </a:spcAft>
        <a:buChar char="»"/>
        <a:defRPr sz="1200">
          <a:solidFill>
            <a:srgbClr val="25325B"/>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solidFill>
                <a:srgbClr val="FFFFFF"/>
              </a:solidFill>
              <a:ea typeface="+mn-ea"/>
            </a:endParaRPr>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A81E3750-BF55-49C1-A75D-FCAF0994B02F}" type="slidenum">
              <a:rPr lang="en-US">
                <a:solidFill>
                  <a:srgbClr val="FFFFFF"/>
                </a:solidFill>
                <a:ea typeface="+mn-ea"/>
              </a:rPr>
              <a:pPr>
                <a:defRPr/>
              </a:pPr>
              <a:t>‹#›</a:t>
            </a:fld>
            <a:endParaRPr lang="en-US">
              <a:solidFill>
                <a:srgbClr val="FFFFFF"/>
              </a:solidFill>
              <a:ea typeface="+mn-ea"/>
            </a:endParaRP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sz="1800">
                  <a:solidFill>
                    <a:srgbClr val="FFFFFF"/>
                  </a:solidFill>
                  <a:latin typeface="Garamond" pitchFamily="18" charset="0"/>
                  <a:ea typeface="+mn-ea"/>
                </a:endParaRPr>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sz="1800">
                  <a:solidFill>
                    <a:srgbClr val="FFFFFF"/>
                  </a:solidFill>
                  <a:latin typeface="Garamond" pitchFamily="18" charset="0"/>
                  <a:ea typeface="+mn-ea"/>
                </a:endParaRPr>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sz="1800">
                  <a:solidFill>
                    <a:srgbClr val="FFFFFF"/>
                  </a:solidFill>
                  <a:latin typeface="Garamond" pitchFamily="18" charset="0"/>
                  <a:ea typeface="+mn-ea"/>
                </a:endParaRPr>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sz="1800">
                  <a:solidFill>
                    <a:srgbClr val="FFFFFF"/>
                  </a:solidFill>
                  <a:latin typeface="Garamond" pitchFamily="18" charset="0"/>
                  <a:ea typeface="+mn-ea"/>
                </a:endParaRPr>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sz="1800">
                  <a:solidFill>
                    <a:srgbClr val="FFFFFF"/>
                  </a:solidFill>
                  <a:latin typeface="Garamond" pitchFamily="18" charset="0"/>
                  <a:ea typeface="+mn-ea"/>
                </a:endParaRPr>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800">
                <a:solidFill>
                  <a:srgbClr val="FFFFFF"/>
                </a:solidFill>
                <a:latin typeface="Garamond" pitchFamily="18" charset="0"/>
                <a:ea typeface="+mn-ea"/>
              </a:endParaRPr>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sz="1800">
                <a:solidFill>
                  <a:srgbClr val="FFFFFF"/>
                </a:solidFill>
                <a:latin typeface="Garamond" pitchFamily="18" charset="0"/>
                <a:ea typeface="+mn-ea"/>
              </a:endParaRPr>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solidFill>
                <a:srgbClr val="FFFFFF"/>
              </a:solidFill>
              <a:ea typeface="+mn-ea"/>
            </a:endParaRPr>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6788452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xmlns:p14="http://schemas.microsoft.com/office/powerpoint/2010/mai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bwaldman@bailit-health.com" TargetMode="External"/><Relationship Id="rId4" Type="http://schemas.openxmlformats.org/officeDocument/2006/relationships/hyperlink" Target="mailto:mburns@bailit-health.com" TargetMode="External"/><Relationship Id="rId5" Type="http://schemas.openxmlformats.org/officeDocument/2006/relationships/hyperlink" Target="mailto:joseph.vizard@state.ma.us"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Task Force on</a:t>
            </a:r>
            <a:br>
              <a:rPr lang="en-US" dirty="0" smtClean="0"/>
            </a:br>
            <a:r>
              <a:rPr lang="en-US" dirty="0" smtClean="0"/>
              <a:t>Behavioral Health Data Policies</a:t>
            </a:r>
            <a:br>
              <a:rPr lang="en-US" dirty="0" smtClean="0"/>
            </a:br>
            <a:r>
              <a:rPr lang="en-US" dirty="0" smtClean="0"/>
              <a:t>and Long Term Stays</a:t>
            </a:r>
            <a:br>
              <a:rPr lang="en-US" dirty="0" smtClean="0"/>
            </a:br>
            <a:r>
              <a:rPr lang="en-US" dirty="0"/>
              <a:t/>
            </a:r>
            <a:br>
              <a:rPr lang="en-US" dirty="0"/>
            </a:br>
            <a:r>
              <a:rPr lang="en-US" dirty="0" smtClean="0"/>
              <a:t>Meeting Three</a:t>
            </a:r>
            <a:endParaRPr lang="en-US" dirty="0"/>
          </a:p>
        </p:txBody>
      </p:sp>
      <p:sp>
        <p:nvSpPr>
          <p:cNvPr id="3" name="Subtitle 2"/>
          <p:cNvSpPr>
            <a:spLocks noGrp="1"/>
          </p:cNvSpPr>
          <p:nvPr>
            <p:ph type="subTitle" idx="1"/>
          </p:nvPr>
        </p:nvSpPr>
        <p:spPr/>
        <p:txBody>
          <a:bodyPr/>
          <a:lstStyle/>
          <a:p>
            <a:r>
              <a:rPr lang="en-US" dirty="0" smtClean="0"/>
              <a:t>February 26, 2015</a:t>
            </a:r>
          </a:p>
          <a:p>
            <a:r>
              <a:rPr lang="en-US" dirty="0" smtClean="0"/>
              <a:t>Beth Waldman and Megan Burns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81000" y="609600"/>
            <a:ext cx="8229600" cy="2667000"/>
          </a:xfrm>
        </p:spPr>
        <p:txBody>
          <a:bodyPr/>
          <a:lstStyle/>
          <a:p>
            <a:pPr eaLnBrk="1" hangingPunct="1">
              <a:defRPr/>
            </a:pPr>
            <a:r>
              <a:rPr lang="en-US" sz="4000" dirty="0" smtClean="0">
                <a:solidFill>
                  <a:srgbClr val="FFFF00"/>
                </a:solidFill>
              </a:rPr>
              <a:t>Mental Health ED Boarding</a:t>
            </a:r>
            <a:endParaRPr lang="en-US" sz="4000" dirty="0">
              <a:solidFill>
                <a:srgbClr val="FFFF00"/>
              </a:solidFill>
            </a:endParaRPr>
          </a:p>
        </p:txBody>
      </p:sp>
      <p:sp>
        <p:nvSpPr>
          <p:cNvPr id="21507" name="Rectangle 3"/>
          <p:cNvSpPr>
            <a:spLocks noGrp="1" noChangeArrowheads="1"/>
          </p:cNvSpPr>
          <p:nvPr>
            <p:ph type="body" idx="1"/>
          </p:nvPr>
        </p:nvSpPr>
        <p:spPr>
          <a:xfrm>
            <a:off x="533400" y="1676400"/>
            <a:ext cx="8229600" cy="4525963"/>
          </a:xfrm>
        </p:spPr>
        <p:txBody>
          <a:bodyPr/>
          <a:lstStyle/>
          <a:p>
            <a:pPr algn="ctr" eaLnBrk="1" hangingPunct="1">
              <a:buFont typeface="Wingdings" pitchFamily="2" charset="2"/>
              <a:buNone/>
              <a:defRPr/>
            </a:pPr>
            <a:endParaRPr lang="en-US" dirty="0" smtClean="0"/>
          </a:p>
          <a:p>
            <a:pPr algn="ctr" eaLnBrk="1" hangingPunct="1">
              <a:buFont typeface="Wingdings" pitchFamily="2" charset="2"/>
              <a:buNone/>
              <a:defRPr/>
            </a:pPr>
            <a:endParaRPr lang="en-US" sz="2400" dirty="0" smtClean="0"/>
          </a:p>
          <a:p>
            <a:pPr algn="ctr" eaLnBrk="1" hangingPunct="1">
              <a:buFont typeface="Wingdings" pitchFamily="2" charset="2"/>
              <a:buNone/>
              <a:defRPr/>
            </a:pPr>
            <a:endParaRPr lang="en-US" sz="2400" dirty="0" smtClean="0"/>
          </a:p>
          <a:p>
            <a:pPr algn="ctr" eaLnBrk="1" hangingPunct="1">
              <a:buFont typeface="Wingdings" pitchFamily="2" charset="2"/>
              <a:buNone/>
              <a:defRPr/>
            </a:pPr>
            <a:endParaRPr lang="en-US" sz="2400" dirty="0"/>
          </a:p>
          <a:p>
            <a:pPr algn="ctr" eaLnBrk="1" hangingPunct="1">
              <a:buFont typeface="Wingdings" pitchFamily="2" charset="2"/>
              <a:buNone/>
              <a:defRPr/>
            </a:pPr>
            <a:r>
              <a:rPr lang="en-US" sz="2400" dirty="0"/>
              <a:t>Mark Pearlmutter, MD, </a:t>
            </a:r>
            <a:r>
              <a:rPr lang="en-US" sz="2400" dirty="0" smtClean="0"/>
              <a:t>FACEP</a:t>
            </a:r>
          </a:p>
          <a:p>
            <a:pPr algn="ctr" eaLnBrk="1" hangingPunct="1">
              <a:buFont typeface="Wingdings" pitchFamily="2" charset="2"/>
              <a:buNone/>
              <a:defRPr/>
            </a:pPr>
            <a:r>
              <a:rPr lang="en-US" sz="2400" dirty="0" smtClean="0"/>
              <a:t>Associate Professor Tufts University School of Medicine</a:t>
            </a:r>
          </a:p>
          <a:p>
            <a:pPr algn="ctr" eaLnBrk="1" hangingPunct="1">
              <a:buFont typeface="Wingdings" pitchFamily="2" charset="2"/>
              <a:buNone/>
              <a:defRPr/>
            </a:pPr>
            <a:r>
              <a:rPr lang="en-US" sz="2400" dirty="0"/>
              <a:t>VP and Chair, Emergency </a:t>
            </a:r>
            <a:r>
              <a:rPr lang="en-US" sz="2400" dirty="0" smtClean="0"/>
              <a:t>Network </a:t>
            </a:r>
            <a:r>
              <a:rPr lang="en-US" sz="2400" dirty="0"/>
              <a:t>Services</a:t>
            </a:r>
          </a:p>
          <a:p>
            <a:pPr algn="ctr" eaLnBrk="1" hangingPunct="1">
              <a:buFont typeface="Wingdings" pitchFamily="2" charset="2"/>
              <a:buNone/>
              <a:defRPr/>
            </a:pPr>
            <a:r>
              <a:rPr lang="en-US" sz="2400" dirty="0"/>
              <a:t>Steward Health Care</a:t>
            </a:r>
          </a:p>
        </p:txBody>
      </p:sp>
      <p:sp>
        <p:nvSpPr>
          <p:cNvPr id="2" name="Slide Number Placeholder 1"/>
          <p:cNvSpPr>
            <a:spLocks noGrp="1"/>
          </p:cNvSpPr>
          <p:nvPr>
            <p:ph type="sldNum" sz="quarter" idx="11"/>
          </p:nvPr>
        </p:nvSpPr>
        <p:spPr/>
        <p:txBody>
          <a:bodyPr/>
          <a:lstStyle/>
          <a:p>
            <a:pPr>
              <a:defRPr/>
            </a:pPr>
            <a:fld id="{C2A5BF8C-2382-462C-9781-2EF145D32737}" type="slidenum">
              <a:rPr lang="en-US" smtClean="0">
                <a:solidFill>
                  <a:srgbClr val="FFFFFF"/>
                </a:solidFill>
              </a:rPr>
              <a:pPr>
                <a:defRPr/>
              </a:pPr>
              <a:t>10</a:t>
            </a:fld>
            <a:endParaRPr lang="en-US">
              <a:solidFill>
                <a:srgbClr val="FFFFFF"/>
              </a:solidFill>
            </a:endParaRPr>
          </a:p>
        </p:txBody>
      </p:sp>
    </p:spTree>
    <p:extLst>
      <p:ext uri="{BB962C8B-B14F-4D97-AF65-F5344CB8AC3E}">
        <p14:creationId xmlns:p14="http://schemas.microsoft.com/office/powerpoint/2010/main" val="372554571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229600" cy="1143000"/>
          </a:xfrm>
        </p:spPr>
        <p:txBody>
          <a:bodyPr/>
          <a:lstStyle/>
          <a:p>
            <a:pPr eaLnBrk="1" hangingPunct="1"/>
            <a:r>
              <a:rPr lang="en-US" sz="4000" dirty="0" smtClean="0"/>
              <a:t>Focusing our Discussion</a:t>
            </a:r>
            <a:endParaRPr lang="en-US" sz="4000" dirty="0"/>
          </a:p>
        </p:txBody>
      </p:sp>
      <p:sp>
        <p:nvSpPr>
          <p:cNvPr id="5" name="Rectangle 4"/>
          <p:cNvSpPr/>
          <p:nvPr/>
        </p:nvSpPr>
        <p:spPr>
          <a:xfrm>
            <a:off x="457200" y="5943600"/>
            <a:ext cx="6934200" cy="369332"/>
          </a:xfrm>
          <a:prstGeom prst="rect">
            <a:avLst/>
          </a:prstGeom>
        </p:spPr>
        <p:txBody>
          <a:bodyPr wrap="square">
            <a:spAutoFit/>
          </a:bodyPr>
          <a:lstStyle/>
          <a:p>
            <a:pPr eaLnBrk="1" hangingPunct="1"/>
            <a:r>
              <a:rPr lang="en-US" sz="1800" dirty="0" smtClean="0">
                <a:solidFill>
                  <a:srgbClr val="FFFFFF"/>
                </a:solidFill>
                <a:latin typeface="Garamond" pitchFamily="18" charset="0"/>
                <a:ea typeface="+mn-ea"/>
              </a:rPr>
              <a:t>Those patients without pre-arranged beds had mean LOS of </a:t>
            </a:r>
            <a:r>
              <a:rPr lang="en-US" sz="1800" dirty="0" smtClean="0">
                <a:solidFill>
                  <a:srgbClr val="FFFF00"/>
                </a:solidFill>
                <a:latin typeface="Garamond" pitchFamily="18" charset="0"/>
                <a:ea typeface="+mn-ea"/>
              </a:rPr>
              <a:t>20.1 </a:t>
            </a:r>
            <a:r>
              <a:rPr lang="en-US" sz="1800" dirty="0" smtClean="0">
                <a:solidFill>
                  <a:srgbClr val="FFFFFF"/>
                </a:solidFill>
                <a:latin typeface="Garamond" pitchFamily="18" charset="0"/>
                <a:ea typeface="+mn-ea"/>
              </a:rPr>
              <a:t>hours</a:t>
            </a:r>
            <a:endParaRPr lang="en-US" sz="1800" dirty="0">
              <a:solidFill>
                <a:srgbClr val="FFFFFF"/>
              </a:solidFill>
              <a:latin typeface="Garamond" pitchFamily="18" charset="0"/>
              <a:ea typeface="+mn-ea"/>
            </a:endParaRPr>
          </a:p>
        </p:txBody>
      </p:sp>
      <p:graphicFrame>
        <p:nvGraphicFramePr>
          <p:cNvPr id="8" name="Chart 7"/>
          <p:cNvGraphicFramePr>
            <a:graphicFrameLocks/>
          </p:cNvGraphicFramePr>
          <p:nvPr>
            <p:extLst>
              <p:ext uri="{D42A27DB-BD31-4B8C-83A1-F6EECF244321}">
                <p14:modId xmlns:p14="http://schemas.microsoft.com/office/powerpoint/2010/main" val="1285916978"/>
              </p:ext>
            </p:extLst>
          </p:nvPr>
        </p:nvGraphicFramePr>
        <p:xfrm>
          <a:off x="304800" y="1364412"/>
          <a:ext cx="8305800" cy="4737975"/>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4294967295"/>
          </p:nvPr>
        </p:nvSpPr>
        <p:spPr>
          <a:xfrm>
            <a:off x="6553200" y="6248400"/>
            <a:ext cx="2133600" cy="476250"/>
          </a:xfrm>
          <a:prstGeom prst="rect">
            <a:avLst/>
          </a:prstGeom>
        </p:spPr>
        <p:txBody>
          <a:bodyPr/>
          <a:lstStyle/>
          <a:p>
            <a:pPr>
              <a:defRPr/>
            </a:pPr>
            <a:fld id="{C2A5BF8C-2382-462C-9781-2EF145D32737}" type="slidenum">
              <a:rPr lang="en-US" smtClean="0">
                <a:solidFill>
                  <a:srgbClr val="FFFFFF"/>
                </a:solidFill>
              </a:rPr>
              <a:pPr>
                <a:defRPr/>
              </a:pPr>
              <a:t>11</a:t>
            </a:fld>
            <a:endParaRPr lang="en-US">
              <a:solidFill>
                <a:srgbClr val="FFFFFF"/>
              </a:solidFill>
            </a:endParaRPr>
          </a:p>
        </p:txBody>
      </p:sp>
    </p:spTree>
    <p:extLst>
      <p:ext uri="{BB962C8B-B14F-4D97-AF65-F5344CB8AC3E}">
        <p14:creationId xmlns:p14="http://schemas.microsoft.com/office/powerpoint/2010/main" val="173195708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Work Has Already Been Done About ED Boarding?</a:t>
            </a:r>
            <a:endParaRPr lang="en-US" dirty="0"/>
          </a:p>
        </p:txBody>
      </p:sp>
      <p:sp>
        <p:nvSpPr>
          <p:cNvPr id="3" name="Content Placeholder 2"/>
          <p:cNvSpPr>
            <a:spLocks noGrp="1"/>
          </p:cNvSpPr>
          <p:nvPr>
            <p:ph idx="1"/>
          </p:nvPr>
        </p:nvSpPr>
        <p:spPr>
          <a:xfrm>
            <a:off x="381000" y="990600"/>
            <a:ext cx="8458200" cy="4114800"/>
          </a:xfrm>
        </p:spPr>
        <p:txBody>
          <a:bodyPr/>
          <a:lstStyle/>
          <a:p>
            <a:r>
              <a:rPr lang="en-US" dirty="0" err="1" smtClean="0"/>
              <a:t>EOHHS</a:t>
            </a:r>
            <a:endParaRPr lang="en-US" dirty="0" smtClean="0"/>
          </a:p>
          <a:p>
            <a:pPr lvl="1"/>
            <a:r>
              <a:rPr lang="en-US" dirty="0"/>
              <a:t>Department of Public Health </a:t>
            </a:r>
          </a:p>
          <a:p>
            <a:pPr lvl="2"/>
            <a:r>
              <a:rPr lang="en-US" dirty="0"/>
              <a:t>Boarding and Patient Flow Task </a:t>
            </a:r>
            <a:r>
              <a:rPr lang="en-US" dirty="0" smtClean="0"/>
              <a:t>Force (2009-2012)</a:t>
            </a:r>
            <a:endParaRPr lang="en-US" dirty="0"/>
          </a:p>
          <a:p>
            <a:pPr lvl="1"/>
            <a:r>
              <a:rPr lang="en-US" dirty="0" smtClean="0"/>
              <a:t>Department of Mental Health </a:t>
            </a:r>
          </a:p>
          <a:p>
            <a:pPr lvl="2"/>
            <a:r>
              <a:rPr lang="en-US" dirty="0" smtClean="0"/>
              <a:t>ED LOS and Psych Bed Access Initiative (2010-2012)</a:t>
            </a:r>
          </a:p>
          <a:p>
            <a:pPr lvl="1"/>
            <a:r>
              <a:rPr lang="en-US" dirty="0" smtClean="0"/>
              <a:t>ED Length of Stay Issues for Behavioral Health Patients (2013)</a:t>
            </a:r>
          </a:p>
          <a:p>
            <a:endParaRPr lang="en-US" dirty="0" smtClean="0"/>
          </a:p>
          <a:p>
            <a:r>
              <a:rPr lang="en-US" dirty="0" smtClean="0"/>
              <a:t>Division of Insurance</a:t>
            </a:r>
          </a:p>
          <a:p>
            <a:pPr lvl="1"/>
            <a:r>
              <a:rPr lang="en-US" dirty="0" smtClean="0"/>
              <a:t>Study of differences in plan records between behavioral health and non behavioral health patients in the ED (2014)</a:t>
            </a:r>
          </a:p>
          <a:p>
            <a:endParaRPr lang="en-US" dirty="0" smtClean="0"/>
          </a:p>
          <a:p>
            <a:r>
              <a:rPr lang="en-US" dirty="0" smtClean="0"/>
              <a:t>Legislatively </a:t>
            </a:r>
            <a:r>
              <a:rPr lang="en-US" dirty="0"/>
              <a:t>mandated groups</a:t>
            </a:r>
          </a:p>
          <a:p>
            <a:pPr lvl="1"/>
            <a:r>
              <a:rPr lang="en-US" dirty="0"/>
              <a:t>Mental Health Advisory Committee (2014)</a:t>
            </a:r>
          </a:p>
          <a:p>
            <a:pPr lvl="1"/>
            <a:r>
              <a:rPr lang="en-US" dirty="0"/>
              <a:t>Special Commission examining the “bed finder” tool. (2014)</a:t>
            </a:r>
          </a:p>
          <a:p>
            <a:endParaRPr lang="en-US" dirty="0" smtClean="0">
              <a:solidFill>
                <a:srgbClr val="FF0000"/>
              </a:solidFill>
            </a:endParaRPr>
          </a:p>
          <a:p>
            <a:pPr lvl="2"/>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fld id="{5D6D6BE1-799C-4F59-A6C6-D3B10866595A}" type="slidenum">
              <a:rPr lang="en-US" smtClean="0"/>
              <a:pPr/>
              <a:t>12</a:t>
            </a:fld>
            <a:endParaRPr lang="en-US"/>
          </a:p>
        </p:txBody>
      </p:sp>
    </p:spTree>
    <p:extLst>
      <p:ext uri="{BB962C8B-B14F-4D97-AF65-F5344CB8AC3E}">
        <p14:creationId xmlns:p14="http://schemas.microsoft.com/office/powerpoint/2010/main" val="5035005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Recommendations</a:t>
            </a:r>
            <a:endParaRPr lang="en-US" dirty="0"/>
          </a:p>
        </p:txBody>
      </p:sp>
      <p:sp>
        <p:nvSpPr>
          <p:cNvPr id="3" name="Content Placeholder 2"/>
          <p:cNvSpPr>
            <a:spLocks noGrp="1"/>
          </p:cNvSpPr>
          <p:nvPr>
            <p:ph idx="1"/>
          </p:nvPr>
        </p:nvSpPr>
        <p:spPr>
          <a:xfrm>
            <a:off x="381000" y="990600"/>
            <a:ext cx="7769225" cy="4419600"/>
          </a:xfrm>
        </p:spPr>
        <p:txBody>
          <a:bodyPr/>
          <a:lstStyle/>
          <a:p>
            <a:r>
              <a:rPr lang="en-US" dirty="0" smtClean="0"/>
              <a:t>We presented to you a subset of 68 different recommendations / suggestions by the various aforementioned Task Forces, Work Groups, Commissions, etc.</a:t>
            </a:r>
          </a:p>
          <a:p>
            <a:pPr marL="0" indent="0">
              <a:buNone/>
            </a:pPr>
            <a:endParaRPr lang="en-US" dirty="0" smtClean="0"/>
          </a:p>
          <a:p>
            <a:r>
              <a:rPr lang="en-US" dirty="0" smtClean="0"/>
              <a:t>Thank you for providing us with feedback on your thoughts about those recommendations.   </a:t>
            </a:r>
          </a:p>
          <a:p>
            <a:endParaRPr lang="en-US" dirty="0" smtClean="0"/>
          </a:p>
          <a:p>
            <a:r>
              <a:rPr lang="en-US" dirty="0" smtClean="0"/>
              <a:t>Today, we will discuss a potential consensus recommendation and then discuss potential additional recommendations through the lens of four component problems that were identified in your feedback.</a:t>
            </a:r>
            <a:endParaRPr lang="en-US" dirty="0"/>
          </a:p>
          <a:p>
            <a:pPr lvl="1"/>
            <a:endParaRPr lang="en-US" dirty="0" smtClean="0"/>
          </a:p>
          <a:p>
            <a:pPr marL="914400" lvl="2" indent="0">
              <a:buNone/>
            </a:pPr>
            <a:endParaRPr lang="en-US" dirty="0" smtClean="0"/>
          </a:p>
        </p:txBody>
      </p:sp>
      <p:sp>
        <p:nvSpPr>
          <p:cNvPr id="4" name="Slide Number Placeholder 3"/>
          <p:cNvSpPr>
            <a:spLocks noGrp="1"/>
          </p:cNvSpPr>
          <p:nvPr>
            <p:ph type="sldNum" sz="quarter" idx="10"/>
          </p:nvPr>
        </p:nvSpPr>
        <p:spPr/>
        <p:txBody>
          <a:bodyPr/>
          <a:lstStyle/>
          <a:p>
            <a:fld id="{5D6D6BE1-799C-4F59-A6C6-D3B10866595A}" type="slidenum">
              <a:rPr lang="en-US" smtClean="0"/>
              <a:pPr/>
              <a:t>13</a:t>
            </a:fld>
            <a:endParaRPr lang="en-US"/>
          </a:p>
        </p:txBody>
      </p:sp>
    </p:spTree>
    <p:extLst>
      <p:ext uri="{BB962C8B-B14F-4D97-AF65-F5344CB8AC3E}">
        <p14:creationId xmlns:p14="http://schemas.microsoft.com/office/powerpoint/2010/main" val="250018109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Consensus Recommendation?</a:t>
            </a:r>
            <a:endParaRPr lang="en-US" dirty="0"/>
          </a:p>
        </p:txBody>
      </p:sp>
      <p:sp>
        <p:nvSpPr>
          <p:cNvPr id="3" name="Content Placeholder 2"/>
          <p:cNvSpPr>
            <a:spLocks noGrp="1"/>
          </p:cNvSpPr>
          <p:nvPr>
            <p:ph idx="1"/>
          </p:nvPr>
        </p:nvSpPr>
        <p:spPr/>
        <p:txBody>
          <a:bodyPr/>
          <a:lstStyle/>
          <a:p>
            <a:r>
              <a:rPr lang="en-US" dirty="0" smtClean="0"/>
              <a:t>Based on your feedback, we identified a potential consensus recommendation.</a:t>
            </a:r>
          </a:p>
          <a:p>
            <a:endParaRPr lang="en-US" dirty="0" smtClean="0"/>
          </a:p>
          <a:p>
            <a:pPr lvl="1"/>
            <a:r>
              <a:rPr lang="en-US" dirty="0" smtClean="0"/>
              <a:t>Accept the December 2014 report from the Special Commission to Investigate the Expansion and Enhancement of the </a:t>
            </a:r>
            <a:r>
              <a:rPr lang="en-US" dirty="0" err="1" smtClean="0"/>
              <a:t>MABHA</a:t>
            </a:r>
            <a:r>
              <a:rPr lang="en-US" dirty="0" smtClean="0"/>
              <a:t> Website.</a:t>
            </a:r>
          </a:p>
          <a:p>
            <a:endParaRPr lang="en-US" dirty="0"/>
          </a:p>
          <a:p>
            <a:r>
              <a:rPr lang="en-US" dirty="0" smtClean="0"/>
              <a:t>Does everyone agree that bed finder website offered by MBHP is a useful tool and that the recommendations contained within the report should be acted upon by the legislature and the Administration?</a:t>
            </a:r>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14</a:t>
            </a:fld>
            <a:endParaRPr lang="en-US"/>
          </a:p>
        </p:txBody>
      </p:sp>
    </p:spTree>
    <p:extLst>
      <p:ext uri="{BB962C8B-B14F-4D97-AF65-F5344CB8AC3E}">
        <p14:creationId xmlns:p14="http://schemas.microsoft.com/office/powerpoint/2010/main" val="147939993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Based on Your Feedback, We Identified Several Component Problems of ED Boarding</a:t>
            </a:r>
            <a:endParaRPr lang="en-US" sz="2800" dirty="0"/>
          </a:p>
        </p:txBody>
      </p:sp>
      <p:sp>
        <p:nvSpPr>
          <p:cNvPr id="3" name="Content Placeholder 2"/>
          <p:cNvSpPr>
            <a:spLocks noGrp="1"/>
          </p:cNvSpPr>
          <p:nvPr>
            <p:ph idx="1"/>
          </p:nvPr>
        </p:nvSpPr>
        <p:spPr>
          <a:xfrm>
            <a:off x="228600" y="990600"/>
            <a:ext cx="8915401" cy="4572000"/>
          </a:xfrm>
        </p:spPr>
        <p:txBody>
          <a:bodyPr/>
          <a:lstStyle/>
          <a:p>
            <a:pPr marL="457200" indent="-457200">
              <a:buFont typeface="+mj-lt"/>
              <a:buAutoNum type="arabicPeriod"/>
            </a:pPr>
            <a:r>
              <a:rPr lang="en-US" sz="2800" dirty="0" smtClean="0"/>
              <a:t>“Difficult to manage” patients are the hardest to place and have the longest lengths of stay in the ED.</a:t>
            </a:r>
          </a:p>
          <a:p>
            <a:pPr marL="457200" indent="-457200">
              <a:buFont typeface="+mj-lt"/>
              <a:buAutoNum type="arabicPeriod"/>
            </a:pPr>
            <a:r>
              <a:rPr lang="en-US" sz="2800" dirty="0" smtClean="0"/>
              <a:t>While waiting for an inpatient psychiatric bed in the ED, patients often are </a:t>
            </a:r>
            <a:r>
              <a:rPr lang="en-US" sz="2800" dirty="0"/>
              <a:t>not getting the care they </a:t>
            </a:r>
            <a:r>
              <a:rPr lang="en-US" sz="2800" dirty="0" smtClean="0"/>
              <a:t>need in </a:t>
            </a:r>
            <a:r>
              <a:rPr lang="en-US" sz="2800" dirty="0"/>
              <a:t>the ED</a:t>
            </a:r>
            <a:r>
              <a:rPr lang="en-US" sz="2800" dirty="0" smtClean="0"/>
              <a:t>.</a:t>
            </a:r>
          </a:p>
          <a:p>
            <a:pPr marL="457200" indent="-457200">
              <a:buFont typeface="+mj-lt"/>
              <a:buAutoNum type="arabicPeriod"/>
            </a:pPr>
            <a:r>
              <a:rPr lang="en-US" sz="2800" dirty="0" smtClean="0"/>
              <a:t>Data on the problem of ED boarding are sparse and inconsistent, and not all stakeholders are aware.</a:t>
            </a:r>
          </a:p>
          <a:p>
            <a:pPr marL="457200" indent="-457200">
              <a:buFont typeface="+mj-lt"/>
              <a:buAutoNum type="arabicPeriod"/>
            </a:pPr>
            <a:r>
              <a:rPr lang="en-US" sz="2800" dirty="0" smtClean="0"/>
              <a:t>Other components?</a:t>
            </a:r>
          </a:p>
          <a:p>
            <a:pPr marL="457200" indent="-457200">
              <a:buFont typeface="+mj-lt"/>
              <a:buAutoNum type="arabicPeriod"/>
            </a:pPr>
            <a:endParaRPr lang="en-US" dirty="0" smtClean="0"/>
          </a:p>
        </p:txBody>
      </p:sp>
      <p:sp>
        <p:nvSpPr>
          <p:cNvPr id="4" name="Slide Number Placeholder 3"/>
          <p:cNvSpPr>
            <a:spLocks noGrp="1"/>
          </p:cNvSpPr>
          <p:nvPr>
            <p:ph type="sldNum" sz="quarter" idx="10"/>
          </p:nvPr>
        </p:nvSpPr>
        <p:spPr/>
        <p:txBody>
          <a:bodyPr/>
          <a:lstStyle/>
          <a:p>
            <a:fld id="{5D6D6BE1-799C-4F59-A6C6-D3B10866595A}" type="slidenum">
              <a:rPr lang="en-US" smtClean="0"/>
              <a:pPr/>
              <a:t>15</a:t>
            </a:fld>
            <a:endParaRPr lang="en-US"/>
          </a:p>
        </p:txBody>
      </p:sp>
    </p:spTree>
    <p:extLst>
      <p:ext uri="{BB962C8B-B14F-4D97-AF65-F5344CB8AC3E}">
        <p14:creationId xmlns:p14="http://schemas.microsoft.com/office/powerpoint/2010/main" val="28866085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991600" cy="1143000"/>
          </a:xfrm>
        </p:spPr>
        <p:txBody>
          <a:bodyPr/>
          <a:lstStyle/>
          <a:p>
            <a:pPr algn="ctr"/>
            <a:r>
              <a:rPr lang="en-US" dirty="0" smtClean="0"/>
              <a:t>Do these recommendations help place “difficult to manage” patients more quickly?</a:t>
            </a:r>
            <a:endParaRPr lang="en-US" dirty="0"/>
          </a:p>
        </p:txBody>
      </p:sp>
      <p:sp>
        <p:nvSpPr>
          <p:cNvPr id="3" name="Content Placeholder 2"/>
          <p:cNvSpPr>
            <a:spLocks noGrp="1"/>
          </p:cNvSpPr>
          <p:nvPr>
            <p:ph idx="1"/>
          </p:nvPr>
        </p:nvSpPr>
        <p:spPr>
          <a:xfrm>
            <a:off x="381000" y="1143000"/>
            <a:ext cx="7769225" cy="4114800"/>
          </a:xfrm>
        </p:spPr>
        <p:txBody>
          <a:bodyPr/>
          <a:lstStyle/>
          <a:p>
            <a:r>
              <a:rPr lang="en-US" b="1" u="sng" dirty="0" smtClean="0"/>
              <a:t>Payment:</a:t>
            </a:r>
            <a:endParaRPr lang="en-US" sz="1800" dirty="0"/>
          </a:p>
          <a:p>
            <a:pPr lvl="1"/>
            <a:r>
              <a:rPr lang="en-US" sz="1800" dirty="0" smtClean="0"/>
              <a:t>Increased reimbursement for psychiatric inpatient admissions to allow for staffing and coordination of individuals with complex needs. (37)</a:t>
            </a:r>
          </a:p>
          <a:p>
            <a:pPr lvl="1"/>
            <a:endParaRPr lang="en-US" sz="1800" dirty="0" smtClean="0"/>
          </a:p>
          <a:p>
            <a:pPr lvl="1"/>
            <a:r>
              <a:rPr lang="en-US" sz="1800" dirty="0" smtClean="0"/>
              <a:t>Support legislation (e.g., House Bill 1788 (2013-2014)) which would provide licensure of beds designated for “difficult to manage” patients or medically complex patients. (17)</a:t>
            </a:r>
          </a:p>
          <a:p>
            <a:pPr marL="457200" lvl="1" indent="0">
              <a:buNone/>
            </a:pPr>
            <a:endParaRPr lang="en-US" sz="1800" dirty="0" smtClean="0"/>
          </a:p>
          <a:p>
            <a:pPr lvl="1"/>
            <a:r>
              <a:rPr lang="en-US" sz="1800" dirty="0"/>
              <a:t>Increased participation by insurers in bed search and placement and increased reimbursement to the provider who must board the patient in their facility. (22)</a:t>
            </a:r>
          </a:p>
          <a:p>
            <a:pPr lvl="1"/>
            <a:endParaRPr lang="en-US" sz="1800" dirty="0" smtClean="0"/>
          </a:p>
          <a:p>
            <a:pPr lvl="1"/>
            <a:r>
              <a:rPr lang="en-US" sz="1800" dirty="0" smtClean="0"/>
              <a:t>Develop </a:t>
            </a:r>
            <a:r>
              <a:rPr lang="en-US" sz="1800" dirty="0"/>
              <a:t>pilots for alternative payment models </a:t>
            </a:r>
            <a:r>
              <a:rPr lang="en-US" sz="1800" dirty="0" smtClean="0"/>
              <a:t>involving multiple providers to reduce the ED LOS of difficult to manage patients, which includes incentives for inpatient psych units to maintain open “difficult to manage” beds. (Revised </a:t>
            </a:r>
            <a:r>
              <a:rPr lang="en-US" sz="1800" dirty="0" err="1" smtClean="0"/>
              <a:t>TFM</a:t>
            </a:r>
            <a:r>
              <a:rPr lang="en-US" sz="1800" dirty="0"/>
              <a:t>)</a:t>
            </a:r>
          </a:p>
          <a:p>
            <a:pPr marL="457200" lvl="1" indent="0">
              <a:buNone/>
            </a:pPr>
            <a:endParaRPr lang="en-US" sz="1800" dirty="0" smtClean="0"/>
          </a:p>
          <a:p>
            <a:endParaRPr lang="en-US" dirty="0" smtClean="0"/>
          </a:p>
        </p:txBody>
      </p:sp>
      <p:sp>
        <p:nvSpPr>
          <p:cNvPr id="4" name="Slide Number Placeholder 3"/>
          <p:cNvSpPr>
            <a:spLocks noGrp="1"/>
          </p:cNvSpPr>
          <p:nvPr>
            <p:ph type="sldNum" sz="quarter" idx="10"/>
          </p:nvPr>
        </p:nvSpPr>
        <p:spPr/>
        <p:txBody>
          <a:bodyPr/>
          <a:lstStyle/>
          <a:p>
            <a:fld id="{5D6D6BE1-799C-4F59-A6C6-D3B10866595A}" type="slidenum">
              <a:rPr lang="en-US" smtClean="0"/>
              <a:pPr/>
              <a:t>16</a:t>
            </a:fld>
            <a:endParaRPr lang="en-US"/>
          </a:p>
        </p:txBody>
      </p:sp>
    </p:spTree>
    <p:extLst>
      <p:ext uri="{BB962C8B-B14F-4D97-AF65-F5344CB8AC3E}">
        <p14:creationId xmlns:p14="http://schemas.microsoft.com/office/powerpoint/2010/main" val="31826879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1143000"/>
          </a:xfrm>
        </p:spPr>
        <p:txBody>
          <a:bodyPr/>
          <a:lstStyle/>
          <a:p>
            <a:pPr algn="ctr"/>
            <a:r>
              <a:rPr lang="en-US" sz="2400" dirty="0"/>
              <a:t>Do these recommendations help place “difficult to manage” patients more </a:t>
            </a:r>
            <a:r>
              <a:rPr lang="en-US" sz="2400" dirty="0" smtClean="0"/>
              <a:t>quickly, cont.?</a:t>
            </a:r>
            <a:endParaRPr lang="en-US" sz="2400" dirty="0"/>
          </a:p>
        </p:txBody>
      </p:sp>
      <p:sp>
        <p:nvSpPr>
          <p:cNvPr id="3" name="Content Placeholder 2"/>
          <p:cNvSpPr>
            <a:spLocks noGrp="1"/>
          </p:cNvSpPr>
          <p:nvPr>
            <p:ph idx="1"/>
          </p:nvPr>
        </p:nvSpPr>
        <p:spPr>
          <a:xfrm>
            <a:off x="381000" y="1219200"/>
            <a:ext cx="7769225" cy="4114800"/>
          </a:xfrm>
        </p:spPr>
        <p:txBody>
          <a:bodyPr/>
          <a:lstStyle/>
          <a:p>
            <a:r>
              <a:rPr lang="en-US" b="1" u="sng" dirty="0"/>
              <a:t>Inpatient Service Availability / Capacity:</a:t>
            </a:r>
          </a:p>
          <a:p>
            <a:pPr lvl="1"/>
            <a:r>
              <a:rPr lang="en-US" sz="1800" dirty="0"/>
              <a:t>Establish single authority to make determinations for placement for patients who have extended boarding, been refused admission or whose course of treatment is in dispute. (15)</a:t>
            </a:r>
          </a:p>
          <a:p>
            <a:pPr lvl="1"/>
            <a:endParaRPr lang="en-US" sz="1800" dirty="0" smtClean="0"/>
          </a:p>
          <a:p>
            <a:pPr lvl="1"/>
            <a:r>
              <a:rPr lang="en-US" sz="1800" dirty="0" smtClean="0"/>
              <a:t>Establish piloting the use of single </a:t>
            </a:r>
            <a:r>
              <a:rPr lang="en-US" sz="1800" dirty="0"/>
              <a:t>rooms / </a:t>
            </a:r>
            <a:r>
              <a:rPr lang="en-US" sz="1800" dirty="0" smtClean="0"/>
              <a:t>appropriate staffing ratio and other techniques that can </a:t>
            </a:r>
            <a:r>
              <a:rPr lang="en-US" sz="1800" dirty="0"/>
              <a:t>help patients with aggressive behavior recover. </a:t>
            </a:r>
            <a:r>
              <a:rPr lang="en-US" sz="1800" dirty="0" smtClean="0"/>
              <a:t>(Revised 55)</a:t>
            </a:r>
          </a:p>
          <a:p>
            <a:pPr lvl="1"/>
            <a:endParaRPr lang="en-US" sz="1800" dirty="0" smtClean="0"/>
          </a:p>
          <a:p>
            <a:pPr lvl="1"/>
            <a:r>
              <a:rPr lang="en-US" sz="1800" dirty="0" smtClean="0"/>
              <a:t>Regulation </a:t>
            </a:r>
            <a:r>
              <a:rPr lang="en-US" sz="1800" dirty="0"/>
              <a:t>to provide appropriate staffing levels in all care facilities on the weekend. (19)</a:t>
            </a:r>
          </a:p>
          <a:p>
            <a:pPr lvl="1"/>
            <a:endParaRPr lang="en-US" sz="1800" dirty="0" smtClean="0"/>
          </a:p>
          <a:p>
            <a:pPr lvl="1"/>
            <a:r>
              <a:rPr lang="en-US" sz="1800" dirty="0" err="1" smtClean="0"/>
              <a:t>DOI</a:t>
            </a:r>
            <a:r>
              <a:rPr lang="en-US" sz="1800" dirty="0" smtClean="0"/>
              <a:t> </a:t>
            </a:r>
            <a:r>
              <a:rPr lang="en-US" sz="1800" dirty="0"/>
              <a:t>to develop standards to ensure plans have adequate </a:t>
            </a:r>
            <a:r>
              <a:rPr lang="en-US" sz="1800" dirty="0" err="1"/>
              <a:t>BH</a:t>
            </a:r>
            <a:r>
              <a:rPr lang="en-US" sz="1800" dirty="0"/>
              <a:t> networks. (14</a:t>
            </a:r>
            <a:r>
              <a:rPr lang="en-US" sz="1800" dirty="0" smtClean="0"/>
              <a:t>)</a:t>
            </a:r>
          </a:p>
          <a:p>
            <a:pPr lvl="1"/>
            <a:endParaRPr lang="en-US" sz="1800" dirty="0" smtClean="0"/>
          </a:p>
          <a:p>
            <a:pPr lvl="1"/>
            <a:r>
              <a:rPr lang="en-US" sz="1800" dirty="0"/>
              <a:t>Enforce no reject provisions in hospital contracts. (31)</a:t>
            </a:r>
            <a:endParaRPr lang="en-US" sz="1800" dirty="0" smtClean="0"/>
          </a:p>
          <a:p>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17</a:t>
            </a:fld>
            <a:endParaRPr lang="en-US"/>
          </a:p>
        </p:txBody>
      </p:sp>
    </p:spTree>
    <p:extLst>
      <p:ext uri="{BB962C8B-B14F-4D97-AF65-F5344CB8AC3E}">
        <p14:creationId xmlns:p14="http://schemas.microsoft.com/office/powerpoint/2010/main" val="396062977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534400" cy="1143000"/>
          </a:xfrm>
        </p:spPr>
        <p:txBody>
          <a:bodyPr/>
          <a:lstStyle/>
          <a:p>
            <a:pPr algn="ctr"/>
            <a:r>
              <a:rPr lang="en-US" sz="2400" dirty="0" smtClean="0"/>
              <a:t>Do these recommendations help “ED boarders” receive the care they need while awaiting an available bed?</a:t>
            </a:r>
            <a:endParaRPr lang="en-US" sz="2400" dirty="0"/>
          </a:p>
        </p:txBody>
      </p:sp>
      <p:sp>
        <p:nvSpPr>
          <p:cNvPr id="3" name="Content Placeholder 2"/>
          <p:cNvSpPr>
            <a:spLocks noGrp="1"/>
          </p:cNvSpPr>
          <p:nvPr>
            <p:ph idx="1"/>
          </p:nvPr>
        </p:nvSpPr>
        <p:spPr>
          <a:xfrm>
            <a:off x="381000" y="1143000"/>
            <a:ext cx="8610600" cy="4648200"/>
          </a:xfrm>
        </p:spPr>
        <p:txBody>
          <a:bodyPr/>
          <a:lstStyle/>
          <a:p>
            <a:r>
              <a:rPr lang="en-US" sz="2000" b="1" u="sng" dirty="0" smtClean="0"/>
              <a:t>ED Processes / ESP Services:</a:t>
            </a:r>
          </a:p>
          <a:p>
            <a:pPr lvl="1"/>
            <a:r>
              <a:rPr lang="en-US" sz="1800" dirty="0" smtClean="0"/>
              <a:t>For </a:t>
            </a:r>
            <a:r>
              <a:rPr lang="en-US" sz="1800" dirty="0" err="1"/>
              <a:t>EDs</a:t>
            </a:r>
            <a:r>
              <a:rPr lang="en-US" sz="1800" dirty="0"/>
              <a:t> with no / little psych support at a minimum have </a:t>
            </a:r>
            <a:r>
              <a:rPr lang="en-US" sz="1800" dirty="0" err="1"/>
              <a:t>telepsych</a:t>
            </a:r>
            <a:r>
              <a:rPr lang="en-US" sz="1800" dirty="0"/>
              <a:t> consultations, contract with an ESP or psych consultation service. (55)</a:t>
            </a:r>
          </a:p>
          <a:p>
            <a:endParaRPr lang="en-US" sz="2000" b="1" u="sng" dirty="0" smtClean="0"/>
          </a:p>
          <a:p>
            <a:r>
              <a:rPr lang="en-US" sz="2000" b="1" u="sng" dirty="0" smtClean="0"/>
              <a:t>ED Alternatives</a:t>
            </a:r>
          </a:p>
          <a:p>
            <a:pPr lvl="1"/>
            <a:r>
              <a:rPr lang="en-US" sz="1800" dirty="0"/>
              <a:t>Consideration of Taunton State hospital or other sites for pilot programs that divert high acuity and dual diagnosis patients away from </a:t>
            </a:r>
            <a:r>
              <a:rPr lang="en-US" sz="1800" dirty="0" err="1"/>
              <a:t>EDs.</a:t>
            </a:r>
            <a:r>
              <a:rPr lang="en-US" sz="1800" dirty="0"/>
              <a:t> (</a:t>
            </a:r>
            <a:r>
              <a:rPr lang="en-US" sz="1800" dirty="0" smtClean="0"/>
              <a:t>18)</a:t>
            </a:r>
          </a:p>
          <a:p>
            <a:pPr lvl="1"/>
            <a:endParaRPr lang="en-US" sz="1800" dirty="0" smtClean="0"/>
          </a:p>
          <a:p>
            <a:pPr lvl="1"/>
            <a:r>
              <a:rPr lang="en-US" sz="1800" dirty="0" smtClean="0"/>
              <a:t>Increase </a:t>
            </a:r>
            <a:r>
              <a:rPr lang="en-US" sz="1800" dirty="0"/>
              <a:t>use of separate but adjacent psychiatric </a:t>
            </a:r>
            <a:r>
              <a:rPr lang="en-US" sz="1800" dirty="0" err="1"/>
              <a:t>EDs</a:t>
            </a:r>
            <a:r>
              <a:rPr lang="en-US" sz="1800" dirty="0"/>
              <a:t> </a:t>
            </a:r>
            <a:r>
              <a:rPr lang="en-US" sz="1800" dirty="0" smtClean="0"/>
              <a:t>within </a:t>
            </a:r>
            <a:r>
              <a:rPr lang="en-US" sz="1800" dirty="0"/>
              <a:t>the hospital. (38</a:t>
            </a:r>
            <a:r>
              <a:rPr lang="en-US" sz="1800" dirty="0" smtClean="0"/>
              <a:t>)</a:t>
            </a:r>
          </a:p>
          <a:p>
            <a:pPr lvl="1"/>
            <a:endParaRPr lang="en-US" sz="1800" dirty="0"/>
          </a:p>
          <a:p>
            <a:pPr lvl="1"/>
            <a:r>
              <a:rPr lang="en-US" sz="1800" dirty="0" smtClean="0"/>
              <a:t>Create </a:t>
            </a:r>
            <a:r>
              <a:rPr lang="en-US" sz="1800" dirty="0"/>
              <a:t>post-ED crisis pod that would serve to care for patients needing emergent mental health care pre-inpatient stay or in lieu of inpatient stay. (</a:t>
            </a:r>
            <a:r>
              <a:rPr lang="en-US" sz="1800" dirty="0" err="1"/>
              <a:t>TFM</a:t>
            </a:r>
            <a:r>
              <a:rPr lang="en-US" sz="1800" dirty="0"/>
              <a:t>)</a:t>
            </a:r>
          </a:p>
          <a:p>
            <a:pPr lvl="1"/>
            <a:endParaRPr lang="en-US" sz="1800" dirty="0"/>
          </a:p>
          <a:p>
            <a:pPr lvl="1"/>
            <a:endParaRPr lang="en-US" sz="1800" dirty="0" smtClean="0"/>
          </a:p>
        </p:txBody>
      </p:sp>
      <p:sp>
        <p:nvSpPr>
          <p:cNvPr id="4" name="Slide Number Placeholder 3"/>
          <p:cNvSpPr>
            <a:spLocks noGrp="1"/>
          </p:cNvSpPr>
          <p:nvPr>
            <p:ph type="sldNum" sz="quarter" idx="10"/>
          </p:nvPr>
        </p:nvSpPr>
        <p:spPr/>
        <p:txBody>
          <a:bodyPr/>
          <a:lstStyle/>
          <a:p>
            <a:fld id="{5D6D6BE1-799C-4F59-A6C6-D3B10866595A}" type="slidenum">
              <a:rPr lang="en-US" smtClean="0"/>
              <a:pPr/>
              <a:t>18</a:t>
            </a:fld>
            <a:endParaRPr lang="en-US"/>
          </a:p>
        </p:txBody>
      </p:sp>
    </p:spTree>
    <p:extLst>
      <p:ext uri="{BB962C8B-B14F-4D97-AF65-F5344CB8AC3E}">
        <p14:creationId xmlns:p14="http://schemas.microsoft.com/office/powerpoint/2010/main" val="253748510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Does this recommendations help stakeholders to define, measure and act upon ED Boarding?</a:t>
            </a:r>
            <a:endParaRPr lang="en-US" sz="2400" dirty="0"/>
          </a:p>
        </p:txBody>
      </p:sp>
      <p:sp>
        <p:nvSpPr>
          <p:cNvPr id="3" name="Content Placeholder 2"/>
          <p:cNvSpPr>
            <a:spLocks noGrp="1"/>
          </p:cNvSpPr>
          <p:nvPr>
            <p:ph idx="1"/>
          </p:nvPr>
        </p:nvSpPr>
        <p:spPr/>
        <p:txBody>
          <a:bodyPr/>
          <a:lstStyle/>
          <a:p>
            <a:r>
              <a:rPr lang="en-US" dirty="0" smtClean="0"/>
              <a:t>Recommendation:</a:t>
            </a:r>
          </a:p>
          <a:p>
            <a:pPr marL="742950" lvl="2" indent="-342900">
              <a:buClr>
                <a:srgbClr val="57768E"/>
              </a:buClr>
              <a:buFont typeface="Wingdings" pitchFamily="16" charset="2"/>
              <a:buChar char="§"/>
            </a:pPr>
            <a:r>
              <a:rPr lang="en-US" dirty="0"/>
              <a:t>Improve data collection by EDs on ED boarders, their insurance status, clinical status and reasons for boarding. Share data with DPH and with insurers (for their members) (New) </a:t>
            </a:r>
          </a:p>
          <a:p>
            <a:endParaRPr lang="en-US" dirty="0" smtClean="0"/>
          </a:p>
          <a:p>
            <a:r>
              <a:rPr lang="en-US" dirty="0" smtClean="0"/>
              <a:t>Potential dashboard measure:</a:t>
            </a:r>
            <a:endParaRPr lang="en-US" dirty="0"/>
          </a:p>
          <a:p>
            <a:pPr lvl="1"/>
            <a:r>
              <a:rPr lang="en-US" dirty="0"/>
              <a:t>Number of patients in the emergency department that are ready  to be discharged or admitted but unable to leave ED because they are waiting for available care in either the community or hospital. </a:t>
            </a:r>
          </a:p>
          <a:p>
            <a:pPr lvl="1"/>
            <a:endParaRPr lang="en-US" dirty="0"/>
          </a:p>
          <a:p>
            <a:pPr lvl="1"/>
            <a:endParaRPr lang="en-US" b="1" u="sng" dirty="0"/>
          </a:p>
          <a:p>
            <a:pPr marL="457200" lvl="1" indent="0">
              <a:buNone/>
            </a:pPr>
            <a:endParaRPr lang="en-US" dirty="0"/>
          </a:p>
          <a:p>
            <a:pPr lvl="1"/>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19</a:t>
            </a:fld>
            <a:endParaRPr lang="en-US"/>
          </a:p>
        </p:txBody>
      </p:sp>
    </p:spTree>
    <p:extLst>
      <p:ext uri="{BB962C8B-B14F-4D97-AF65-F5344CB8AC3E}">
        <p14:creationId xmlns:p14="http://schemas.microsoft.com/office/powerpoint/2010/main" val="11804643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152400" y="1371600"/>
            <a:ext cx="9067800" cy="4114800"/>
          </a:xfrm>
        </p:spPr>
        <p:txBody>
          <a:bodyPr/>
          <a:lstStyle/>
          <a:p>
            <a:pPr lvl="0"/>
            <a:r>
              <a:rPr lang="en-US" sz="2000" b="1" dirty="0" smtClean="0"/>
              <a:t>Welcome</a:t>
            </a:r>
            <a:r>
              <a:rPr lang="en-US" sz="2000" b="1" dirty="0"/>
              <a:t>					</a:t>
            </a:r>
            <a:r>
              <a:rPr lang="en-US" sz="2000" b="1" dirty="0" smtClean="0"/>
              <a:t>9:30 </a:t>
            </a:r>
            <a:r>
              <a:rPr lang="en-US" sz="2000" b="1" dirty="0"/>
              <a:t>am – </a:t>
            </a:r>
            <a:r>
              <a:rPr lang="en-US" sz="2000" b="1" dirty="0" err="1" smtClean="0"/>
              <a:t>9:40am</a:t>
            </a:r>
            <a:endParaRPr lang="en-US" sz="2000" dirty="0" smtClean="0"/>
          </a:p>
          <a:p>
            <a:pPr marL="0" indent="0">
              <a:buNone/>
            </a:pPr>
            <a:endParaRPr lang="en-US" sz="2000" dirty="0"/>
          </a:p>
          <a:p>
            <a:pPr lvl="0"/>
            <a:r>
              <a:rPr lang="en-US" sz="2000" b="1" dirty="0"/>
              <a:t>Public Comment			</a:t>
            </a:r>
            <a:r>
              <a:rPr lang="en-US" sz="2000" b="1" dirty="0" smtClean="0"/>
              <a:t>	9:40 </a:t>
            </a:r>
            <a:r>
              <a:rPr lang="en-US" sz="2000" b="1" dirty="0"/>
              <a:t>am – 9:55 am </a:t>
            </a:r>
            <a:endParaRPr lang="en-US" sz="2000" dirty="0"/>
          </a:p>
          <a:p>
            <a:pPr marL="0" indent="0">
              <a:buNone/>
            </a:pPr>
            <a:endParaRPr lang="en-US" sz="2000" dirty="0"/>
          </a:p>
          <a:p>
            <a:pPr lvl="0"/>
            <a:r>
              <a:rPr lang="en-US" sz="2000" b="1" dirty="0"/>
              <a:t>Long Term Stays:  ED Boarding	</a:t>
            </a:r>
            <a:r>
              <a:rPr lang="en-US" sz="2000" b="1" dirty="0" smtClean="0"/>
              <a:t>	</a:t>
            </a:r>
            <a:r>
              <a:rPr lang="en-US" sz="2000" b="1" dirty="0" err="1" smtClean="0"/>
              <a:t>9:55am</a:t>
            </a:r>
            <a:r>
              <a:rPr lang="en-US" sz="2000" b="1" dirty="0" smtClean="0"/>
              <a:t> </a:t>
            </a:r>
            <a:r>
              <a:rPr lang="en-US" sz="2000" b="1" dirty="0"/>
              <a:t>– </a:t>
            </a:r>
            <a:r>
              <a:rPr lang="en-US" sz="2000" b="1" dirty="0" err="1"/>
              <a:t>11:40am</a:t>
            </a:r>
            <a:endParaRPr lang="en-US" sz="2000" dirty="0"/>
          </a:p>
          <a:p>
            <a:endParaRPr lang="en-US" sz="2000" dirty="0"/>
          </a:p>
          <a:p>
            <a:pPr lvl="0"/>
            <a:r>
              <a:rPr lang="en-US" sz="2000" b="1" dirty="0"/>
              <a:t>Follow-up Conversation on </a:t>
            </a:r>
            <a:r>
              <a:rPr lang="en-US" sz="2000" b="1" dirty="0" smtClean="0"/>
              <a:t>Data		11:40am </a:t>
            </a:r>
            <a:r>
              <a:rPr lang="en-US" sz="2000" b="1" dirty="0"/>
              <a:t>– 11:55am</a:t>
            </a:r>
            <a:endParaRPr lang="en-US" sz="2000" dirty="0"/>
          </a:p>
          <a:p>
            <a:pPr marL="0" indent="0">
              <a:buNone/>
            </a:pPr>
            <a:r>
              <a:rPr lang="en-US" sz="2000" dirty="0"/>
              <a:t> </a:t>
            </a:r>
          </a:p>
          <a:p>
            <a:pPr lvl="0"/>
            <a:r>
              <a:rPr lang="en-US" sz="2000" b="1" dirty="0"/>
              <a:t>Next Steps					</a:t>
            </a:r>
            <a:r>
              <a:rPr lang="en-US" sz="2000" b="1" dirty="0" err="1" smtClean="0"/>
              <a:t>11:55am</a:t>
            </a:r>
            <a:r>
              <a:rPr lang="en-US" sz="2000" b="1" dirty="0" smtClean="0"/>
              <a:t> </a:t>
            </a:r>
            <a:r>
              <a:rPr lang="en-US" sz="2000" b="1" dirty="0"/>
              <a:t>– noon</a:t>
            </a:r>
            <a:endParaRPr lang="en-US" sz="2000"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2</a:t>
            </a:fld>
            <a:endParaRPr lang="en-US"/>
          </a:p>
        </p:txBody>
      </p:sp>
    </p:spTree>
    <p:extLst>
      <p:ext uri="{BB962C8B-B14F-4D97-AF65-F5344CB8AC3E}">
        <p14:creationId xmlns:p14="http://schemas.microsoft.com/office/powerpoint/2010/main" val="428482772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Recommendations For Group to Consider? </a:t>
            </a:r>
            <a:endParaRPr lang="en-US" dirty="0"/>
          </a:p>
        </p:txBody>
      </p:sp>
      <p:sp>
        <p:nvSpPr>
          <p:cNvPr id="3" name="Content Placeholder 2"/>
          <p:cNvSpPr>
            <a:spLocks noGrp="1"/>
          </p:cNvSpPr>
          <p:nvPr>
            <p:ph idx="1"/>
          </p:nvPr>
        </p:nvSpPr>
        <p:spPr/>
        <p:txBody>
          <a:bodyPr/>
          <a:lstStyle/>
          <a:p>
            <a:r>
              <a:rPr lang="en-US" dirty="0" smtClean="0"/>
              <a:t>Are there other specific recommendations that you’d like the group to discuss today? </a:t>
            </a:r>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20</a:t>
            </a:fld>
            <a:endParaRPr lang="en-US"/>
          </a:p>
        </p:txBody>
      </p:sp>
    </p:spTree>
    <p:extLst>
      <p:ext uri="{BB962C8B-B14F-4D97-AF65-F5344CB8AC3E}">
        <p14:creationId xmlns:p14="http://schemas.microsoft.com/office/powerpoint/2010/main" val="42470982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it started snowing….</a:t>
            </a:r>
            <a:endParaRPr lang="en-US" dirty="0"/>
          </a:p>
        </p:txBody>
      </p:sp>
      <p:sp>
        <p:nvSpPr>
          <p:cNvPr id="3" name="Content Placeholder 2"/>
          <p:cNvSpPr>
            <a:spLocks noGrp="1"/>
          </p:cNvSpPr>
          <p:nvPr>
            <p:ph idx="1"/>
          </p:nvPr>
        </p:nvSpPr>
        <p:spPr>
          <a:xfrm>
            <a:off x="381001" y="1524000"/>
            <a:ext cx="5410200" cy="4114800"/>
          </a:xfrm>
        </p:spPr>
        <p:txBody>
          <a:bodyPr/>
          <a:lstStyle/>
          <a:p>
            <a:r>
              <a:rPr lang="en-US" dirty="0" smtClean="0"/>
              <a:t>In December, we discussed our goal to develop measures that would help the legislature assess the performance of the behavioral health system and to inform its investments of resources.</a:t>
            </a:r>
          </a:p>
          <a:p>
            <a:pPr marL="0" indent="0">
              <a:buNone/>
            </a:pPr>
            <a:endParaRPr lang="en-US" dirty="0" smtClean="0"/>
          </a:p>
          <a:p>
            <a:r>
              <a:rPr lang="en-US" dirty="0" smtClean="0"/>
              <a:t>We presented measures for consideration and collected your feedback.</a:t>
            </a:r>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21</a:t>
            </a:fld>
            <a:endParaRPr lang="en-US"/>
          </a:p>
        </p:txBody>
      </p:sp>
      <p:pic>
        <p:nvPicPr>
          <p:cNvPr id="3074" name="Picture 2" descr="C:\Users\MBurns\AppData\Local\Microsoft\Windows\Temporary Internet Files\Content.Outlook\48UG61VH\pho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295400"/>
            <a:ext cx="2819400"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4102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143000"/>
          </a:xfrm>
        </p:spPr>
        <p:txBody>
          <a:bodyPr/>
          <a:lstStyle/>
          <a:p>
            <a:pPr algn="ctr"/>
            <a:r>
              <a:rPr lang="en-US" dirty="0" smtClean="0"/>
              <a:t>In follow-up to our December Meeting and in Preparation for our 3/10 Meeting</a:t>
            </a:r>
            <a:endParaRPr lang="en-US" dirty="0"/>
          </a:p>
        </p:txBody>
      </p:sp>
      <p:sp>
        <p:nvSpPr>
          <p:cNvPr id="3" name="Content Placeholder 2"/>
          <p:cNvSpPr>
            <a:spLocks noGrp="1"/>
          </p:cNvSpPr>
          <p:nvPr>
            <p:ph idx="1"/>
          </p:nvPr>
        </p:nvSpPr>
        <p:spPr/>
        <p:txBody>
          <a:bodyPr/>
          <a:lstStyle/>
          <a:p>
            <a:r>
              <a:rPr lang="en-US" dirty="0" smtClean="0"/>
              <a:t>Bailit held a meeting with state agencies on 1/18 to identify issues across state agencies with data sharing.</a:t>
            </a:r>
          </a:p>
          <a:p>
            <a:pPr lvl="1"/>
            <a:r>
              <a:rPr lang="en-US" dirty="0" smtClean="0"/>
              <a:t>Attending agencies </a:t>
            </a:r>
          </a:p>
          <a:p>
            <a:pPr lvl="2"/>
            <a:r>
              <a:rPr lang="en-US" dirty="0" smtClean="0"/>
              <a:t>Center for Health Information and Analysis (CHIA), </a:t>
            </a:r>
          </a:p>
          <a:p>
            <a:pPr lvl="2"/>
            <a:r>
              <a:rPr lang="en-US" dirty="0" smtClean="0"/>
              <a:t>Health Policy Commission (HPC), </a:t>
            </a:r>
          </a:p>
          <a:p>
            <a:pPr lvl="2"/>
            <a:r>
              <a:rPr lang="en-US" dirty="0" smtClean="0"/>
              <a:t>MassHealth, </a:t>
            </a:r>
          </a:p>
          <a:p>
            <a:pPr lvl="2"/>
            <a:r>
              <a:rPr lang="en-US" dirty="0" smtClean="0"/>
              <a:t>Department of Public Health (DPH </a:t>
            </a:r>
            <a:r>
              <a:rPr lang="en-US" dirty="0"/>
              <a:t> </a:t>
            </a:r>
            <a:r>
              <a:rPr lang="en-US" dirty="0" smtClean="0"/>
              <a:t>- Bureaus of Substance Abuse Services (BSAS) and Health Planning); </a:t>
            </a:r>
          </a:p>
          <a:p>
            <a:pPr lvl="2"/>
            <a:r>
              <a:rPr lang="en-US" dirty="0" smtClean="0"/>
              <a:t>Department of Mental Health (DMH), </a:t>
            </a:r>
          </a:p>
          <a:p>
            <a:pPr lvl="2"/>
            <a:r>
              <a:rPr lang="en-US" dirty="0" smtClean="0"/>
              <a:t>Division of Insurance (DOI), </a:t>
            </a:r>
          </a:p>
          <a:p>
            <a:pPr lvl="2"/>
            <a:r>
              <a:rPr lang="en-US" dirty="0" smtClean="0"/>
              <a:t>Attorney General’s Office (AGO)</a:t>
            </a:r>
          </a:p>
        </p:txBody>
      </p:sp>
      <p:sp>
        <p:nvSpPr>
          <p:cNvPr id="4" name="Slide Number Placeholder 3"/>
          <p:cNvSpPr>
            <a:spLocks noGrp="1"/>
          </p:cNvSpPr>
          <p:nvPr>
            <p:ph type="sldNum" sz="quarter" idx="10"/>
          </p:nvPr>
        </p:nvSpPr>
        <p:spPr/>
        <p:txBody>
          <a:bodyPr/>
          <a:lstStyle/>
          <a:p>
            <a:fld id="{5D6D6BE1-799C-4F59-A6C6-D3B10866595A}" type="slidenum">
              <a:rPr lang="en-US" smtClean="0"/>
              <a:pPr/>
              <a:t>22</a:t>
            </a:fld>
            <a:endParaRPr lang="en-US"/>
          </a:p>
        </p:txBody>
      </p:sp>
    </p:spTree>
    <p:extLst>
      <p:ext uri="{BB962C8B-B14F-4D97-AF65-F5344CB8AC3E}">
        <p14:creationId xmlns:p14="http://schemas.microsoft.com/office/powerpoint/2010/main" val="68441912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1143000"/>
          </a:xfrm>
        </p:spPr>
        <p:txBody>
          <a:bodyPr/>
          <a:lstStyle/>
          <a:p>
            <a:r>
              <a:rPr lang="en-US" dirty="0" smtClean="0"/>
              <a:t>Key Findings from State Agencies Meeting</a:t>
            </a:r>
            <a:endParaRPr lang="en-US" dirty="0"/>
          </a:p>
        </p:txBody>
      </p:sp>
      <p:sp>
        <p:nvSpPr>
          <p:cNvPr id="3" name="Content Placeholder 2"/>
          <p:cNvSpPr>
            <a:spLocks noGrp="1"/>
          </p:cNvSpPr>
          <p:nvPr>
            <p:ph idx="1"/>
          </p:nvPr>
        </p:nvSpPr>
        <p:spPr/>
        <p:txBody>
          <a:bodyPr/>
          <a:lstStyle/>
          <a:p>
            <a:r>
              <a:rPr lang="en-US" dirty="0" smtClean="0"/>
              <a:t>Agencies devote significant resources to data collection and data analysis today</a:t>
            </a:r>
          </a:p>
          <a:p>
            <a:pPr marL="0" indent="0">
              <a:buNone/>
            </a:pPr>
            <a:endParaRPr lang="en-US" dirty="0" smtClean="0"/>
          </a:p>
          <a:p>
            <a:r>
              <a:rPr lang="en-US" dirty="0" smtClean="0"/>
              <a:t>There is a clear recognition of agencies of need to work together on some long standing and difficult to solve issues, including: </a:t>
            </a:r>
            <a:endParaRPr lang="en-US" dirty="0"/>
          </a:p>
          <a:p>
            <a:pPr lvl="2" fontAlgn="ctr">
              <a:spcBef>
                <a:spcPts val="0"/>
              </a:spcBef>
              <a:spcAft>
                <a:spcPts val="0"/>
              </a:spcAft>
            </a:pPr>
            <a:r>
              <a:rPr lang="en-US" sz="2400" dirty="0" smtClean="0">
                <a:latin typeface="Arial" pitchFamily="34" charset="0"/>
                <a:cs typeface="Arial" pitchFamily="34" charset="0"/>
              </a:rPr>
              <a:t>Can't </a:t>
            </a:r>
            <a:r>
              <a:rPr lang="en-US" sz="2400" dirty="0">
                <a:latin typeface="Arial" pitchFamily="34" charset="0"/>
                <a:cs typeface="Arial" pitchFamily="34" charset="0"/>
              </a:rPr>
              <a:t>follow member through state agencies</a:t>
            </a:r>
          </a:p>
          <a:p>
            <a:pPr lvl="2" fontAlgn="ctr">
              <a:spcBef>
                <a:spcPts val="0"/>
              </a:spcBef>
              <a:spcAft>
                <a:spcPts val="0"/>
              </a:spcAft>
            </a:pPr>
            <a:r>
              <a:rPr lang="en-US" sz="2400" dirty="0">
                <a:latin typeface="Arial" pitchFamily="34" charset="0"/>
                <a:cs typeface="Arial" pitchFamily="34" charset="0"/>
              </a:rPr>
              <a:t>Different terms used by different agencies</a:t>
            </a:r>
          </a:p>
          <a:p>
            <a:pPr lvl="2" fontAlgn="ctr">
              <a:spcBef>
                <a:spcPts val="0"/>
              </a:spcBef>
              <a:spcAft>
                <a:spcPts val="0"/>
              </a:spcAft>
            </a:pPr>
            <a:r>
              <a:rPr lang="en-US" sz="2400" dirty="0">
                <a:latin typeface="Arial" pitchFamily="34" charset="0"/>
                <a:cs typeface="Arial" pitchFamily="34" charset="0"/>
              </a:rPr>
              <a:t>Privacy </a:t>
            </a:r>
            <a:r>
              <a:rPr lang="en-US" sz="2400" dirty="0" smtClean="0">
                <a:latin typeface="Arial" pitchFamily="34" charset="0"/>
                <a:cs typeface="Arial" pitchFamily="34" charset="0"/>
              </a:rPr>
              <a:t>constraints: federal state law and agency policy</a:t>
            </a:r>
            <a:endParaRPr lang="en-US" sz="2400" dirty="0">
              <a:latin typeface="Arial" pitchFamily="34" charset="0"/>
              <a:cs typeface="Arial" pitchFamily="34" charset="0"/>
            </a:endParaRPr>
          </a:p>
          <a:p>
            <a:pPr marL="0" indent="0">
              <a:buNone/>
            </a:pPr>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23</a:t>
            </a:fld>
            <a:endParaRPr lang="en-US"/>
          </a:p>
        </p:txBody>
      </p:sp>
    </p:spTree>
    <p:extLst>
      <p:ext uri="{BB962C8B-B14F-4D97-AF65-F5344CB8AC3E}">
        <p14:creationId xmlns:p14="http://schemas.microsoft.com/office/powerpoint/2010/main" val="144992564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Topics for 3/10 Meeting</a:t>
            </a:r>
            <a:endParaRPr lang="en-US" dirty="0"/>
          </a:p>
        </p:txBody>
      </p:sp>
      <p:sp>
        <p:nvSpPr>
          <p:cNvPr id="3" name="Content Placeholder 2"/>
          <p:cNvSpPr>
            <a:spLocks noGrp="1"/>
          </p:cNvSpPr>
          <p:nvPr>
            <p:ph idx="1"/>
          </p:nvPr>
        </p:nvSpPr>
        <p:spPr/>
        <p:txBody>
          <a:bodyPr/>
          <a:lstStyle/>
          <a:p>
            <a:r>
              <a:rPr lang="en-US" dirty="0" smtClean="0"/>
              <a:t>Revisit measures discussion and tie to specific data needs and priorities</a:t>
            </a:r>
          </a:p>
          <a:p>
            <a:pPr lvl="1"/>
            <a:r>
              <a:rPr lang="en-US" dirty="0" smtClean="0"/>
              <a:t>Will produce matrix for your feedback with following columns:</a:t>
            </a:r>
          </a:p>
          <a:p>
            <a:pPr lvl="2"/>
            <a:r>
              <a:rPr lang="en-US" dirty="0" smtClean="0"/>
              <a:t>Measures</a:t>
            </a:r>
          </a:p>
          <a:p>
            <a:pPr lvl="2"/>
            <a:r>
              <a:rPr lang="en-US" dirty="0" smtClean="0"/>
              <a:t>Data Need/Source</a:t>
            </a:r>
          </a:p>
          <a:p>
            <a:pPr lvl="2"/>
            <a:r>
              <a:rPr lang="en-US" dirty="0" smtClean="0"/>
              <a:t>Frequency</a:t>
            </a:r>
          </a:p>
          <a:p>
            <a:pPr lvl="2"/>
            <a:r>
              <a:rPr lang="en-US" dirty="0" smtClean="0"/>
              <a:t>Stratification</a:t>
            </a:r>
          </a:p>
          <a:p>
            <a:pPr lvl="2"/>
            <a:r>
              <a:rPr lang="en-US" dirty="0" smtClean="0"/>
              <a:t>Priority Level</a:t>
            </a:r>
          </a:p>
          <a:p>
            <a:r>
              <a:rPr lang="en-US" dirty="0" smtClean="0"/>
              <a:t>Discuss potential recommendation to support state agencies in developing solutions to long-standing data issues</a:t>
            </a:r>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24</a:t>
            </a:fld>
            <a:endParaRPr lang="en-US"/>
          </a:p>
        </p:txBody>
      </p:sp>
    </p:spTree>
    <p:extLst>
      <p:ext uri="{BB962C8B-B14F-4D97-AF65-F5344CB8AC3E}">
        <p14:creationId xmlns:p14="http://schemas.microsoft.com/office/powerpoint/2010/main" val="361495265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Meetings</a:t>
            </a:r>
            <a:endParaRPr lang="en-US" dirty="0"/>
          </a:p>
        </p:txBody>
      </p:sp>
      <p:sp>
        <p:nvSpPr>
          <p:cNvPr id="3" name="Content Placeholder 2"/>
          <p:cNvSpPr>
            <a:spLocks noGrp="1"/>
          </p:cNvSpPr>
          <p:nvPr>
            <p:ph idx="1"/>
          </p:nvPr>
        </p:nvSpPr>
        <p:spPr/>
        <p:txBody>
          <a:bodyPr/>
          <a:lstStyle/>
          <a:p>
            <a:pPr marL="0" indent="0">
              <a:buNone/>
            </a:pPr>
            <a:r>
              <a:rPr lang="en-US" dirty="0" smtClean="0"/>
              <a:t>March 10</a:t>
            </a:r>
            <a:r>
              <a:rPr lang="en-US" baseline="30000" dirty="0" smtClean="0"/>
              <a:t>th</a:t>
            </a:r>
            <a:r>
              <a:rPr lang="en-US" dirty="0" smtClean="0"/>
              <a:t>: 9:30-noon:  Focus on Data</a:t>
            </a:r>
          </a:p>
          <a:p>
            <a:pPr marL="0" indent="0">
              <a:buNone/>
            </a:pPr>
            <a:endParaRPr lang="en-US" dirty="0"/>
          </a:p>
          <a:p>
            <a:pPr marL="0" indent="0">
              <a:buNone/>
            </a:pPr>
            <a:r>
              <a:rPr lang="en-US" dirty="0" smtClean="0"/>
              <a:t>March 24</a:t>
            </a:r>
            <a:r>
              <a:rPr lang="en-US" baseline="30000" dirty="0" smtClean="0"/>
              <a:t>th</a:t>
            </a:r>
            <a:r>
              <a:rPr lang="en-US" dirty="0" smtClean="0"/>
              <a:t>: 9:30-noon:   Focus on Long Term Stays (inpatient and DMH continuing care facilities)</a:t>
            </a:r>
          </a:p>
          <a:p>
            <a:pPr marL="0" indent="0">
              <a:buNone/>
            </a:pPr>
            <a:endParaRPr lang="en-US" dirty="0" smtClean="0"/>
          </a:p>
          <a:p>
            <a:pPr marL="0" indent="0">
              <a:buNone/>
            </a:pPr>
            <a:r>
              <a:rPr lang="en-US" dirty="0" smtClean="0"/>
              <a:t>Location for all remaining meetings: </a:t>
            </a:r>
          </a:p>
          <a:p>
            <a:pPr marL="0" indent="0">
              <a:buNone/>
            </a:pPr>
            <a:r>
              <a:rPr lang="en-US" dirty="0" smtClean="0"/>
              <a:t>CHIA</a:t>
            </a:r>
          </a:p>
          <a:p>
            <a:pPr marL="0" indent="0">
              <a:buNone/>
            </a:pPr>
            <a:r>
              <a:rPr lang="en-US" dirty="0" smtClean="0"/>
              <a:t>501 Boylston Street</a:t>
            </a:r>
          </a:p>
          <a:p>
            <a:pPr marL="0" indent="0">
              <a:buNone/>
            </a:pPr>
            <a:r>
              <a:rPr lang="en-US" dirty="0" smtClean="0"/>
              <a:t>5</a:t>
            </a:r>
            <a:r>
              <a:rPr lang="en-US" baseline="30000" dirty="0" smtClean="0"/>
              <a:t>th</a:t>
            </a:r>
            <a:r>
              <a:rPr lang="en-US" dirty="0" smtClean="0"/>
              <a:t> Floor, Newbury A &amp; B</a:t>
            </a:r>
          </a:p>
          <a:p>
            <a:pPr marL="0" indent="0">
              <a:buNone/>
            </a:pPr>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25</a:t>
            </a:fld>
            <a:endParaRPr lang="en-US"/>
          </a:p>
        </p:txBody>
      </p:sp>
    </p:spTree>
    <p:extLst>
      <p:ext uri="{BB962C8B-B14F-4D97-AF65-F5344CB8AC3E}">
        <p14:creationId xmlns:p14="http://schemas.microsoft.com/office/powerpoint/2010/main" val="247827504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marL="0" indent="0">
              <a:buNone/>
            </a:pPr>
            <a:r>
              <a:rPr lang="en-US" dirty="0" smtClean="0"/>
              <a:t>For any questions contact:</a:t>
            </a:r>
          </a:p>
          <a:p>
            <a:pPr marL="0" indent="0">
              <a:buNone/>
            </a:pPr>
            <a:endParaRPr lang="en-US" dirty="0"/>
          </a:p>
          <a:p>
            <a:pPr marL="0" indent="0">
              <a:buNone/>
            </a:pPr>
            <a:r>
              <a:rPr lang="en-US" dirty="0" smtClean="0"/>
              <a:t>Beth Waldman:	</a:t>
            </a:r>
            <a:r>
              <a:rPr lang="en-US" dirty="0" smtClean="0">
                <a:hlinkClick r:id="rId3"/>
              </a:rPr>
              <a:t>bwaldman@bailit-health.com</a:t>
            </a:r>
            <a:r>
              <a:rPr lang="en-US" dirty="0" smtClean="0"/>
              <a:t> or </a:t>
            </a:r>
          </a:p>
          <a:p>
            <a:pPr marL="0" indent="0">
              <a:buNone/>
            </a:pPr>
            <a:r>
              <a:rPr lang="en-US" dirty="0"/>
              <a:t>	</a:t>
            </a:r>
            <a:r>
              <a:rPr lang="en-US" dirty="0" smtClean="0"/>
              <a:t>		781-559-4705</a:t>
            </a:r>
          </a:p>
          <a:p>
            <a:pPr marL="0" indent="0">
              <a:buNone/>
            </a:pPr>
            <a:r>
              <a:rPr lang="en-US" dirty="0" smtClean="0"/>
              <a:t>Megan Burns:	</a:t>
            </a:r>
            <a:r>
              <a:rPr lang="en-US" dirty="0" smtClean="0">
                <a:hlinkClick r:id="rId4"/>
              </a:rPr>
              <a:t>mburns@bailit-health.com</a:t>
            </a:r>
            <a:r>
              <a:rPr lang="en-US" dirty="0" smtClean="0"/>
              <a:t> or </a:t>
            </a:r>
          </a:p>
          <a:p>
            <a:pPr marL="0" indent="0">
              <a:buNone/>
            </a:pPr>
            <a:r>
              <a:rPr lang="en-US" dirty="0"/>
              <a:t>	</a:t>
            </a:r>
            <a:r>
              <a:rPr lang="en-US" dirty="0" smtClean="0"/>
              <a:t>		784-559-4701</a:t>
            </a:r>
          </a:p>
          <a:p>
            <a:pPr marL="0" indent="0">
              <a:buNone/>
            </a:pPr>
            <a:r>
              <a:rPr lang="en-US" dirty="0" smtClean="0"/>
              <a:t>Joe </a:t>
            </a:r>
            <a:r>
              <a:rPr lang="en-US" dirty="0" err="1" smtClean="0"/>
              <a:t>Vizard</a:t>
            </a:r>
            <a:r>
              <a:rPr lang="en-US" dirty="0" smtClean="0"/>
              <a:t>:		</a:t>
            </a:r>
            <a:r>
              <a:rPr lang="en-US" dirty="0" smtClean="0">
                <a:hlinkClick r:id="rId5"/>
              </a:rPr>
              <a:t>joseph.vizard@state.ma.us</a:t>
            </a:r>
            <a:r>
              <a:rPr lang="en-US" dirty="0" smtClean="0"/>
              <a:t> or</a:t>
            </a:r>
          </a:p>
          <a:p>
            <a:pPr marL="0" indent="0">
              <a:buNone/>
            </a:pPr>
            <a:r>
              <a:rPr lang="en-US" dirty="0"/>
              <a:t>	</a:t>
            </a:r>
            <a:r>
              <a:rPr lang="en-US" dirty="0" smtClean="0"/>
              <a:t>		</a:t>
            </a:r>
            <a:r>
              <a:rPr lang="en-US" i="1" dirty="0"/>
              <a:t> (new) </a:t>
            </a:r>
            <a:r>
              <a:rPr lang="en-US" dirty="0" smtClean="0"/>
              <a:t>617-701-8313</a:t>
            </a:r>
            <a:endParaRPr lang="en-US" i="1"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26</a:t>
            </a:fld>
            <a:endParaRPr lang="en-US"/>
          </a:p>
        </p:txBody>
      </p:sp>
    </p:spTree>
    <p:extLst>
      <p:ext uri="{BB962C8B-B14F-4D97-AF65-F5344CB8AC3E}">
        <p14:creationId xmlns:p14="http://schemas.microsoft.com/office/powerpoint/2010/main" val="325660734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Stays: Our Charge</a:t>
            </a:r>
            <a:endParaRPr lang="en-US" dirty="0"/>
          </a:p>
        </p:txBody>
      </p:sp>
      <p:sp>
        <p:nvSpPr>
          <p:cNvPr id="3" name="Content Placeholder 2"/>
          <p:cNvSpPr>
            <a:spLocks noGrp="1"/>
          </p:cNvSpPr>
          <p:nvPr>
            <p:ph idx="1"/>
          </p:nvPr>
        </p:nvSpPr>
        <p:spPr/>
        <p:txBody>
          <a:bodyPr/>
          <a:lstStyle/>
          <a:p>
            <a:r>
              <a:rPr lang="en-US" dirty="0" smtClean="0"/>
              <a:t>To make recommendations on how to reduce the number of long-term patients in DMH continuing care facilities, acute psychiatric units and emergency departments.</a:t>
            </a:r>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3</a:t>
            </a:fld>
            <a:endParaRPr lang="en-US"/>
          </a:p>
        </p:txBody>
      </p:sp>
    </p:spTree>
    <p:extLst>
      <p:ext uri="{BB962C8B-B14F-4D97-AF65-F5344CB8AC3E}">
        <p14:creationId xmlns:p14="http://schemas.microsoft.com/office/powerpoint/2010/main" val="5505110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Interdependent System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0"/>
          </p:nvPr>
        </p:nvSpPr>
        <p:spPr/>
        <p:txBody>
          <a:bodyPr/>
          <a:lstStyle/>
          <a:p>
            <a:fld id="{5D6D6BE1-799C-4F59-A6C6-D3B10866595A}" type="slidenum">
              <a:rPr lang="en-US" smtClean="0"/>
              <a:pPr/>
              <a:t>4</a:t>
            </a:fld>
            <a:endParaRPr lang="en-US"/>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434" y="990600"/>
            <a:ext cx="8248366" cy="5169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295400" y="6477000"/>
            <a:ext cx="6837128" cy="276999"/>
          </a:xfrm>
          <a:prstGeom prst="rect">
            <a:avLst/>
          </a:prstGeom>
          <a:noFill/>
        </p:spPr>
        <p:txBody>
          <a:bodyPr wrap="none" rtlCol="0">
            <a:spAutoFit/>
          </a:bodyPr>
          <a:lstStyle/>
          <a:p>
            <a:r>
              <a:rPr lang="en-US" sz="1200" dirty="0" smtClean="0"/>
              <a:t>Source: ED Length of Stay Issues for Behavioral Health Patients: Update.  June 6, 2013.  </a:t>
            </a:r>
            <a:r>
              <a:rPr lang="en-US" sz="1200" dirty="0" err="1" smtClean="0"/>
              <a:t>EOHHS</a:t>
            </a:r>
            <a:endParaRPr lang="en-US" dirty="0"/>
          </a:p>
        </p:txBody>
      </p:sp>
      <p:sp>
        <p:nvSpPr>
          <p:cNvPr id="10" name="TextBox 9"/>
          <p:cNvSpPr txBox="1"/>
          <p:nvPr/>
        </p:nvSpPr>
        <p:spPr>
          <a:xfrm>
            <a:off x="7654675" y="1142999"/>
            <a:ext cx="2057400" cy="830997"/>
          </a:xfrm>
          <a:prstGeom prst="rect">
            <a:avLst/>
          </a:prstGeom>
          <a:noFill/>
        </p:spPr>
        <p:txBody>
          <a:bodyPr wrap="square" rtlCol="0">
            <a:spAutoFit/>
          </a:bodyPr>
          <a:lstStyle/>
          <a:p>
            <a:r>
              <a:rPr lang="en-US" b="1" dirty="0" smtClean="0">
                <a:solidFill>
                  <a:srgbClr val="FF0000"/>
                </a:solidFill>
              </a:rPr>
              <a:t>Today’s Meeting</a:t>
            </a:r>
            <a:endParaRPr lang="en-US" b="1" dirty="0">
              <a:solidFill>
                <a:srgbClr val="FF0000"/>
              </a:solidFill>
            </a:endParaRPr>
          </a:p>
        </p:txBody>
      </p:sp>
      <p:sp>
        <p:nvSpPr>
          <p:cNvPr id="11" name="Oval 10"/>
          <p:cNvSpPr/>
          <p:nvPr/>
        </p:nvSpPr>
        <p:spPr bwMode="auto">
          <a:xfrm>
            <a:off x="3048001" y="1219200"/>
            <a:ext cx="5635374" cy="4800600"/>
          </a:xfrm>
          <a:prstGeom prst="ellipse">
            <a:avLst/>
          </a:prstGeom>
          <a:solidFill>
            <a:srgbClr val="FF0000">
              <a:alpha val="18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
        <p:nvSpPr>
          <p:cNvPr id="14" name="Oval 13"/>
          <p:cNvSpPr/>
          <p:nvPr/>
        </p:nvSpPr>
        <p:spPr bwMode="auto">
          <a:xfrm>
            <a:off x="685800" y="1295400"/>
            <a:ext cx="6343366" cy="4969145"/>
          </a:xfrm>
          <a:prstGeom prst="ellipse">
            <a:avLst/>
          </a:prstGeom>
          <a:solidFill>
            <a:schemeClr val="accent2">
              <a:alpha val="33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
        <p:nvSpPr>
          <p:cNvPr id="13" name="TextBox 12"/>
          <p:cNvSpPr txBox="1"/>
          <p:nvPr/>
        </p:nvSpPr>
        <p:spPr>
          <a:xfrm>
            <a:off x="304800" y="1295400"/>
            <a:ext cx="1819382" cy="830997"/>
          </a:xfrm>
          <a:prstGeom prst="rect">
            <a:avLst/>
          </a:prstGeom>
          <a:noFill/>
        </p:spPr>
        <p:txBody>
          <a:bodyPr wrap="square" rtlCol="0">
            <a:spAutoFit/>
          </a:bodyPr>
          <a:lstStyle/>
          <a:p>
            <a:r>
              <a:rPr lang="en-US" b="1" dirty="0" smtClean="0">
                <a:solidFill>
                  <a:srgbClr val="FF0000"/>
                </a:solidFill>
              </a:rPr>
              <a:t>March Meeting</a:t>
            </a:r>
            <a:endParaRPr lang="en-US" b="1" dirty="0">
              <a:solidFill>
                <a:srgbClr val="FF0000"/>
              </a:solidFill>
            </a:endParaRPr>
          </a:p>
        </p:txBody>
      </p:sp>
      <p:sp>
        <p:nvSpPr>
          <p:cNvPr id="12" name="Rectangle 11"/>
          <p:cNvSpPr/>
          <p:nvPr/>
        </p:nvSpPr>
        <p:spPr bwMode="auto">
          <a:xfrm>
            <a:off x="5562600" y="3962400"/>
            <a:ext cx="1066800" cy="609600"/>
          </a:xfrm>
          <a:prstGeom prst="rect">
            <a:avLst/>
          </a:prstGeom>
          <a:solidFill>
            <a:srgbClr val="FF0000">
              <a:alpha val="40000"/>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Tree>
    <p:extLst>
      <p:ext uri="{BB962C8B-B14F-4D97-AF65-F5344CB8AC3E}">
        <p14:creationId xmlns:p14="http://schemas.microsoft.com/office/powerpoint/2010/main" val="6025293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4" grpId="0" animBg="1"/>
      <p:bldP spid="13" grpId="0"/>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143000"/>
          </a:xfrm>
        </p:spPr>
        <p:txBody>
          <a:bodyPr/>
          <a:lstStyle/>
          <a:p>
            <a:r>
              <a:rPr lang="en-US" dirty="0" smtClean="0"/>
              <a:t>What is the Problem We’re Trying to Solve?</a:t>
            </a:r>
            <a:endParaRPr lang="en-US" dirty="0"/>
          </a:p>
        </p:txBody>
      </p:sp>
      <p:sp>
        <p:nvSpPr>
          <p:cNvPr id="3" name="Content Placeholder 2"/>
          <p:cNvSpPr>
            <a:spLocks noGrp="1"/>
          </p:cNvSpPr>
          <p:nvPr>
            <p:ph idx="1"/>
          </p:nvPr>
        </p:nvSpPr>
        <p:spPr>
          <a:xfrm>
            <a:off x="381000" y="762000"/>
            <a:ext cx="8458200" cy="4572000"/>
          </a:xfrm>
        </p:spPr>
        <p:txBody>
          <a:bodyPr/>
          <a:lstStyle/>
          <a:p>
            <a:pPr marL="0" indent="0">
              <a:buNone/>
            </a:pPr>
            <a:endParaRPr lang="en-US" sz="2000" b="1" dirty="0" smtClean="0"/>
          </a:p>
          <a:p>
            <a:r>
              <a:rPr lang="en-US" sz="2000" b="1" dirty="0" smtClean="0"/>
              <a:t>Increase</a:t>
            </a:r>
            <a:r>
              <a:rPr lang="en-US" sz="2000" dirty="0" smtClean="0"/>
              <a:t> in number of </a:t>
            </a:r>
            <a:r>
              <a:rPr lang="en-US" sz="2000" dirty="0" err="1" smtClean="0"/>
              <a:t>BH</a:t>
            </a:r>
            <a:r>
              <a:rPr lang="en-US" sz="2000" dirty="0" smtClean="0"/>
              <a:t> visits to the emergency department. (Chang et al, 2012).</a:t>
            </a:r>
          </a:p>
          <a:p>
            <a:endParaRPr lang="en-US" sz="2000" dirty="0" smtClean="0"/>
          </a:p>
          <a:p>
            <a:r>
              <a:rPr lang="en-US" sz="2000" dirty="0"/>
              <a:t>Average duration of </a:t>
            </a:r>
            <a:r>
              <a:rPr lang="en-US" sz="2000" dirty="0" err="1"/>
              <a:t>BH</a:t>
            </a:r>
            <a:r>
              <a:rPr lang="en-US" sz="2000" dirty="0"/>
              <a:t> patient stay in ED </a:t>
            </a:r>
            <a:r>
              <a:rPr lang="en-US" sz="2000" b="1" dirty="0"/>
              <a:t>exceeds non- </a:t>
            </a:r>
            <a:r>
              <a:rPr lang="en-US" sz="2000" b="1" dirty="0" err="1"/>
              <a:t>BH</a:t>
            </a:r>
            <a:r>
              <a:rPr lang="en-US" sz="2000" b="1" dirty="0"/>
              <a:t> visit by 42%</a:t>
            </a:r>
            <a:r>
              <a:rPr lang="en-US" sz="2000" dirty="0"/>
              <a:t>. (Chang et al, 2012</a:t>
            </a:r>
            <a:r>
              <a:rPr lang="en-US" sz="2000" dirty="0" smtClean="0"/>
              <a:t>)</a:t>
            </a:r>
          </a:p>
          <a:p>
            <a:endParaRPr lang="en-US" sz="2000" dirty="0"/>
          </a:p>
          <a:p>
            <a:r>
              <a:rPr lang="en-US" sz="2000" dirty="0" smtClean="0"/>
              <a:t>40% of psychiatric ED visits typically lead to a hospital admission – </a:t>
            </a:r>
            <a:r>
              <a:rPr lang="en-US" sz="2000" b="1" dirty="0" smtClean="0"/>
              <a:t>2.5 times the rate for other conditions</a:t>
            </a:r>
            <a:r>
              <a:rPr lang="en-US" sz="2000" dirty="0" smtClean="0"/>
              <a:t>. (Owens et al, 2007)</a:t>
            </a:r>
          </a:p>
          <a:p>
            <a:endParaRPr lang="en-US" sz="2000" dirty="0" smtClean="0"/>
          </a:p>
          <a:p>
            <a:r>
              <a:rPr lang="en-US" sz="2000" dirty="0" smtClean="0"/>
              <a:t>Boarding contributes to </a:t>
            </a:r>
            <a:r>
              <a:rPr lang="en-US" sz="2000" b="1" dirty="0" smtClean="0"/>
              <a:t>poor quality care </a:t>
            </a:r>
            <a:r>
              <a:rPr lang="en-US" sz="2000" dirty="0" smtClean="0"/>
              <a:t>for behavioral health patients and contributes to </a:t>
            </a:r>
            <a:r>
              <a:rPr lang="en-US" sz="2000" b="1" dirty="0" smtClean="0"/>
              <a:t>ED overcrowding</a:t>
            </a:r>
            <a:r>
              <a:rPr lang="en-US" sz="2000" dirty="0" smtClean="0"/>
              <a:t>.</a:t>
            </a:r>
          </a:p>
          <a:p>
            <a:pPr marL="0" indent="0">
              <a:buNone/>
            </a:pPr>
            <a:endParaRPr lang="en-US" sz="2000" dirty="0" smtClean="0"/>
          </a:p>
          <a:p>
            <a:r>
              <a:rPr lang="en-US" sz="2000" dirty="0" smtClean="0"/>
              <a:t>ED Boarding </a:t>
            </a:r>
            <a:r>
              <a:rPr lang="en-US" sz="2000" dirty="0"/>
              <a:t>in Massachusetts is </a:t>
            </a:r>
            <a:r>
              <a:rPr lang="en-US" sz="2000" dirty="0" smtClean="0"/>
              <a:t>ill-defined</a:t>
            </a:r>
            <a:r>
              <a:rPr lang="en-US" sz="2000" dirty="0"/>
              <a:t>, </a:t>
            </a:r>
          </a:p>
          <a:p>
            <a:endParaRPr lang="en-US" sz="2000" dirty="0" smtClean="0"/>
          </a:p>
          <a:p>
            <a:endParaRPr lang="en-US" dirty="0"/>
          </a:p>
        </p:txBody>
      </p:sp>
      <p:sp>
        <p:nvSpPr>
          <p:cNvPr id="4" name="Slide Number Placeholder 3"/>
          <p:cNvSpPr>
            <a:spLocks noGrp="1"/>
          </p:cNvSpPr>
          <p:nvPr>
            <p:ph type="sldNum" sz="quarter" idx="10"/>
          </p:nvPr>
        </p:nvSpPr>
        <p:spPr/>
        <p:txBody>
          <a:bodyPr/>
          <a:lstStyle/>
          <a:p>
            <a:fld id="{5D6D6BE1-799C-4F59-A6C6-D3B10866595A}" type="slidenum">
              <a:rPr lang="en-US" smtClean="0"/>
              <a:pPr/>
              <a:t>5</a:t>
            </a:fld>
            <a:endParaRPr lang="en-US"/>
          </a:p>
        </p:txBody>
      </p:sp>
    </p:spTree>
    <p:extLst>
      <p:ext uri="{BB962C8B-B14F-4D97-AF65-F5344CB8AC3E}">
        <p14:creationId xmlns:p14="http://schemas.microsoft.com/office/powerpoint/2010/main" val="28622288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Do Providers and Families Believe Contributes to ED Boarding?</a:t>
            </a:r>
            <a:endParaRPr lang="en-US" dirty="0"/>
          </a:p>
        </p:txBody>
      </p:sp>
      <p:sp>
        <p:nvSpPr>
          <p:cNvPr id="4" name="Slide Number Placeholder 3"/>
          <p:cNvSpPr>
            <a:spLocks noGrp="1"/>
          </p:cNvSpPr>
          <p:nvPr>
            <p:ph type="sldNum" sz="quarter" idx="10"/>
          </p:nvPr>
        </p:nvSpPr>
        <p:spPr/>
        <p:txBody>
          <a:bodyPr/>
          <a:lstStyle/>
          <a:p>
            <a:pPr>
              <a:defRPr/>
            </a:pPr>
            <a:fld id="{C2A5BF8C-2382-462C-9781-2EF145D32737}" type="slidenum">
              <a:rPr lang="en-US" smtClean="0">
                <a:solidFill>
                  <a:srgbClr val="FFFFFF"/>
                </a:solidFill>
              </a:rPr>
              <a:pPr>
                <a:defRPr/>
              </a:pPr>
              <a:t>6</a:t>
            </a:fld>
            <a:endParaRPr lang="en-US">
              <a:solidFill>
                <a:srgbClr val="FFFFFF"/>
              </a:solidFill>
            </a:endParaRPr>
          </a:p>
        </p:txBody>
      </p:sp>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1" y="1066800"/>
            <a:ext cx="7239000" cy="5157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1219201" y="6322367"/>
            <a:ext cx="7696200" cy="459433"/>
          </a:xfrm>
          <a:prstGeom prst="rect">
            <a:avLst/>
          </a:prstGeom>
          <a:noFill/>
        </p:spPr>
        <p:txBody>
          <a:bodyPr wrap="square" rtlCol="0">
            <a:spAutoFit/>
          </a:bodyPr>
          <a:lstStyle/>
          <a:p>
            <a:r>
              <a:rPr lang="en-US" sz="1200" dirty="0" smtClean="0"/>
              <a:t>Source: “Massachusetts General Court Mental Health Advisory Committee Report Phase I and Phase II”  June 30, 2014.  </a:t>
            </a:r>
            <a:r>
              <a:rPr lang="en-US" sz="1200" dirty="0" err="1" smtClean="0"/>
              <a:t>Abt</a:t>
            </a:r>
            <a:r>
              <a:rPr lang="en-US" sz="1200" dirty="0" smtClean="0"/>
              <a:t> Associates</a:t>
            </a:r>
            <a:endParaRPr lang="en-US" dirty="0"/>
          </a:p>
        </p:txBody>
      </p:sp>
    </p:spTree>
    <p:extLst>
      <p:ext uri="{BB962C8B-B14F-4D97-AF65-F5344CB8AC3E}">
        <p14:creationId xmlns:p14="http://schemas.microsoft.com/office/powerpoint/2010/main" val="402110966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Statewide Total Boarders by Month</a:t>
            </a:r>
            <a:br>
              <a:rPr lang="en-US" dirty="0" smtClean="0"/>
            </a:br>
            <a:r>
              <a:rPr lang="en-US" dirty="0" smtClean="0"/>
              <a:t>(July 2013 – Dec 2014) (DPH Report)</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55476" y="1600200"/>
            <a:ext cx="623304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0"/>
          </p:nvPr>
        </p:nvSpPr>
        <p:spPr/>
        <p:txBody>
          <a:bodyPr/>
          <a:lstStyle/>
          <a:p>
            <a:fld id="{5D6D6BE1-799C-4F59-A6C6-D3B10866595A}" type="slidenum">
              <a:rPr lang="en-US" smtClean="0"/>
              <a:pPr/>
              <a:t>7</a:t>
            </a:fld>
            <a:endParaRPr lang="en-US"/>
          </a:p>
        </p:txBody>
      </p:sp>
    </p:spTree>
    <p:extLst>
      <p:ext uri="{BB962C8B-B14F-4D97-AF65-F5344CB8AC3E}">
        <p14:creationId xmlns:p14="http://schemas.microsoft.com/office/powerpoint/2010/main" val="268054770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Number of 12 </a:t>
            </a:r>
            <a:r>
              <a:rPr lang="en-US" smtClean="0"/>
              <a:t>Hour Visits (DPH)</a:t>
            </a:r>
            <a:endParaRPr lang="en-US" dirty="0"/>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55476" y="1600200"/>
            <a:ext cx="623304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0"/>
          </p:nvPr>
        </p:nvSpPr>
        <p:spPr/>
        <p:txBody>
          <a:bodyPr/>
          <a:lstStyle/>
          <a:p>
            <a:fld id="{5D6D6BE1-799C-4F59-A6C6-D3B10866595A}" type="slidenum">
              <a:rPr lang="en-US" smtClean="0"/>
              <a:pPr/>
              <a:t>8</a:t>
            </a:fld>
            <a:endParaRPr lang="en-US"/>
          </a:p>
        </p:txBody>
      </p:sp>
    </p:spTree>
    <p:extLst>
      <p:ext uri="{BB962C8B-B14F-4D97-AF65-F5344CB8AC3E}">
        <p14:creationId xmlns:p14="http://schemas.microsoft.com/office/powerpoint/2010/main" val="388093404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Percentage of ED Visits</a:t>
            </a:r>
            <a:br>
              <a:rPr lang="en-US" dirty="0" smtClean="0"/>
            </a:br>
            <a:r>
              <a:rPr lang="en-US" dirty="0" smtClean="0"/>
              <a:t> Lasting 12 Hours or More (DPH)</a:t>
            </a:r>
            <a:endParaRPr lang="en-US" dirty="0"/>
          </a:p>
        </p:txBody>
      </p:sp>
      <p:pic>
        <p:nvPicPr>
          <p:cNvPr id="717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55476" y="1600200"/>
            <a:ext cx="623304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0"/>
          </p:nvPr>
        </p:nvSpPr>
        <p:spPr/>
        <p:txBody>
          <a:bodyPr/>
          <a:lstStyle/>
          <a:p>
            <a:fld id="{5D6D6BE1-799C-4F59-A6C6-D3B10866595A}" type="slidenum">
              <a:rPr lang="en-US" smtClean="0"/>
              <a:pPr/>
              <a:t>9</a:t>
            </a:fld>
            <a:endParaRPr lang="en-US"/>
          </a:p>
        </p:txBody>
      </p:sp>
    </p:spTree>
    <p:extLst>
      <p:ext uri="{BB962C8B-B14F-4D97-AF65-F5344CB8AC3E}">
        <p14:creationId xmlns:p14="http://schemas.microsoft.com/office/powerpoint/2010/main" val="338824559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vised template 4-13-2011">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Revised template 4-13-2011</Template>
  <TotalTime>2555</TotalTime>
  <Words>1479</Words>
  <Application>Microsoft Macintosh PowerPoint</Application>
  <PresentationFormat>On-screen Show (4:3)</PresentationFormat>
  <Paragraphs>215</Paragraphs>
  <Slides>26</Slides>
  <Notes>19</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Revised template 4-13-2011</vt:lpstr>
      <vt:lpstr>Stream</vt:lpstr>
      <vt:lpstr>Task Force on Behavioral Health Data Policies and Long Term Stays  Meeting Three</vt:lpstr>
      <vt:lpstr>Agenda</vt:lpstr>
      <vt:lpstr>Long Term Stays: Our Charge</vt:lpstr>
      <vt:lpstr>Complex, Interdependent System </vt:lpstr>
      <vt:lpstr>What is the Problem We’re Trying to Solve?</vt:lpstr>
      <vt:lpstr>What Do Providers and Families Believe Contributes to ED Boarding?</vt:lpstr>
      <vt:lpstr>Statewide Total Boarders by Month (July 2013 – Dec 2014) (DPH Report)</vt:lpstr>
      <vt:lpstr>Total Number of 12 Hour Visits (DPH)</vt:lpstr>
      <vt:lpstr>Percentage of ED Visits  Lasting 12 Hours or More (DPH)</vt:lpstr>
      <vt:lpstr>Mental Health ED Boarding</vt:lpstr>
      <vt:lpstr>Focusing our Discussion</vt:lpstr>
      <vt:lpstr>What Work Has Already Been Done About ED Boarding?</vt:lpstr>
      <vt:lpstr>Identifying Recommendations</vt:lpstr>
      <vt:lpstr>Consensus Recommendation?</vt:lpstr>
      <vt:lpstr>Based on Your Feedback, We Identified Several Component Problems of ED Boarding</vt:lpstr>
      <vt:lpstr>Do these recommendations help place “difficult to manage” patients more quickly?</vt:lpstr>
      <vt:lpstr>Do these recommendations help place “difficult to manage” patients more quickly, cont.?</vt:lpstr>
      <vt:lpstr>Do these recommendations help “ED boarders” receive the care they need while awaiting an available bed?</vt:lpstr>
      <vt:lpstr>Does this recommendations help stakeholders to define, measure and act upon ED Boarding?</vt:lpstr>
      <vt:lpstr>Other Recommendations For Group to Consider? </vt:lpstr>
      <vt:lpstr>Before it started snowing….</vt:lpstr>
      <vt:lpstr>In follow-up to our December Meeting and in Preparation for our 3/10 Meeting</vt:lpstr>
      <vt:lpstr>Key Findings from State Agencies Meeting</vt:lpstr>
      <vt:lpstr>Discussion Topics for 3/10 Meeting</vt:lpstr>
      <vt:lpstr>March Meetings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Burns</dc:creator>
  <cp:lastModifiedBy>Rick Vogel</cp:lastModifiedBy>
  <cp:revision>116</cp:revision>
  <dcterms:created xsi:type="dcterms:W3CDTF">2014-12-04T20:27:41Z</dcterms:created>
  <dcterms:modified xsi:type="dcterms:W3CDTF">2015-02-27T19:48:39Z</dcterms:modified>
</cp:coreProperties>
</file>