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2"/>
  </p:notesMasterIdLst>
  <p:handoutMasterIdLst>
    <p:handoutMasterId r:id="rId23"/>
  </p:handoutMasterIdLst>
  <p:sldIdLst>
    <p:sldId id="259" r:id="rId3"/>
    <p:sldId id="274" r:id="rId4"/>
    <p:sldId id="343" r:id="rId5"/>
    <p:sldId id="351" r:id="rId6"/>
    <p:sldId id="365" r:id="rId7"/>
    <p:sldId id="352" r:id="rId8"/>
    <p:sldId id="318" r:id="rId9"/>
    <p:sldId id="337" r:id="rId10"/>
    <p:sldId id="336" r:id="rId11"/>
    <p:sldId id="381" r:id="rId12"/>
    <p:sldId id="387" r:id="rId13"/>
    <p:sldId id="382" r:id="rId14"/>
    <p:sldId id="385" r:id="rId15"/>
    <p:sldId id="383" r:id="rId16"/>
    <p:sldId id="306" r:id="rId17"/>
    <p:sldId id="358" r:id="rId18"/>
    <p:sldId id="366" r:id="rId19"/>
    <p:sldId id="328" r:id="rId20"/>
    <p:sldId id="31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829" autoAdjust="0"/>
  </p:normalViewPr>
  <p:slideViewPr>
    <p:cSldViewPr snapToGrid="0" snapToObjects="1" showGuides="1">
      <p:cViewPr varScale="1">
        <p:scale>
          <a:sx n="54" d="100"/>
          <a:sy n="54" d="100"/>
        </p:scale>
        <p:origin x="16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Prescriber Credential Type in </a:t>
            </a:r>
          </a:p>
          <a:p>
            <a:pPr>
              <a:defRPr/>
            </a:pPr>
            <a:r>
              <a:rPr lang="en-US"/>
              <a:t>MA APCD Pharmacy Claims</a:t>
            </a:r>
          </a:p>
        </c:rich>
      </c:tx>
      <c:layout>
        <c:manualLayout>
          <c:xMode val="edge"/>
          <c:yMode val="edge"/>
          <c:x val="0.55820214892413045"/>
          <c:y val="3.0322302799828931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50B-4AF5-9301-36BD3AEFA8C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FD4A-4F13-BA19-6033EC1E607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FD4A-4F13-BA19-6033EC1E607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FD4A-4F13-BA19-6033EC1E607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FD4A-4F13-BA19-6033EC1E607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6-FD4A-4F13-BA19-6033EC1E607F}"/>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FD4A-4F13-BA19-6033EC1E607F}"/>
              </c:ext>
            </c:extLst>
          </c:dPt>
          <c:dLbls>
            <c:dLbl>
              <c:idx val="1"/>
              <c:layout>
                <c:manualLayout>
                  <c:x val="1.0503121697684741E-2"/>
                  <c:y val="9.093706361326579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D4A-4F13-BA19-6033EC1E607F}"/>
                </c:ext>
              </c:extLst>
            </c:dLbl>
            <c:dLbl>
              <c:idx val="2"/>
              <c:layout>
                <c:manualLayout>
                  <c:x val="1.5721638283878025E-3"/>
                  <c:y val="-2.85047553190124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4A-4F13-BA19-6033EC1E607F}"/>
                </c:ext>
              </c:extLst>
            </c:dLbl>
            <c:dLbl>
              <c:idx val="3"/>
              <c:layout>
                <c:manualLayout>
                  <c:x val="2.6824960881672716E-3"/>
                  <c:y val="-2.52322745099560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D4A-4F13-BA19-6033EC1E607F}"/>
                </c:ext>
              </c:extLst>
            </c:dLbl>
            <c:dLbl>
              <c:idx val="4"/>
              <c:layout>
                <c:manualLayout>
                  <c:x val="5.4175702705665952E-3"/>
                  <c:y val="-3.430658176023952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D4A-4F13-BA19-6033EC1E607F}"/>
                </c:ext>
              </c:extLst>
            </c:dLbl>
            <c:dLbl>
              <c:idx val="5"/>
              <c:layout>
                <c:manualLayout>
                  <c:x val="3.2749510077993517E-2"/>
                  <c:y val="3.894744601749333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D4A-4F13-BA19-6033EC1E607F}"/>
                </c:ext>
              </c:extLst>
            </c:dLbl>
            <c:dLbl>
              <c:idx val="6"/>
              <c:layout>
                <c:manualLayout>
                  <c:x val="0.10929837404213864"/>
                  <c:y val="2.222541229826043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D4A-4F13-BA19-6033EC1E607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Sheet1!$A$2:$A$8</c:f>
              <c:strCache>
                <c:ptCount val="7"/>
                <c:pt idx="0">
                  <c:v>MD</c:v>
                </c:pt>
                <c:pt idx="1">
                  <c:v>NP</c:v>
                </c:pt>
                <c:pt idx="2">
                  <c:v>DO</c:v>
                </c:pt>
                <c:pt idx="3">
                  <c:v>PA</c:v>
                </c:pt>
                <c:pt idx="4">
                  <c:v>RN</c:v>
                </c:pt>
                <c:pt idx="5">
                  <c:v>DMD</c:v>
                </c:pt>
                <c:pt idx="6">
                  <c:v>Other Degrees</c:v>
                </c:pt>
              </c:strCache>
            </c:strRef>
          </c:cat>
          <c:val>
            <c:numRef>
              <c:f>Sheet1!$B$2:$B$8</c:f>
              <c:numCache>
                <c:formatCode>0%</c:formatCode>
                <c:ptCount val="7"/>
                <c:pt idx="0">
                  <c:v>0.77</c:v>
                </c:pt>
                <c:pt idx="1">
                  <c:v>0.08</c:v>
                </c:pt>
                <c:pt idx="2">
                  <c:v>0.04</c:v>
                </c:pt>
                <c:pt idx="3">
                  <c:v>0.05</c:v>
                </c:pt>
                <c:pt idx="4">
                  <c:v>0.02</c:v>
                </c:pt>
                <c:pt idx="5">
                  <c:v>0.01</c:v>
                </c:pt>
                <c:pt idx="6">
                  <c:v>0.03</c:v>
                </c:pt>
              </c:numCache>
            </c:numRef>
          </c:val>
          <c:extLst>
            <c:ext xmlns:c16="http://schemas.microsoft.com/office/drawing/2014/chart" uri="{C3380CC4-5D6E-409C-BE32-E72D297353CC}">
              <c16:uniqueId val="{00000000-FD4A-4F13-BA19-6033EC1E607F}"/>
            </c:ext>
          </c:extLst>
        </c:ser>
        <c:dLbls>
          <c:dLblPos val="inEnd"/>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Sheet1!$A$2:$A$94</c:f>
              <c:numCache>
                <c:formatCode>General</c:formatCode>
                <c:ptCount val="9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pt idx="61">
                  <c:v>2074</c:v>
                </c:pt>
                <c:pt idx="62">
                  <c:v>2075</c:v>
                </c:pt>
                <c:pt idx="63">
                  <c:v>2076</c:v>
                </c:pt>
                <c:pt idx="64">
                  <c:v>2077</c:v>
                </c:pt>
                <c:pt idx="65">
                  <c:v>2078</c:v>
                </c:pt>
                <c:pt idx="66">
                  <c:v>2079</c:v>
                </c:pt>
                <c:pt idx="67">
                  <c:v>2080</c:v>
                </c:pt>
                <c:pt idx="68">
                  <c:v>2081</c:v>
                </c:pt>
                <c:pt idx="69">
                  <c:v>2082</c:v>
                </c:pt>
                <c:pt idx="70">
                  <c:v>2083</c:v>
                </c:pt>
                <c:pt idx="71">
                  <c:v>2084</c:v>
                </c:pt>
                <c:pt idx="72">
                  <c:v>2085</c:v>
                </c:pt>
                <c:pt idx="73">
                  <c:v>2086</c:v>
                </c:pt>
                <c:pt idx="74">
                  <c:v>2087</c:v>
                </c:pt>
                <c:pt idx="75">
                  <c:v>2088</c:v>
                </c:pt>
                <c:pt idx="76">
                  <c:v>2089</c:v>
                </c:pt>
                <c:pt idx="77">
                  <c:v>2090</c:v>
                </c:pt>
                <c:pt idx="78">
                  <c:v>2091</c:v>
                </c:pt>
                <c:pt idx="79">
                  <c:v>2092</c:v>
                </c:pt>
                <c:pt idx="80">
                  <c:v>2093</c:v>
                </c:pt>
                <c:pt idx="81">
                  <c:v>2094</c:v>
                </c:pt>
                <c:pt idx="82">
                  <c:v>2095</c:v>
                </c:pt>
                <c:pt idx="83">
                  <c:v>2096</c:v>
                </c:pt>
                <c:pt idx="84">
                  <c:v>2097</c:v>
                </c:pt>
                <c:pt idx="85">
                  <c:v>2098</c:v>
                </c:pt>
                <c:pt idx="86">
                  <c:v>2099</c:v>
                </c:pt>
                <c:pt idx="87">
                  <c:v>2100</c:v>
                </c:pt>
                <c:pt idx="88">
                  <c:v>2199</c:v>
                </c:pt>
                <c:pt idx="89">
                  <c:v>2299</c:v>
                </c:pt>
                <c:pt idx="90">
                  <c:v>2999</c:v>
                </c:pt>
                <c:pt idx="91">
                  <c:v>4712</c:v>
                </c:pt>
                <c:pt idx="92">
                  <c:v>9999</c:v>
                </c:pt>
              </c:numCache>
            </c:numRef>
          </c:cat>
          <c:val>
            <c:numRef>
              <c:f>Sheet1!$B$2:$B$94</c:f>
              <c:numCache>
                <c:formatCode>General</c:formatCode>
                <c:ptCount val="93"/>
                <c:pt idx="0">
                  <c:v>4200577</c:v>
                </c:pt>
                <c:pt idx="1">
                  <c:v>4613982</c:v>
                </c:pt>
                <c:pt idx="2">
                  <c:v>5181749</c:v>
                </c:pt>
                <c:pt idx="3">
                  <c:v>4408198</c:v>
                </c:pt>
                <c:pt idx="4">
                  <c:v>4384543</c:v>
                </c:pt>
                <c:pt idx="5">
                  <c:v>4664496</c:v>
                </c:pt>
                <c:pt idx="6">
                  <c:v>3277519</c:v>
                </c:pt>
                <c:pt idx="7">
                  <c:v>51717</c:v>
                </c:pt>
                <c:pt idx="8">
                  <c:v>25792</c:v>
                </c:pt>
                <c:pt idx="9">
                  <c:v>26404</c:v>
                </c:pt>
                <c:pt idx="10">
                  <c:v>26433</c:v>
                </c:pt>
                <c:pt idx="11">
                  <c:v>26550</c:v>
                </c:pt>
                <c:pt idx="12">
                  <c:v>25936</c:v>
                </c:pt>
                <c:pt idx="13">
                  <c:v>25550</c:v>
                </c:pt>
                <c:pt idx="14">
                  <c:v>25153</c:v>
                </c:pt>
                <c:pt idx="15">
                  <c:v>24945</c:v>
                </c:pt>
                <c:pt idx="16">
                  <c:v>637941</c:v>
                </c:pt>
                <c:pt idx="17">
                  <c:v>24141</c:v>
                </c:pt>
                <c:pt idx="18">
                  <c:v>23247</c:v>
                </c:pt>
                <c:pt idx="19">
                  <c:v>22941</c:v>
                </c:pt>
                <c:pt idx="20">
                  <c:v>25506</c:v>
                </c:pt>
                <c:pt idx="21">
                  <c:v>21964</c:v>
                </c:pt>
                <c:pt idx="22">
                  <c:v>21428</c:v>
                </c:pt>
                <c:pt idx="23">
                  <c:v>20769</c:v>
                </c:pt>
                <c:pt idx="24">
                  <c:v>20376</c:v>
                </c:pt>
                <c:pt idx="25">
                  <c:v>19717</c:v>
                </c:pt>
                <c:pt idx="26">
                  <c:v>34572</c:v>
                </c:pt>
                <c:pt idx="27">
                  <c:v>19610</c:v>
                </c:pt>
                <c:pt idx="28">
                  <c:v>16996</c:v>
                </c:pt>
                <c:pt idx="29">
                  <c:v>13459</c:v>
                </c:pt>
                <c:pt idx="30">
                  <c:v>12532</c:v>
                </c:pt>
                <c:pt idx="31">
                  <c:v>11297</c:v>
                </c:pt>
                <c:pt idx="32">
                  <c:v>9235</c:v>
                </c:pt>
                <c:pt idx="33">
                  <c:v>8315</c:v>
                </c:pt>
                <c:pt idx="34">
                  <c:v>8793</c:v>
                </c:pt>
                <c:pt idx="35">
                  <c:v>8851</c:v>
                </c:pt>
                <c:pt idx="36">
                  <c:v>9751</c:v>
                </c:pt>
                <c:pt idx="37">
                  <c:v>10161</c:v>
                </c:pt>
                <c:pt idx="38">
                  <c:v>10765</c:v>
                </c:pt>
                <c:pt idx="39">
                  <c:v>11288</c:v>
                </c:pt>
                <c:pt idx="40">
                  <c:v>11477</c:v>
                </c:pt>
                <c:pt idx="41">
                  <c:v>11796</c:v>
                </c:pt>
                <c:pt idx="42">
                  <c:v>11557</c:v>
                </c:pt>
                <c:pt idx="43">
                  <c:v>10908</c:v>
                </c:pt>
                <c:pt idx="44">
                  <c:v>10438</c:v>
                </c:pt>
                <c:pt idx="45">
                  <c:v>9641</c:v>
                </c:pt>
                <c:pt idx="46">
                  <c:v>8358</c:v>
                </c:pt>
                <c:pt idx="47">
                  <c:v>7685</c:v>
                </c:pt>
                <c:pt idx="48">
                  <c:v>7423</c:v>
                </c:pt>
                <c:pt idx="49">
                  <c:v>6884</c:v>
                </c:pt>
                <c:pt idx="50">
                  <c:v>7028</c:v>
                </c:pt>
                <c:pt idx="51">
                  <c:v>6915</c:v>
                </c:pt>
                <c:pt idx="52">
                  <c:v>7405</c:v>
                </c:pt>
                <c:pt idx="53">
                  <c:v>7592</c:v>
                </c:pt>
                <c:pt idx="54">
                  <c:v>7634</c:v>
                </c:pt>
                <c:pt idx="55">
                  <c:v>7908</c:v>
                </c:pt>
                <c:pt idx="56">
                  <c:v>7938</c:v>
                </c:pt>
                <c:pt idx="57">
                  <c:v>8082</c:v>
                </c:pt>
                <c:pt idx="58">
                  <c:v>8684</c:v>
                </c:pt>
                <c:pt idx="59">
                  <c:v>9072</c:v>
                </c:pt>
                <c:pt idx="60">
                  <c:v>9158</c:v>
                </c:pt>
                <c:pt idx="61">
                  <c:v>9075</c:v>
                </c:pt>
                <c:pt idx="62">
                  <c:v>8473</c:v>
                </c:pt>
                <c:pt idx="63">
                  <c:v>8587</c:v>
                </c:pt>
                <c:pt idx="64">
                  <c:v>8810</c:v>
                </c:pt>
                <c:pt idx="65">
                  <c:v>788672</c:v>
                </c:pt>
                <c:pt idx="66">
                  <c:v>9667</c:v>
                </c:pt>
                <c:pt idx="67">
                  <c:v>8739</c:v>
                </c:pt>
                <c:pt idx="68">
                  <c:v>7684</c:v>
                </c:pt>
                <c:pt idx="69">
                  <c:v>6514</c:v>
                </c:pt>
                <c:pt idx="70">
                  <c:v>5332</c:v>
                </c:pt>
                <c:pt idx="71">
                  <c:v>2128</c:v>
                </c:pt>
                <c:pt idx="72">
                  <c:v>60</c:v>
                </c:pt>
                <c:pt idx="73">
                  <c:v>57</c:v>
                </c:pt>
                <c:pt idx="74">
                  <c:v>50</c:v>
                </c:pt>
                <c:pt idx="75">
                  <c:v>55</c:v>
                </c:pt>
                <c:pt idx="76">
                  <c:v>54</c:v>
                </c:pt>
                <c:pt idx="77">
                  <c:v>55</c:v>
                </c:pt>
                <c:pt idx="78">
                  <c:v>43</c:v>
                </c:pt>
                <c:pt idx="79">
                  <c:v>34</c:v>
                </c:pt>
                <c:pt idx="80">
                  <c:v>41</c:v>
                </c:pt>
                <c:pt idx="81">
                  <c:v>48</c:v>
                </c:pt>
                <c:pt idx="82">
                  <c:v>51</c:v>
                </c:pt>
                <c:pt idx="83">
                  <c:v>27</c:v>
                </c:pt>
                <c:pt idx="84">
                  <c:v>42</c:v>
                </c:pt>
                <c:pt idx="85">
                  <c:v>33</c:v>
                </c:pt>
                <c:pt idx="86">
                  <c:v>932</c:v>
                </c:pt>
                <c:pt idx="87">
                  <c:v>285</c:v>
                </c:pt>
                <c:pt idx="88">
                  <c:v>1227900</c:v>
                </c:pt>
                <c:pt idx="89">
                  <c:v>3336593</c:v>
                </c:pt>
                <c:pt idx="90">
                  <c:v>210240</c:v>
                </c:pt>
                <c:pt idx="91">
                  <c:v>30</c:v>
                </c:pt>
                <c:pt idx="92">
                  <c:v>540748</c:v>
                </c:pt>
              </c:numCache>
            </c:numRef>
          </c:val>
          <c:extLst>
            <c:ext xmlns:c16="http://schemas.microsoft.com/office/drawing/2014/chart" uri="{C3380CC4-5D6E-409C-BE32-E72D297353CC}">
              <c16:uniqueId val="{00000000-4A65-4EB4-BA00-14C877646C91}"/>
            </c:ext>
          </c:extLst>
        </c:ser>
        <c:dLbls>
          <c:dLblPos val="ctr"/>
          <c:showLegendKey val="0"/>
          <c:showVal val="1"/>
          <c:showCatName val="0"/>
          <c:showSerName val="0"/>
          <c:showPercent val="0"/>
          <c:showBubbleSize val="0"/>
        </c:dLbls>
        <c:gapWidth val="315"/>
        <c:axId val="1354625248"/>
        <c:axId val="1354612352"/>
      </c:barChart>
      <c:catAx>
        <c:axId val="1354625248"/>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sz="900" b="1" dirty="0">
                    <a:solidFill>
                      <a:srgbClr val="0070C0"/>
                    </a:solidFill>
                  </a:rPr>
                  <a:t>Product</a:t>
                </a:r>
                <a:r>
                  <a:rPr lang="en-US" sz="900" b="1" baseline="0" dirty="0">
                    <a:solidFill>
                      <a:srgbClr val="0070C0"/>
                    </a:solidFill>
                  </a:rPr>
                  <a:t> Enrollment End Date Year</a:t>
                </a:r>
                <a:endParaRPr lang="en-US" sz="900" b="1" dirty="0">
                  <a:solidFill>
                    <a:srgbClr val="0070C0"/>
                  </a:solidFill>
                </a:endParaRP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4612352"/>
        <c:crosses val="autoZero"/>
        <c:auto val="1"/>
        <c:lblAlgn val="ctr"/>
        <c:lblOffset val="100"/>
        <c:noMultiLvlLbl val="0"/>
      </c:catAx>
      <c:valAx>
        <c:axId val="135461235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sz="900" dirty="0">
                    <a:solidFill>
                      <a:srgbClr val="0070C0"/>
                    </a:solidFill>
                  </a:rPr>
                  <a:t>Count of Distinct MEIDs for MA Residents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462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0.19993</cdr:x>
      <cdr:y>0.00794</cdr:y>
    </cdr:from>
    <cdr:to>
      <cdr:x>0.88477</cdr:x>
      <cdr:y>0.10905</cdr:y>
    </cdr:to>
    <cdr:sp macro="" textlink="">
      <cdr:nvSpPr>
        <cdr:cNvPr id="2" name="TextBox 1">
          <a:extLst xmlns:a="http://schemas.openxmlformats.org/drawingml/2006/main">
            <a:ext uri="{FF2B5EF4-FFF2-40B4-BE49-F238E27FC236}">
              <a16:creationId xmlns:a16="http://schemas.microsoft.com/office/drawing/2014/main" id="{115D14B0-88E5-4927-8780-A02FBF1E9E78}"/>
            </a:ext>
          </a:extLst>
        </cdr:cNvPr>
        <cdr:cNvSpPr txBox="1"/>
      </cdr:nvSpPr>
      <cdr:spPr>
        <a:xfrm xmlns:a="http://schemas.openxmlformats.org/drawingml/2006/main">
          <a:off x="1693170" y="28560"/>
          <a:ext cx="5799909" cy="3635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Figure 1. Count of Distinct MEIDs for Massachusetts Residents by Product Enrollment End Date Year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9/28/2021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9/28/2021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1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23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09B1-F9BB-4DFF-A65F-C33C0E523A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6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172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54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267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6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53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478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615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85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27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395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9/28/2021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4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9/28/2021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9/28/2021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59986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guidance/sites/default/files/hhs-guidance-documents/JA0801.pdf"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September 28, 2021</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EDF6640-1424-4E59-BEC4-96797F527A13}"/>
              </a:ext>
            </a:extLst>
          </p:cNvPr>
          <p:cNvPicPr>
            <a:picLocks noChangeAspect="1"/>
          </p:cNvPicPr>
          <p:nvPr/>
        </p:nvPicPr>
        <p:blipFill rotWithShape="1">
          <a:blip r:embed="rId2"/>
          <a:srcRect t="23914" b="23086"/>
          <a:stretch/>
        </p:blipFill>
        <p:spPr>
          <a:xfrm>
            <a:off x="7007085" y="748094"/>
            <a:ext cx="1914690" cy="718322"/>
          </a:xfrm>
          <a:prstGeom prst="rect">
            <a:avLst/>
          </a:prstGeom>
        </p:spPr>
      </p:pic>
      <p:sp>
        <p:nvSpPr>
          <p:cNvPr id="8" name="Rectangle 7">
            <a:extLst>
              <a:ext uri="{FF2B5EF4-FFF2-40B4-BE49-F238E27FC236}">
                <a16:creationId xmlns:a16="http://schemas.microsoft.com/office/drawing/2014/main" id="{162564CF-068A-4A1B-86DC-5FACE09B6DA8}"/>
              </a:ext>
            </a:extLst>
          </p:cNvPr>
          <p:cNvSpPr/>
          <p:nvPr/>
        </p:nvSpPr>
        <p:spPr>
          <a:xfrm>
            <a:off x="127591" y="177214"/>
            <a:ext cx="6710418" cy="107721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 portion of the MA APCD inpatient medical claims are missing the discharge dates. We have used the case mix hospital inpatient discharge data before, and the discharge date is never missing. What accounts for the missing discharge dates in the MA APCD inpatient  medical claims? </a:t>
            </a:r>
          </a:p>
        </p:txBody>
      </p:sp>
      <p:sp>
        <p:nvSpPr>
          <p:cNvPr id="10" name="TextBox 9">
            <a:extLst>
              <a:ext uri="{FF2B5EF4-FFF2-40B4-BE49-F238E27FC236}">
                <a16:creationId xmlns:a16="http://schemas.microsoft.com/office/drawing/2014/main" id="{B2AD1C41-95F5-4D3A-9E8E-59E8641E2F40}"/>
              </a:ext>
            </a:extLst>
          </p:cNvPr>
          <p:cNvSpPr txBox="1"/>
          <p:nvPr/>
        </p:nvSpPr>
        <p:spPr>
          <a:xfrm>
            <a:off x="6972632" y="0"/>
            <a:ext cx="1914690"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DISCHARGE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DATE</a:t>
            </a:r>
          </a:p>
        </p:txBody>
      </p:sp>
      <p:sp>
        <p:nvSpPr>
          <p:cNvPr id="14" name="Rectangle 13">
            <a:extLst>
              <a:ext uri="{FF2B5EF4-FFF2-40B4-BE49-F238E27FC236}">
                <a16:creationId xmlns:a16="http://schemas.microsoft.com/office/drawing/2014/main" id="{A21440A6-0400-4787-9C2E-99BE47B124EF}"/>
              </a:ext>
            </a:extLst>
          </p:cNvPr>
          <p:cNvSpPr/>
          <p:nvPr/>
        </p:nvSpPr>
        <p:spPr>
          <a:xfrm>
            <a:off x="175217" y="1283261"/>
            <a:ext cx="889435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 MA APCD Release 8.0 approximately,  </a:t>
            </a:r>
            <a:r>
              <a:rPr kumimoji="0" lang="en-US" sz="1600" b="1" i="1" u="none" strike="noStrike" kern="1200" cap="none" spc="0" normalizeH="0" baseline="0" noProof="0" dirty="0">
                <a:ln>
                  <a:noFill/>
                </a:ln>
                <a:solidFill>
                  <a:srgbClr val="FF0000"/>
                </a:solidFill>
                <a:effectLst/>
                <a:uLnTx/>
                <a:uFillTx/>
                <a:latin typeface="Calibri" panose="020F0502020204030204"/>
                <a:ea typeface="+mn-ea"/>
                <a:cs typeface="+mn-cs"/>
              </a:rPr>
              <a:t>95% of the inpatient claims with missing discharge date have the patient discharge status code ‘30’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which, according to CMS, indicates the claim line is interim billing for someone who is still a patient. Remember one difference between the case mix hospital inpatient discharge data and MA APCD inpatient medical claims, is that the MA APCD inpatient claims includes nursing home and long-term care facilities. For this reason, though the discharge date is blank, the “date of service to” is populated indicating a line of service is interim billing for a person who is still a patient.  In the Table below, you will see the frequency of specialties for the types of inpatient facilities where the discharge date is missing with the discharge status is ‘still a patient’.  Therefore, the missing date is explained by services billed for patients who remain in nursing, long-term or residential treatment.</a:t>
            </a:r>
          </a:p>
        </p:txBody>
      </p:sp>
      <p:graphicFrame>
        <p:nvGraphicFramePr>
          <p:cNvPr id="4" name="Table 3">
            <a:extLst>
              <a:ext uri="{FF2B5EF4-FFF2-40B4-BE49-F238E27FC236}">
                <a16:creationId xmlns:a16="http://schemas.microsoft.com/office/drawing/2014/main" id="{F5183F72-D559-48B2-8F9F-F8946F23BB87}"/>
              </a:ext>
            </a:extLst>
          </p:cNvPr>
          <p:cNvGraphicFramePr>
            <a:graphicFrameLocks noGrp="1"/>
          </p:cNvGraphicFramePr>
          <p:nvPr/>
        </p:nvGraphicFramePr>
        <p:xfrm>
          <a:off x="579501" y="3991243"/>
          <a:ext cx="7733211" cy="2337440"/>
        </p:xfrm>
        <a:graphic>
          <a:graphicData uri="http://schemas.openxmlformats.org/drawingml/2006/table">
            <a:tbl>
              <a:tblPr firstRow="1" firstCol="1" bandRow="1">
                <a:tableStyleId>{5C22544A-7EE6-4342-B048-85BDC9FD1C3A}</a:tableStyleId>
              </a:tblPr>
              <a:tblGrid>
                <a:gridCol w="1787576">
                  <a:extLst>
                    <a:ext uri="{9D8B030D-6E8A-4147-A177-3AD203B41FA5}">
                      <a16:colId xmlns:a16="http://schemas.microsoft.com/office/drawing/2014/main" val="295910707"/>
                    </a:ext>
                  </a:extLst>
                </a:gridCol>
                <a:gridCol w="4624383">
                  <a:extLst>
                    <a:ext uri="{9D8B030D-6E8A-4147-A177-3AD203B41FA5}">
                      <a16:colId xmlns:a16="http://schemas.microsoft.com/office/drawing/2014/main" val="2927739004"/>
                    </a:ext>
                  </a:extLst>
                </a:gridCol>
                <a:gridCol w="1321252">
                  <a:extLst>
                    <a:ext uri="{9D8B030D-6E8A-4147-A177-3AD203B41FA5}">
                      <a16:colId xmlns:a16="http://schemas.microsoft.com/office/drawing/2014/main" val="137977955"/>
                    </a:ext>
                  </a:extLst>
                </a:gridCol>
              </a:tblGrid>
              <a:tr h="190500">
                <a:tc>
                  <a:txBody>
                    <a:bodyPr/>
                    <a:lstStyle/>
                    <a:p>
                      <a:pPr marL="0" marR="0" algn="ctr">
                        <a:lnSpc>
                          <a:spcPct val="107000"/>
                        </a:lnSpc>
                        <a:spcBef>
                          <a:spcPts val="0"/>
                        </a:spcBef>
                        <a:spcAft>
                          <a:spcPts val="0"/>
                        </a:spcAft>
                      </a:pPr>
                      <a:r>
                        <a:rPr lang="en-US" sz="1500" dirty="0">
                          <a:effectLst/>
                        </a:rPr>
                        <a:t>Taxonomy Code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a:effectLst/>
                        </a:rPr>
                        <a:t>Specialty Description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Frequency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4017737"/>
                  </a:ext>
                </a:extLst>
              </a:tr>
              <a:tr h="190500">
                <a:tc>
                  <a:txBody>
                    <a:bodyPr/>
                    <a:lstStyle/>
                    <a:p>
                      <a:pPr marL="0" marR="0">
                        <a:lnSpc>
                          <a:spcPct val="107000"/>
                        </a:lnSpc>
                        <a:spcBef>
                          <a:spcPts val="0"/>
                        </a:spcBef>
                        <a:spcAft>
                          <a:spcPts val="0"/>
                        </a:spcAft>
                      </a:pPr>
                      <a:r>
                        <a:rPr lang="en-US" sz="1500" dirty="0">
                          <a:effectLst/>
                        </a:rPr>
                        <a:t>314000000X</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Skilled Nursing Facility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a:effectLst/>
                        </a:rPr>
                        <a:t>69.8%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89762456"/>
                  </a:ext>
                </a:extLst>
              </a:tr>
              <a:tr h="190500">
                <a:tc>
                  <a:txBody>
                    <a:bodyPr/>
                    <a:lstStyle/>
                    <a:p>
                      <a:pPr marL="0" marR="0">
                        <a:lnSpc>
                          <a:spcPct val="107000"/>
                        </a:lnSpc>
                        <a:spcBef>
                          <a:spcPts val="0"/>
                        </a:spcBef>
                        <a:spcAft>
                          <a:spcPts val="0"/>
                        </a:spcAft>
                      </a:pPr>
                      <a:r>
                        <a:rPr lang="en-US" sz="1500">
                          <a:effectLst/>
                        </a:rPr>
                        <a:t>282E00000X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Long-term Care Hospital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a:effectLst/>
                        </a:rPr>
                        <a:t>18.4%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1789919"/>
                  </a:ext>
                </a:extLst>
              </a:tr>
              <a:tr h="190500">
                <a:tc>
                  <a:txBody>
                    <a:bodyPr/>
                    <a:lstStyle/>
                    <a:p>
                      <a:pPr marL="0" marR="0">
                        <a:lnSpc>
                          <a:spcPct val="107000"/>
                        </a:lnSpc>
                        <a:spcBef>
                          <a:spcPts val="0"/>
                        </a:spcBef>
                        <a:spcAft>
                          <a:spcPts val="0"/>
                        </a:spcAft>
                      </a:pPr>
                      <a:r>
                        <a:rPr lang="en-US" sz="1500">
                          <a:effectLst/>
                        </a:rPr>
                        <a:t>282N00000X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General Acute Care Hospital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a:effectLst/>
                        </a:rPr>
                        <a:t>4.3%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849193"/>
                  </a:ext>
                </a:extLst>
              </a:tr>
              <a:tr h="190500">
                <a:tc>
                  <a:txBody>
                    <a:bodyPr/>
                    <a:lstStyle/>
                    <a:p>
                      <a:pPr marL="0" marR="0">
                        <a:lnSpc>
                          <a:spcPct val="107000"/>
                        </a:lnSpc>
                        <a:spcBef>
                          <a:spcPts val="0"/>
                        </a:spcBef>
                        <a:spcAft>
                          <a:spcPts val="0"/>
                        </a:spcAft>
                      </a:pPr>
                      <a:r>
                        <a:rPr lang="en-US" sz="1500">
                          <a:effectLst/>
                        </a:rPr>
                        <a:t>283Q00000X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Psychiatric Hospital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a:effectLst/>
                        </a:rPr>
                        <a:t>2.4%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86730985"/>
                  </a:ext>
                </a:extLst>
              </a:tr>
              <a:tr h="190500">
                <a:tc>
                  <a:txBody>
                    <a:bodyPr/>
                    <a:lstStyle/>
                    <a:p>
                      <a:pPr marL="0" marR="0">
                        <a:lnSpc>
                          <a:spcPct val="107000"/>
                        </a:lnSpc>
                        <a:spcBef>
                          <a:spcPts val="0"/>
                        </a:spcBef>
                        <a:spcAft>
                          <a:spcPts val="0"/>
                        </a:spcAft>
                      </a:pPr>
                      <a:r>
                        <a:rPr lang="en-US" sz="1500">
                          <a:effectLst/>
                        </a:rPr>
                        <a:t>315P00000X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Intellectual Disabilities Intermediate Care Facility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a:effectLst/>
                        </a:rPr>
                        <a:t>1.5%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4435359"/>
                  </a:ext>
                </a:extLst>
              </a:tr>
              <a:tr h="190500">
                <a:tc>
                  <a:txBody>
                    <a:bodyPr/>
                    <a:lstStyle/>
                    <a:p>
                      <a:pPr marL="0" marR="0">
                        <a:lnSpc>
                          <a:spcPct val="107000"/>
                        </a:lnSpc>
                        <a:spcBef>
                          <a:spcPts val="0"/>
                        </a:spcBef>
                        <a:spcAft>
                          <a:spcPts val="0"/>
                        </a:spcAft>
                      </a:pPr>
                      <a:r>
                        <a:rPr lang="en-US" sz="1500">
                          <a:effectLst/>
                        </a:rPr>
                        <a:t>311Z00000X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Custodial Care Facility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12136834"/>
                  </a:ext>
                </a:extLst>
              </a:tr>
              <a:tr h="190500">
                <a:tc>
                  <a:txBody>
                    <a:bodyPr/>
                    <a:lstStyle/>
                    <a:p>
                      <a:pPr marL="0" marR="0">
                        <a:lnSpc>
                          <a:spcPct val="107000"/>
                        </a:lnSpc>
                        <a:spcBef>
                          <a:spcPts val="0"/>
                        </a:spcBef>
                        <a:spcAft>
                          <a:spcPts val="0"/>
                        </a:spcAft>
                      </a:pPr>
                      <a:r>
                        <a:rPr lang="en-US" sz="1500">
                          <a:effectLst/>
                        </a:rPr>
                        <a:t>283X00000X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a:effectLst/>
                        </a:rPr>
                        <a:t>Rehabilitation Hospital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0.4%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3231916"/>
                  </a:ext>
                </a:extLst>
              </a:tr>
              <a:tr h="190500">
                <a:tc>
                  <a:txBody>
                    <a:bodyPr/>
                    <a:lstStyle/>
                    <a:p>
                      <a:pPr marL="0" marR="0">
                        <a:lnSpc>
                          <a:spcPct val="107000"/>
                        </a:lnSpc>
                        <a:spcBef>
                          <a:spcPts val="0"/>
                        </a:spcBef>
                        <a:spcAft>
                          <a:spcPts val="0"/>
                        </a:spcAft>
                      </a:pPr>
                      <a:r>
                        <a:rPr lang="en-US" sz="1500">
                          <a:effectLst/>
                        </a:rPr>
                        <a:t>320600000X</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a:effectLst/>
                        </a:rPr>
                        <a:t>Residential Treatment Facility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0677086"/>
                  </a:ext>
                </a:extLst>
              </a:tr>
              <a:tr h="190500">
                <a:tc>
                  <a:txBody>
                    <a:bodyPr/>
                    <a:lstStyle/>
                    <a:p>
                      <a:pPr>
                        <a:lnSpc>
                          <a:spcPct val="107000"/>
                        </a:lnSpc>
                      </a:pPr>
                      <a:endParaRPr lang="en-US" sz="15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a:effectLst/>
                        </a:rPr>
                        <a:t>All Other Specialties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500" dirty="0">
                          <a:effectLst/>
                        </a:rPr>
                        <a:t>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8490042"/>
                  </a:ext>
                </a:extLst>
              </a:tr>
            </a:tbl>
          </a:graphicData>
        </a:graphic>
      </p:graphicFrame>
      <p:sp>
        <p:nvSpPr>
          <p:cNvPr id="5" name="TextBox 4">
            <a:extLst>
              <a:ext uri="{FF2B5EF4-FFF2-40B4-BE49-F238E27FC236}">
                <a16:creationId xmlns:a16="http://schemas.microsoft.com/office/drawing/2014/main" id="{785C7C16-F84A-4CAA-AF2C-BCEE5943920F}"/>
              </a:ext>
            </a:extLst>
          </p:cNvPr>
          <p:cNvSpPr txBox="1"/>
          <p:nvPr/>
        </p:nvSpPr>
        <p:spPr>
          <a:xfrm>
            <a:off x="592668" y="3695599"/>
            <a:ext cx="737176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MA APCD Inpatient Facility Specialty Frequency with Discharge Date Blank  </a:t>
            </a:r>
          </a:p>
        </p:txBody>
      </p:sp>
      <p:sp>
        <p:nvSpPr>
          <p:cNvPr id="9" name="TextBox 8">
            <a:extLst>
              <a:ext uri="{FF2B5EF4-FFF2-40B4-BE49-F238E27FC236}">
                <a16:creationId xmlns:a16="http://schemas.microsoft.com/office/drawing/2014/main" id="{5735B16E-BBAB-4A74-8AF9-EB5BAB6A9D85}"/>
              </a:ext>
            </a:extLst>
          </p:cNvPr>
          <p:cNvSpPr txBox="1"/>
          <p:nvPr/>
        </p:nvSpPr>
        <p:spPr>
          <a:xfrm>
            <a:off x="7294795" y="6345349"/>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1" name="Straight Arrow Connector 10">
            <a:extLst>
              <a:ext uri="{FF2B5EF4-FFF2-40B4-BE49-F238E27FC236}">
                <a16:creationId xmlns:a16="http://schemas.microsoft.com/office/drawing/2014/main" id="{50401CAB-0C6A-4E6C-9726-392D4B4F4EBF}"/>
              </a:ext>
            </a:extLst>
          </p:cNvPr>
          <p:cNvCxnSpPr>
            <a:cxnSpLocks/>
          </p:cNvCxnSpPr>
          <p:nvPr/>
        </p:nvCxnSpPr>
        <p:spPr>
          <a:xfrm>
            <a:off x="8317447" y="6514626"/>
            <a:ext cx="639577"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06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EDF6640-1424-4E59-BEC4-96797F527A13}"/>
              </a:ext>
            </a:extLst>
          </p:cNvPr>
          <p:cNvPicPr>
            <a:picLocks noChangeAspect="1"/>
          </p:cNvPicPr>
          <p:nvPr/>
        </p:nvPicPr>
        <p:blipFill rotWithShape="1">
          <a:blip r:embed="rId2"/>
          <a:srcRect t="23914" b="23086"/>
          <a:stretch/>
        </p:blipFill>
        <p:spPr>
          <a:xfrm>
            <a:off x="7024883" y="759079"/>
            <a:ext cx="1914690" cy="718322"/>
          </a:xfrm>
          <a:prstGeom prst="rect">
            <a:avLst/>
          </a:prstGeom>
        </p:spPr>
      </p:pic>
      <p:sp>
        <p:nvSpPr>
          <p:cNvPr id="10" name="TextBox 9">
            <a:extLst>
              <a:ext uri="{FF2B5EF4-FFF2-40B4-BE49-F238E27FC236}">
                <a16:creationId xmlns:a16="http://schemas.microsoft.com/office/drawing/2014/main" id="{B2AD1C41-95F5-4D3A-9E8E-59E8641E2F40}"/>
              </a:ext>
            </a:extLst>
          </p:cNvPr>
          <p:cNvSpPr txBox="1"/>
          <p:nvPr/>
        </p:nvSpPr>
        <p:spPr>
          <a:xfrm>
            <a:off x="6972632" y="0"/>
            <a:ext cx="1914690"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DISCHARGE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DATE</a:t>
            </a:r>
          </a:p>
        </p:txBody>
      </p:sp>
      <p:sp>
        <p:nvSpPr>
          <p:cNvPr id="14" name="Rectangle 13">
            <a:extLst>
              <a:ext uri="{FF2B5EF4-FFF2-40B4-BE49-F238E27FC236}">
                <a16:creationId xmlns:a16="http://schemas.microsoft.com/office/drawing/2014/main" id="{A21440A6-0400-4787-9C2E-99BE47B124EF}"/>
              </a:ext>
            </a:extLst>
          </p:cNvPr>
          <p:cNvSpPr/>
          <p:nvPr/>
        </p:nvSpPr>
        <p:spPr>
          <a:xfrm>
            <a:off x="256678" y="200128"/>
            <a:ext cx="8682895" cy="6432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Since 95% of the medical claims with missing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Discharge Date have the patient status code ‘30’, you can find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Additional references  from CMS on the meaning of code ‘30’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 one patient status guidance document available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https://www.hhs.gov/guidance/sites/default/files/hhs-guidance-documents/JA0801.pdf</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CMS explains: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a:ln>
                  <a:noFill/>
                </a:ln>
                <a:solidFill>
                  <a:srgbClr val="FF0000"/>
                </a:solidFill>
                <a:effectLst/>
                <a:uLnTx/>
                <a:uFillTx/>
                <a:latin typeface="Calibri" panose="020F0502020204030204"/>
                <a:ea typeface="+mn-ea"/>
                <a:cs typeface="+mn-cs"/>
              </a:rPr>
              <a:t>Patient Status Code 30 - Still Patient or Expected to Return for Outpatient Services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This code is used when the patient is still within the same facility and is typically used when billing for leave of absence days or interim bills. It can be used for both inpatient or outpatient claims.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It is used for inpatient claims when billing for leave of absence days or interim billing (i.e., the length of stay is longer than 60 days).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On outpatient claims, the primary method to identify that the patient is still receiving care is the bill type frequency code (e.g., Frequency Code 3: Interim - Continuing Claim).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CMS also provides guidance on how the patient status code ‘30’ is used in combination with the Occurrence span code 70 to indicate qualifying hospital stay dates and Occurrence code 22 with date covered SNF care ended.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9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B3DB7C-8398-415B-855F-A64E88118F92}"/>
              </a:ext>
            </a:extLst>
          </p:cNvPr>
          <p:cNvSpPr/>
          <p:nvPr/>
        </p:nvSpPr>
        <p:spPr>
          <a:xfrm>
            <a:off x="249664" y="135665"/>
            <a:ext cx="6673649" cy="92333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We are trying to determine if a prescription that was filled was prescribed by a doctor (MD/DO) or physician assistant (PA or NP). What is the best way to determine the credentials the prescriber.</a:t>
            </a:r>
          </a:p>
        </p:txBody>
      </p:sp>
      <p:sp>
        <p:nvSpPr>
          <p:cNvPr id="10" name="Rectangle 9">
            <a:extLst>
              <a:ext uri="{FF2B5EF4-FFF2-40B4-BE49-F238E27FC236}">
                <a16:creationId xmlns:a16="http://schemas.microsoft.com/office/drawing/2014/main" id="{A1014A11-F0EF-4D80-AEB8-50078C5554C6}"/>
              </a:ext>
            </a:extLst>
          </p:cNvPr>
          <p:cNvSpPr/>
          <p:nvPr/>
        </p:nvSpPr>
        <p:spPr>
          <a:xfrm>
            <a:off x="249663" y="1007932"/>
            <a:ext cx="8882026"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limited data set pharmacy claims data available for non-government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users includes the prescriber’s National Provider ID (PC048). If the data user applies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and is approved to receive the decrypted NPI, the NPI can be linked to the CMS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National Plan and Provider Enumeration System downloadable data available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https://npiregistry.cms.hhs.gov/</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1828800" marR="0" lvl="4" indent="0" algn="l" defTabSz="914400"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CMS NPI Registry contains two relevant fields: the </a:t>
            </a:r>
            <a:r>
              <a:rPr kumimoji="0" lang="en-US" sz="1400" b="0" i="1" u="sng" strike="noStrike" kern="1200" cap="none" spc="0" normalizeH="0" baseline="0" noProof="0" dirty="0">
                <a:ln>
                  <a:noFill/>
                </a:ln>
                <a:solidFill>
                  <a:prstClr val="black"/>
                </a:solidFill>
                <a:effectLst/>
                <a:uLnTx/>
                <a:uFillTx/>
                <a:latin typeface="Calibri" panose="020F0502020204030204"/>
                <a:ea typeface="+mn-ea"/>
                <a:cs typeface="+mn-cs"/>
              </a:rPr>
              <a:t>provider credential text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and the </a:t>
            </a:r>
            <a:r>
              <a:rPr kumimoji="0" lang="en-US" sz="1400" b="0" i="1" u="sng" strike="noStrike" kern="1200" cap="none" spc="0" normalizeH="0" baseline="0" noProof="0" dirty="0">
                <a:ln>
                  <a:noFill/>
                </a:ln>
                <a:solidFill>
                  <a:prstClr val="black"/>
                </a:solidFill>
                <a:effectLst/>
                <a:uLnTx/>
                <a:uFillTx/>
                <a:latin typeface="Calibri" panose="020F0502020204030204"/>
                <a:ea typeface="+mn-ea"/>
                <a:cs typeface="+mn-cs"/>
              </a:rPr>
              <a:t>provider other credential text</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MA APCD pharmacy claims table for Release 8.0 contains 716,460 distinct prescribing NPIs. The prescribers are not limited to Massachusetts. When the prescribing NPIs are linked to the CMS NPI Registry, 86.4% have credentials listed in NPI Registry. As you can see in the figure below, the largest proportion (77%) of prescribers are MDs, followed by nurse practitioners, physician assistants, DO’s and 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Prescriber (@PrescriberUK) | Twitter">
            <a:extLst>
              <a:ext uri="{FF2B5EF4-FFF2-40B4-BE49-F238E27FC236}">
                <a16:creationId xmlns:a16="http://schemas.microsoft.com/office/drawing/2014/main" id="{77972DE0-ABAF-4B07-9C95-CC2B449C8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314" y="135665"/>
            <a:ext cx="1958711" cy="1768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hart 15">
            <a:extLst>
              <a:ext uri="{FF2B5EF4-FFF2-40B4-BE49-F238E27FC236}">
                <a16:creationId xmlns:a16="http://schemas.microsoft.com/office/drawing/2014/main" id="{15ED603B-B4F9-43A2-B5FA-1F385436D692}"/>
              </a:ext>
            </a:extLst>
          </p:cNvPr>
          <p:cNvGraphicFramePr/>
          <p:nvPr/>
        </p:nvGraphicFramePr>
        <p:xfrm>
          <a:off x="105220" y="3371666"/>
          <a:ext cx="8882026" cy="33506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127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4253B0-9B37-49C1-90BC-65A8286D5FC2}"/>
              </a:ext>
            </a:extLst>
          </p:cNvPr>
          <p:cNvSpPr txBox="1"/>
          <p:nvPr/>
        </p:nvSpPr>
        <p:spPr>
          <a:xfrm>
            <a:off x="6748613" y="161199"/>
            <a:ext cx="2138086" cy="40011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Product End Dates</a:t>
            </a:r>
          </a:p>
        </p:txBody>
      </p:sp>
      <p:sp>
        <p:nvSpPr>
          <p:cNvPr id="6" name="Rectangle 5">
            <a:extLst>
              <a:ext uri="{FF2B5EF4-FFF2-40B4-BE49-F238E27FC236}">
                <a16:creationId xmlns:a16="http://schemas.microsoft.com/office/drawing/2014/main" id="{04699A01-7128-42A0-A360-CDE56F58DC11}"/>
              </a:ext>
            </a:extLst>
          </p:cNvPr>
          <p:cNvSpPr/>
          <p:nvPr/>
        </p:nvSpPr>
        <p:spPr>
          <a:xfrm>
            <a:off x="234076" y="196518"/>
            <a:ext cx="6514537"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In MA APCD member eligibility (ME) table, the "product enrollment end date year“ for many rows is populated with the end date year “2299” and many are blank. That year is outside of the conceivable range of human life expectancy. What does the out-of-range year “2299” mean and why are so many end dates blank?</a:t>
            </a:r>
            <a:endPar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7" name="Rectangle 6">
            <a:extLst>
              <a:ext uri="{FF2B5EF4-FFF2-40B4-BE49-F238E27FC236}">
                <a16:creationId xmlns:a16="http://schemas.microsoft.com/office/drawing/2014/main" id="{38BCA41D-DBE5-48A0-88A2-51BF2D0249BC}"/>
              </a:ext>
            </a:extLst>
          </p:cNvPr>
          <p:cNvSpPr/>
          <p:nvPr/>
        </p:nvSpPr>
        <p:spPr>
          <a:xfrm>
            <a:off x="249665" y="1519957"/>
            <a:ext cx="8637033"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 ME specifications for product enrollment end date (ME042) ask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carriers to report the date a member was disenrolled from the  product. If a member was not disenrolled at the end of the current month, then the field is left blank. Some carriers, in their ME operations documentation,  designate a specific future date for use if the end date is designated “open-ended” (See Figure 1 below). Two carriers specifically use ’12/31/2299’ for an open-ended end date. For such dates, determine which carriers the date is limited and find that their claims and ME operations documentation online. In the example “12/31/2299”, the products were for a public carrier and the designation of the date as open-ended was found in their documents on their website.</a:t>
            </a:r>
          </a:p>
        </p:txBody>
      </p:sp>
      <p:pic>
        <p:nvPicPr>
          <p:cNvPr id="8" name="Picture 7" descr="Calendar&#10;&#10;Description automatically generated">
            <a:extLst>
              <a:ext uri="{FF2B5EF4-FFF2-40B4-BE49-F238E27FC236}">
                <a16:creationId xmlns:a16="http://schemas.microsoft.com/office/drawing/2014/main" id="{B462DCF7-9582-4A9C-84F3-FBFA6323C13A}"/>
              </a:ext>
            </a:extLst>
          </p:cNvPr>
          <p:cNvPicPr>
            <a:picLocks noChangeAspect="1"/>
          </p:cNvPicPr>
          <p:nvPr/>
        </p:nvPicPr>
        <p:blipFill>
          <a:blip r:embed="rId3"/>
          <a:stretch>
            <a:fillRect/>
          </a:stretch>
        </p:blipFill>
        <p:spPr>
          <a:xfrm>
            <a:off x="6860540" y="557397"/>
            <a:ext cx="1914232" cy="1227375"/>
          </a:xfrm>
          <a:prstGeom prst="rect">
            <a:avLst/>
          </a:prstGeom>
        </p:spPr>
      </p:pic>
      <p:graphicFrame>
        <p:nvGraphicFramePr>
          <p:cNvPr id="17" name="Chart 16">
            <a:extLst>
              <a:ext uri="{FF2B5EF4-FFF2-40B4-BE49-F238E27FC236}">
                <a16:creationId xmlns:a16="http://schemas.microsoft.com/office/drawing/2014/main" id="{9F8C6DE5-FFE8-4071-8588-BC3446FC226E}"/>
              </a:ext>
            </a:extLst>
          </p:cNvPr>
          <p:cNvGraphicFramePr/>
          <p:nvPr/>
        </p:nvGraphicFramePr>
        <p:xfrm>
          <a:off x="249665" y="3670663"/>
          <a:ext cx="8469001" cy="29908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248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A19BE1-1B46-4611-A0A6-2224ACF23848}"/>
              </a:ext>
            </a:extLst>
          </p:cNvPr>
          <p:cNvSpPr/>
          <p:nvPr/>
        </p:nvSpPr>
        <p:spPr>
          <a:xfrm>
            <a:off x="249664" y="240169"/>
            <a:ext cx="6854852" cy="132343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 patient seen in the ED may have billing codes from a physician group in another city. We are trying to identify the hospital where the patient received care during their index ED visit. The billing facility fields include various names of institutions and billing entities but does not clearly link to a hospital. Is there a reliable way to link emergency department claims to the unique hospital / ED?</a:t>
            </a:r>
          </a:p>
        </p:txBody>
      </p:sp>
      <p:sp>
        <p:nvSpPr>
          <p:cNvPr id="6" name="Rectangle 5">
            <a:extLst>
              <a:ext uri="{FF2B5EF4-FFF2-40B4-BE49-F238E27FC236}">
                <a16:creationId xmlns:a16="http://schemas.microsoft.com/office/drawing/2014/main" id="{B98DF742-8F67-464A-B3D4-9533D97C128E}"/>
              </a:ext>
            </a:extLst>
          </p:cNvPr>
          <p:cNvSpPr/>
          <p:nvPr/>
        </p:nvSpPr>
        <p:spPr>
          <a:xfrm>
            <a:off x="249664" y="1563608"/>
            <a:ext cx="8819906" cy="50475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 the medical claims table, the field </a:t>
            </a: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provider location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(MC0135), which is linked to the provider table, is intended to report on the geographic site where the medical care was provided. In the filing specifications for provider location, insurance carriers are instructed to: </a:t>
            </a: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Report the unique code which identifies the location / site of the service provided by the plan rendering provider identified in MC134. The code should link to a provider record in field PV002 (Provider ID) and indicate that the service was performed at a specific location; e.g.: Dr. Jones Pediatrics, 123 Main St, Boston, MA, or Pediatric Associates, or Mass General Hospital, etc. Only the code is needed in this field, and the link to the Provider ID in the field PV002 (Provider ID) will allow the physical address and other identifying information about the service location to be captured. Type of location is an incorrect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provider location in the medical claims release is a large integer field called “providerlocation_linkage_id.” This field is linked to  the “linkingproviderid”.  To determine whether the NPI associated with the linking provider id in the provider file when linked to the NPI registry reported a hospital or a physician’s group. A query for ED medical claims (i.e., siteofserviceonnsfcms1500claims =  ‘23’) for Massachusetts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residents was linked to the provider file and the CMS NPI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registry. In the table to the right, you will see the Top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10 ED Provider Locations obtained through this linkage.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Keep in mind that this ranking will not match case mix due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to the 40% reduction in commercial claims in the MA APCD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While the ED hospital locations are what you were looking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there were nevertheless still physician groups in the 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results. At the next MA APCD webinar, we will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geographic results comparing the rendering,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and billing provider NPIs. </a:t>
            </a:r>
          </a:p>
        </p:txBody>
      </p:sp>
      <p:pic>
        <p:nvPicPr>
          <p:cNvPr id="1028" name="Picture 4" descr="Environmental Shift">
            <a:extLst>
              <a:ext uri="{FF2B5EF4-FFF2-40B4-BE49-F238E27FC236}">
                <a16:creationId xmlns:a16="http://schemas.microsoft.com/office/drawing/2014/main" id="{803B530B-5EEA-48C0-8D9C-8968232E2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680"/>
          <a:stretch/>
        </p:blipFill>
        <p:spPr bwMode="auto">
          <a:xfrm>
            <a:off x="7283963" y="512497"/>
            <a:ext cx="1610372" cy="9244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E2734F0-3E7C-4B41-BD08-6605DD130034}"/>
              </a:ext>
            </a:extLst>
          </p:cNvPr>
          <p:cNvSpPr txBox="1"/>
          <p:nvPr/>
        </p:nvSpPr>
        <p:spPr>
          <a:xfrm>
            <a:off x="7071331" y="180047"/>
            <a:ext cx="1998239" cy="40011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Physician Groups</a:t>
            </a:r>
          </a:p>
        </p:txBody>
      </p:sp>
      <p:graphicFrame>
        <p:nvGraphicFramePr>
          <p:cNvPr id="2" name="Table 1">
            <a:extLst>
              <a:ext uri="{FF2B5EF4-FFF2-40B4-BE49-F238E27FC236}">
                <a16:creationId xmlns:a16="http://schemas.microsoft.com/office/drawing/2014/main" id="{04960887-9019-4884-B7DD-F06E5B65A2A1}"/>
              </a:ext>
            </a:extLst>
          </p:cNvPr>
          <p:cNvGraphicFramePr>
            <a:graphicFrameLocks noGrp="1"/>
          </p:cNvGraphicFramePr>
          <p:nvPr/>
        </p:nvGraphicFramePr>
        <p:xfrm>
          <a:off x="5059371" y="4535335"/>
          <a:ext cx="3708400" cy="2095500"/>
        </p:xfrm>
        <a:graphic>
          <a:graphicData uri="http://schemas.openxmlformats.org/drawingml/2006/table">
            <a:tbl>
              <a:tblPr firstRow="1" firstCol="1" bandRow="1">
                <a:tableStyleId>{5202B0CA-FC54-4496-8BCA-5EF66A818D29}</a:tableStyleId>
              </a:tblPr>
              <a:tblGrid>
                <a:gridCol w="3708400">
                  <a:extLst>
                    <a:ext uri="{9D8B030D-6E8A-4147-A177-3AD203B41FA5}">
                      <a16:colId xmlns:a16="http://schemas.microsoft.com/office/drawing/2014/main" val="4175514296"/>
                    </a:ext>
                  </a:extLst>
                </a:gridCol>
              </a:tblGrid>
              <a:tr h="190500">
                <a:tc>
                  <a:txBody>
                    <a:bodyPr/>
                    <a:lstStyle/>
                    <a:p>
                      <a:pPr marL="0" marR="0" algn="ctr">
                        <a:lnSpc>
                          <a:spcPct val="107000"/>
                        </a:lnSpc>
                        <a:spcBef>
                          <a:spcPts val="0"/>
                        </a:spcBef>
                        <a:spcAft>
                          <a:spcPts val="0"/>
                        </a:spcAft>
                      </a:pPr>
                      <a:r>
                        <a:rPr lang="en-US" sz="1100">
                          <a:effectLst/>
                        </a:rPr>
                        <a:t>Provider Organization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4375075"/>
                  </a:ext>
                </a:extLst>
              </a:tr>
              <a:tr h="190500">
                <a:tc>
                  <a:txBody>
                    <a:bodyPr/>
                    <a:lstStyle/>
                    <a:p>
                      <a:pPr marL="0" marR="0">
                        <a:lnSpc>
                          <a:spcPct val="107000"/>
                        </a:lnSpc>
                        <a:spcBef>
                          <a:spcPts val="0"/>
                        </a:spcBef>
                        <a:spcAft>
                          <a:spcPts val="0"/>
                        </a:spcAft>
                      </a:pPr>
                      <a:r>
                        <a:rPr lang="en-US" sz="1100">
                          <a:effectLst/>
                        </a:rPr>
                        <a:t>CAMBRIDGE PUBLIC HEALTH COMMISSION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62338191"/>
                  </a:ext>
                </a:extLst>
              </a:tr>
              <a:tr h="190500">
                <a:tc>
                  <a:txBody>
                    <a:bodyPr/>
                    <a:lstStyle/>
                    <a:p>
                      <a:pPr marL="0" marR="0">
                        <a:lnSpc>
                          <a:spcPct val="107000"/>
                        </a:lnSpc>
                        <a:spcBef>
                          <a:spcPts val="0"/>
                        </a:spcBef>
                        <a:spcAft>
                          <a:spcPts val="0"/>
                        </a:spcAft>
                      </a:pPr>
                      <a:r>
                        <a:rPr lang="en-US" sz="1100">
                          <a:effectLst/>
                        </a:rPr>
                        <a:t>BAYSTATE MEDICAL CENTER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3892369"/>
                  </a:ext>
                </a:extLst>
              </a:tr>
              <a:tr h="190500">
                <a:tc>
                  <a:txBody>
                    <a:bodyPr/>
                    <a:lstStyle/>
                    <a:p>
                      <a:pPr marL="0" marR="0">
                        <a:lnSpc>
                          <a:spcPct val="107000"/>
                        </a:lnSpc>
                        <a:spcBef>
                          <a:spcPts val="0"/>
                        </a:spcBef>
                        <a:spcAft>
                          <a:spcPts val="0"/>
                        </a:spcAft>
                      </a:pPr>
                      <a:r>
                        <a:rPr lang="en-US" sz="1100">
                          <a:effectLst/>
                        </a:rPr>
                        <a:t>HOLYOKE MEDICAL CENTER,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3185308"/>
                  </a:ext>
                </a:extLst>
              </a:tr>
              <a:tr h="190500">
                <a:tc>
                  <a:txBody>
                    <a:bodyPr/>
                    <a:lstStyle/>
                    <a:p>
                      <a:pPr marL="0" marR="0">
                        <a:lnSpc>
                          <a:spcPct val="107000"/>
                        </a:lnSpc>
                        <a:spcBef>
                          <a:spcPts val="0"/>
                        </a:spcBef>
                        <a:spcAft>
                          <a:spcPts val="0"/>
                        </a:spcAft>
                      </a:pPr>
                      <a:r>
                        <a:rPr lang="en-US" sz="1100">
                          <a:effectLst/>
                        </a:rPr>
                        <a:t>MERCY HOSPITAL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1021161"/>
                  </a:ext>
                </a:extLst>
              </a:tr>
              <a:tr h="190500">
                <a:tc>
                  <a:txBody>
                    <a:bodyPr/>
                    <a:lstStyle/>
                    <a:p>
                      <a:pPr marL="0" marR="0">
                        <a:lnSpc>
                          <a:spcPct val="107000"/>
                        </a:lnSpc>
                        <a:spcBef>
                          <a:spcPts val="0"/>
                        </a:spcBef>
                        <a:spcAft>
                          <a:spcPts val="0"/>
                        </a:spcAft>
                      </a:pPr>
                      <a:r>
                        <a:rPr lang="en-US" sz="1100">
                          <a:effectLst/>
                        </a:rPr>
                        <a:t>BERKSHIRE MEDICAL CENTER,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07409159"/>
                  </a:ext>
                </a:extLst>
              </a:tr>
              <a:tr h="190500">
                <a:tc>
                  <a:txBody>
                    <a:bodyPr/>
                    <a:lstStyle/>
                    <a:p>
                      <a:pPr marL="0" marR="0">
                        <a:lnSpc>
                          <a:spcPct val="107000"/>
                        </a:lnSpc>
                        <a:spcBef>
                          <a:spcPts val="0"/>
                        </a:spcBef>
                        <a:spcAft>
                          <a:spcPts val="0"/>
                        </a:spcAft>
                      </a:pPr>
                      <a:r>
                        <a:rPr lang="en-US" sz="1100">
                          <a:effectLst/>
                        </a:rPr>
                        <a:t>BAYSTATE FRANKLIN MEDICAL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6610260"/>
                  </a:ext>
                </a:extLst>
              </a:tr>
              <a:tr h="190500">
                <a:tc>
                  <a:txBody>
                    <a:bodyPr/>
                    <a:lstStyle/>
                    <a:p>
                      <a:pPr marL="0" marR="0">
                        <a:lnSpc>
                          <a:spcPct val="107000"/>
                        </a:lnSpc>
                        <a:spcBef>
                          <a:spcPts val="0"/>
                        </a:spcBef>
                        <a:spcAft>
                          <a:spcPts val="0"/>
                        </a:spcAft>
                      </a:pPr>
                      <a:r>
                        <a:rPr lang="en-US" sz="1100">
                          <a:effectLst/>
                        </a:rPr>
                        <a:t>BROCKTON HOSPITAL,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7105236"/>
                  </a:ext>
                </a:extLst>
              </a:tr>
              <a:tr h="190500">
                <a:tc>
                  <a:txBody>
                    <a:bodyPr/>
                    <a:lstStyle/>
                    <a:p>
                      <a:pPr marL="0" marR="0">
                        <a:lnSpc>
                          <a:spcPct val="107000"/>
                        </a:lnSpc>
                        <a:spcBef>
                          <a:spcPts val="0"/>
                        </a:spcBef>
                        <a:spcAft>
                          <a:spcPts val="0"/>
                        </a:spcAft>
                      </a:pPr>
                      <a:r>
                        <a:rPr lang="en-US" sz="1100">
                          <a:effectLst/>
                        </a:rPr>
                        <a:t>COOLEY DICKINSON HOSPITAL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128898"/>
                  </a:ext>
                </a:extLst>
              </a:tr>
              <a:tr h="190500">
                <a:tc>
                  <a:txBody>
                    <a:bodyPr/>
                    <a:lstStyle/>
                    <a:p>
                      <a:pPr marL="0" marR="0">
                        <a:lnSpc>
                          <a:spcPct val="107000"/>
                        </a:lnSpc>
                        <a:spcBef>
                          <a:spcPts val="0"/>
                        </a:spcBef>
                        <a:spcAft>
                          <a:spcPts val="0"/>
                        </a:spcAft>
                      </a:pPr>
                      <a:r>
                        <a:rPr lang="en-US" sz="1100">
                          <a:effectLst/>
                        </a:rPr>
                        <a:t>BAYSTATE WING HOSPITAL CORPORATION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49936138"/>
                  </a:ext>
                </a:extLst>
              </a:tr>
              <a:tr h="190500">
                <a:tc>
                  <a:txBody>
                    <a:bodyPr/>
                    <a:lstStyle/>
                    <a:p>
                      <a:pPr marL="0" marR="0">
                        <a:lnSpc>
                          <a:spcPct val="107000"/>
                        </a:lnSpc>
                        <a:spcBef>
                          <a:spcPts val="0"/>
                        </a:spcBef>
                        <a:spcAft>
                          <a:spcPts val="0"/>
                        </a:spcAft>
                      </a:pPr>
                      <a:r>
                        <a:rPr lang="en-US" sz="1100" dirty="0">
                          <a:effectLst/>
                        </a:rPr>
                        <a:t>BAYSTATE NOBLE HOSPITAL CORPORATION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83978483"/>
                  </a:ext>
                </a:extLst>
              </a:tr>
            </a:tbl>
          </a:graphicData>
        </a:graphic>
      </p:graphicFrame>
      <p:sp>
        <p:nvSpPr>
          <p:cNvPr id="3" name="TextBox 2">
            <a:extLst>
              <a:ext uri="{FF2B5EF4-FFF2-40B4-BE49-F238E27FC236}">
                <a16:creationId xmlns:a16="http://schemas.microsoft.com/office/drawing/2014/main" id="{A166DD52-B424-4B08-89AF-4FF4F8CC312C}"/>
              </a:ext>
            </a:extLst>
          </p:cNvPr>
          <p:cNvSpPr txBox="1"/>
          <p:nvPr/>
        </p:nvSpPr>
        <p:spPr>
          <a:xfrm>
            <a:off x="4875765" y="4196781"/>
            <a:ext cx="445750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Top 10 MA ED Provider Sites Through Linkage </a:t>
            </a:r>
          </a:p>
        </p:txBody>
      </p:sp>
    </p:spTree>
    <p:extLst>
      <p:ext uri="{BB962C8B-B14F-4D97-AF65-F5344CB8AC3E}">
        <p14:creationId xmlns:p14="http://schemas.microsoft.com/office/powerpoint/2010/main" val="149943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October 26.</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a:t>
            </a:r>
            <a:r>
              <a:rPr lang="en-US" sz="2000" dirty="0">
                <a:latin typeface="Arial" panose="020B0604020202020204" pitchFamily="34" charset="0"/>
                <a:cs typeface="Arial" panose="020B0604020202020204" pitchFamily="34" charset="0"/>
                <a:hlinkClick r:id="rId2"/>
              </a:rPr>
              <a:t>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2021, contact Amy Wyeth [amy.wyeth@chiamass.gov]</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2021, contact Amy Wyeth [amy.wyeth@chiamass.gov]</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 or in-person at CHIA</a:t>
            </a:r>
          </a:p>
          <a:p>
            <a:pPr marL="342900" indent="-342900">
              <a:lnSpc>
                <a:spcPct val="130000"/>
              </a:lnSpc>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We may be reaching out to some data users with invitations to present, and hope you will consider this!</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87798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9.0/10.0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742950" lvl="1" indent="-285750">
              <a:buClr>
                <a:schemeClr val="accent1"/>
              </a:buClr>
              <a:buFont typeface="Wingdings" charset="2"/>
              <a:buChar char="§"/>
            </a:pPr>
            <a:r>
              <a:rPr lang="en-US" sz="2000" dirty="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Prescription Prescriber</a:t>
            </a:r>
          </a:p>
          <a:p>
            <a:pPr marL="800100" lvl="1" indent="-342900">
              <a:buFont typeface="Wingdings" panose="05000000000000000000" pitchFamily="2" charset="2"/>
              <a:buChar char="Ø"/>
            </a:pPr>
            <a:r>
              <a:rPr lang="en-US" dirty="0">
                <a:solidFill>
                  <a:srgbClr val="63666A"/>
                </a:solidFill>
              </a:rPr>
              <a:t>Discharge Date</a:t>
            </a:r>
          </a:p>
          <a:p>
            <a:pPr marL="800100" lvl="1" indent="-342900">
              <a:buFont typeface="Wingdings" panose="05000000000000000000" pitchFamily="2" charset="2"/>
              <a:buChar char="Ø"/>
            </a:pPr>
            <a:r>
              <a:rPr lang="en-US" dirty="0">
                <a:solidFill>
                  <a:srgbClr val="63666A"/>
                </a:solidFill>
              </a:rPr>
              <a:t>Product Enrollment Date</a:t>
            </a:r>
          </a:p>
          <a:p>
            <a:pPr marL="800100" lvl="1" indent="-342900">
              <a:buFont typeface="Wingdings" panose="05000000000000000000" pitchFamily="2" charset="2"/>
              <a:buChar char="Ø"/>
            </a:pPr>
            <a:r>
              <a:rPr lang="en-US" dirty="0">
                <a:solidFill>
                  <a:srgbClr val="63666A"/>
                </a:solidFill>
              </a:rPr>
              <a:t>ED Physician Groups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a:t>
            </a:r>
            <a:r>
              <a:rPr lang="en-US" sz="2000" b="1" dirty="0">
                <a:cs typeface="Arial"/>
              </a:rPr>
              <a:t>Late Fall / Early Winter</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(Release 9.0/10.0)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Release 9.0/10.0 </a:t>
            </a:r>
            <a:r>
              <a:rPr lang="en-US" sz="2000" dirty="0">
                <a:cs typeface="Arial"/>
              </a:rPr>
              <a:t>includes data on services from January 2015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Release 9.0/10.0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Mid-Fall 2021</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FY20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Governor Baker’s emergency actions to limit the spread of COVID-19 CHIA’s workforce will be remote, for now. This arrangement will limit CHIA’s ability to produce and deliver data extracts. At this time, CHIA is releasing data and providing extracts to requestors. </a:t>
            </a:r>
          </a:p>
          <a:p>
            <a:endParaRPr lang="en-US" sz="1600" dirty="0"/>
          </a:p>
          <a:p>
            <a:r>
              <a:rPr lang="en-US" sz="1600" dirty="0"/>
              <a:t>During this time, CHIA will continue to accept and review data applications for both Case Mix and All-Payer Claims Database (MA APCD) datasets. Review committees, DRC and DPC, will continue their meetings remotely as necessary.</a:t>
            </a:r>
          </a:p>
          <a:p>
            <a:endParaRPr lang="en-US" sz="1600" dirty="0"/>
          </a:p>
          <a:p>
            <a:r>
              <a:rPr lang="en-US" sz="1600" dirty="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a:t>If you are a Data User that has a CHIA hard drive in your possession, please keep the hard drive at this time while CHIA’s physical office is closed.</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5677</TotalTime>
  <Words>2467</Words>
  <Application>Microsoft Office PowerPoint</Application>
  <PresentationFormat>On-screen Show (4:3)</PresentationFormat>
  <Paragraphs>211</Paragraphs>
  <Slides>19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195</cp:revision>
  <cp:lastPrinted>2019-07-23T18:41:08Z</cp:lastPrinted>
  <dcterms:created xsi:type="dcterms:W3CDTF">2018-01-09T20:21:29Z</dcterms:created>
  <dcterms:modified xsi:type="dcterms:W3CDTF">2021-09-28T19:20:55Z</dcterms:modified>
</cp:coreProperties>
</file>