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 id="2147483698" r:id="rId3"/>
  </p:sldMasterIdLst>
  <p:notesMasterIdLst>
    <p:notesMasterId r:id="rId30"/>
  </p:notesMasterIdLst>
  <p:handoutMasterIdLst>
    <p:handoutMasterId r:id="rId31"/>
  </p:handoutMasterIdLst>
  <p:sldIdLst>
    <p:sldId id="317" r:id="rId4"/>
    <p:sldId id="264" r:id="rId5"/>
    <p:sldId id="507" r:id="rId6"/>
    <p:sldId id="532" r:id="rId7"/>
    <p:sldId id="533" r:id="rId8"/>
    <p:sldId id="537" r:id="rId9"/>
    <p:sldId id="534" r:id="rId10"/>
    <p:sldId id="535" r:id="rId11"/>
    <p:sldId id="536" r:id="rId12"/>
    <p:sldId id="511" r:id="rId13"/>
    <p:sldId id="538" r:id="rId14"/>
    <p:sldId id="539" r:id="rId15"/>
    <p:sldId id="540" r:id="rId16"/>
    <p:sldId id="541" r:id="rId17"/>
    <p:sldId id="542" r:id="rId18"/>
    <p:sldId id="467" r:id="rId19"/>
    <p:sldId id="543" r:id="rId20"/>
    <p:sldId id="469" r:id="rId21"/>
    <p:sldId id="473" r:id="rId22"/>
    <p:sldId id="482" r:id="rId23"/>
    <p:sldId id="548" r:id="rId24"/>
    <p:sldId id="549" r:id="rId25"/>
    <p:sldId id="550" r:id="rId26"/>
    <p:sldId id="551" r:id="rId27"/>
    <p:sldId id="296" r:id="rId28"/>
    <p:sldId id="445" r:id="rId2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73">
          <p15:clr>
            <a:srgbClr val="A4A3A4"/>
          </p15:clr>
        </p15:guide>
        <p15:guide id="2" pos="11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Marilyn" initials="KM"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88407" autoAdjust="0"/>
  </p:normalViewPr>
  <p:slideViewPr>
    <p:cSldViewPr snapToGrid="0" snapToObjects="1" showGuides="1">
      <p:cViewPr>
        <p:scale>
          <a:sx n="97" d="100"/>
          <a:sy n="97" d="100"/>
        </p:scale>
        <p:origin x="-2076" y="-216"/>
      </p:cViewPr>
      <p:guideLst>
        <p:guide orient="horz" pos="973"/>
        <p:guide pos="1188"/>
      </p:guideLst>
    </p:cSldViewPr>
  </p:slideViewPr>
  <p:outlineViewPr>
    <p:cViewPr>
      <p:scale>
        <a:sx n="33" d="100"/>
        <a:sy n="33" d="100"/>
      </p:scale>
      <p:origin x="0" y="440"/>
    </p:cViewPr>
  </p:outlineViewPr>
  <p:notesTextViewPr>
    <p:cViewPr>
      <p:scale>
        <a:sx n="100" d="100"/>
        <a:sy n="100" d="100"/>
      </p:scale>
      <p:origin x="0" y="0"/>
    </p:cViewPr>
  </p:notesTextViewPr>
  <p:sorterViewPr>
    <p:cViewPr>
      <p:scale>
        <a:sx n="150" d="100"/>
        <a:sy n="150" d="100"/>
      </p:scale>
      <p:origin x="0" y="73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980"/>
          </a:xfrm>
          <a:prstGeom prst="rect">
            <a:avLst/>
          </a:prstGeom>
        </p:spPr>
        <p:txBody>
          <a:bodyPr vert="horz" lIns="92647" tIns="46324" rIns="92647" bIns="46324" rtlCol="0"/>
          <a:lstStyle>
            <a:lvl1pPr algn="r">
              <a:defRPr sz="1200"/>
            </a:lvl1pPr>
          </a:lstStyle>
          <a:p>
            <a:fld id="{68947E9A-3C6F-41DD-BBC5-2694D84AAA9E}" type="datetimeFigureOut">
              <a:rPr lang="en-US" smtClean="0"/>
              <a:t>11/24/2015</a:t>
            </a:fld>
            <a:endParaRPr lang="en-US"/>
          </a:p>
        </p:txBody>
      </p:sp>
      <p:sp>
        <p:nvSpPr>
          <p:cNvPr id="4" name="Footer Placeholder 3"/>
          <p:cNvSpPr>
            <a:spLocks noGrp="1"/>
          </p:cNvSpPr>
          <p:nvPr>
            <p:ph type="ftr" sz="quarter" idx="2"/>
          </p:nvPr>
        </p:nvSpPr>
        <p:spPr>
          <a:xfrm>
            <a:off x="0" y="8829823"/>
            <a:ext cx="3037840" cy="464980"/>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3"/>
            <a:ext cx="3037840" cy="464980"/>
          </a:xfrm>
          <a:prstGeom prst="rect">
            <a:avLst/>
          </a:prstGeom>
        </p:spPr>
        <p:txBody>
          <a:bodyPr vert="horz" lIns="92647" tIns="46324" rIns="92647" bIns="46324" rtlCol="0" anchor="b"/>
          <a:lstStyle>
            <a:lvl1pPr algn="r">
              <a:defRPr sz="1200"/>
            </a:lvl1pPr>
          </a:lstStyle>
          <a:p>
            <a:fld id="{85CE1E24-110A-4009-8ADF-6D5C1F3C4D72}" type="slidenum">
              <a:rPr lang="en-US" smtClean="0"/>
              <a:t>‹#›</a:t>
            </a:fld>
            <a:endParaRPr lang="en-US"/>
          </a:p>
        </p:txBody>
      </p:sp>
    </p:spTree>
    <p:extLst>
      <p:ext uri="{BB962C8B-B14F-4D97-AF65-F5344CB8AC3E}">
        <p14:creationId xmlns:p14="http://schemas.microsoft.com/office/powerpoint/2010/main" val="658796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6" rIns="93170"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0" tIns="46586" rIns="93170" bIns="46586" rtlCol="0"/>
          <a:lstStyle>
            <a:lvl1pPr algn="r">
              <a:defRPr sz="1200"/>
            </a:lvl1pPr>
          </a:lstStyle>
          <a:p>
            <a:fld id="{2EB98B30-1BD2-4536-9459-AC41928C2B41}" type="datetimeFigureOut">
              <a:rPr lang="en-US" smtClean="0"/>
              <a:pPr/>
              <a:t>11/24/2015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6" rIns="93170"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6" rIns="93170"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6" rIns="93170"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6" rIns="93170" bIns="46586" rtlCol="0" anchor="b"/>
          <a:lstStyle>
            <a:lvl1pPr algn="r">
              <a:defRPr sz="1200"/>
            </a:lvl1pPr>
          </a:lstStyle>
          <a:p>
            <a:fld id="{8904872D-EBD7-405C-8347-3ECF78F40970}" type="slidenum">
              <a:rPr lang="en-US" smtClean="0"/>
              <a:pPr/>
              <a:t>‹#›</a:t>
            </a:fld>
            <a:endParaRPr lang="en-US"/>
          </a:p>
        </p:txBody>
      </p:sp>
    </p:spTree>
    <p:extLst>
      <p:ext uri="{BB962C8B-B14F-4D97-AF65-F5344CB8AC3E}">
        <p14:creationId xmlns:p14="http://schemas.microsoft.com/office/powerpoint/2010/main" val="163611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1811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10</a:t>
            </a:fld>
            <a:endParaRPr lang="en-US"/>
          </a:p>
        </p:txBody>
      </p:sp>
    </p:spTree>
    <p:extLst>
      <p:ext uri="{BB962C8B-B14F-4D97-AF65-F5344CB8AC3E}">
        <p14:creationId xmlns:p14="http://schemas.microsoft.com/office/powerpoint/2010/main" val="838322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11</a:t>
            </a:fld>
            <a:endParaRPr lang="en-US"/>
          </a:p>
        </p:txBody>
      </p:sp>
    </p:spTree>
    <p:extLst>
      <p:ext uri="{BB962C8B-B14F-4D97-AF65-F5344CB8AC3E}">
        <p14:creationId xmlns:p14="http://schemas.microsoft.com/office/powerpoint/2010/main" val="838322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12</a:t>
            </a:fld>
            <a:endParaRPr lang="en-US"/>
          </a:p>
        </p:txBody>
      </p:sp>
    </p:spTree>
    <p:extLst>
      <p:ext uri="{BB962C8B-B14F-4D97-AF65-F5344CB8AC3E}">
        <p14:creationId xmlns:p14="http://schemas.microsoft.com/office/powerpoint/2010/main" val="2127757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13</a:t>
            </a:fld>
            <a:endParaRPr lang="en-US"/>
          </a:p>
        </p:txBody>
      </p:sp>
    </p:spTree>
    <p:extLst>
      <p:ext uri="{BB962C8B-B14F-4D97-AF65-F5344CB8AC3E}">
        <p14:creationId xmlns:p14="http://schemas.microsoft.com/office/powerpoint/2010/main" val="91236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14</a:t>
            </a:fld>
            <a:endParaRPr lang="en-US"/>
          </a:p>
        </p:txBody>
      </p:sp>
    </p:spTree>
    <p:extLst>
      <p:ext uri="{BB962C8B-B14F-4D97-AF65-F5344CB8AC3E}">
        <p14:creationId xmlns:p14="http://schemas.microsoft.com/office/powerpoint/2010/main" val="2178038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15</a:t>
            </a:fld>
            <a:endParaRPr lang="en-US"/>
          </a:p>
        </p:txBody>
      </p:sp>
    </p:spTree>
    <p:extLst>
      <p:ext uri="{BB962C8B-B14F-4D97-AF65-F5344CB8AC3E}">
        <p14:creationId xmlns:p14="http://schemas.microsoft.com/office/powerpoint/2010/main" val="1746602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44447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29831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29831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2983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pPr/>
              <a:t>2</a:t>
            </a:fld>
            <a:endParaRPr lang="en-US" dirty="0"/>
          </a:p>
        </p:txBody>
      </p:sp>
    </p:spTree>
    <p:extLst>
      <p:ext uri="{BB962C8B-B14F-4D97-AF65-F5344CB8AC3E}">
        <p14:creationId xmlns:p14="http://schemas.microsoft.com/office/powerpoint/2010/main" val="2882920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087883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830589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26</a:t>
            </a:fld>
            <a:endParaRPr lang="en-US"/>
          </a:p>
        </p:txBody>
      </p:sp>
    </p:spTree>
    <p:extLst>
      <p:ext uri="{BB962C8B-B14F-4D97-AF65-F5344CB8AC3E}">
        <p14:creationId xmlns:p14="http://schemas.microsoft.com/office/powerpoint/2010/main" val="176092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3</a:t>
            </a:fld>
            <a:endParaRPr lang="en-US"/>
          </a:p>
        </p:txBody>
      </p:sp>
    </p:spTree>
    <p:extLst>
      <p:ext uri="{BB962C8B-B14F-4D97-AF65-F5344CB8AC3E}">
        <p14:creationId xmlns:p14="http://schemas.microsoft.com/office/powerpoint/2010/main" val="337489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4</a:t>
            </a:fld>
            <a:endParaRPr lang="en-US"/>
          </a:p>
        </p:txBody>
      </p:sp>
    </p:spTree>
    <p:extLst>
      <p:ext uri="{BB962C8B-B14F-4D97-AF65-F5344CB8AC3E}">
        <p14:creationId xmlns:p14="http://schemas.microsoft.com/office/powerpoint/2010/main" val="337489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5</a:t>
            </a:fld>
            <a:endParaRPr lang="en-US"/>
          </a:p>
        </p:txBody>
      </p:sp>
    </p:spTree>
    <p:extLst>
      <p:ext uri="{BB962C8B-B14F-4D97-AF65-F5344CB8AC3E}">
        <p14:creationId xmlns:p14="http://schemas.microsoft.com/office/powerpoint/2010/main" val="146725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6</a:t>
            </a:fld>
            <a:endParaRPr lang="en-US"/>
          </a:p>
        </p:txBody>
      </p:sp>
    </p:spTree>
    <p:extLst>
      <p:ext uri="{BB962C8B-B14F-4D97-AF65-F5344CB8AC3E}">
        <p14:creationId xmlns:p14="http://schemas.microsoft.com/office/powerpoint/2010/main" val="335070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7</a:t>
            </a:fld>
            <a:endParaRPr lang="en-US"/>
          </a:p>
        </p:txBody>
      </p:sp>
    </p:spTree>
    <p:extLst>
      <p:ext uri="{BB962C8B-B14F-4D97-AF65-F5344CB8AC3E}">
        <p14:creationId xmlns:p14="http://schemas.microsoft.com/office/powerpoint/2010/main" val="10856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8</a:t>
            </a:fld>
            <a:endParaRPr lang="en-US"/>
          </a:p>
        </p:txBody>
      </p:sp>
    </p:spTree>
    <p:extLst>
      <p:ext uri="{BB962C8B-B14F-4D97-AF65-F5344CB8AC3E}">
        <p14:creationId xmlns:p14="http://schemas.microsoft.com/office/powerpoint/2010/main" val="368302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9</a:t>
            </a:fld>
            <a:endParaRPr lang="en-US"/>
          </a:p>
        </p:txBody>
      </p:sp>
    </p:spTree>
    <p:extLst>
      <p:ext uri="{BB962C8B-B14F-4D97-AF65-F5344CB8AC3E}">
        <p14:creationId xmlns:p14="http://schemas.microsoft.com/office/powerpoint/2010/main" val="428317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text A">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900590"/>
            <a:ext cx="7611814" cy="2687792"/>
          </a:xfrm>
        </p:spPr>
        <p:txBody>
          <a:bodyPr/>
          <a:lstStyle>
            <a:lvl2pPr>
              <a:defRPr>
                <a:latin typeface="Arial"/>
                <a:cs typeface="Arial"/>
              </a:defRPr>
            </a:lvl2pPr>
          </a:lstStyle>
          <a:p>
            <a:pPr lvl="0"/>
            <a:r>
              <a:rPr lang="en-US" dirty="0" smtClean="0"/>
              <a:t>Click to edit Master text styles</a:t>
            </a:r>
          </a:p>
          <a:p>
            <a:pPr lvl="1"/>
            <a:r>
              <a:rPr lang="en-US" dirty="0" smtClean="0"/>
              <a:t>Bullet</a:t>
            </a:r>
          </a:p>
        </p:txBody>
      </p:sp>
      <p:sp>
        <p:nvSpPr>
          <p:cNvPr id="4" name="Footer Placeholder 3"/>
          <p:cNvSpPr>
            <a:spLocks noGrp="1"/>
          </p:cNvSpPr>
          <p:nvPr>
            <p:ph type="ftr" sz="quarter" idx="12"/>
          </p:nvPr>
        </p:nvSpPr>
        <p:spPr/>
        <p:txBody>
          <a:bodyPr/>
          <a:lstStyle>
            <a:lvl1pPr>
              <a:defRPr/>
            </a:lvl1pPr>
          </a:lstStyle>
          <a:p>
            <a:pPr>
              <a:defRPr/>
            </a:pPr>
            <a:r>
              <a:rPr lang="en-US"/>
              <a:t>Title  |  Name, Position Title  |  Date       </a:t>
            </a:r>
            <a:fld id="{2548CC2D-D126-AE45-A823-B3BC8C3553AC}" type="slidenum">
              <a:rPr lang="en-US"/>
              <a:pPr>
                <a:defRPr/>
              </a:pPr>
              <a:t>‹#›</a:t>
            </a:fld>
            <a:endParaRPr lang="en-US"/>
          </a:p>
          <a:p>
            <a:pPr>
              <a:defRPr/>
            </a:pPr>
            <a:endParaRPr lang="en-US"/>
          </a:p>
        </p:txBody>
      </p:sp>
    </p:spTree>
    <p:extLst>
      <p:ext uri="{BB962C8B-B14F-4D97-AF65-F5344CB8AC3E}">
        <p14:creationId xmlns:p14="http://schemas.microsoft.com/office/powerpoint/2010/main" val="94161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882CAB-BDFD-45B1-B9D4-5C838547F906}" type="datetimeFigureOut">
              <a:rPr lang="en-US">
                <a:solidFill>
                  <a:prstClr val="black">
                    <a:tint val="75000"/>
                  </a:prstClr>
                </a:solidFill>
              </a:rPr>
              <a:pPr>
                <a:defRPr/>
              </a:pPr>
              <a:t>11/24/2015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DE1A71-E7F4-4443-B92E-73EEB333AB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300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C0520B-0DBE-4B81-B771-1A3A51088771}" type="datetimeFigureOut">
              <a:rPr lang="en-US">
                <a:solidFill>
                  <a:prstClr val="black">
                    <a:tint val="75000"/>
                  </a:prstClr>
                </a:solidFill>
              </a:rPr>
              <a:pPr>
                <a:defRPr/>
              </a:pPr>
              <a:t>11/24/2015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9A8BB4A-8DA6-48F5-B4B7-0729E29258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107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FA32F3-BF94-4FC5-8009-0F367D03B964}" type="datetimeFigureOut">
              <a:rPr lang="en-US">
                <a:solidFill>
                  <a:prstClr val="black">
                    <a:tint val="75000"/>
                  </a:prstClr>
                </a:solidFill>
              </a:rPr>
              <a:pPr>
                <a:defRPr/>
              </a:pPr>
              <a:t>11/24/2015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89FD160-6AFE-471A-86F0-67E5858926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145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16A8EA-4D34-4EFA-8A2F-756D18CD8475}" type="datetimeFigureOut">
              <a:rPr lang="en-US">
                <a:solidFill>
                  <a:prstClr val="black">
                    <a:tint val="75000"/>
                  </a:prstClr>
                </a:solidFill>
              </a:rPr>
              <a:pPr>
                <a:defRPr/>
              </a:pPr>
              <a:t>11/24/2015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9D0E53-2122-407D-85A5-3DE1563148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71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7AEF1E-FF81-4823-B3A7-2E5240E043C1}" type="datetimeFigureOut">
              <a:rPr lang="en-US">
                <a:solidFill>
                  <a:prstClr val="black">
                    <a:tint val="75000"/>
                  </a:prstClr>
                </a:solidFill>
              </a:rPr>
              <a:pPr>
                <a:def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8C582C-6F7D-4D13-B0A7-4D74B96593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7946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45BC97-FC4C-4625-960D-42013E800E57}" type="datetimeFigureOut">
              <a:rPr lang="en-US">
                <a:solidFill>
                  <a:prstClr val="black">
                    <a:tint val="75000"/>
                  </a:prstClr>
                </a:solidFill>
              </a:rPr>
              <a:pPr>
                <a:def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FA18F3-FF40-4261-9856-C918DF7978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268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chart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866138"/>
            <a:ext cx="7734717" cy="1231023"/>
          </a:xfrm>
        </p:spPr>
        <p:txBody>
          <a:bodyPr/>
          <a:lstStyle/>
          <a:p>
            <a:pPr lvl="0"/>
            <a:r>
              <a:rPr lang="en-US" dirty="0" smtClean="0"/>
              <a:t>Click to edit Master text styles</a:t>
            </a:r>
          </a:p>
          <a:p>
            <a:pPr lvl="1"/>
            <a:r>
              <a:rPr lang="en-US" dirty="0" smtClean="0"/>
              <a:t>Bullet</a:t>
            </a:r>
          </a:p>
        </p:txBody>
      </p:sp>
      <p:sp>
        <p:nvSpPr>
          <p:cNvPr id="9" name="Chart Placeholder 8"/>
          <p:cNvSpPr>
            <a:spLocks noGrp="1"/>
          </p:cNvSpPr>
          <p:nvPr>
            <p:ph type="chart" sz="quarter" idx="12"/>
          </p:nvPr>
        </p:nvSpPr>
        <p:spPr>
          <a:xfrm>
            <a:off x="959155" y="3195638"/>
            <a:ext cx="6915150" cy="2720975"/>
          </a:xfrm>
        </p:spPr>
        <p:txBody>
          <a:bodyPr rtlCol="0">
            <a:normAutofit/>
          </a:bodyPr>
          <a:lstStyle/>
          <a:p>
            <a:pPr lvl="0"/>
            <a:endParaRPr lang="en-US" noProof="0"/>
          </a:p>
        </p:txBody>
      </p:sp>
      <p:sp>
        <p:nvSpPr>
          <p:cNvPr id="6" name="Footer Placeholder 3"/>
          <p:cNvSpPr>
            <a:spLocks noGrp="1"/>
          </p:cNvSpPr>
          <p:nvPr>
            <p:ph type="ftr" sz="quarter" idx="13"/>
          </p:nvPr>
        </p:nvSpPr>
        <p:spPr/>
        <p:txBody>
          <a:bodyPr/>
          <a:lstStyle>
            <a:lvl1pPr>
              <a:defRPr/>
            </a:lvl1pPr>
          </a:lstStyle>
          <a:p>
            <a:pPr>
              <a:defRPr/>
            </a:pPr>
            <a:r>
              <a:rPr lang="en-US"/>
              <a:t>Title  |  Name, Position Title  |  Date       </a:t>
            </a:r>
            <a:fld id="{177842BD-5C13-F640-91D6-10A494791A7D}" type="slidenum">
              <a:rPr lang="en-US"/>
              <a:pPr>
                <a:defRPr/>
              </a:pPr>
              <a:t>‹#›</a:t>
            </a:fld>
            <a:endParaRPr lang="en-US"/>
          </a:p>
          <a:p>
            <a:pPr>
              <a:defRPr/>
            </a:pPr>
            <a:endParaRPr lang="en-US"/>
          </a:p>
        </p:txBody>
      </p:sp>
    </p:spTree>
    <p:extLst>
      <p:ext uri="{BB962C8B-B14F-4D97-AF65-F5344CB8AC3E}">
        <p14:creationId xmlns:p14="http://schemas.microsoft.com/office/powerpoint/2010/main" val="98881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3" name="Text Placeholder 2"/>
          <p:cNvSpPr>
            <a:spLocks noGrp="1"/>
          </p:cNvSpPr>
          <p:nvPr>
            <p:ph type="body" sz="quarter" idx="10" hasCustomPrompt="1"/>
          </p:nvPr>
        </p:nvSpPr>
        <p:spPr>
          <a:xfrm>
            <a:off x="546100" y="3752850"/>
            <a:ext cx="8221663" cy="1065213"/>
          </a:xfrm>
        </p:spPr>
        <p:txBody>
          <a:bodyPr/>
          <a:lstStyle/>
          <a:p>
            <a:pPr lvl="0"/>
            <a:r>
              <a:rPr lang="en-US" dirty="0" smtClean="0"/>
              <a:t>Name, Position Title  |  Date</a:t>
            </a:r>
            <a:endParaRPr lang="en-US" dirty="0"/>
          </a:p>
        </p:txBody>
      </p:sp>
    </p:spTree>
    <p:extLst>
      <p:ext uri="{BB962C8B-B14F-4D97-AF65-F5344CB8AC3E}">
        <p14:creationId xmlns:p14="http://schemas.microsoft.com/office/powerpoint/2010/main" val="43252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Title-Tex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0375" y="570991"/>
            <a:ext cx="7772400" cy="1017981"/>
          </a:xfrm>
          <a:prstGeom prst="rect">
            <a:avLst/>
          </a:prstGeom>
        </p:spPr>
        <p:txBody>
          <a:bodyPr>
            <a:normAutofit/>
          </a:bodyPr>
          <a:lstStyle>
            <a:lvl1pPr algn="l">
              <a:defRPr sz="3600" b="1" i="0">
                <a:solidFill>
                  <a:srgbClr val="004178"/>
                </a:solidFill>
                <a:latin typeface="Arial"/>
                <a:cs typeface="Arial"/>
              </a:defRPr>
            </a:lvl1pPr>
          </a:lstStyle>
          <a:p>
            <a:r>
              <a:rPr lang="en-US" dirty="0" smtClean="0"/>
              <a:t>Click to add slide title</a:t>
            </a:r>
            <a:endParaRPr lang="en-US" dirty="0"/>
          </a:p>
        </p:txBody>
      </p:sp>
      <p:sp>
        <p:nvSpPr>
          <p:cNvPr id="9" name="Subtitle 2"/>
          <p:cNvSpPr>
            <a:spLocks noGrp="1"/>
          </p:cNvSpPr>
          <p:nvPr>
            <p:ph type="subTitle" idx="1" hasCustomPrompt="1"/>
          </p:nvPr>
        </p:nvSpPr>
        <p:spPr>
          <a:xfrm>
            <a:off x="485415" y="1895499"/>
            <a:ext cx="7761815" cy="4118804"/>
          </a:xfrm>
          <a:prstGeom prst="rect">
            <a:avLst/>
          </a:prstGeom>
        </p:spPr>
        <p:txBody>
          <a:bodyPr/>
          <a:lstStyle>
            <a:lvl1pPr marL="0" indent="0" algn="l">
              <a:buNone/>
              <a:defRPr b="0" i="0">
                <a:solidFill>
                  <a:srgbClr val="00417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cxnSp>
        <p:nvCxnSpPr>
          <p:cNvPr id="10" name="Straight Connector 9"/>
          <p:cNvCxnSpPr/>
          <p:nvPr userDrawn="1"/>
        </p:nvCxnSpPr>
        <p:spPr>
          <a:xfrm>
            <a:off x="573088" y="1692669"/>
            <a:ext cx="7654925"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7068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74DD56-274E-47A7-9285-FDFB504052F0}" type="datetimeFigureOut">
              <a:rPr lang="en-US">
                <a:solidFill>
                  <a:prstClr val="black">
                    <a:tint val="75000"/>
                  </a:prstClr>
                </a:solidFill>
              </a:rPr>
              <a:pPr>
                <a:def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48A1B7-5BE0-4EE2-A249-DA896BA270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972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48A546-6C5D-4362-AFC9-429380771C2F}" type="datetimeFigureOut">
              <a:rPr lang="en-US">
                <a:solidFill>
                  <a:prstClr val="black">
                    <a:tint val="75000"/>
                  </a:prstClr>
                </a:solidFill>
              </a:rPr>
              <a:pPr>
                <a:def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E514C1-A5BB-431A-A001-E7F8AE6D2D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479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070CDF-67CF-460D-B322-B662E8DA9D69}" type="datetimeFigureOut">
              <a:rPr lang="en-US">
                <a:solidFill>
                  <a:prstClr val="black">
                    <a:tint val="75000"/>
                  </a:prstClr>
                </a:solidFill>
              </a:rPr>
              <a:pPr>
                <a:def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225C56-CD85-454B-9787-3889E9EDC2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529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7D093B-F768-42C3-B179-13E91F365CB1}" type="datetimeFigureOut">
              <a:rPr lang="en-US">
                <a:solidFill>
                  <a:prstClr val="black">
                    <a:tint val="75000"/>
                  </a:prstClr>
                </a:solidFill>
              </a:rPr>
              <a:pPr>
                <a:defRPr/>
              </a:pPr>
              <a:t>11/24/2015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1E941-E61D-4E6C-8A8A-241B6932B6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438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93FF49-798D-473A-865A-0621546FCC5C}" type="datetimeFigureOut">
              <a:rPr lang="en-US">
                <a:solidFill>
                  <a:prstClr val="black">
                    <a:tint val="75000"/>
                  </a:prstClr>
                </a:solidFill>
              </a:rPr>
              <a:pPr>
                <a:defRPr/>
              </a:pPr>
              <a:t>11/24/2015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F09985-E9E0-43E0-8743-530987F7C7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32229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V="1">
            <a:off x="704850" y="6351588"/>
            <a:ext cx="8020050" cy="381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052" name="Title Placeholder 1"/>
          <p:cNvSpPr>
            <a:spLocks noGrp="1"/>
          </p:cNvSpPr>
          <p:nvPr>
            <p:ph type="title"/>
          </p:nvPr>
        </p:nvSpPr>
        <p:spPr bwMode="auto">
          <a:xfrm>
            <a:off x="704850" y="1195388"/>
            <a:ext cx="81470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Text Placeholder 2"/>
          <p:cNvSpPr>
            <a:spLocks noGrp="1"/>
          </p:cNvSpPr>
          <p:nvPr>
            <p:ph type="body" idx="1"/>
          </p:nvPr>
        </p:nvSpPr>
        <p:spPr bwMode="auto">
          <a:xfrm>
            <a:off x="704850" y="1903413"/>
            <a:ext cx="8229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Bullet</a:t>
            </a:r>
          </a:p>
        </p:txBody>
      </p:sp>
      <p:sp>
        <p:nvSpPr>
          <p:cNvPr id="4" name="Footer Placeholder 3"/>
          <p:cNvSpPr>
            <a:spLocks noGrp="1"/>
          </p:cNvSpPr>
          <p:nvPr>
            <p:ph type="ftr" sz="quarter" idx="3"/>
          </p:nvPr>
        </p:nvSpPr>
        <p:spPr>
          <a:xfrm>
            <a:off x="5829300" y="635000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cs typeface="+mn-cs"/>
              </a:defRPr>
            </a:lvl1pPr>
          </a:lstStyle>
          <a:p>
            <a:pPr>
              <a:defRPr/>
            </a:pPr>
            <a:r>
              <a:rPr lang="en-US"/>
              <a:t>Title  |  Name, Position Title  |  Date       </a:t>
            </a:r>
            <a:fld id="{991A67FE-21E2-BA4B-95F0-61DAAE58B1B4}" type="slidenum">
              <a:rPr lang="en-US"/>
              <a:pPr>
                <a:defRPr/>
              </a:pPr>
              <a:t>‹#›</a:t>
            </a:fld>
            <a:endParaRPr lang="en-US"/>
          </a:p>
          <a:p>
            <a:pPr>
              <a:defRPr/>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457200" rtl="0" fontAlgn="base">
        <a:spcBef>
          <a:spcPct val="0"/>
        </a:spcBef>
        <a:spcAft>
          <a:spcPct val="0"/>
        </a:spcAft>
        <a:defRPr sz="2400" b="1" kern="1200">
          <a:solidFill>
            <a:schemeClr val="tx1"/>
          </a:solidFill>
          <a:latin typeface="Times"/>
          <a:ea typeface="ＭＳ Ｐゴシック" charset="0"/>
          <a:cs typeface="Times"/>
        </a:defRPr>
      </a:lvl1pPr>
      <a:lvl2pPr algn="l" defTabSz="457200" rtl="0" fontAlgn="base">
        <a:spcBef>
          <a:spcPct val="0"/>
        </a:spcBef>
        <a:spcAft>
          <a:spcPct val="0"/>
        </a:spcAft>
        <a:defRPr sz="2400" b="1">
          <a:solidFill>
            <a:schemeClr val="tx1"/>
          </a:solidFill>
          <a:latin typeface="Times" charset="0"/>
          <a:ea typeface="ＭＳ Ｐゴシック" charset="0"/>
        </a:defRPr>
      </a:lvl2pPr>
      <a:lvl3pPr algn="l" defTabSz="457200" rtl="0" fontAlgn="base">
        <a:spcBef>
          <a:spcPct val="0"/>
        </a:spcBef>
        <a:spcAft>
          <a:spcPct val="0"/>
        </a:spcAft>
        <a:defRPr sz="2400" b="1">
          <a:solidFill>
            <a:schemeClr val="tx1"/>
          </a:solidFill>
          <a:latin typeface="Times" charset="0"/>
          <a:ea typeface="ＭＳ Ｐゴシック" charset="0"/>
        </a:defRPr>
      </a:lvl3pPr>
      <a:lvl4pPr algn="l" defTabSz="457200" rtl="0" fontAlgn="base">
        <a:spcBef>
          <a:spcPct val="0"/>
        </a:spcBef>
        <a:spcAft>
          <a:spcPct val="0"/>
        </a:spcAft>
        <a:defRPr sz="2400" b="1">
          <a:solidFill>
            <a:schemeClr val="tx1"/>
          </a:solidFill>
          <a:latin typeface="Times" charset="0"/>
          <a:ea typeface="ＭＳ Ｐゴシック" charset="0"/>
        </a:defRPr>
      </a:lvl4pPr>
      <a:lvl5pPr algn="l" defTabSz="457200" rtl="0" fontAlgn="base">
        <a:spcBef>
          <a:spcPct val="0"/>
        </a:spcBef>
        <a:spcAft>
          <a:spcPct val="0"/>
        </a:spcAft>
        <a:defRPr sz="2400" b="1">
          <a:solidFill>
            <a:schemeClr val="tx1"/>
          </a:solidFill>
          <a:latin typeface="Times" charset="0"/>
          <a:ea typeface="ＭＳ Ｐゴシック" charset="0"/>
        </a:defRPr>
      </a:lvl5pPr>
      <a:lvl6pPr marL="457200" algn="l" defTabSz="457200" rtl="0" fontAlgn="base">
        <a:spcBef>
          <a:spcPct val="0"/>
        </a:spcBef>
        <a:spcAft>
          <a:spcPct val="0"/>
        </a:spcAft>
        <a:defRPr sz="2400" b="1">
          <a:solidFill>
            <a:schemeClr val="tx1"/>
          </a:solidFill>
          <a:latin typeface="Times" charset="0"/>
          <a:ea typeface="ＭＳ Ｐゴシック" charset="0"/>
        </a:defRPr>
      </a:lvl6pPr>
      <a:lvl7pPr marL="914400" algn="l" defTabSz="457200" rtl="0" fontAlgn="base">
        <a:spcBef>
          <a:spcPct val="0"/>
        </a:spcBef>
        <a:spcAft>
          <a:spcPct val="0"/>
        </a:spcAft>
        <a:defRPr sz="2400" b="1">
          <a:solidFill>
            <a:schemeClr val="tx1"/>
          </a:solidFill>
          <a:latin typeface="Times" charset="0"/>
          <a:ea typeface="ＭＳ Ｐゴシック" charset="0"/>
        </a:defRPr>
      </a:lvl7pPr>
      <a:lvl8pPr marL="1371600" algn="l" defTabSz="457200" rtl="0" fontAlgn="base">
        <a:spcBef>
          <a:spcPct val="0"/>
        </a:spcBef>
        <a:spcAft>
          <a:spcPct val="0"/>
        </a:spcAft>
        <a:defRPr sz="2400" b="1">
          <a:solidFill>
            <a:schemeClr val="tx1"/>
          </a:solidFill>
          <a:latin typeface="Times" charset="0"/>
          <a:ea typeface="ＭＳ Ｐゴシック" charset="0"/>
        </a:defRPr>
      </a:lvl8pPr>
      <a:lvl9pPr marL="1828800" algn="l" defTabSz="457200" rtl="0" fontAlgn="base">
        <a:spcBef>
          <a:spcPct val="0"/>
        </a:spcBef>
        <a:spcAft>
          <a:spcPct val="0"/>
        </a:spcAft>
        <a:defRPr sz="2400" b="1">
          <a:solidFill>
            <a:schemeClr val="tx1"/>
          </a:solidFill>
          <a:latin typeface="Times" charset="0"/>
          <a:ea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Arial"/>
          <a:ea typeface="ＭＳ Ｐゴシック" charset="0"/>
          <a:cs typeface="Arial"/>
        </a:defRPr>
      </a:lvl1pPr>
      <a:lvl2pPr marL="914400" indent="-457200" algn="l" defTabSz="457200" rtl="0" fontAlgn="base">
        <a:spcBef>
          <a:spcPts val="1500"/>
        </a:spcBef>
        <a:spcAft>
          <a:spcPct val="0"/>
        </a:spcAft>
        <a:buFont typeface="Wingdings" charset="0"/>
        <a:buChar char="§"/>
        <a:defRPr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5"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1028" name="Text Placeholder 3"/>
          <p:cNvSpPr>
            <a:spLocks noGrp="1"/>
          </p:cNvSpPr>
          <p:nvPr>
            <p:ph type="body" idx="1"/>
          </p:nvPr>
        </p:nvSpPr>
        <p:spPr bwMode="auto">
          <a:xfrm>
            <a:off x="636588" y="3789363"/>
            <a:ext cx="7899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Name, Position Title  |  Date</a:t>
            </a:r>
          </a:p>
          <a:p>
            <a:pPr lvl="0"/>
            <a:endParaRPr lang="en-US" dirty="0"/>
          </a:p>
        </p:txBody>
      </p:sp>
    </p:spTree>
    <p:extLst>
      <p:ext uri="{BB962C8B-B14F-4D97-AF65-F5344CB8AC3E}">
        <p14:creationId xmlns:p14="http://schemas.microsoft.com/office/powerpoint/2010/main" val="3258027243"/>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457200" rtl="0" fontAlgn="base">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algn="ctr" defTabSz="457200" rtl="0" fontAlgn="base">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400">
              <a:defRPr/>
            </a:pPr>
            <a:fld id="{00DC30EA-8FB3-4B2C-A4BE-177E9C99B53E}" type="datetimeFigureOut">
              <a:rPr lang="en-US">
                <a:solidFill>
                  <a:prstClr val="black">
                    <a:tint val="75000"/>
                  </a:prstClr>
                </a:solidFill>
                <a:ea typeface="+mn-ea"/>
              </a:rPr>
              <a:pPr defTabSz="914400">
                <a:defRPr/>
              </a:pPr>
              <a:t>11/24/2015</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914400">
              <a:defRPr/>
            </a:pPr>
            <a:fld id="{84AC1A81-1860-43B4-8A04-D993DD027818}"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206933943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uact=8&amp;ved=0ahUKEwjWn96FkKfJAhULPD4KHRn8CXMQjRwIBw&amp;url=http%3A%2F%2Fwww.icecreamprivatelabel.com%2Fauthor%2Ficecream%2Fpage%2F5%2F&amp;bvm=bv.108194040,d.cWw&amp;psig=AFQjCNFEoUvQcwDXLL7csiD-zMSRvNRIIA&amp;ust=1448388025969397"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frm=1&amp;source=images&amp;cd=&amp;cad=rja&amp;uact=8&amp;ved=0ahUKEwj0yPm6nqfJAhUJgj4KHezeCmIQjRwIBw&amp;url=https%3A%2F%2Fwww.cambridgema.gov%2Fvet&amp;psig=AFQjCNHikYfGvCXwJfYbw_c9X5LfR2mOPw&amp;ust=1448391896940072"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frm=1&amp;source=images&amp;cd=&amp;cad=rja&amp;uact=8&amp;ved=0ahUKEwiDv9mPnKfJAhULOT4KHYESAxgQjRwIBw&amp;url=https%3A%2F%2Fwww.washingtonpost.com%2Fnews%2Fanswer-sheet%2Fwp%2F2014%2F10%2F03%2Fstudents-ask-harvard-university-to-cut-ties-with-teach-for-america%2F&amp;bvm=bv.108194040,d.cWw&amp;psig=AFQjCNGPyDGaA-cWpwSUlraEcND899aVJQ&amp;ust=1448391213736973"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CHIA-APCD@state.ma.u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mailto:casemix.data@state.ma.us" TargetMode="External"/><Relationship Id="rId4" Type="http://schemas.openxmlformats.org/officeDocument/2006/relationships/hyperlink" Target="mailto:apcd.data@state.ma.u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chiamass.gov/ma-apc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chiamass.gov/information-for-data-submitt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chiamass.gov/apcd-data-submission-guid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bwMode="auto">
          <a:xfrm>
            <a:off x="685800" y="2130425"/>
            <a:ext cx="7772400" cy="1470025"/>
          </a:xfrm>
          <a:extLst>
            <a:ext uri="{FAA26D3D-D897-4be2-8F04-BA451C77F1D7}">
              <ma14:placeholderFlag xmlns:mc="http://schemas.openxmlformats.org/markup-compatibility/2006" xmlns:mv="urn:schemas-microsoft-com:mac:vml" xmlns="" xmlns:ma14="http://schemas.microsoft.com/office/mac/drawingml/2011/main" val="1"/>
            </a:ext>
          </a:extLst>
        </p:spPr>
        <p:txBody>
          <a:bodyPr wrap="square" numCol="1" anchorCtr="0" compatLnSpc="1">
            <a:prstTxWarp prst="textNoShape">
              <a:avLst/>
            </a:prstTxWarp>
          </a:bodyPr>
          <a:lstStyle/>
          <a:p>
            <a:r>
              <a:rPr lang="en-US" sz="4000" dirty="0" smtClean="0">
                <a:solidFill>
                  <a:schemeClr val="tx2"/>
                </a:solidFill>
                <a:latin typeface="Arial" panose="020B0604020202020204" pitchFamily="34" charset="0"/>
                <a:cs typeface="Arial" panose="020B0604020202020204" pitchFamily="34" charset="0"/>
              </a:rPr>
              <a:t>Monthly MA APCD / Case Mix User Workgroup Webinar</a:t>
            </a:r>
            <a:endParaRPr lang="en-US" sz="4000" dirty="0">
              <a:solidFill>
                <a:schemeClr val="tx2"/>
              </a:solidFill>
              <a:latin typeface="Arial" panose="020B0604020202020204" pitchFamily="34" charset="0"/>
              <a:cs typeface="Arial" panose="020B0604020202020204" pitchFamily="34" charset="0"/>
            </a:endParaRPr>
          </a:p>
        </p:txBody>
      </p:sp>
      <p:sp>
        <p:nvSpPr>
          <p:cNvPr id="4098" name="Subtitle 2"/>
          <p:cNvSpPr>
            <a:spLocks noGrp="1"/>
          </p:cNvSpPr>
          <p:nvPr>
            <p:ph type="subTitle" idx="4294967295"/>
          </p:nvPr>
        </p:nvSpPr>
        <p:spPr>
          <a:xfrm>
            <a:off x="1371600" y="3886200"/>
            <a:ext cx="6400800" cy="1752600"/>
          </a:xfrm>
        </p:spPr>
        <p:txBody>
          <a:bodyPr/>
          <a:lstStyle/>
          <a:p>
            <a:r>
              <a:rPr lang="en-US" sz="2400" dirty="0" smtClean="0">
                <a:latin typeface="Arial" panose="020B0604020202020204" pitchFamily="34" charset="0"/>
                <a:cs typeface="Arial" panose="020B0604020202020204" pitchFamily="34" charset="0"/>
              </a:rPr>
              <a:t>November 24, 2015</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79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User Symposium</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t>Held November 5</a:t>
            </a:r>
            <a:r>
              <a:rPr lang="en-US" baseline="30000" dirty="0" smtClean="0"/>
              <a:t>th</a:t>
            </a:r>
            <a:r>
              <a:rPr lang="en-US" dirty="0" smtClean="0"/>
              <a:t> in Boston</a:t>
            </a:r>
            <a:endParaRPr lang="en-US" dirty="0"/>
          </a:p>
          <a:p>
            <a:pPr marL="342900" indent="-342900">
              <a:buFont typeface="Arial" panose="020B0604020202020204" pitchFamily="34" charset="0"/>
              <a:buChar char="•"/>
            </a:pPr>
            <a:r>
              <a:rPr lang="en-US" dirty="0" smtClean="0"/>
              <a:t>Sponsored by the Blue Cross Blue Shield Foundation of MA</a:t>
            </a:r>
          </a:p>
          <a:p>
            <a:pPr marL="342900" indent="-342900">
              <a:buFont typeface="Arial" panose="020B0604020202020204" pitchFamily="34" charset="0"/>
              <a:buChar char="•"/>
            </a:pPr>
            <a:r>
              <a:rPr lang="en-US" dirty="0" smtClean="0"/>
              <a:t>Included an update on the MA APCD, a user panel and a discussion on future MA APCD enhancements</a:t>
            </a:r>
          </a:p>
          <a:p>
            <a:pPr marL="342900" indent="-342900">
              <a:buFont typeface="Arial" panose="020B0604020202020204" pitchFamily="34" charset="0"/>
              <a:buChar char="•"/>
            </a:pPr>
            <a:r>
              <a:rPr lang="en-US" dirty="0" smtClean="0"/>
              <a:t>~85 attendees</a:t>
            </a:r>
          </a:p>
        </p:txBody>
      </p:sp>
    </p:spTree>
    <p:extLst>
      <p:ext uri="{BB962C8B-B14F-4D97-AF65-F5344CB8AC3E}">
        <p14:creationId xmlns:p14="http://schemas.microsoft.com/office/powerpoint/2010/main" val="570437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Goals of the User Symposium</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a:t>Highlight research that has been made possible as a result of the MA APCD </a:t>
            </a:r>
            <a:endParaRPr lang="en-US" dirty="0" smtClean="0"/>
          </a:p>
          <a:p>
            <a:pPr marL="342900" indent="-342900">
              <a:buFont typeface="Arial" panose="020B0604020202020204" pitchFamily="34" charset="0"/>
              <a:buChar char="•"/>
            </a:pPr>
            <a:r>
              <a:rPr lang="en-US" dirty="0"/>
              <a:t>Provide an opportunity to share best practices in using the MA APCD</a:t>
            </a:r>
          </a:p>
          <a:p>
            <a:pPr marL="342900" indent="-342900">
              <a:buFont typeface="Arial" panose="020B0604020202020204" pitchFamily="34" charset="0"/>
              <a:buChar char="•"/>
            </a:pPr>
            <a:r>
              <a:rPr lang="en-US" dirty="0" smtClean="0"/>
              <a:t>Encourage </a:t>
            </a:r>
            <a:r>
              <a:rPr lang="en-US" dirty="0"/>
              <a:t>discussion about future opportunities to enhance the MA APCD in an effort to continuously support data-driven research and policy development in the Massachusetts health care </a:t>
            </a:r>
            <a:r>
              <a:rPr lang="en-US" dirty="0" smtClean="0"/>
              <a:t>sector</a:t>
            </a:r>
          </a:p>
          <a:p>
            <a:pPr marL="342900" indent="-342900">
              <a:buFont typeface="Arial" panose="020B0604020202020204" pitchFamily="34" charset="0"/>
              <a:buChar char="•"/>
            </a:pPr>
            <a:r>
              <a:rPr lang="en-US" dirty="0"/>
              <a:t>I</a:t>
            </a:r>
            <a:r>
              <a:rPr lang="en-US" dirty="0" smtClean="0"/>
              <a:t>nform </a:t>
            </a:r>
            <a:r>
              <a:rPr lang="en-US" dirty="0"/>
              <a:t>CHIA’s efforts to foster continuous improvement in both data quality and processes for data acquisition and release</a:t>
            </a:r>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3487727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t>Key Takeaways and Recommendations</a:t>
            </a:r>
            <a:endParaRPr lang="en-US" sz="2800"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u="sng" dirty="0"/>
              <a:t>Expand and Improve Data </a:t>
            </a:r>
            <a:r>
              <a:rPr lang="en-US" u="sng" dirty="0" smtClean="0"/>
              <a:t>Collection</a:t>
            </a:r>
          </a:p>
          <a:p>
            <a:pPr marL="800100" lvl="1" indent="-342900" algn="l">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I</a:t>
            </a:r>
            <a:r>
              <a:rPr lang="en-US" sz="2000" dirty="0" smtClean="0">
                <a:solidFill>
                  <a:schemeClr val="tx2"/>
                </a:solidFill>
                <a:latin typeface="Arial" panose="020B0604020202020204" pitchFamily="34" charset="0"/>
                <a:cs typeface="Arial" panose="020B0604020202020204" pitchFamily="34" charset="0"/>
              </a:rPr>
              <a:t>ncrease </a:t>
            </a:r>
            <a:r>
              <a:rPr lang="en-US" sz="2000" dirty="0">
                <a:solidFill>
                  <a:schemeClr val="tx2"/>
                </a:solidFill>
                <a:latin typeface="Arial" panose="020B0604020202020204" pitchFamily="34" charset="0"/>
                <a:cs typeface="Arial" panose="020B0604020202020204" pitchFamily="34" charset="0"/>
              </a:rPr>
              <a:t>data elements collected to enhance and expand the policy and research questions that can be addressed based on this data </a:t>
            </a:r>
            <a:r>
              <a:rPr lang="en-US" sz="2000" dirty="0" smtClean="0">
                <a:solidFill>
                  <a:schemeClr val="tx2"/>
                </a:solidFill>
                <a:latin typeface="Arial" panose="020B0604020202020204" pitchFamily="34" charset="0"/>
                <a:cs typeface="Arial" panose="020B0604020202020204" pitchFamily="34" charset="0"/>
              </a:rPr>
              <a:t>source</a:t>
            </a:r>
          </a:p>
          <a:p>
            <a:pPr marL="800100" lvl="1" indent="-342900" algn="l">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Examples:</a:t>
            </a:r>
          </a:p>
          <a:p>
            <a:pPr marL="1371600" lvl="2" indent="-457200" algn="l">
              <a:buFont typeface="Wingdings" panose="05000000000000000000" pitchFamily="2" charset="2"/>
              <a:buChar char="§"/>
            </a:pPr>
            <a:r>
              <a:rPr lang="en-US" sz="1400" dirty="0" smtClean="0">
                <a:solidFill>
                  <a:schemeClr val="tx2"/>
                </a:solidFill>
                <a:latin typeface="Arial" panose="020B0604020202020204" pitchFamily="34" charset="0"/>
                <a:cs typeface="Arial" panose="020B0604020202020204" pitchFamily="34" charset="0"/>
              </a:rPr>
              <a:t>Plan Design Information (including </a:t>
            </a:r>
            <a:r>
              <a:rPr lang="en-US" sz="1400" dirty="0">
                <a:solidFill>
                  <a:schemeClr val="tx2"/>
                </a:solidFill>
                <a:latin typeface="Arial" panose="020B0604020202020204" pitchFamily="34" charset="0"/>
                <a:cs typeface="Arial" panose="020B0604020202020204" pitchFamily="34" charset="0"/>
              </a:rPr>
              <a:t>benefit design, network structure (tiered network, limited network, etc.)</a:t>
            </a:r>
            <a:endParaRPr lang="en-US" sz="1400" dirty="0" smtClean="0">
              <a:solidFill>
                <a:schemeClr val="tx2"/>
              </a:solidFill>
              <a:latin typeface="Arial" panose="020B0604020202020204" pitchFamily="34" charset="0"/>
              <a:cs typeface="Arial" panose="020B0604020202020204" pitchFamily="34" charset="0"/>
            </a:endParaRPr>
          </a:p>
          <a:p>
            <a:pPr marL="1371600" lvl="2" indent="-457200" algn="l">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Demographic information – race/ethnicity fields, improvement in demographic data (e.g., age and gender) captured within prescription drug </a:t>
            </a:r>
            <a:r>
              <a:rPr lang="en-US" sz="1400" dirty="0" smtClean="0">
                <a:solidFill>
                  <a:schemeClr val="tx2"/>
                </a:solidFill>
                <a:latin typeface="Arial" panose="020B0604020202020204" pitchFamily="34" charset="0"/>
                <a:cs typeface="Arial" panose="020B0604020202020204" pitchFamily="34" charset="0"/>
              </a:rPr>
              <a:t>claims</a:t>
            </a:r>
          </a:p>
          <a:p>
            <a:pPr marL="1371600" lvl="2" indent="-457200" algn="l">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Ensure collection and comprehensiveness of substance use disorder data</a:t>
            </a:r>
            <a:endParaRPr lang="en-US" sz="1400" dirty="0" smtClean="0">
              <a:solidFill>
                <a:schemeClr val="tx2"/>
              </a:solidFill>
              <a:latin typeface="Arial" panose="020B0604020202020204" pitchFamily="34" charset="0"/>
              <a:cs typeface="Arial" panose="020B0604020202020204" pitchFamily="34" charset="0"/>
            </a:endParaRPr>
          </a:p>
          <a:p>
            <a:pPr marL="914400" lvl="1" indent="-457200" algn="l">
              <a:buFont typeface="Wingdings" panose="05000000000000000000" pitchFamily="2" charset="2"/>
              <a:buChar char="§"/>
            </a:pPr>
            <a:endParaRPr lang="en-US" sz="1800" dirty="0"/>
          </a:p>
          <a:p>
            <a:endParaRPr lang="en-US" dirty="0"/>
          </a:p>
        </p:txBody>
      </p:sp>
    </p:spTree>
    <p:extLst>
      <p:ext uri="{BB962C8B-B14F-4D97-AF65-F5344CB8AC3E}">
        <p14:creationId xmlns:p14="http://schemas.microsoft.com/office/powerpoint/2010/main" val="250720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Key Takeaways and Recommendations</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u="sng" dirty="0" smtClean="0"/>
              <a:t>Reduce Latency</a:t>
            </a:r>
          </a:p>
          <a:p>
            <a:pPr marL="800100" lvl="1" indent="-342900" algn="l">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CHIA </a:t>
            </a:r>
            <a:r>
              <a:rPr lang="en-US" sz="2000" dirty="0">
                <a:solidFill>
                  <a:schemeClr val="tx2"/>
                </a:solidFill>
                <a:latin typeface="Arial" panose="020B0604020202020204" pitchFamily="34" charset="0"/>
                <a:cs typeface="Arial" panose="020B0604020202020204" pitchFamily="34" charset="0"/>
              </a:rPr>
              <a:t>has recognized concerns associated with time between request for data, review process, and receipt of data (if approved</a:t>
            </a:r>
            <a:r>
              <a:rPr lang="en-US" sz="2000" dirty="0" smtClean="0">
                <a:solidFill>
                  <a:schemeClr val="tx2"/>
                </a:solidFill>
                <a:latin typeface="Arial" panose="020B0604020202020204" pitchFamily="34" charset="0"/>
                <a:cs typeface="Arial" panose="020B0604020202020204" pitchFamily="34" charset="0"/>
              </a:rPr>
              <a:t>)</a:t>
            </a:r>
          </a:p>
          <a:p>
            <a:pPr marL="1257300" lvl="2" indent="-342900" algn="l">
              <a:buFont typeface="Wingdings" panose="05000000000000000000" pitchFamily="2" charset="2"/>
              <a:buChar char="§"/>
            </a:pPr>
            <a:r>
              <a:rPr lang="en-US" sz="1600" dirty="0" smtClean="0">
                <a:solidFill>
                  <a:schemeClr val="tx2"/>
                </a:solidFill>
                <a:latin typeface="Arial" panose="020B0604020202020204" pitchFamily="34" charset="0"/>
                <a:cs typeface="Arial" panose="020B0604020202020204" pitchFamily="34" charset="0"/>
              </a:rPr>
              <a:t>Developed </a:t>
            </a:r>
            <a:r>
              <a:rPr lang="en-US" sz="1600" dirty="0">
                <a:solidFill>
                  <a:schemeClr val="tx2"/>
                </a:solidFill>
                <a:latin typeface="Arial" panose="020B0604020202020204" pitchFamily="34" charset="0"/>
                <a:cs typeface="Arial" panose="020B0604020202020204" pitchFamily="34" charset="0"/>
              </a:rPr>
              <a:t>expedited limited data set (LDS) in response to this </a:t>
            </a:r>
            <a:r>
              <a:rPr lang="en-US" sz="1600" dirty="0" smtClean="0">
                <a:solidFill>
                  <a:schemeClr val="tx2"/>
                </a:solidFill>
                <a:latin typeface="Arial" panose="020B0604020202020204" pitchFamily="34" charset="0"/>
                <a:cs typeface="Arial" panose="020B0604020202020204" pitchFamily="34" charset="0"/>
              </a:rPr>
              <a:t>concern</a:t>
            </a:r>
          </a:p>
          <a:p>
            <a:pPr marL="800100" lvl="1" indent="-342900" algn="l">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CHIA is reducing the run-out period and enhancing its IT processes so 2015 MA APCD data will be available in June 2016</a:t>
            </a: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93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Key Takeaways and Recommendations</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u="sng" dirty="0" smtClean="0"/>
              <a:t>Improve Usability of the Data</a:t>
            </a:r>
          </a:p>
          <a:p>
            <a:pPr marL="800100" lvl="1" indent="-342900" algn="l">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Enhance ability to link providers to practices and systems (akin to master patient index, develop master provider index</a:t>
            </a:r>
            <a:r>
              <a:rPr lang="en-US" sz="2000" dirty="0" smtClean="0">
                <a:solidFill>
                  <a:schemeClr val="tx2"/>
                </a:solidFill>
                <a:latin typeface="Arial" panose="020B0604020202020204" pitchFamily="34" charset="0"/>
                <a:cs typeface="Arial" panose="020B0604020202020204" pitchFamily="34" charset="0"/>
              </a:rPr>
              <a:t>)</a:t>
            </a:r>
          </a:p>
          <a:p>
            <a:pPr marL="800100" lvl="1" indent="-342900" algn="l">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Identify opportunities and mechanisms to link to other state agency data (e.g., birth/death data</a:t>
            </a:r>
            <a:r>
              <a:rPr lang="en-US" sz="2000" dirty="0" smtClean="0">
                <a:solidFill>
                  <a:schemeClr val="tx2"/>
                </a:solidFill>
                <a:latin typeface="Arial" panose="020B0604020202020204" pitchFamily="34" charset="0"/>
                <a:cs typeface="Arial" panose="020B0604020202020204" pitchFamily="34" charset="0"/>
              </a:rPr>
              <a:t>)</a:t>
            </a:r>
          </a:p>
          <a:p>
            <a:pPr marL="800100" lvl="1" indent="-342900" algn="l">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Reduce </a:t>
            </a:r>
            <a:r>
              <a:rPr lang="en-US" sz="2000" dirty="0">
                <a:solidFill>
                  <a:schemeClr val="tx2"/>
                </a:solidFill>
                <a:latin typeface="Arial" panose="020B0604020202020204" pitchFamily="34" charset="0"/>
                <a:cs typeface="Arial" panose="020B0604020202020204" pitchFamily="34" charset="0"/>
              </a:rPr>
              <a:t>the complexity and size of the eligibility file and provide more information on </a:t>
            </a:r>
            <a:r>
              <a:rPr lang="en-US" sz="2000" dirty="0" err="1">
                <a:solidFill>
                  <a:schemeClr val="tx2"/>
                </a:solidFill>
                <a:latin typeface="Arial" panose="020B0604020202020204" pitchFamily="34" charset="0"/>
                <a:cs typeface="Arial" panose="020B0604020202020204" pitchFamily="34" charset="0"/>
              </a:rPr>
              <a:t>MassHealth</a:t>
            </a:r>
            <a:r>
              <a:rPr lang="en-US" sz="2000" dirty="0">
                <a:solidFill>
                  <a:schemeClr val="tx2"/>
                </a:solidFill>
                <a:latin typeface="Arial" panose="020B0604020202020204" pitchFamily="34" charset="0"/>
                <a:cs typeface="Arial" panose="020B0604020202020204" pitchFamily="34" charset="0"/>
              </a:rPr>
              <a:t> programs</a:t>
            </a:r>
            <a:endParaRPr lang="en-US" sz="2000"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74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Key Takeaways and Recommendations</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u="sng" dirty="0" smtClean="0"/>
              <a:t>Expand User Knowledge</a:t>
            </a:r>
          </a:p>
          <a:p>
            <a:pPr marL="800100" lvl="1" indent="-342900" algn="l">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Continue current user workgroups, but also consider development of additional “interest groups” based on specific issues/areas of interest </a:t>
            </a:r>
            <a:r>
              <a:rPr lang="en-US" sz="2000" dirty="0" smtClean="0">
                <a:solidFill>
                  <a:schemeClr val="tx2"/>
                </a:solidFill>
                <a:latin typeface="Arial" panose="020B0604020202020204" pitchFamily="34" charset="0"/>
                <a:cs typeface="Arial" panose="020B0604020202020204" pitchFamily="34" charset="0"/>
              </a:rPr>
              <a:t>(</a:t>
            </a:r>
            <a:r>
              <a:rPr lang="en-US" sz="2000" dirty="0">
                <a:solidFill>
                  <a:schemeClr val="tx2"/>
                </a:solidFill>
                <a:latin typeface="Arial" panose="020B0604020202020204" pitchFamily="34" charset="0"/>
                <a:cs typeface="Arial" panose="020B0604020202020204" pitchFamily="34" charset="0"/>
              </a:rPr>
              <a:t>e.g., prescription drugs, complex patients, methods, etc.) to identify opportunities for sharing best practices for coding, algorithm development, etc.</a:t>
            </a:r>
            <a:endParaRPr lang="en-US" sz="1800" dirty="0">
              <a:solidFill>
                <a:schemeClr val="tx2"/>
              </a:solidFill>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Use CMS’s Research Data Assistance Center (</a:t>
            </a:r>
            <a:r>
              <a:rPr lang="en-US" sz="2000" dirty="0" err="1" smtClean="0">
                <a:solidFill>
                  <a:schemeClr val="tx2"/>
                </a:solidFill>
                <a:latin typeface="Arial" panose="020B0604020202020204" pitchFamily="34" charset="0"/>
                <a:cs typeface="Arial" panose="020B0604020202020204" pitchFamily="34" charset="0"/>
              </a:rPr>
              <a:t>ResDAC</a:t>
            </a:r>
            <a:r>
              <a:rPr lang="en-US" sz="2000" dirty="0" smtClean="0">
                <a:solidFill>
                  <a:schemeClr val="tx2"/>
                </a:solidFill>
                <a:latin typeface="Arial" panose="020B0604020202020204" pitchFamily="34" charset="0"/>
                <a:cs typeface="Arial" panose="020B0604020202020204" pitchFamily="34" charset="0"/>
              </a:rPr>
              <a:t>) as an example of a useful resource for user support and training</a:t>
            </a:r>
          </a:p>
        </p:txBody>
      </p:sp>
    </p:spTree>
    <p:extLst>
      <p:ext uri="{BB962C8B-B14F-4D97-AF65-F5344CB8AC3E}">
        <p14:creationId xmlns:p14="http://schemas.microsoft.com/office/powerpoint/2010/main" val="1325161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chemeClr val="tx2"/>
                </a:solidFill>
                <a:latin typeface="Arial" panose="020B0604020202020204" pitchFamily="34" charset="0"/>
                <a:cs typeface="Arial" panose="020B0604020202020204" pitchFamily="34" charset="0"/>
              </a:rPr>
              <a:t>Common Application Issues and Questions</a:t>
            </a:r>
            <a:endParaRPr lang="en-US" sz="3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975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t>MEIDs for Subsequent Data Requests</a:t>
            </a:r>
            <a:endParaRPr lang="en-US" sz="2800"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If you currently have MA APCD data and are applying for a new year of data, you should request refreshes of all previous years of data that you received</a:t>
            </a:r>
          </a:p>
          <a:p>
            <a:pPr marL="742950" lvl="1" indent="-285750" algn="l">
              <a:buFont typeface="Wingdings" panose="05000000000000000000" pitchFamily="2" charset="2"/>
              <a:buChar char="§"/>
            </a:pPr>
            <a:r>
              <a:rPr lang="en-US" sz="1800" dirty="0" smtClean="0">
                <a:solidFill>
                  <a:schemeClr val="tx2"/>
                </a:solidFill>
                <a:latin typeface="Arial" panose="020B0604020202020204" pitchFamily="34" charset="0"/>
                <a:cs typeface="Arial" panose="020B0604020202020204" pitchFamily="34" charset="0"/>
              </a:rPr>
              <a:t>New MEIDs are generated for each release</a:t>
            </a:r>
          </a:p>
          <a:p>
            <a:pPr lvl="2" algn="l"/>
            <a:r>
              <a:rPr lang="en-US" sz="1400" dirty="0" smtClean="0">
                <a:solidFill>
                  <a:schemeClr val="tx2"/>
                </a:solidFill>
                <a:latin typeface="Arial" panose="020B0604020202020204" pitchFamily="34" charset="0"/>
                <a:cs typeface="Arial" panose="020B0604020202020204" pitchFamily="34" charset="0"/>
              </a:rPr>
              <a:t>(example: if you previously received Release 3.0 with MEIDs for 2010-2013, those MEIDs will not match the MEIDs in Release 4.0 for the same years)</a:t>
            </a:r>
          </a:p>
          <a:p>
            <a:pPr marL="742950" lvl="1" indent="-285750" algn="l">
              <a:buFont typeface="Wingdings" panose="05000000000000000000" pitchFamily="2" charset="2"/>
              <a:buChar char="§"/>
            </a:pPr>
            <a:r>
              <a:rPr lang="en-US" sz="1800" dirty="0" smtClean="0">
                <a:solidFill>
                  <a:schemeClr val="tx2"/>
                </a:solidFill>
                <a:latin typeface="Arial" panose="020B0604020202020204" pitchFamily="34" charset="0"/>
                <a:cs typeface="Arial" panose="020B0604020202020204" pitchFamily="34" charset="0"/>
              </a:rPr>
              <a:t>Some data may also be more complete</a:t>
            </a:r>
          </a:p>
          <a:p>
            <a:pPr marL="742950" lvl="1" indent="-285750" algn="l">
              <a:buFont typeface="Wingdings" panose="05000000000000000000" pitchFamily="2" charset="2"/>
              <a:buChar char="§"/>
            </a:pPr>
            <a:r>
              <a:rPr lang="en-US" sz="1800" dirty="0" smtClean="0">
                <a:solidFill>
                  <a:schemeClr val="tx2"/>
                </a:solidFill>
                <a:latin typeface="Arial" panose="020B0604020202020204" pitchFamily="34" charset="0"/>
                <a:cs typeface="Arial" panose="020B0604020202020204" pitchFamily="34" charset="0"/>
              </a:rPr>
              <a:t>No additional cost</a:t>
            </a:r>
            <a:endParaRPr lang="en-US"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86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Revisions</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400" dirty="0" smtClean="0"/>
              <a:t>Please remember to “lock” your application on IRBNet after you’ve finished making revisions to your application</a:t>
            </a:r>
          </a:p>
          <a:p>
            <a:pPr marL="342900" indent="-342900">
              <a:buFont typeface="Arial" panose="020B0604020202020204" pitchFamily="34" charset="0"/>
              <a:buChar char="•"/>
            </a:pPr>
            <a:r>
              <a:rPr lang="en-US" sz="2400" dirty="0" smtClean="0"/>
              <a:t>Locking the application will send an automatic notification to CHIA staff letting them know that your revisions are complete and uploaded</a:t>
            </a:r>
            <a:endParaRPr lang="en-US" sz="2400" dirty="0"/>
          </a:p>
        </p:txBody>
      </p:sp>
    </p:spTree>
    <p:extLst>
      <p:ext uri="{BB962C8B-B14F-4D97-AF65-F5344CB8AC3E}">
        <p14:creationId xmlns:p14="http://schemas.microsoft.com/office/powerpoint/2010/main" val="361927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Hard Drives</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400" dirty="0" smtClean="0"/>
              <a:t>Please remember to return your hard drive to CHIA after you’ve loaded your data</a:t>
            </a:r>
          </a:p>
          <a:p>
            <a:pPr marL="342900" indent="-342900">
              <a:buFont typeface="Arial" panose="020B0604020202020204" pitchFamily="34" charset="0"/>
              <a:buChar char="•"/>
            </a:pPr>
            <a:r>
              <a:rPr lang="en-US" sz="2400" dirty="0" smtClean="0"/>
              <a:t>CHIA has a limited number of hard drives, so help us ensure we have a steady supply ready to deliver data to the MA APCD user community</a:t>
            </a:r>
            <a:endParaRPr lang="en-US" sz="2400" dirty="0"/>
          </a:p>
        </p:txBody>
      </p:sp>
    </p:spTree>
    <p:extLst>
      <p:ext uri="{BB962C8B-B14F-4D97-AF65-F5344CB8AC3E}">
        <p14:creationId xmlns:p14="http://schemas.microsoft.com/office/powerpoint/2010/main" val="2398553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Agenda</a:t>
            </a:r>
            <a:endParaRPr lang="en-US" dirty="0"/>
          </a:p>
        </p:txBody>
      </p:sp>
      <p:sp>
        <p:nvSpPr>
          <p:cNvPr id="6" name="Subtitle 5"/>
          <p:cNvSpPr>
            <a:spLocks noGrp="1"/>
          </p:cNvSpPr>
          <p:nvPr>
            <p:ph type="subTitle" idx="1"/>
          </p:nvPr>
        </p:nvSpPr>
        <p:spPr/>
        <p:txBody>
          <a:bodyPr/>
          <a:lstStyle/>
          <a:p>
            <a:pPr marL="571500" lvl="0" indent="-5715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Announcements</a:t>
            </a:r>
          </a:p>
          <a:p>
            <a:pPr marL="1028700" lvl="1" indent="-571500" algn="l">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MA APCD Release 4.0 – website updates &amp; user documentation</a:t>
            </a:r>
          </a:p>
          <a:p>
            <a:pPr marL="1028700" lvl="1" indent="-571500" algn="l">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11/5 User Symposium Recap</a:t>
            </a:r>
          </a:p>
          <a:p>
            <a:pPr marL="571500" lvl="0" indent="-5715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Common Application Issues</a:t>
            </a:r>
          </a:p>
          <a:p>
            <a:pPr marL="571500" lvl="0" indent="-5715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User Questions</a:t>
            </a:r>
          </a:p>
          <a:p>
            <a:pPr marL="571500" lvl="0" indent="-5715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Q&amp;A</a:t>
            </a:r>
          </a:p>
          <a:p>
            <a:pPr lvl="0"/>
            <a:endParaRPr lang="en-US" sz="2800" dirty="0" smtClean="0">
              <a:latin typeface="Calibri"/>
            </a:endParaRPr>
          </a:p>
          <a:p>
            <a:pPr marL="571500" lvl="0" indent="-571500">
              <a:buFont typeface="+mj-lt"/>
              <a:buAutoNum type="romanUcPeriod"/>
            </a:pPr>
            <a:endParaRPr lang="en-US" sz="2800" dirty="0" smtClean="0">
              <a:latin typeface="Calibri"/>
            </a:endParaRPr>
          </a:p>
          <a:p>
            <a:endParaRPr lang="en-US" sz="2000" dirty="0"/>
          </a:p>
        </p:txBody>
      </p:sp>
    </p:spTree>
    <p:extLst>
      <p:ext uri="{BB962C8B-B14F-4D97-AF65-F5344CB8AC3E}">
        <p14:creationId xmlns:p14="http://schemas.microsoft.com/office/powerpoint/2010/main" val="756544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chemeClr val="tx2"/>
                </a:solidFill>
                <a:latin typeface="Arial" panose="020B0604020202020204" pitchFamily="34" charset="0"/>
                <a:cs typeface="Arial" panose="020B0604020202020204" pitchFamily="34" charset="0"/>
              </a:rPr>
              <a:t>User Questions</a:t>
            </a:r>
            <a:endParaRPr lang="en-US" sz="3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816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457200" y="304800"/>
            <a:ext cx="6400800" cy="971550"/>
          </a:xfrm>
        </p:spPr>
        <p:txBody>
          <a:bodyPr/>
          <a:lstStyle/>
          <a:p>
            <a:r>
              <a:rPr lang="en-US" altLang="en-US" sz="2800" b="1" u="sng" smtClean="0"/>
              <a:t>Question</a:t>
            </a:r>
            <a:r>
              <a:rPr lang="en-US" altLang="en-US" sz="2800" b="1" smtClean="0"/>
              <a:t>: Why were Discharge Hour and Admission Hour excluded from the Limited Data Set?</a:t>
            </a:r>
          </a:p>
        </p:txBody>
      </p:sp>
      <p:sp>
        <p:nvSpPr>
          <p:cNvPr id="2051" name="TextBox 4"/>
          <p:cNvSpPr txBox="1">
            <a:spLocks noChangeArrowheads="1"/>
          </p:cNvSpPr>
          <p:nvPr/>
        </p:nvSpPr>
        <p:spPr bwMode="auto">
          <a:xfrm>
            <a:off x="533400" y="1905000"/>
            <a:ext cx="8077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a:r>
              <a:rPr lang="en-US" altLang="en-US" i="1" u="sng" smtClean="0">
                <a:solidFill>
                  <a:srgbClr val="0070C0"/>
                </a:solidFill>
                <a:ea typeface="+mn-ea"/>
                <a:cs typeface="Arial" charset="0"/>
              </a:rPr>
              <a:t>Answer</a:t>
            </a:r>
            <a:r>
              <a:rPr lang="en-US" altLang="en-US" i="1" smtClean="0">
                <a:solidFill>
                  <a:srgbClr val="0070C0"/>
                </a:solidFill>
                <a:ea typeface="+mn-ea"/>
                <a:cs typeface="Arial" charset="0"/>
              </a:rPr>
              <a:t>: Due to missing data from one of the high volume carriers, the discharge hour and admission hour for acute care inpatient admissions are not complete.</a:t>
            </a:r>
          </a:p>
          <a:p>
            <a:pPr defTabSz="914400"/>
            <a:endParaRPr lang="en-US" altLang="en-US" i="1" smtClean="0">
              <a:solidFill>
                <a:srgbClr val="0070C0"/>
              </a:solidFill>
              <a:ea typeface="+mn-ea"/>
              <a:cs typeface="Arial" charset="0"/>
            </a:endParaRPr>
          </a:p>
          <a:p>
            <a:pPr defTabSz="914400"/>
            <a:r>
              <a:rPr lang="en-US" altLang="en-US" i="1" smtClean="0">
                <a:solidFill>
                  <a:srgbClr val="0070C0"/>
                </a:solidFill>
                <a:ea typeface="+mn-ea"/>
                <a:cs typeface="Arial" charset="0"/>
              </a:rPr>
              <a:t>In checking acute care admissions/discharges for one month (January 2012), the  discharge hour was 65% complete and the admission hour 74%.</a:t>
            </a:r>
          </a:p>
          <a:p>
            <a:pPr defTabSz="914400"/>
            <a:endParaRPr lang="en-US" altLang="en-US" i="1" smtClean="0">
              <a:solidFill>
                <a:srgbClr val="0070C0"/>
              </a:solidFill>
              <a:ea typeface="+mn-ea"/>
              <a:cs typeface="Arial" charset="0"/>
            </a:endParaRPr>
          </a:p>
          <a:p>
            <a:pPr defTabSz="914400"/>
            <a:r>
              <a:rPr lang="en-US" altLang="en-US" i="1" smtClean="0">
                <a:solidFill>
                  <a:srgbClr val="0070C0"/>
                </a:solidFill>
                <a:ea typeface="+mn-ea"/>
                <a:cs typeface="Arial" charset="0"/>
              </a:rPr>
              <a:t>In addition,  inconsistencies were found in how providers define discharge hour,  with some simply using computer software default time for the beginning of the day ‘0000’ hours. In speaking with providers on how they define time, some record the time of written order to admit/discharge,  while others record the time the patient physically leaves the facility. </a:t>
            </a:r>
          </a:p>
          <a:p>
            <a:pPr defTabSz="914400"/>
            <a:endParaRPr lang="en-US" altLang="en-US" i="1" smtClean="0">
              <a:solidFill>
                <a:srgbClr val="0070C0"/>
              </a:solidFill>
              <a:ea typeface="+mn-ea"/>
              <a:cs typeface="Arial" charset="0"/>
            </a:endParaRPr>
          </a:p>
          <a:p>
            <a:pPr defTabSz="914400"/>
            <a:r>
              <a:rPr lang="en-US" altLang="en-US" i="1" smtClean="0">
                <a:solidFill>
                  <a:srgbClr val="0070C0"/>
                </a:solidFill>
                <a:ea typeface="+mn-ea"/>
                <a:cs typeface="Arial" charset="0"/>
              </a:rPr>
              <a:t>Once data quality issues are resolved, these data elements might be included in a future release of the Limited Data Set.</a:t>
            </a:r>
          </a:p>
          <a:p>
            <a:pPr defTabSz="914400"/>
            <a:endParaRPr lang="en-US" altLang="en-US" smtClean="0">
              <a:solidFill>
                <a:prstClr val="black"/>
              </a:solidFill>
              <a:ea typeface="+mn-ea"/>
              <a:cs typeface="Arial" charset="0"/>
            </a:endParaRPr>
          </a:p>
        </p:txBody>
      </p:sp>
      <p:pic>
        <p:nvPicPr>
          <p:cNvPr id="2052" name="Picture 2" descr="https://encrypted-tbn0.gstatic.com/images?q=tbn:ANd9GcRJsP9wOkCryyVRwuysZnRK0hFACTCJ-60uyRj1JI_YgL5VG4R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197167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747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400800" cy="1143000"/>
          </a:xfrm>
        </p:spPr>
        <p:txBody>
          <a:bodyPr rtlCol="0">
            <a:normAutofit fontScale="90000"/>
          </a:bodyPr>
          <a:lstStyle/>
          <a:p>
            <a:pPr fontAlgn="auto">
              <a:spcAft>
                <a:spcPts val="0"/>
              </a:spcAft>
              <a:defRPr/>
            </a:pPr>
            <a:r>
              <a:rPr lang="en-US" b="1" u="sng" dirty="0" smtClean="0"/>
              <a:t>Question</a:t>
            </a:r>
            <a:r>
              <a:rPr lang="en-US" b="1" dirty="0" smtClean="0"/>
              <a:t>: Does CHIA have any data at all on Veterans?</a:t>
            </a:r>
          </a:p>
        </p:txBody>
      </p:sp>
      <p:sp>
        <p:nvSpPr>
          <p:cNvPr id="3075" name="Rectangle 3"/>
          <p:cNvSpPr>
            <a:spLocks noChangeArrowheads="1"/>
          </p:cNvSpPr>
          <p:nvPr/>
        </p:nvSpPr>
        <p:spPr bwMode="auto">
          <a:xfrm>
            <a:off x="466725" y="1524000"/>
            <a:ext cx="8686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defTabSz="914400">
              <a:spcBef>
                <a:spcPct val="0"/>
              </a:spcBef>
              <a:buFontTx/>
              <a:buNone/>
            </a:pPr>
            <a:r>
              <a:rPr lang="en-US" altLang="en-US" sz="2400" i="1" u="sng" smtClean="0">
                <a:solidFill>
                  <a:srgbClr val="0070C0"/>
                </a:solidFill>
                <a:ea typeface="+mn-ea"/>
                <a:cs typeface="Arial" charset="0"/>
              </a:rPr>
              <a:t>Answer</a:t>
            </a:r>
            <a:r>
              <a:rPr lang="en-US" altLang="en-US" sz="2400" i="1" smtClean="0">
                <a:solidFill>
                  <a:srgbClr val="0070C0"/>
                </a:solidFill>
                <a:ea typeface="+mn-ea"/>
                <a:cs typeface="Arial" charset="0"/>
              </a:rPr>
              <a:t>: Hospital inpatient discharge case mix data contains a Veterans Status indicator. This field code indicates the patient’s status as a </a:t>
            </a:r>
            <a:r>
              <a:rPr lang="en-US" altLang="en-US" sz="2400" b="1" i="1" smtClean="0">
                <a:solidFill>
                  <a:srgbClr val="0070C0"/>
                </a:solidFill>
                <a:ea typeface="+mn-ea"/>
                <a:cs typeface="Arial" charset="0"/>
              </a:rPr>
              <a:t>United States veteran</a:t>
            </a:r>
            <a:r>
              <a:rPr lang="en-US" altLang="en-US" sz="2400" i="1" smtClean="0">
                <a:solidFill>
                  <a:srgbClr val="0070C0"/>
                </a:solidFill>
                <a:ea typeface="+mn-ea"/>
                <a:cs typeface="Arial" charset="0"/>
              </a:rPr>
              <a:t>.</a:t>
            </a:r>
          </a:p>
          <a:p>
            <a:pPr defTabSz="914400">
              <a:spcBef>
                <a:spcPct val="0"/>
              </a:spcBef>
              <a:buFontTx/>
              <a:buNone/>
            </a:pPr>
            <a:r>
              <a:rPr lang="en-US" altLang="en-US" sz="1800" smtClean="0">
                <a:solidFill>
                  <a:prstClr val="black"/>
                </a:solidFill>
                <a:ea typeface="+mn-ea"/>
                <a:cs typeface="Arial" charset="0"/>
              </a:rPr>
              <a:t> </a:t>
            </a:r>
          </a:p>
        </p:txBody>
      </p:sp>
      <p:graphicFrame>
        <p:nvGraphicFramePr>
          <p:cNvPr id="5" name="Table 4"/>
          <p:cNvGraphicFramePr>
            <a:graphicFrameLocks noGrp="1"/>
          </p:cNvGraphicFramePr>
          <p:nvPr/>
        </p:nvGraphicFramePr>
        <p:xfrm>
          <a:off x="609600" y="3733800"/>
          <a:ext cx="7543799" cy="1177925"/>
        </p:xfrm>
        <a:graphic>
          <a:graphicData uri="http://schemas.openxmlformats.org/drawingml/2006/table">
            <a:tbl>
              <a:tblPr>
                <a:tableStyleId>{616DA210-FB5B-4158-B5E0-FEB733F419BA}</a:tableStyleId>
              </a:tblPr>
              <a:tblGrid>
                <a:gridCol w="2743200"/>
                <a:gridCol w="2147220"/>
                <a:gridCol w="1193089"/>
                <a:gridCol w="1460290"/>
              </a:tblGrid>
              <a:tr h="304963">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9525" marR="9525" marT="9532" marB="0" anchor="b"/>
                </a:tc>
                <a:tc>
                  <a:txBody>
                    <a:bodyPr/>
                    <a:lstStyle/>
                    <a:p>
                      <a:pPr algn="ctr" fontAlgn="b"/>
                      <a:r>
                        <a:rPr lang="en-US" sz="1400" b="1" u="none" strike="noStrike" dirty="0">
                          <a:effectLst/>
                        </a:rPr>
                        <a:t>FY2012</a:t>
                      </a:r>
                      <a:endParaRPr lang="en-US" sz="1400" b="1" i="0" u="none" strike="noStrike" dirty="0">
                        <a:solidFill>
                          <a:srgbClr val="000000"/>
                        </a:solidFill>
                        <a:effectLst/>
                        <a:latin typeface="Calibri"/>
                      </a:endParaRPr>
                    </a:p>
                  </a:txBody>
                  <a:tcPr marL="9525" marR="9525" marT="9532" marB="0" anchor="b"/>
                </a:tc>
                <a:tc>
                  <a:txBody>
                    <a:bodyPr/>
                    <a:lstStyle/>
                    <a:p>
                      <a:pPr algn="ctr" fontAlgn="b"/>
                      <a:r>
                        <a:rPr lang="en-US" sz="1400" b="1" u="none" strike="noStrike" dirty="0">
                          <a:effectLst/>
                        </a:rPr>
                        <a:t>FY2013</a:t>
                      </a:r>
                      <a:endParaRPr lang="en-US" sz="1400" b="1" i="0" u="none" strike="noStrike" dirty="0">
                        <a:solidFill>
                          <a:srgbClr val="000000"/>
                        </a:solidFill>
                        <a:effectLst/>
                        <a:latin typeface="Calibri"/>
                      </a:endParaRPr>
                    </a:p>
                  </a:txBody>
                  <a:tcPr marL="9525" marR="9525" marT="9532" marB="0" anchor="b"/>
                </a:tc>
                <a:tc>
                  <a:txBody>
                    <a:bodyPr/>
                    <a:lstStyle/>
                    <a:p>
                      <a:pPr algn="ctr" fontAlgn="b"/>
                      <a:r>
                        <a:rPr lang="en-US" sz="1400" b="1" u="none" strike="noStrike" dirty="0">
                          <a:effectLst/>
                        </a:rPr>
                        <a:t>FY2014</a:t>
                      </a:r>
                      <a:endParaRPr lang="en-US" sz="1400" b="1" i="0" u="none" strike="noStrike" dirty="0">
                        <a:solidFill>
                          <a:srgbClr val="000000"/>
                        </a:solidFill>
                        <a:effectLst/>
                        <a:latin typeface="Calibri"/>
                      </a:endParaRPr>
                    </a:p>
                  </a:txBody>
                  <a:tcPr marL="9525" marR="9525" marT="9532" marB="0" anchor="b"/>
                </a:tc>
              </a:tr>
              <a:tr h="436481">
                <a:tc>
                  <a:txBody>
                    <a:bodyPr/>
                    <a:lstStyle/>
                    <a:p>
                      <a:pPr algn="l" fontAlgn="b"/>
                      <a:r>
                        <a:rPr lang="en-US" sz="1400" u="none" strike="noStrike" dirty="0">
                          <a:effectLst/>
                        </a:rPr>
                        <a:t>Distinct VA Patients</a:t>
                      </a:r>
                      <a:endParaRPr lang="en-US" sz="1400" b="1" i="0" u="none" strike="noStrike" dirty="0">
                        <a:solidFill>
                          <a:srgbClr val="000000"/>
                        </a:solidFill>
                        <a:effectLst/>
                        <a:latin typeface="Calibri"/>
                      </a:endParaRPr>
                    </a:p>
                  </a:txBody>
                  <a:tcPr marL="9525" marR="9525" marT="9532" marB="0" anchor="b"/>
                </a:tc>
                <a:tc>
                  <a:txBody>
                    <a:bodyPr/>
                    <a:lstStyle/>
                    <a:p>
                      <a:pPr algn="ctr" fontAlgn="b"/>
                      <a:r>
                        <a:rPr lang="en-US" sz="1400" u="none" strike="noStrike" dirty="0" smtClean="0">
                          <a:effectLst/>
                        </a:rPr>
                        <a:t>43,423 </a:t>
                      </a:r>
                      <a:endParaRPr lang="en-US" sz="1400" b="0" i="0" u="none" strike="noStrike" dirty="0">
                        <a:solidFill>
                          <a:srgbClr val="000000"/>
                        </a:solidFill>
                        <a:effectLst/>
                        <a:latin typeface="Calibri"/>
                      </a:endParaRPr>
                    </a:p>
                  </a:txBody>
                  <a:tcPr marL="9525" marR="9525" marT="9532" marB="0" anchor="b"/>
                </a:tc>
                <a:tc>
                  <a:txBody>
                    <a:bodyPr/>
                    <a:lstStyle/>
                    <a:p>
                      <a:pPr algn="ctr" fontAlgn="b"/>
                      <a:r>
                        <a:rPr lang="en-US" sz="1400" u="none" strike="noStrike" dirty="0">
                          <a:effectLst/>
                        </a:rPr>
                        <a:t>                  </a:t>
                      </a:r>
                      <a:r>
                        <a:rPr lang="en-US" sz="1400" u="none" strike="noStrike" dirty="0" smtClean="0">
                          <a:effectLst/>
                        </a:rPr>
                        <a:t>42,815 </a:t>
                      </a:r>
                      <a:endParaRPr lang="en-US" sz="1400" b="0" i="0" u="none" strike="noStrike" dirty="0">
                        <a:solidFill>
                          <a:srgbClr val="000000"/>
                        </a:solidFill>
                        <a:effectLst/>
                        <a:latin typeface="Calibri"/>
                      </a:endParaRPr>
                    </a:p>
                  </a:txBody>
                  <a:tcPr marL="9525" marR="9525" marT="9532" marB="0" anchor="b"/>
                </a:tc>
                <a:tc>
                  <a:txBody>
                    <a:bodyPr/>
                    <a:lstStyle/>
                    <a:p>
                      <a:pPr algn="ctr" fontAlgn="b"/>
                      <a:r>
                        <a:rPr lang="en-US" sz="1400" u="none" strike="noStrike" dirty="0" smtClean="0">
                          <a:effectLst/>
                        </a:rPr>
                        <a:t>39,807 </a:t>
                      </a:r>
                      <a:endParaRPr lang="en-US" sz="1400" b="0" i="0" u="none" strike="noStrike" dirty="0">
                        <a:solidFill>
                          <a:srgbClr val="000000"/>
                        </a:solidFill>
                        <a:effectLst/>
                        <a:latin typeface="Calibri"/>
                      </a:endParaRPr>
                    </a:p>
                  </a:txBody>
                  <a:tcPr marL="9525" marR="9525" marT="9532" marB="0" anchor="b"/>
                </a:tc>
              </a:tr>
              <a:tr h="436481">
                <a:tc>
                  <a:txBody>
                    <a:bodyPr/>
                    <a:lstStyle/>
                    <a:p>
                      <a:pPr algn="l" fontAlgn="b"/>
                      <a:r>
                        <a:rPr lang="en-US" sz="1400" u="none" strike="noStrike" dirty="0">
                          <a:effectLst/>
                        </a:rPr>
                        <a:t>Total VA Inpatient Discharges</a:t>
                      </a:r>
                      <a:endParaRPr lang="en-US" sz="1400" b="1" i="0" u="none" strike="noStrike" dirty="0">
                        <a:solidFill>
                          <a:srgbClr val="000000"/>
                        </a:solidFill>
                        <a:effectLst/>
                        <a:latin typeface="Calibri"/>
                      </a:endParaRPr>
                    </a:p>
                  </a:txBody>
                  <a:tcPr marL="9525" marR="9525" marT="9532" marB="0" anchor="b"/>
                </a:tc>
                <a:tc>
                  <a:txBody>
                    <a:bodyPr/>
                    <a:lstStyle/>
                    <a:p>
                      <a:pPr algn="ctr" fontAlgn="b"/>
                      <a:r>
                        <a:rPr lang="en-US" sz="1400" u="none" strike="noStrike" dirty="0">
                          <a:effectLst/>
                        </a:rPr>
                        <a:t> </a:t>
                      </a:r>
                      <a:r>
                        <a:rPr lang="en-US" sz="1400" u="none" strike="noStrike" dirty="0" smtClean="0">
                          <a:effectLst/>
                        </a:rPr>
                        <a:t> </a:t>
                      </a:r>
                      <a:r>
                        <a:rPr lang="en-US" sz="1400" u="none" strike="noStrike" dirty="0">
                          <a:effectLst/>
                        </a:rPr>
                        <a:t>67,426 </a:t>
                      </a:r>
                      <a:endParaRPr lang="en-US" sz="1400" b="0" i="0" u="none" strike="noStrike" dirty="0">
                        <a:solidFill>
                          <a:srgbClr val="000000"/>
                        </a:solidFill>
                        <a:effectLst/>
                        <a:latin typeface="Calibri"/>
                      </a:endParaRPr>
                    </a:p>
                  </a:txBody>
                  <a:tcPr marL="9525" marR="9525" marT="9532" marB="0" anchor="b"/>
                </a:tc>
                <a:tc>
                  <a:txBody>
                    <a:bodyPr/>
                    <a:lstStyle/>
                    <a:p>
                      <a:pPr algn="ctr" fontAlgn="b"/>
                      <a:r>
                        <a:rPr lang="en-US" sz="1400" u="none" strike="noStrike" dirty="0">
                          <a:effectLst/>
                        </a:rPr>
                        <a:t>                     65,605 </a:t>
                      </a:r>
                      <a:endParaRPr lang="en-US" sz="1400" b="0" i="0" u="none" strike="noStrike" dirty="0">
                        <a:solidFill>
                          <a:srgbClr val="000000"/>
                        </a:solidFill>
                        <a:effectLst/>
                        <a:latin typeface="Calibri"/>
                      </a:endParaRPr>
                    </a:p>
                  </a:txBody>
                  <a:tcPr marL="9525" marR="9525" marT="9532" marB="0" anchor="b"/>
                </a:tc>
                <a:tc>
                  <a:txBody>
                    <a:bodyPr/>
                    <a:lstStyle/>
                    <a:p>
                      <a:pPr algn="ctr" fontAlgn="b"/>
                      <a:r>
                        <a:rPr lang="en-US" sz="1400" u="none" strike="noStrike" dirty="0">
                          <a:effectLst/>
                        </a:rPr>
                        <a:t>                          61,234 </a:t>
                      </a:r>
                      <a:endParaRPr lang="en-US" sz="1400" b="0" i="0" u="none" strike="noStrike" dirty="0">
                        <a:solidFill>
                          <a:srgbClr val="000000"/>
                        </a:solidFill>
                        <a:effectLst/>
                        <a:latin typeface="Calibri"/>
                      </a:endParaRPr>
                    </a:p>
                  </a:txBody>
                  <a:tcPr marL="9525" marR="9525" marT="9532" marB="0" anchor="b"/>
                </a:tc>
              </a:tr>
            </a:tbl>
          </a:graphicData>
        </a:graphic>
      </p:graphicFrame>
      <p:sp>
        <p:nvSpPr>
          <p:cNvPr id="3098" name="TextBox 5"/>
          <p:cNvSpPr txBox="1">
            <a:spLocks noChangeArrowheads="1"/>
          </p:cNvSpPr>
          <p:nvPr/>
        </p:nvSpPr>
        <p:spPr bwMode="auto">
          <a:xfrm>
            <a:off x="1447800" y="2819400"/>
            <a:ext cx="6332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defTabSz="914400">
              <a:spcBef>
                <a:spcPct val="0"/>
              </a:spcBef>
              <a:buFontTx/>
              <a:buNone/>
            </a:pPr>
            <a:r>
              <a:rPr lang="en-US" altLang="en-US" sz="2000" b="1" u="sng" smtClean="0">
                <a:solidFill>
                  <a:srgbClr val="FF0000"/>
                </a:solidFill>
                <a:ea typeface="+mn-ea"/>
                <a:cs typeface="Arial" charset="0"/>
              </a:rPr>
              <a:t>FY2012 to FY2014 Veterans Inpatient Discharge Volume </a:t>
            </a:r>
          </a:p>
        </p:txBody>
      </p:sp>
      <p:sp>
        <p:nvSpPr>
          <p:cNvPr id="3099" name="TextBox 6"/>
          <p:cNvSpPr txBox="1">
            <a:spLocks noChangeArrowheads="1"/>
          </p:cNvSpPr>
          <p:nvPr/>
        </p:nvSpPr>
        <p:spPr bwMode="auto">
          <a:xfrm>
            <a:off x="457200" y="53340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defTabSz="914400">
              <a:spcBef>
                <a:spcPct val="0"/>
              </a:spcBef>
              <a:buFontTx/>
              <a:buNone/>
            </a:pPr>
            <a:r>
              <a:rPr lang="en-US" altLang="en-US" sz="1800" i="1" smtClean="0">
                <a:solidFill>
                  <a:srgbClr val="0070C0"/>
                </a:solidFill>
                <a:ea typeface="+mn-ea"/>
                <a:cs typeface="Arial" charset="0"/>
              </a:rPr>
              <a:t>Also, MA APCD Medical Claims reflects  the portion of payments made by private carriers for medical care provided at VA facilities. </a:t>
            </a:r>
          </a:p>
        </p:txBody>
      </p:sp>
      <p:sp>
        <p:nvSpPr>
          <p:cNvPr id="3100" name="TextBox 2"/>
          <p:cNvSpPr txBox="1">
            <a:spLocks noChangeArrowheads="1"/>
          </p:cNvSpPr>
          <p:nvPr/>
        </p:nvSpPr>
        <p:spPr bwMode="auto">
          <a:xfrm>
            <a:off x="304800" y="3352800"/>
            <a:ext cx="8404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a:r>
              <a:rPr lang="en-US" altLang="en-US" sz="1400" smtClean="0">
                <a:solidFill>
                  <a:prstClr val="black"/>
                </a:solidFill>
                <a:ea typeface="+mn-ea"/>
                <a:cs typeface="Arial" charset="0"/>
              </a:rPr>
              <a:t>The recent decrease in Veteran Inpatient volume has paralleled the over decreasing trend in inpatient utilization.</a:t>
            </a:r>
          </a:p>
        </p:txBody>
      </p:sp>
      <p:pic>
        <p:nvPicPr>
          <p:cNvPr id="3101" name="Picture 4" descr="https://www.cambridgema.gov/~/media/Images/veteransservicesdepartment/Misc%20Photos/veteranflag.ash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19050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222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6553200" cy="1143000"/>
          </a:xfrm>
        </p:spPr>
        <p:txBody>
          <a:bodyPr rtlCol="0">
            <a:normAutofit fontScale="90000"/>
          </a:bodyPr>
          <a:lstStyle/>
          <a:p>
            <a:pPr fontAlgn="auto">
              <a:spcAft>
                <a:spcPts val="0"/>
              </a:spcAft>
              <a:defRPr/>
            </a:pPr>
            <a:r>
              <a:rPr lang="en-US" sz="3100" b="1" u="sng" dirty="0" smtClean="0"/>
              <a:t>Question</a:t>
            </a:r>
            <a:r>
              <a:rPr lang="en-US" sz="3100" b="1" dirty="0" smtClean="0"/>
              <a:t>: Does MA APCD cover claims for college students or other young people living in MA, but who are covered by their parent’s out-of-state payers?</a:t>
            </a:r>
            <a:r>
              <a:rPr lang="en-US" sz="3100" dirty="0" smtClean="0"/>
              <a:t/>
            </a:r>
            <a:br>
              <a:rPr lang="en-US" sz="3100" dirty="0" smtClean="0"/>
            </a:br>
            <a:endParaRPr lang="en-US" dirty="0" smtClean="0"/>
          </a:p>
        </p:txBody>
      </p:sp>
      <p:sp>
        <p:nvSpPr>
          <p:cNvPr id="4099" name="Rectangle 3"/>
          <p:cNvSpPr>
            <a:spLocks noChangeArrowheads="1"/>
          </p:cNvSpPr>
          <p:nvPr/>
        </p:nvSpPr>
        <p:spPr bwMode="auto">
          <a:xfrm>
            <a:off x="304800" y="2667000"/>
            <a:ext cx="876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defTabSz="914400">
              <a:spcBef>
                <a:spcPct val="0"/>
              </a:spcBef>
              <a:buFontTx/>
              <a:buNone/>
            </a:pPr>
            <a:r>
              <a:rPr lang="en-US" altLang="en-US" sz="2800" i="1" u="sng" smtClean="0">
                <a:solidFill>
                  <a:srgbClr val="0070C0"/>
                </a:solidFill>
                <a:ea typeface="+mn-ea"/>
                <a:cs typeface="Arial" charset="0"/>
              </a:rPr>
              <a:t>Answer</a:t>
            </a:r>
            <a:r>
              <a:rPr lang="en-US" altLang="en-US" sz="2800" i="1" smtClean="0">
                <a:solidFill>
                  <a:srgbClr val="0070C0"/>
                </a:solidFill>
                <a:ea typeface="+mn-ea"/>
                <a:cs typeface="Arial" charset="0"/>
              </a:rPr>
              <a:t>: Yes,  it does to the extent the parents’ carriers are required to submit to MA APCD. ME012 (Individual Relationship Code) allows you to determine the Member to Subscriber Relationship and ME061 (Student Status) allows you to determine the Member’s Student Status.</a:t>
            </a:r>
          </a:p>
        </p:txBody>
      </p:sp>
      <p:pic>
        <p:nvPicPr>
          <p:cNvPr id="4100" name="Picture 7" descr="https://img.washingtonpost.com/wp-apps/imrs.php?src=https://img.washingtonpost.com/rw/2010-2019/WashingtonPost/2014/03/06/Others/Images/2014-03-06/harvard2.jpg&amp;w=148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22098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53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1143000"/>
          </a:xfrm>
        </p:spPr>
        <p:txBody>
          <a:bodyPr rtlCol="0">
            <a:normAutofit fontScale="90000"/>
          </a:bodyPr>
          <a:lstStyle/>
          <a:p>
            <a:pPr fontAlgn="auto">
              <a:spcAft>
                <a:spcPts val="0"/>
              </a:spcAft>
              <a:defRPr/>
            </a:pPr>
            <a:r>
              <a:rPr lang="en-US" sz="2000" b="1" u="sng" dirty="0" smtClean="0"/>
              <a:t>Question</a:t>
            </a:r>
            <a:r>
              <a:rPr lang="en-US" sz="2000" b="1" dirty="0" smtClean="0"/>
              <a:t>: Our project includes linkage of MA APCD inpatient records to pharmacy claims to determine post discharge medication use and we are have been unable to get expected.  Does the Medical Claims and Pharmacy Claims have a low linkage rate? </a:t>
            </a:r>
          </a:p>
        </p:txBody>
      </p:sp>
      <p:sp>
        <p:nvSpPr>
          <p:cNvPr id="5123" name="TextBox 3"/>
          <p:cNvSpPr txBox="1">
            <a:spLocks noChangeArrowheads="1"/>
          </p:cNvSpPr>
          <p:nvPr/>
        </p:nvSpPr>
        <p:spPr bwMode="auto">
          <a:xfrm>
            <a:off x="304800" y="1371600"/>
            <a:ext cx="8382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a:r>
              <a:rPr lang="en-US" altLang="en-US" smtClean="0">
                <a:solidFill>
                  <a:prstClr val="black"/>
                </a:solidFill>
                <a:ea typeface="+mn-ea"/>
                <a:cs typeface="Arial" charset="0"/>
              </a:rPr>
              <a:t>To answer this questions, we ran two tests:</a:t>
            </a:r>
          </a:p>
          <a:p>
            <a:pPr defTabSz="914400"/>
            <a:endParaRPr lang="en-US" altLang="en-US" smtClean="0">
              <a:solidFill>
                <a:prstClr val="black"/>
              </a:solidFill>
              <a:ea typeface="+mn-ea"/>
              <a:cs typeface="Arial" charset="0"/>
            </a:endParaRPr>
          </a:p>
          <a:p>
            <a:pPr defTabSz="914400"/>
            <a:r>
              <a:rPr lang="en-US" altLang="en-US" b="1" smtClean="0">
                <a:solidFill>
                  <a:prstClr val="black"/>
                </a:solidFill>
                <a:ea typeface="+mn-ea"/>
                <a:cs typeface="Arial" charset="0"/>
              </a:rPr>
              <a:t>Test 1</a:t>
            </a:r>
            <a:r>
              <a:rPr lang="en-US" altLang="en-US" smtClean="0">
                <a:solidFill>
                  <a:prstClr val="black"/>
                </a:solidFill>
                <a:ea typeface="+mn-ea"/>
                <a:cs typeface="Arial" charset="0"/>
              </a:rPr>
              <a:t>:  One month of medical claims data for beneficiaries with a </a:t>
            </a:r>
            <a:r>
              <a:rPr lang="en-US" altLang="en-US" b="1" smtClean="0">
                <a:solidFill>
                  <a:prstClr val="black"/>
                </a:solidFill>
                <a:ea typeface="+mn-ea"/>
                <a:cs typeface="Arial" charset="0"/>
              </a:rPr>
              <a:t>principal diagnosis of V681 (Issue of Repeat Prescription)  </a:t>
            </a:r>
            <a:r>
              <a:rPr lang="en-US" altLang="en-US" smtClean="0">
                <a:solidFill>
                  <a:prstClr val="black"/>
                </a:solidFill>
                <a:ea typeface="+mn-ea"/>
                <a:cs typeface="Arial" charset="0"/>
              </a:rPr>
              <a:t>was linked to pharmacy claims.   The rationale for using V681 is that  if a pharmacy claims match failure occurred for a diagnosis related to refills, this would provide the best evidence of a linkage problem.  In MC file, there were </a:t>
            </a:r>
            <a:r>
              <a:rPr lang="en-US" altLang="en-US" b="1" smtClean="0">
                <a:solidFill>
                  <a:prstClr val="black"/>
                </a:solidFill>
                <a:ea typeface="+mn-ea"/>
                <a:cs typeface="Arial" charset="0"/>
              </a:rPr>
              <a:t>454 distinct MEIDs</a:t>
            </a:r>
            <a:r>
              <a:rPr lang="en-US" altLang="en-US" smtClean="0">
                <a:solidFill>
                  <a:prstClr val="black"/>
                </a:solidFill>
                <a:ea typeface="+mn-ea"/>
                <a:cs typeface="Arial" charset="0"/>
              </a:rPr>
              <a:t> with this V681 diagnosis.  In the PC file, 95% of the MEIDs (</a:t>
            </a:r>
            <a:r>
              <a:rPr lang="en-US" altLang="en-US" b="1" smtClean="0">
                <a:solidFill>
                  <a:prstClr val="black"/>
                </a:solidFill>
                <a:ea typeface="+mn-ea"/>
                <a:cs typeface="Arial" charset="0"/>
              </a:rPr>
              <a:t>431 distinct MEIDs) </a:t>
            </a:r>
            <a:r>
              <a:rPr lang="en-US" altLang="en-US" smtClean="0">
                <a:solidFill>
                  <a:prstClr val="black"/>
                </a:solidFill>
                <a:ea typeface="+mn-ea"/>
                <a:cs typeface="Arial" charset="0"/>
              </a:rPr>
              <a:t>successfully linked with the MC file. </a:t>
            </a:r>
          </a:p>
          <a:p>
            <a:pPr defTabSz="914400"/>
            <a:endParaRPr lang="en-US" altLang="en-US" smtClean="0">
              <a:solidFill>
                <a:prstClr val="black"/>
              </a:solidFill>
              <a:ea typeface="+mn-ea"/>
              <a:cs typeface="Arial" charset="0"/>
            </a:endParaRPr>
          </a:p>
          <a:p>
            <a:pPr defTabSz="914400"/>
            <a:r>
              <a:rPr lang="en-US" altLang="en-US" b="1" smtClean="0">
                <a:solidFill>
                  <a:prstClr val="black"/>
                </a:solidFill>
                <a:ea typeface="+mn-ea"/>
                <a:cs typeface="Arial" charset="0"/>
              </a:rPr>
              <a:t>Test 2: </a:t>
            </a:r>
            <a:r>
              <a:rPr lang="en-US" altLang="en-US" smtClean="0">
                <a:solidFill>
                  <a:prstClr val="black"/>
                </a:solidFill>
                <a:ea typeface="+mn-ea"/>
                <a:cs typeface="Arial" charset="0"/>
              </a:rPr>
              <a:t>One month of acute care hospital inpatient medical claims were linked to pharmacy claims. Rehab, nursing, mental health, and other specialty hospitals were excluded.  To get an estimate of expected inpatient distinct MA APCD cases, we obtained the case mix inpatient discharge distinct count for non-Medicare patients under 65 years old for the month of interest  (n = 25,814). The MA APCD inpatient distinct count was 6% less than case mix (n=24,126). In the PC file, 96% of MEIDs (</a:t>
            </a:r>
            <a:r>
              <a:rPr lang="en-US" altLang="en-US" b="1" smtClean="0">
                <a:solidFill>
                  <a:prstClr val="black"/>
                </a:solidFill>
                <a:ea typeface="+mn-ea"/>
                <a:cs typeface="Arial" charset="0"/>
              </a:rPr>
              <a:t>23,059 distinct MEIDs</a:t>
            </a:r>
            <a:r>
              <a:rPr lang="en-US" altLang="en-US" smtClean="0">
                <a:solidFill>
                  <a:prstClr val="black"/>
                </a:solidFill>
                <a:ea typeface="+mn-ea"/>
                <a:cs typeface="Arial" charset="0"/>
              </a:rPr>
              <a:t>) successfully linked with the MC file.</a:t>
            </a:r>
          </a:p>
          <a:p>
            <a:pPr defTabSz="914400"/>
            <a:endParaRPr lang="en-US" altLang="en-US" smtClean="0">
              <a:solidFill>
                <a:prstClr val="black"/>
              </a:solidFill>
              <a:ea typeface="+mn-ea"/>
              <a:cs typeface="Arial" charset="0"/>
            </a:endParaRPr>
          </a:p>
          <a:p>
            <a:pPr defTabSz="914400"/>
            <a:r>
              <a:rPr lang="en-US" altLang="en-US" i="1" u="sng" smtClean="0">
                <a:solidFill>
                  <a:srgbClr val="0070C0"/>
                </a:solidFill>
                <a:ea typeface="+mn-ea"/>
                <a:cs typeface="Arial" charset="0"/>
              </a:rPr>
              <a:t>Answer</a:t>
            </a:r>
            <a:r>
              <a:rPr lang="en-US" altLang="en-US" i="1" smtClean="0">
                <a:solidFill>
                  <a:srgbClr val="0070C0"/>
                </a:solidFill>
                <a:ea typeface="+mn-ea"/>
                <a:cs typeface="Arial" charset="0"/>
              </a:rPr>
              <a:t>: No, the MA APCD Medical Claims and Pharmacy Claims do not have a low linkage rate.</a:t>
            </a:r>
          </a:p>
          <a:p>
            <a:pPr defTabSz="914400"/>
            <a:endParaRPr lang="en-US" altLang="en-US" smtClean="0">
              <a:solidFill>
                <a:prstClr val="black"/>
              </a:solidFill>
              <a:ea typeface="+mn-ea"/>
              <a:cs typeface="Arial" charset="0"/>
            </a:endParaRPr>
          </a:p>
        </p:txBody>
      </p:sp>
    </p:spTree>
    <p:extLst>
      <p:ext uri="{BB962C8B-B14F-4D97-AF65-F5344CB8AC3E}">
        <p14:creationId xmlns:p14="http://schemas.microsoft.com/office/powerpoint/2010/main" val="213288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pPr marL="457200" lvl="0" indent="-457200" fontAlgn="auto">
              <a:spcAft>
                <a:spcPts val="0"/>
              </a:spcAft>
              <a:buFont typeface="Arial"/>
              <a:buChar char="•"/>
            </a:pPr>
            <a:r>
              <a:rPr lang="en-US" sz="3200" dirty="0">
                <a:latin typeface="+mn-lt"/>
              </a:rPr>
              <a:t>General questions about the APCD:</a:t>
            </a:r>
          </a:p>
          <a:p>
            <a:pPr marL="457200" lvl="0" indent="-457200" fontAlgn="auto">
              <a:spcAft>
                <a:spcPts val="0"/>
              </a:spcAft>
            </a:pPr>
            <a:r>
              <a:rPr lang="en-US" sz="3200" dirty="0">
                <a:latin typeface="+mn-lt"/>
              </a:rPr>
              <a:t>	(</a:t>
            </a:r>
            <a:r>
              <a:rPr lang="en-US" sz="3200" u="sng" dirty="0">
                <a:latin typeface="+mn-lt"/>
                <a:hlinkClick r:id="rId3"/>
              </a:rPr>
              <a:t>CHIA-APCD@state.ma.us</a:t>
            </a:r>
            <a:r>
              <a:rPr lang="en-US" sz="3200" dirty="0">
                <a:latin typeface="+mn-lt"/>
              </a:rPr>
              <a:t>)  </a:t>
            </a:r>
          </a:p>
          <a:p>
            <a:pPr marL="457200" lvl="0" indent="-457200" fontAlgn="auto">
              <a:spcAft>
                <a:spcPts val="0"/>
              </a:spcAft>
              <a:buFont typeface="Arial"/>
              <a:buChar char="•"/>
            </a:pPr>
            <a:r>
              <a:rPr lang="en-US" sz="3200" dirty="0">
                <a:latin typeface="+mn-lt"/>
              </a:rPr>
              <a:t>Questions related to APCD applications: (</a:t>
            </a:r>
            <a:r>
              <a:rPr lang="en-US" sz="3200" dirty="0">
                <a:latin typeface="+mn-lt"/>
                <a:hlinkClick r:id="rId4"/>
              </a:rPr>
              <a:t>apcd.data@state.ma.us</a:t>
            </a:r>
            <a:r>
              <a:rPr lang="en-US" sz="3200" dirty="0">
                <a:latin typeface="+mn-lt"/>
              </a:rPr>
              <a:t>)</a:t>
            </a:r>
          </a:p>
          <a:p>
            <a:pPr marL="457200" lvl="0" indent="-457200" fontAlgn="auto">
              <a:spcAft>
                <a:spcPts val="0"/>
              </a:spcAft>
              <a:buFont typeface="Arial"/>
              <a:buChar char="•"/>
            </a:pPr>
            <a:r>
              <a:rPr lang="en-US" sz="3200" dirty="0">
                <a:latin typeface="+mn-lt"/>
              </a:rPr>
              <a:t>Questions related to </a:t>
            </a:r>
            <a:r>
              <a:rPr lang="en-US" sz="3200" dirty="0" smtClean="0">
                <a:latin typeface="+mn-lt"/>
              </a:rPr>
              <a:t>Case Mix</a:t>
            </a:r>
            <a:r>
              <a:rPr lang="en-US" sz="3200" dirty="0">
                <a:latin typeface="+mn-lt"/>
              </a:rPr>
              <a:t>: (</a:t>
            </a:r>
            <a:r>
              <a:rPr lang="en-US" sz="3200" dirty="0">
                <a:latin typeface="+mn-lt"/>
                <a:hlinkClick r:id="rId5"/>
              </a:rPr>
              <a:t>casemix.data@state.ma.us</a:t>
            </a:r>
            <a:r>
              <a:rPr lang="en-US" sz="3200" dirty="0" smtClean="0">
                <a:latin typeface="+mn-lt"/>
              </a:rPr>
              <a:t>)</a:t>
            </a:r>
          </a:p>
          <a:p>
            <a:pPr lvl="0" fontAlgn="auto">
              <a:spcAft>
                <a:spcPts val="0"/>
              </a:spcAft>
            </a:pPr>
            <a:r>
              <a:rPr lang="en-US" sz="3200" u="sng" dirty="0" smtClean="0">
                <a:latin typeface="+mn-lt"/>
              </a:rPr>
              <a:t>REMINDER</a:t>
            </a:r>
            <a:r>
              <a:rPr lang="en-US" sz="3200" dirty="0" smtClean="0">
                <a:latin typeface="+mn-lt"/>
              </a:rPr>
              <a:t>: Please include your </a:t>
            </a:r>
            <a:r>
              <a:rPr lang="en-US" sz="3200" b="1" dirty="0" smtClean="0">
                <a:latin typeface="+mn-lt"/>
              </a:rPr>
              <a:t>IRBNet ID#</a:t>
            </a:r>
            <a:r>
              <a:rPr lang="en-US" sz="3200" dirty="0" smtClean="0">
                <a:latin typeface="+mn-lt"/>
              </a:rPr>
              <a:t>, if you currently have a project using CHIA data</a:t>
            </a:r>
            <a:endParaRPr lang="en-US" sz="3200" dirty="0">
              <a:latin typeface="+mn-lt"/>
            </a:endParaRPr>
          </a:p>
          <a:p>
            <a:endParaRPr lang="en-US" dirty="0"/>
          </a:p>
        </p:txBody>
      </p:sp>
    </p:spTree>
    <p:extLst>
      <p:ext uri="{BB962C8B-B14F-4D97-AF65-F5344CB8AC3E}">
        <p14:creationId xmlns:p14="http://schemas.microsoft.com/office/powerpoint/2010/main" val="941542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Calendar</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400" dirty="0" smtClean="0"/>
              <a:t>December 17 – Data Release Committee Meeting</a:t>
            </a:r>
          </a:p>
          <a:p>
            <a:r>
              <a:rPr lang="en-US" sz="2400" dirty="0" smtClean="0"/>
              <a:t>	[a week early]</a:t>
            </a:r>
          </a:p>
          <a:p>
            <a:pPr marL="342900" indent="-342900">
              <a:buFont typeface="Arial" panose="020B0604020202020204" pitchFamily="34" charset="0"/>
              <a:buChar char="•"/>
            </a:pPr>
            <a:r>
              <a:rPr lang="en-US" sz="2400" dirty="0" smtClean="0"/>
              <a:t>December 22 – Next User Workgroup Webinar</a:t>
            </a:r>
          </a:p>
          <a:p>
            <a:endParaRPr lang="en-US" sz="2400" dirty="0" smtClean="0"/>
          </a:p>
          <a:p>
            <a:endParaRPr lang="en-US" dirty="0"/>
          </a:p>
        </p:txBody>
      </p:sp>
    </p:spTree>
    <p:extLst>
      <p:ext uri="{BB962C8B-B14F-4D97-AF65-F5344CB8AC3E}">
        <p14:creationId xmlns:p14="http://schemas.microsoft.com/office/powerpoint/2010/main" val="3682783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Release 4.0</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400" dirty="0" smtClean="0"/>
              <a:t>Now accepting applications!</a:t>
            </a:r>
          </a:p>
          <a:p>
            <a:pPr marL="342900" indent="-342900">
              <a:buFont typeface="Arial" panose="020B0604020202020204" pitchFamily="34" charset="0"/>
              <a:buChar char="•"/>
            </a:pPr>
            <a:r>
              <a:rPr lang="en-US" sz="2400" dirty="0" smtClean="0"/>
              <a:t>Features / Enhancements:</a:t>
            </a:r>
          </a:p>
          <a:p>
            <a:pPr marL="914400" lvl="1" indent="-457200" algn="l">
              <a:buFont typeface="Wingdings" panose="05000000000000000000" pitchFamily="2" charset="2"/>
              <a:buChar char="§"/>
            </a:pPr>
            <a:r>
              <a:rPr lang="en-US" sz="1800" dirty="0" smtClean="0">
                <a:solidFill>
                  <a:schemeClr val="tx2"/>
                </a:solidFill>
                <a:latin typeface="Arial" panose="020B0604020202020204" pitchFamily="34" charset="0"/>
                <a:cs typeface="Arial" panose="020B0604020202020204" pitchFamily="34" charset="0"/>
              </a:rPr>
              <a:t>Data for CY 2010-2014 as paid through June 30, 2015</a:t>
            </a:r>
          </a:p>
          <a:p>
            <a:pPr marL="914400" lvl="1" indent="-457200" algn="l">
              <a:buFont typeface="Wingdings" panose="05000000000000000000" pitchFamily="2" charset="2"/>
              <a:buChar char="§"/>
            </a:pPr>
            <a:r>
              <a:rPr lang="en-US" sz="1800" dirty="0" smtClean="0">
                <a:solidFill>
                  <a:schemeClr val="tx2"/>
                </a:solidFill>
                <a:latin typeface="Arial" panose="020B0604020202020204" pitchFamily="34" charset="0"/>
                <a:cs typeface="Arial" panose="020B0604020202020204" pitchFamily="34" charset="0"/>
              </a:rPr>
              <a:t>Limited Dataset (LDS) for Non-Government applicants</a:t>
            </a:r>
          </a:p>
          <a:p>
            <a:pPr marL="914400" lvl="1" indent="-457200" algn="l">
              <a:buFont typeface="Wingdings" panose="05000000000000000000" pitchFamily="2" charset="2"/>
              <a:buChar char="§"/>
            </a:pPr>
            <a:r>
              <a:rPr lang="en-US" sz="1800" dirty="0" smtClean="0">
                <a:solidFill>
                  <a:schemeClr val="tx2"/>
                </a:solidFill>
                <a:latin typeface="Arial" panose="020B0604020202020204" pitchFamily="34" charset="0"/>
                <a:cs typeface="Arial" panose="020B0604020202020204" pitchFamily="34" charset="0"/>
              </a:rPr>
              <a:t>Master Patient Index applied to all years</a:t>
            </a:r>
          </a:p>
          <a:p>
            <a:pPr marL="914400" lvl="1" indent="-457200" algn="l">
              <a:buFont typeface="Wingdings" panose="05000000000000000000" pitchFamily="2" charset="2"/>
              <a:buChar char="§"/>
            </a:pPr>
            <a:r>
              <a:rPr lang="en-US" sz="1800" dirty="0" smtClean="0">
                <a:solidFill>
                  <a:schemeClr val="tx2"/>
                </a:solidFill>
                <a:latin typeface="Arial" panose="020B0604020202020204" pitchFamily="34" charset="0"/>
                <a:cs typeface="Arial" panose="020B0604020202020204" pitchFamily="34" charset="0"/>
              </a:rPr>
              <a:t>Claim line versioning for the largest payers</a:t>
            </a:r>
          </a:p>
          <a:p>
            <a:pPr marL="914400" lvl="1" indent="-457200" algn="l">
              <a:buFont typeface="Wingdings" panose="05000000000000000000" pitchFamily="2" charset="2"/>
              <a:buChar char="§"/>
            </a:pPr>
            <a:r>
              <a:rPr lang="en-US" sz="1800" dirty="0" err="1" smtClean="0">
                <a:solidFill>
                  <a:schemeClr val="tx2"/>
                </a:solidFill>
                <a:latin typeface="Arial" panose="020B0604020202020204" pitchFamily="34" charset="0"/>
                <a:cs typeface="Arial" panose="020B0604020202020204" pitchFamily="34" charset="0"/>
              </a:rPr>
              <a:t>MassHealth</a:t>
            </a:r>
            <a:r>
              <a:rPr lang="en-US" sz="1800" dirty="0" smtClean="0">
                <a:solidFill>
                  <a:schemeClr val="tx2"/>
                </a:solidFill>
                <a:latin typeface="Arial" panose="020B0604020202020204" pitchFamily="34" charset="0"/>
                <a:cs typeface="Arial" panose="020B0604020202020204" pitchFamily="34" charset="0"/>
              </a:rPr>
              <a:t> Enhanced Eligibility Data (for Government Applicants only)</a:t>
            </a: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639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MA APCD Release 4.0</a:t>
            </a:r>
            <a:br>
              <a:rPr lang="en-US" dirty="0" smtClean="0"/>
            </a:br>
            <a:r>
              <a:rPr lang="en-US" sz="2700" dirty="0" smtClean="0"/>
              <a:t>Updates to the CHIA Website</a:t>
            </a:r>
            <a:endParaRPr lang="en-US" dirty="0"/>
          </a:p>
        </p:txBody>
      </p:sp>
      <p:sp>
        <p:nvSpPr>
          <p:cNvPr id="3" name="Subtitle 2"/>
          <p:cNvSpPr>
            <a:spLocks noGrp="1"/>
          </p:cNvSpPr>
          <p:nvPr>
            <p:ph type="subTitle" idx="1"/>
          </p:nvPr>
        </p:nvSpPr>
        <p:spPr/>
        <p:txBody>
          <a:bodyPr/>
          <a:lstStyle/>
          <a:p>
            <a:r>
              <a:rPr lang="en-US" sz="2400" dirty="0" smtClean="0"/>
              <a:t>Today’s Overview:</a:t>
            </a:r>
          </a:p>
          <a:p>
            <a:pPr marL="342900" indent="-342900">
              <a:buFont typeface="Arial" panose="020B0604020202020204" pitchFamily="34" charset="0"/>
              <a:buChar char="•"/>
            </a:pPr>
            <a:r>
              <a:rPr lang="en-US" sz="2400" dirty="0" smtClean="0"/>
              <a:t>Application documents posted to same place</a:t>
            </a:r>
          </a:p>
          <a:p>
            <a:pPr marL="342900" indent="-342900">
              <a:buFont typeface="Arial" panose="020B0604020202020204" pitchFamily="34" charset="0"/>
              <a:buChar char="•"/>
            </a:pPr>
            <a:r>
              <a:rPr lang="en-US" sz="2400" dirty="0" smtClean="0"/>
              <a:t>MA APCD tab has changed</a:t>
            </a: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Location(s) of Documentation for Gov’t and Non-Gov’t Users</a:t>
            </a: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How to find the Data Submission Guides</a:t>
            </a:r>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539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Home Page</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24" t="8656" r="17989" b="3886"/>
          <a:stretch/>
        </p:blipFill>
        <p:spPr bwMode="auto">
          <a:xfrm>
            <a:off x="1275243" y="2216191"/>
            <a:ext cx="6000627" cy="442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56387" y="1781786"/>
            <a:ext cx="2935162" cy="369332"/>
          </a:xfrm>
          <a:prstGeom prst="rect">
            <a:avLst/>
          </a:prstGeom>
          <a:noFill/>
        </p:spPr>
        <p:txBody>
          <a:bodyPr wrap="none" rtlCol="0">
            <a:spAutoFit/>
          </a:bodyPr>
          <a:lstStyle/>
          <a:p>
            <a:r>
              <a:rPr lang="en-US" dirty="0" smtClean="0">
                <a:hlinkClick r:id="rId4"/>
              </a:rPr>
              <a:t>www.chiamass.gov/ma-apcd</a:t>
            </a:r>
            <a:r>
              <a:rPr lang="en-US" dirty="0" smtClean="0"/>
              <a:t> </a:t>
            </a:r>
            <a:endParaRPr lang="en-US" dirty="0"/>
          </a:p>
        </p:txBody>
      </p:sp>
      <p:sp>
        <p:nvSpPr>
          <p:cNvPr id="6" name="Right Arrow 5"/>
          <p:cNvSpPr/>
          <p:nvPr/>
        </p:nvSpPr>
        <p:spPr>
          <a:xfrm>
            <a:off x="825910" y="2831690"/>
            <a:ext cx="698090" cy="2753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0800000">
            <a:off x="7005482" y="5043951"/>
            <a:ext cx="540775" cy="1966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800000">
            <a:off x="7005481" y="5815783"/>
            <a:ext cx="540775" cy="1966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20438" y="3162577"/>
            <a:ext cx="1303562" cy="400110"/>
          </a:xfrm>
          <a:prstGeom prst="rect">
            <a:avLst/>
          </a:prstGeom>
          <a:noFill/>
        </p:spPr>
        <p:txBody>
          <a:bodyPr wrap="none" rtlCol="0">
            <a:spAutoFit/>
          </a:bodyPr>
          <a:lstStyle/>
          <a:p>
            <a:r>
              <a:rPr lang="en-US" sz="1000" dirty="0" smtClean="0"/>
              <a:t>This tab will bring</a:t>
            </a:r>
          </a:p>
          <a:p>
            <a:r>
              <a:rPr lang="en-US" sz="1000" dirty="0"/>
              <a:t>y</a:t>
            </a:r>
            <a:r>
              <a:rPr lang="en-US" sz="1000" dirty="0" smtClean="0"/>
              <a:t>ou to the homepage</a:t>
            </a:r>
            <a:endParaRPr lang="en-US" sz="1000" dirty="0"/>
          </a:p>
        </p:txBody>
      </p:sp>
      <p:sp>
        <p:nvSpPr>
          <p:cNvPr id="10" name="TextBox 9"/>
          <p:cNvSpPr txBox="1"/>
          <p:nvPr/>
        </p:nvSpPr>
        <p:spPr>
          <a:xfrm>
            <a:off x="7005480" y="4597674"/>
            <a:ext cx="1980029" cy="400110"/>
          </a:xfrm>
          <a:prstGeom prst="rect">
            <a:avLst/>
          </a:prstGeom>
          <a:noFill/>
        </p:spPr>
        <p:txBody>
          <a:bodyPr wrap="none" rtlCol="0">
            <a:spAutoFit/>
          </a:bodyPr>
          <a:lstStyle/>
          <a:p>
            <a:r>
              <a:rPr lang="en-US" sz="1000" dirty="0" smtClean="0"/>
              <a:t>Link to overview of the application</a:t>
            </a:r>
          </a:p>
          <a:p>
            <a:r>
              <a:rPr lang="en-US" sz="1000" dirty="0" smtClean="0"/>
              <a:t> process and application forms</a:t>
            </a:r>
            <a:endParaRPr lang="en-US" sz="1000" dirty="0"/>
          </a:p>
        </p:txBody>
      </p:sp>
      <p:sp>
        <p:nvSpPr>
          <p:cNvPr id="11" name="TextBox 10"/>
          <p:cNvSpPr txBox="1"/>
          <p:nvPr/>
        </p:nvSpPr>
        <p:spPr>
          <a:xfrm>
            <a:off x="6904284" y="5459506"/>
            <a:ext cx="2239716" cy="400110"/>
          </a:xfrm>
          <a:prstGeom prst="rect">
            <a:avLst/>
          </a:prstGeom>
          <a:noFill/>
        </p:spPr>
        <p:txBody>
          <a:bodyPr wrap="none" rtlCol="0">
            <a:spAutoFit/>
          </a:bodyPr>
          <a:lstStyle/>
          <a:p>
            <a:r>
              <a:rPr lang="en-US" sz="1000" dirty="0" smtClean="0"/>
              <a:t>Link to Release 4.0 user documentation</a:t>
            </a:r>
          </a:p>
          <a:p>
            <a:r>
              <a:rPr lang="en-US" sz="1000" dirty="0" smtClean="0"/>
              <a:t>(including </a:t>
            </a:r>
            <a:r>
              <a:rPr lang="en-US" sz="1000" smtClean="0"/>
              <a:t>LDS Specifications)</a:t>
            </a:r>
            <a:endParaRPr lang="en-US" sz="1000" dirty="0"/>
          </a:p>
        </p:txBody>
      </p:sp>
    </p:spTree>
    <p:extLst>
      <p:ext uri="{BB962C8B-B14F-4D97-AF65-F5344CB8AC3E}">
        <p14:creationId xmlns:p14="http://schemas.microsoft.com/office/powerpoint/2010/main" val="1228718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LDS Specifications</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12" b="4643"/>
          <a:stretch/>
        </p:blipFill>
        <p:spPr bwMode="auto">
          <a:xfrm>
            <a:off x="460375" y="2064774"/>
            <a:ext cx="8377084" cy="460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71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Submission Guides</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52" t="8032" r="16993" b="5753"/>
          <a:stretch/>
        </p:blipFill>
        <p:spPr bwMode="auto">
          <a:xfrm>
            <a:off x="1199536" y="2085261"/>
            <a:ext cx="6129430" cy="4569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25996" y="1771954"/>
            <a:ext cx="5276509" cy="369332"/>
          </a:xfrm>
          <a:prstGeom prst="rect">
            <a:avLst/>
          </a:prstGeom>
          <a:noFill/>
        </p:spPr>
        <p:txBody>
          <a:bodyPr wrap="none" rtlCol="0">
            <a:spAutoFit/>
          </a:bodyPr>
          <a:lstStyle/>
          <a:p>
            <a:r>
              <a:rPr lang="en-US" dirty="0" smtClean="0">
                <a:hlinkClick r:id="rId4"/>
              </a:rPr>
              <a:t>www.chiamass.gov/information-for-data-submitters/</a:t>
            </a:r>
            <a:r>
              <a:rPr lang="en-US" dirty="0" smtClean="0"/>
              <a:t> </a:t>
            </a:r>
            <a:endParaRPr lang="en-US" dirty="0"/>
          </a:p>
        </p:txBody>
      </p:sp>
      <p:sp>
        <p:nvSpPr>
          <p:cNvPr id="5" name="Right Arrow 4"/>
          <p:cNvSpPr/>
          <p:nvPr/>
        </p:nvSpPr>
        <p:spPr>
          <a:xfrm rot="16200000">
            <a:off x="3972234" y="3264309"/>
            <a:ext cx="508327" cy="2163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686294" y="4261710"/>
            <a:ext cx="508327" cy="2163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12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Submission Guides</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183" t="9038" r="16973" b="3630"/>
          <a:stretch/>
        </p:blipFill>
        <p:spPr bwMode="auto">
          <a:xfrm>
            <a:off x="1120877" y="1891523"/>
            <a:ext cx="6322142" cy="4578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281948" y="4011561"/>
            <a:ext cx="806245" cy="1690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46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Submission Guides</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06" t="7983" r="15977" b="4450"/>
          <a:stretch/>
        </p:blipFill>
        <p:spPr bwMode="auto">
          <a:xfrm>
            <a:off x="1091381" y="2071657"/>
            <a:ext cx="6472575" cy="468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4290" y="1752290"/>
            <a:ext cx="5006755" cy="369332"/>
          </a:xfrm>
          <a:prstGeom prst="rect">
            <a:avLst/>
          </a:prstGeom>
          <a:noFill/>
        </p:spPr>
        <p:txBody>
          <a:bodyPr wrap="none" rtlCol="0">
            <a:spAutoFit/>
          </a:bodyPr>
          <a:lstStyle/>
          <a:p>
            <a:r>
              <a:rPr lang="en-US" dirty="0" smtClean="0">
                <a:hlinkClick r:id="rId4"/>
              </a:rPr>
              <a:t>www.chiamass.gov/apcd-data-submission-guides/</a:t>
            </a:r>
            <a:r>
              <a:rPr lang="en-US" dirty="0" smtClean="0"/>
              <a:t> </a:t>
            </a:r>
            <a:endParaRPr lang="en-US" dirty="0"/>
          </a:p>
        </p:txBody>
      </p:sp>
    </p:spTree>
    <p:extLst>
      <p:ext uri="{BB962C8B-B14F-4D97-AF65-F5344CB8AC3E}">
        <p14:creationId xmlns:p14="http://schemas.microsoft.com/office/powerpoint/2010/main" val="1689575409"/>
      </p:ext>
    </p:extLst>
  </p:cSld>
  <p:clrMapOvr>
    <a:masterClrMapping/>
  </p:clrMapOvr>
</p:sld>
</file>

<file path=ppt/theme/theme1.xml><?xml version="1.0" encoding="utf-8"?>
<a:theme xmlns:a="http://schemas.openxmlformats.org/drawingml/2006/main" name="content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IT January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HIT January 2014.potx</Template>
  <TotalTime>13163</TotalTime>
  <Words>1166</Words>
  <Application>Microsoft Office PowerPoint</Application>
  <PresentationFormat>On-screen Show (4:3)</PresentationFormat>
  <Paragraphs>151</Paragraphs>
  <Slides>26</Slides>
  <Notes>22</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content option A</vt:lpstr>
      <vt:lpstr>HIT January 2014</vt:lpstr>
      <vt:lpstr>Office Theme</vt:lpstr>
      <vt:lpstr>Monthly MA APCD / Case Mix User Workgroup Webinar</vt:lpstr>
      <vt:lpstr>Agenda</vt:lpstr>
      <vt:lpstr>MA APCD Release 4.0</vt:lpstr>
      <vt:lpstr>MA APCD Release 4.0 Updates to the CHIA Website</vt:lpstr>
      <vt:lpstr>MA APCD Home Page</vt:lpstr>
      <vt:lpstr>LDS Specifications</vt:lpstr>
      <vt:lpstr>Data Submission Guides</vt:lpstr>
      <vt:lpstr>Data Submission Guides</vt:lpstr>
      <vt:lpstr>Data Submission Guides</vt:lpstr>
      <vt:lpstr>MA APCD User Symposium</vt:lpstr>
      <vt:lpstr>Goals of the User Symposium</vt:lpstr>
      <vt:lpstr>Key Takeaways and Recommendations</vt:lpstr>
      <vt:lpstr>Key Takeaways and Recommendations</vt:lpstr>
      <vt:lpstr>Key Takeaways and Recommendations</vt:lpstr>
      <vt:lpstr>Key Takeaways and Recommendations</vt:lpstr>
      <vt:lpstr>Common Application Issues and Questions</vt:lpstr>
      <vt:lpstr>MEIDs for Subsequent Data Requests</vt:lpstr>
      <vt:lpstr>Application Revisions</vt:lpstr>
      <vt:lpstr>Hard Drives</vt:lpstr>
      <vt:lpstr>User Questions</vt:lpstr>
      <vt:lpstr>Question: Why were Discharge Hour and Admission Hour excluded from the Limited Data Set?</vt:lpstr>
      <vt:lpstr>Question: Does CHIA have any data at all on Veterans?</vt:lpstr>
      <vt:lpstr>Question: Does MA APCD cover claims for college students or other young people living in MA, but who are covered by their parent’s out-of-state payers? </vt:lpstr>
      <vt:lpstr>Question: Our project includes linkage of MA APCD inpatient records to pharmacy claims to determine post discharge medication use and we are have been unable to get expected.  Does the Medical Claims and Pharmacy Claims have a low linkage rate? </vt:lpstr>
      <vt:lpstr>Questions?</vt:lpstr>
      <vt:lpstr>Calendar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 Team Meeting</dc:title>
  <dc:creator>Bob Kramer</dc:creator>
  <cp:lastModifiedBy>sysadmin</cp:lastModifiedBy>
  <cp:revision>337</cp:revision>
  <cp:lastPrinted>2015-11-24T17:36:09Z</cp:lastPrinted>
  <dcterms:created xsi:type="dcterms:W3CDTF">2014-04-22T00:14:56Z</dcterms:created>
  <dcterms:modified xsi:type="dcterms:W3CDTF">2015-11-24T20:53:35Z</dcterms:modified>
</cp:coreProperties>
</file>