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Lst>
  <p:notesMasterIdLst>
    <p:notesMasterId r:id="rId18"/>
  </p:notesMasterIdLst>
  <p:handoutMasterIdLst>
    <p:handoutMasterId r:id="rId19"/>
  </p:handoutMasterIdLst>
  <p:sldIdLst>
    <p:sldId id="259" r:id="rId3"/>
    <p:sldId id="274" r:id="rId4"/>
    <p:sldId id="343" r:id="rId5"/>
    <p:sldId id="351" r:id="rId6"/>
    <p:sldId id="352" r:id="rId7"/>
    <p:sldId id="336" r:id="rId8"/>
    <p:sldId id="407" r:id="rId9"/>
    <p:sldId id="408" r:id="rId10"/>
    <p:sldId id="409" r:id="rId11"/>
    <p:sldId id="410" r:id="rId12"/>
    <p:sldId id="411" r:id="rId13"/>
    <p:sldId id="306" r:id="rId14"/>
    <p:sldId id="358" r:id="rId15"/>
    <p:sldId id="366" r:id="rId16"/>
    <p:sldId id="328"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yeth, Amy" initials="WA" lastIdx="10" clrIdx="0">
    <p:extLst>
      <p:ext uri="{19B8F6BF-5375-455C-9EA6-DF929625EA0E}">
        <p15:presenceInfo xmlns:p15="http://schemas.microsoft.com/office/powerpoint/2012/main" userId="S-1-5-21-320818509-2549926932-657949529-2110" providerId="AD"/>
      </p:ext>
    </p:extLst>
  </p:cmAuthor>
  <p:cmAuthor id="2" name="Curley, Scott" initials="CS" lastIdx="2" clrIdx="1">
    <p:extLst>
      <p:ext uri="{19B8F6BF-5375-455C-9EA6-DF929625EA0E}">
        <p15:presenceInfo xmlns:p15="http://schemas.microsoft.com/office/powerpoint/2012/main" userId="S-1-5-21-320818509-2549926932-657949529-17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5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45" autoAdjust="0"/>
    <p:restoredTop sz="96327" autoAdjust="0"/>
  </p:normalViewPr>
  <p:slideViewPr>
    <p:cSldViewPr snapToGrid="0" snapToObjects="1" showGuides="1">
      <p:cViewPr varScale="1">
        <p:scale>
          <a:sx n="128" d="100"/>
          <a:sy n="128" d="100"/>
        </p:scale>
        <p:origin x="1768"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200" baseline="0" dirty="0"/>
              <a:t>Fig 1. Percent PCP ID (ME046) Complete</a:t>
            </a:r>
          </a:p>
        </c:rich>
      </c:tx>
      <c:overlay val="0"/>
      <c:spPr>
        <a:noFill/>
        <a:ln>
          <a:noFill/>
        </a:ln>
        <a:effectLst/>
      </c:spPr>
      <c:txPr>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 PCP (ME046) Complete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Sheet1!$A$2:$A$7</c:f>
              <c:numCache>
                <c:formatCode>General</c:formatCode>
                <c:ptCount val="6"/>
                <c:pt idx="0">
                  <c:v>2014</c:v>
                </c:pt>
                <c:pt idx="1">
                  <c:v>2015</c:v>
                </c:pt>
                <c:pt idx="2">
                  <c:v>2016</c:v>
                </c:pt>
                <c:pt idx="3">
                  <c:v>2017</c:v>
                </c:pt>
                <c:pt idx="4">
                  <c:v>2018</c:v>
                </c:pt>
                <c:pt idx="5">
                  <c:v>2019</c:v>
                </c:pt>
              </c:numCache>
            </c:numRef>
          </c:cat>
          <c:val>
            <c:numRef>
              <c:f>Sheet1!$B$2:$B$7</c:f>
              <c:numCache>
                <c:formatCode>0.0%</c:formatCode>
                <c:ptCount val="6"/>
                <c:pt idx="0">
                  <c:v>0.81642595932378836</c:v>
                </c:pt>
                <c:pt idx="1">
                  <c:v>0.95027330069553562</c:v>
                </c:pt>
                <c:pt idx="2">
                  <c:v>0.95060974090906658</c:v>
                </c:pt>
                <c:pt idx="3">
                  <c:v>0.93802029961275635</c:v>
                </c:pt>
                <c:pt idx="4">
                  <c:v>0.93621600444750175</c:v>
                </c:pt>
                <c:pt idx="5">
                  <c:v>0.94264297010380727</c:v>
                </c:pt>
              </c:numCache>
            </c:numRef>
          </c:val>
          <c:extLst>
            <c:ext xmlns:c16="http://schemas.microsoft.com/office/drawing/2014/chart" uri="{C3380CC4-5D6E-409C-BE32-E72D297353CC}">
              <c16:uniqueId val="{00000000-990E-4681-8FEF-FB187CE437F4}"/>
            </c:ext>
          </c:extLst>
        </c:ser>
        <c:dLbls>
          <c:dLblPos val="outEnd"/>
          <c:showLegendKey val="0"/>
          <c:showVal val="1"/>
          <c:showCatName val="0"/>
          <c:showSerName val="0"/>
          <c:showPercent val="0"/>
          <c:showBubbleSize val="0"/>
        </c:dLbls>
        <c:gapWidth val="115"/>
        <c:overlap val="-20"/>
        <c:axId val="668455424"/>
        <c:axId val="668459584"/>
      </c:barChart>
      <c:catAx>
        <c:axId val="668455424"/>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668459584"/>
        <c:crosses val="autoZero"/>
        <c:auto val="1"/>
        <c:lblAlgn val="ctr"/>
        <c:lblOffset val="100"/>
        <c:noMultiLvlLbl val="0"/>
      </c:catAx>
      <c:valAx>
        <c:axId val="668459584"/>
        <c:scaling>
          <c:orientation val="minMax"/>
          <c:min val="0.75000000000000011"/>
        </c:scaling>
        <c:delete val="0"/>
        <c:axPos val="b"/>
        <c:majorGridlines>
          <c:spPr>
            <a:ln w="9525" cap="flat" cmpd="sng" algn="ctr">
              <a:solidFill>
                <a:schemeClr val="lt1">
                  <a:lumMod val="95000"/>
                  <a:alpha val="1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668455424"/>
        <c:crosses val="autoZero"/>
        <c:crossBetween val="between"/>
        <c:majorUnit val="2.5000000000000005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200" dirty="0"/>
              <a:t>Fig 2. Percent Attributed PCP ID (ME124) Complete</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 Attributed PCP (ME124) Complete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Sheet1!$A$2:$A$7</c:f>
              <c:numCache>
                <c:formatCode>General</c:formatCode>
                <c:ptCount val="6"/>
                <c:pt idx="0">
                  <c:v>2014</c:v>
                </c:pt>
                <c:pt idx="1">
                  <c:v>2015</c:v>
                </c:pt>
                <c:pt idx="2">
                  <c:v>2016</c:v>
                </c:pt>
                <c:pt idx="3">
                  <c:v>2017</c:v>
                </c:pt>
                <c:pt idx="4">
                  <c:v>2018</c:v>
                </c:pt>
                <c:pt idx="5">
                  <c:v>2019</c:v>
                </c:pt>
              </c:numCache>
            </c:numRef>
          </c:cat>
          <c:val>
            <c:numRef>
              <c:f>Sheet1!$B$2:$B$7</c:f>
              <c:numCache>
                <c:formatCode>0.0%</c:formatCode>
                <c:ptCount val="6"/>
                <c:pt idx="0">
                  <c:v>0.176441622535156</c:v>
                </c:pt>
                <c:pt idx="1">
                  <c:v>0.17907732332136483</c:v>
                </c:pt>
                <c:pt idx="2">
                  <c:v>0.12166505255046084</c:v>
                </c:pt>
                <c:pt idx="3">
                  <c:v>0.18679763591197016</c:v>
                </c:pt>
                <c:pt idx="4">
                  <c:v>0.18091039096007788</c:v>
                </c:pt>
                <c:pt idx="5">
                  <c:v>8.5146430413839791E-2</c:v>
                </c:pt>
              </c:numCache>
            </c:numRef>
          </c:val>
          <c:extLst>
            <c:ext xmlns:c16="http://schemas.microsoft.com/office/drawing/2014/chart" uri="{C3380CC4-5D6E-409C-BE32-E72D297353CC}">
              <c16:uniqueId val="{00000000-B441-47BE-81FB-F25550D8327D}"/>
            </c:ext>
          </c:extLst>
        </c:ser>
        <c:dLbls>
          <c:dLblPos val="outEnd"/>
          <c:showLegendKey val="0"/>
          <c:showVal val="1"/>
          <c:showCatName val="0"/>
          <c:showSerName val="0"/>
          <c:showPercent val="0"/>
          <c:showBubbleSize val="0"/>
        </c:dLbls>
        <c:gapWidth val="115"/>
        <c:overlap val="-20"/>
        <c:axId val="668455424"/>
        <c:axId val="668459584"/>
      </c:barChart>
      <c:catAx>
        <c:axId val="668455424"/>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668459584"/>
        <c:crosses val="autoZero"/>
        <c:auto val="1"/>
        <c:lblAlgn val="ctr"/>
        <c:lblOffset val="100"/>
        <c:noMultiLvlLbl val="0"/>
      </c:catAx>
      <c:valAx>
        <c:axId val="668459584"/>
        <c:scaling>
          <c:orientation val="minMax"/>
          <c:max val="0.2"/>
          <c:min val="7.5000000000000011E-2"/>
        </c:scaling>
        <c:delete val="0"/>
        <c:axPos val="b"/>
        <c:majorGridlines>
          <c:spPr>
            <a:ln w="9525" cap="flat" cmpd="sng" algn="ctr">
              <a:solidFill>
                <a:schemeClr val="lt1">
                  <a:lumMod val="95000"/>
                  <a:alpha val="1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668455424"/>
        <c:crosses val="autoZero"/>
        <c:crossBetween val="between"/>
        <c:majorUnit val="2.0000000000000004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4B5B5A-35CA-47A7-A939-85D0392BE8B0}" type="datetimeFigureOut">
              <a:rPr lang="en-US" smtClean="0"/>
              <a:t>8/23/22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031CC-D268-4AB4-ADE9-6A894518A811}" type="slidenum">
              <a:rPr lang="en-US" smtClean="0"/>
              <a:t>‹#›</a:t>
            </a:fld>
            <a:endParaRPr lang="en-US" dirty="0"/>
          </a:p>
        </p:txBody>
      </p:sp>
    </p:spTree>
    <p:extLst>
      <p:ext uri="{BB962C8B-B14F-4D97-AF65-F5344CB8AC3E}">
        <p14:creationId xmlns:p14="http://schemas.microsoft.com/office/powerpoint/2010/main" val="3030819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8486FE-A5DD-4311-AFBA-6655621CCDF4}" type="datetimeFigureOut">
              <a:rPr lang="en-US" smtClean="0"/>
              <a:t>8/23/22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C809B1-F9BB-4DFF-A65F-C33C0E523AA7}" type="slidenum">
              <a:rPr lang="en-US" smtClean="0"/>
              <a:t>‹#›</a:t>
            </a:fld>
            <a:endParaRPr lang="en-US" dirty="0"/>
          </a:p>
        </p:txBody>
      </p:sp>
    </p:spTree>
    <p:extLst>
      <p:ext uri="{BB962C8B-B14F-4D97-AF65-F5344CB8AC3E}">
        <p14:creationId xmlns:p14="http://schemas.microsoft.com/office/powerpoint/2010/main" val="52053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2</a:t>
            </a:fld>
            <a:endParaRPr lang="en-US" dirty="0"/>
          </a:p>
        </p:txBody>
      </p:sp>
    </p:spTree>
    <p:extLst>
      <p:ext uri="{BB962C8B-B14F-4D97-AF65-F5344CB8AC3E}">
        <p14:creationId xmlns:p14="http://schemas.microsoft.com/office/powerpoint/2010/main" val="269028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5</a:t>
            </a:fld>
            <a:endParaRPr lang="en-US" dirty="0"/>
          </a:p>
        </p:txBody>
      </p:sp>
    </p:spTree>
    <p:extLst>
      <p:ext uri="{BB962C8B-B14F-4D97-AF65-F5344CB8AC3E}">
        <p14:creationId xmlns:p14="http://schemas.microsoft.com/office/powerpoint/2010/main" val="4050608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219084-C52A-F94C-A0C4-07451512D6CE}" type="datetimeFigureOut">
              <a:rPr lang="en-US" smtClean="0"/>
              <a:t>8/23/22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79797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8/23/22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92712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8/23/22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9749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8/23/22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239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8/23/22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568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8/23/22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7428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8/23/22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564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201A65-34FF-4624-A5E9-3E638541810D}" type="datetimeFigureOut">
              <a:rPr lang="en-US" smtClean="0">
                <a:solidFill>
                  <a:prstClr val="black">
                    <a:tint val="75000"/>
                  </a:prstClr>
                </a:solidFill>
              </a:rPr>
              <a:pPr/>
              <a:t>8/23/22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0643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201A65-34FF-4624-A5E9-3E638541810D}" type="datetimeFigureOut">
              <a:rPr lang="en-US" smtClean="0">
                <a:solidFill>
                  <a:prstClr val="black">
                    <a:tint val="75000"/>
                  </a:prstClr>
                </a:solidFill>
              </a:rPr>
              <a:pPr/>
              <a:t>8/23/22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6001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201A65-34FF-4624-A5E9-3E638541810D}" type="datetimeFigureOut">
              <a:rPr lang="en-US" smtClean="0">
                <a:solidFill>
                  <a:prstClr val="black">
                    <a:tint val="75000"/>
                  </a:prstClr>
                </a:solidFill>
              </a:rPr>
              <a:pPr/>
              <a:t>8/23/22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856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8/23/22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4343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8/23/22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064529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8/23/22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410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8/23/22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7796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8/23/22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4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219084-C52A-F94C-A0C4-07451512D6CE}" type="datetimeFigureOut">
              <a:rPr lang="en-US" smtClean="0"/>
              <a:t>8/23/22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14425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219084-C52A-F94C-A0C4-07451512D6CE}" type="datetimeFigureOut">
              <a:rPr lang="en-US" smtClean="0"/>
              <a:t>8/23/22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56044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219084-C52A-F94C-A0C4-07451512D6CE}" type="datetimeFigureOut">
              <a:rPr lang="en-US" smtClean="0"/>
              <a:t>8/23/22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30072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219084-C52A-F94C-A0C4-07451512D6CE}" type="datetimeFigureOut">
              <a:rPr lang="en-US" smtClean="0"/>
              <a:t>8/23/22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37997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19084-C52A-F94C-A0C4-07451512D6CE}" type="datetimeFigureOut">
              <a:rPr lang="en-US" smtClean="0"/>
              <a:t>8/23/22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4509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8/23/22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5329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8/23/22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66687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19084-C52A-F94C-A0C4-07451512D6CE}" type="datetimeFigureOut">
              <a:rPr lang="en-US" smtClean="0"/>
              <a:t>8/23/22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6123-CB18-7F45-A55A-50B480F99457}" type="slidenum">
              <a:rPr lang="en-US" smtClean="0"/>
              <a:t>‹#›</a:t>
            </a:fld>
            <a:endParaRPr lang="en-US" dirty="0"/>
          </a:p>
        </p:txBody>
      </p:sp>
    </p:spTree>
    <p:extLst>
      <p:ext uri="{BB962C8B-B14F-4D97-AF65-F5344CB8AC3E}">
        <p14:creationId xmlns:p14="http://schemas.microsoft.com/office/powerpoint/2010/main" val="439908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1201A65-34FF-4624-A5E9-3E638541810D}" type="datetimeFigureOut">
              <a:rPr lang="en-US" smtClean="0">
                <a:solidFill>
                  <a:prstClr val="black">
                    <a:tint val="75000"/>
                  </a:prstClr>
                </a:solidFill>
              </a:rPr>
              <a:pPr defTabSz="914400"/>
              <a:t>8/23/22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130F4A9-C1E7-4F0E-ABE5-F714C882C8A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6731914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chiamass.gov/resultant-research-using-chia-dat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casemix.data@state.ma.us" TargetMode="External"/><Relationship Id="rId2" Type="http://schemas.openxmlformats.org/officeDocument/2006/relationships/hyperlink" Target="mailto:apcd.data@state.ma.us" TargetMode="Externa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hiamass.gov/status-of-data-reques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61229"/>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200" dirty="0">
                <a:latin typeface="Arial" charset="0"/>
                <a:ea typeface="Arial" charset="0"/>
                <a:cs typeface="Arial" charset="0"/>
              </a:rPr>
              <a:t>CHIA user workgroup</a:t>
            </a:r>
          </a:p>
        </p:txBody>
      </p:sp>
      <p:sp>
        <p:nvSpPr>
          <p:cNvPr id="5" name="Text Placeholder 2"/>
          <p:cNvSpPr txBox="1">
            <a:spLocks/>
          </p:cNvSpPr>
          <p:nvPr/>
        </p:nvSpPr>
        <p:spPr>
          <a:xfrm>
            <a:off x="685799" y="5698557"/>
            <a:ext cx="7626781" cy="522287"/>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Tx/>
              <a:buNone/>
              <a:defRPr sz="200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chemeClr val="accent1"/>
              </a:buClr>
              <a:buFont typeface="Wingdings" panose="05000000000000000000"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60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l"/>
            <a:r>
              <a:rPr lang="en-US" sz="1400" kern="0" spc="200" dirty="0">
                <a:solidFill>
                  <a:schemeClr val="accent4"/>
                </a:solidFill>
                <a:latin typeface="Arial Narrow" charset="0"/>
                <a:ea typeface="Arial Narrow" charset="0"/>
                <a:cs typeface="Arial Narrow" charset="0"/>
              </a:rPr>
              <a:t>CENTER FOR HEALTH INFORMATION AND ANALYSIS</a:t>
            </a:r>
          </a:p>
        </p:txBody>
      </p:sp>
      <p:sp>
        <p:nvSpPr>
          <p:cNvPr id="6" name="Title 1"/>
          <p:cNvSpPr txBox="1">
            <a:spLocks/>
          </p:cNvSpPr>
          <p:nvPr/>
        </p:nvSpPr>
        <p:spPr>
          <a:xfrm>
            <a:off x="685800" y="3375025"/>
            <a:ext cx="7772400" cy="1425575"/>
          </a:xfrm>
          <a:prstGeom prst="rect">
            <a:avLst/>
          </a:prstGeom>
        </p:spPr>
        <p:txBody>
          <a:bodyPr vert="horz" lIns="91440" tIns="45720" rIns="91440" bIns="45720" rtlCol="0" anchor="t">
            <a:normAutofit lnSpcReduction="10000"/>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pPr>
              <a:lnSpc>
                <a:spcPct val="130000"/>
              </a:lnSpc>
            </a:pPr>
            <a:r>
              <a:rPr lang="en-US" sz="1800" b="0" cap="none" spc="20" dirty="0">
                <a:solidFill>
                  <a:schemeClr val="accent4"/>
                </a:solidFill>
                <a:latin typeface="Arial" charset="0"/>
                <a:ea typeface="Arial" charset="0"/>
                <a:cs typeface="Arial" charset="0"/>
              </a:rPr>
              <a:t>Don Kirkwood (Manager of Data Release and Procurement)</a:t>
            </a:r>
          </a:p>
          <a:p>
            <a:pPr>
              <a:lnSpc>
                <a:spcPct val="130000"/>
              </a:lnSpc>
            </a:pPr>
            <a:r>
              <a:rPr lang="en-US" sz="1800" b="0" cap="none" spc="20" dirty="0">
                <a:solidFill>
                  <a:schemeClr val="accent4"/>
                </a:solidFill>
                <a:latin typeface="Arial" charset="0"/>
                <a:ea typeface="Arial" charset="0"/>
                <a:cs typeface="Arial" charset="0"/>
              </a:rPr>
              <a:t>Sylvia Hobbs (Manager of User Support)</a:t>
            </a:r>
          </a:p>
          <a:p>
            <a:pPr>
              <a:lnSpc>
                <a:spcPct val="130000"/>
              </a:lnSpc>
            </a:pPr>
            <a:r>
              <a:rPr lang="en-US" sz="1800" b="0" cap="none" spc="20" dirty="0">
                <a:solidFill>
                  <a:schemeClr val="accent4"/>
                </a:solidFill>
                <a:latin typeface="Arial" charset="0"/>
                <a:ea typeface="Arial" charset="0"/>
                <a:cs typeface="Arial" charset="0"/>
              </a:rPr>
              <a:t>Scott Curley (Manager Privacy &amp; Compliance)</a:t>
            </a:r>
          </a:p>
          <a:p>
            <a:pPr>
              <a:lnSpc>
                <a:spcPct val="130000"/>
              </a:lnSpc>
            </a:pPr>
            <a:r>
              <a:rPr lang="en-US" sz="1800" b="0" cap="none" spc="20" dirty="0">
                <a:solidFill>
                  <a:schemeClr val="bg2">
                    <a:lumMod val="50000"/>
                  </a:schemeClr>
                </a:solidFill>
                <a:latin typeface="Arial" charset="0"/>
                <a:ea typeface="Arial" charset="0"/>
                <a:cs typeface="Arial" charset="0"/>
              </a:rPr>
              <a:t>August 23, 2022</a:t>
            </a:r>
          </a:p>
        </p:txBody>
      </p:sp>
      <p:pic>
        <p:nvPicPr>
          <p:cNvPr id="7" name="Picture 6"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905" y="5464598"/>
            <a:ext cx="756246" cy="756246"/>
          </a:xfrm>
          <a:prstGeom prst="rect">
            <a:avLst/>
          </a:prstGeom>
        </p:spPr>
      </p:pic>
      <p:cxnSp>
        <p:nvCxnSpPr>
          <p:cNvPr id="8" name="Straight Connector 7"/>
          <p:cNvCxnSpPr/>
          <p:nvPr/>
        </p:nvCxnSpPr>
        <p:spPr>
          <a:xfrm>
            <a:off x="809705" y="3009398"/>
            <a:ext cx="7648495" cy="0"/>
          </a:xfrm>
          <a:prstGeom prst="line">
            <a:avLst/>
          </a:prstGeom>
          <a:ln w="19050" cmpd="sng">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388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BE33DB-EFB7-8527-0D2D-1C5B98139177}"/>
              </a:ext>
            </a:extLst>
          </p:cNvPr>
          <p:cNvSpPr/>
          <p:nvPr/>
        </p:nvSpPr>
        <p:spPr>
          <a:xfrm>
            <a:off x="6510968" y="42136"/>
            <a:ext cx="2633032" cy="707886"/>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0"/>
                <a:solidFill>
                  <a:srgbClr val="5B9BD5"/>
                </a:solidFill>
                <a:effectLst>
                  <a:outerShdw blurRad="38100" dist="25400" dir="5400000" algn="ctr" rotWithShape="0">
                    <a:srgbClr val="6E747A">
                      <a:alpha val="43000"/>
                    </a:srgbClr>
                  </a:outerShdw>
                </a:effectLst>
                <a:uLnTx/>
                <a:uFillTx/>
                <a:latin typeface="Calibri" panose="020F0502020204030204"/>
                <a:ea typeface="+mn-ea"/>
                <a:cs typeface="+mn-cs"/>
              </a:rPr>
              <a:t>PROVIDER EXTERNAL LINKAGE DATA</a:t>
            </a:r>
          </a:p>
        </p:txBody>
      </p:sp>
      <p:pic>
        <p:nvPicPr>
          <p:cNvPr id="3074" name="Picture 2" descr="Data link - Free interface icons">
            <a:extLst>
              <a:ext uri="{FF2B5EF4-FFF2-40B4-BE49-F238E27FC236}">
                <a16:creationId xmlns:a16="http://schemas.microsoft.com/office/drawing/2014/main" id="{870E7EE6-571D-0658-C322-FB3F72A4A1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78" y="750022"/>
            <a:ext cx="1240725" cy="10772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B9D8437-299E-3A63-0C39-20CAB5228E84}"/>
              </a:ext>
            </a:extLst>
          </p:cNvPr>
          <p:cNvSpPr txBox="1"/>
          <p:nvPr/>
        </p:nvSpPr>
        <p:spPr>
          <a:xfrm>
            <a:off x="145355" y="105288"/>
            <a:ext cx="6453749"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The MA APCD LDS Provider Table only contains twelve (12) data elements (see Table below).  For this reason, many data applicants request the national provider ID  (NPI) for the purposes of linking it to provider to external repositories. CMS provides the following definition and explanation of the NPI. </a:t>
            </a:r>
          </a:p>
        </p:txBody>
      </p:sp>
      <p:sp>
        <p:nvSpPr>
          <p:cNvPr id="8" name="TextBox 7">
            <a:extLst>
              <a:ext uri="{FF2B5EF4-FFF2-40B4-BE49-F238E27FC236}">
                <a16:creationId xmlns:a16="http://schemas.microsoft.com/office/drawing/2014/main" id="{EC3B32B3-B50B-D806-C6CE-C873E424A1B3}"/>
              </a:ext>
            </a:extLst>
          </p:cNvPr>
          <p:cNvSpPr txBox="1"/>
          <p:nvPr/>
        </p:nvSpPr>
        <p:spPr>
          <a:xfrm>
            <a:off x="103992" y="1180474"/>
            <a:ext cx="7540439" cy="2164695"/>
          </a:xfrm>
          <a:prstGeom prst="rect">
            <a:avLst/>
          </a:prstGeom>
          <a:noFill/>
        </p:spPr>
        <p:txBody>
          <a:bodyPr wrap="square">
            <a:spAutoFit/>
          </a:bodyPr>
          <a:lstStyle/>
          <a:p>
            <a:pPr marL="342900" marR="0" lvl="1" indent="-342900" algn="l" defTabSz="457200" rtl="0" eaLnBrk="1" fontAlgn="auto" latinLnBrk="0" hangingPunct="1">
              <a:lnSpc>
                <a:spcPct val="100000"/>
              </a:lnSpc>
              <a:spcBef>
                <a:spcPts val="1200"/>
              </a:spcBef>
              <a:spcAft>
                <a:spcPts val="200"/>
              </a:spcAft>
              <a:buClrTx/>
              <a:buSzPct val="100000"/>
              <a:buFontTx/>
              <a:buNone/>
              <a:tabLst/>
              <a:defRPr/>
            </a:pPr>
            <a:r>
              <a:rPr kumimoji="0" lang="en-US" sz="1200" b="1"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What is a </a:t>
            </a:r>
            <a:r>
              <a:rPr kumimoji="0" lang="en-US" sz="1200" b="1"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National Provider Identifier (NPI)</a:t>
            </a:r>
          </a:p>
          <a:p>
            <a:pPr marL="800100" marR="0" lvl="2" indent="-342900" algn="l" defTabSz="457200" rtl="0" eaLnBrk="1" fontAlgn="auto" latinLnBrk="0" hangingPunct="1">
              <a:lnSpc>
                <a:spcPct val="100000"/>
              </a:lnSpc>
              <a:spcBef>
                <a:spcPts val="600"/>
              </a:spcBef>
              <a:spcAft>
                <a:spcPts val="0"/>
              </a:spcAft>
              <a:buClr>
                <a:srgbClr val="E7E6E6">
                  <a:lumMod val="25000"/>
                </a:srgbClr>
              </a:buClr>
              <a:buSzPct val="100000"/>
              <a:buFontTx/>
              <a:buNone/>
              <a:tabLst/>
              <a:defRPr/>
            </a:pPr>
            <a:r>
              <a:rPr kumimoji="0" lang="en-US"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The Health Insurance Portability and Accountability Act of 1996 (HIPAA) specifies the set of providers that must have NPIs as those that execute HIPAA transactions (i.e., only some Medicaid/CHIP “providers” have NPIs)</a:t>
            </a:r>
          </a:p>
          <a:p>
            <a:pPr marL="800100" marR="0" lvl="2" indent="-342900" algn="l" defTabSz="457200" rtl="0" eaLnBrk="1" fontAlgn="auto" latinLnBrk="0" hangingPunct="1">
              <a:lnSpc>
                <a:spcPct val="100000"/>
              </a:lnSpc>
              <a:spcBef>
                <a:spcPts val="600"/>
              </a:spcBef>
              <a:spcAft>
                <a:spcPts val="0"/>
              </a:spcAft>
              <a:buClr>
                <a:srgbClr val="E7E6E6">
                  <a:lumMod val="25000"/>
                </a:srgbClr>
              </a:buClr>
              <a:buSzPct val="100000"/>
              <a:buFontTx/>
              <a:buNone/>
              <a:tabLst/>
              <a:defRPr/>
            </a:pPr>
            <a:r>
              <a:rPr kumimoji="0" lang="en-US"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The NPI is a 10-digit national identifier assigned by the National Plan and Provider Enumeration System (NPPES)</a:t>
            </a:r>
          </a:p>
          <a:p>
            <a:pPr marL="800100" marR="0" lvl="2" indent="-342900" algn="l" defTabSz="457200" rtl="0" eaLnBrk="1" fontAlgn="auto" latinLnBrk="0" hangingPunct="1">
              <a:lnSpc>
                <a:spcPct val="100000"/>
              </a:lnSpc>
              <a:spcBef>
                <a:spcPts val="600"/>
              </a:spcBef>
              <a:spcAft>
                <a:spcPts val="0"/>
              </a:spcAft>
              <a:buClr>
                <a:srgbClr val="E7E6E6">
                  <a:lumMod val="25000"/>
                </a:srgbClr>
              </a:buClr>
              <a:buSzPct val="100000"/>
              <a:buFontTx/>
              <a:buNone/>
              <a:tabLst/>
              <a:defRPr/>
            </a:pPr>
            <a:r>
              <a:rPr kumimoji="0" lang="en-US" sz="1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NPPES Type 1 NPI </a:t>
            </a:r>
            <a:r>
              <a:rPr kumimoji="0" lang="en-US"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Individual Practitioners </a:t>
            </a:r>
          </a:p>
          <a:p>
            <a:pPr marL="800100" marR="0" lvl="2" indent="-342900" algn="l" defTabSz="457200" rtl="0" eaLnBrk="1" fontAlgn="auto" latinLnBrk="0" hangingPunct="1">
              <a:lnSpc>
                <a:spcPct val="100000"/>
              </a:lnSpc>
              <a:spcBef>
                <a:spcPts val="600"/>
              </a:spcBef>
              <a:spcAft>
                <a:spcPts val="0"/>
              </a:spcAft>
              <a:buClr>
                <a:srgbClr val="E7E6E6">
                  <a:lumMod val="25000"/>
                </a:srgbClr>
              </a:buClr>
              <a:buSzPct val="100000"/>
              <a:buFontTx/>
              <a:buNone/>
              <a:tabLst/>
              <a:defRPr/>
            </a:pPr>
            <a:r>
              <a:rPr kumimoji="0" lang="en-US" sz="1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NPPES Type 2 NPI </a:t>
            </a:r>
            <a:r>
              <a:rPr kumimoji="0" lang="en-US"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Organizational Providers and their </a:t>
            </a:r>
            <a:r>
              <a:rPr kumimoji="0" lang="en-US" sz="12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sub-parts</a:t>
            </a:r>
          </a:p>
          <a:p>
            <a:pPr marL="800100" marR="0" lvl="2" indent="-342900" algn="l" defTabSz="457200" rtl="0" eaLnBrk="1" fontAlgn="auto" latinLnBrk="0" hangingPunct="1">
              <a:lnSpc>
                <a:spcPct val="100000"/>
              </a:lnSpc>
              <a:spcBef>
                <a:spcPts val="600"/>
              </a:spcBef>
              <a:spcAft>
                <a:spcPts val="0"/>
              </a:spcAft>
              <a:buClr>
                <a:srgbClr val="E7E6E6">
                  <a:lumMod val="25000"/>
                </a:srgbClr>
              </a:buClr>
              <a:buSzPct val="100000"/>
              <a:buFontTx/>
              <a:buNone/>
              <a:tabLst/>
              <a:defRPr/>
            </a:pPr>
            <a:r>
              <a:rPr kumimoji="0" lang="en-US"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The same organizational unit (i.e., acute care hospital) can have more than one NPI.</a:t>
            </a:r>
          </a:p>
        </p:txBody>
      </p:sp>
      <p:sp>
        <p:nvSpPr>
          <p:cNvPr id="12" name="TextBox 11">
            <a:extLst>
              <a:ext uri="{FF2B5EF4-FFF2-40B4-BE49-F238E27FC236}">
                <a16:creationId xmlns:a16="http://schemas.microsoft.com/office/drawing/2014/main" id="{D3F358F5-8825-36D0-01DF-FB0939F588D8}"/>
              </a:ext>
            </a:extLst>
          </p:cNvPr>
          <p:cNvSpPr txBox="1"/>
          <p:nvPr/>
        </p:nvSpPr>
        <p:spPr>
          <a:xfrm>
            <a:off x="214159" y="3429000"/>
            <a:ext cx="5047107" cy="2924903"/>
          </a:xfrm>
          <a:prstGeom prst="rect">
            <a:avLst/>
          </a:prstGeom>
          <a:noFill/>
        </p:spPr>
        <p:txBody>
          <a:bodyPr wrap="square">
            <a:spAutoFit/>
          </a:bodyPr>
          <a:lstStyle/>
          <a:p>
            <a:pPr marL="342900" marR="0" lvl="1" indent="-342900" algn="l" defTabSz="457200" rtl="0" eaLnBrk="1" fontAlgn="auto" latinLnBrk="0" hangingPunct="1">
              <a:lnSpc>
                <a:spcPct val="120000"/>
              </a:lnSpc>
              <a:spcBef>
                <a:spcPts val="1200"/>
              </a:spcBef>
              <a:spcAft>
                <a:spcPts val="200"/>
              </a:spcAft>
              <a:buClrTx/>
              <a:buSzPct val="100000"/>
              <a:buFontTx/>
              <a:buNone/>
              <a:tabLst/>
              <a:defRPr/>
            </a:pPr>
            <a:r>
              <a:rPr kumimoji="0" lang="en-US" sz="1200" b="1"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Organizational provider sub-parts</a:t>
            </a:r>
          </a:p>
          <a:p>
            <a:pPr marL="800100" marR="0" lvl="2" indent="-342900" algn="l" defTabSz="457200" rtl="0" eaLnBrk="1" fontAlgn="auto" latinLnBrk="0" hangingPunct="1">
              <a:lnSpc>
                <a:spcPct val="100000"/>
              </a:lnSpc>
              <a:spcBef>
                <a:spcPts val="0"/>
              </a:spcBef>
              <a:spcAft>
                <a:spcPts val="0"/>
              </a:spcAft>
              <a:buClr>
                <a:srgbClr val="E7E6E6">
                  <a:lumMod val="25000"/>
                </a:srgbClr>
              </a:buClr>
              <a:buSzPct val="100000"/>
              <a:buFontTx/>
              <a:buNone/>
              <a:tabLst/>
              <a:defRPr/>
            </a:pPr>
            <a:r>
              <a:rPr kumimoji="0" lang="en-US"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“Some organization health care providers are made up of </a:t>
            </a:r>
            <a:r>
              <a:rPr kumimoji="0" lang="en-US" sz="12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components that function somewhat independently from their ‘parent’ organization</a:t>
            </a:r>
            <a:r>
              <a:rPr kumimoji="0" lang="en-US"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These components may furnish different types of health care or have separate physical locations where health care is furnished.  These components and their physical locations are not themselves legal entities but are part of the organization health care provider (which is a legal entity).  The NPI Final Rule refers to the components and locations as </a:t>
            </a:r>
            <a:r>
              <a:rPr kumimoji="0" lang="en-US" sz="12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subparts</a:t>
            </a:r>
            <a:r>
              <a:rPr kumimoji="0" lang="en-US"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(CMS, Medical Learning Network, December 2016 909434)</a:t>
            </a:r>
          </a:p>
          <a:p>
            <a:pPr marL="800100" marR="0" lvl="2" indent="-342900" algn="l" defTabSz="457200" rtl="0" eaLnBrk="1" fontAlgn="auto" latinLnBrk="0" hangingPunct="1">
              <a:lnSpc>
                <a:spcPct val="100000"/>
              </a:lnSpc>
              <a:spcBef>
                <a:spcPts val="0"/>
              </a:spcBef>
              <a:spcAft>
                <a:spcPts val="0"/>
              </a:spcAft>
              <a:buClr>
                <a:srgbClr val="E7E6E6">
                  <a:lumMod val="25000"/>
                </a:srgbClr>
              </a:buClr>
              <a:buSzPct val="100000"/>
              <a:buFontTx/>
              <a:buNone/>
              <a:tabLst/>
              <a:defRPr/>
            </a:pPr>
            <a:r>
              <a:rPr kumimoji="0" lang="en-US"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Stores in a pharmacy chains and departments in hospitals are examples of organizational provider </a:t>
            </a:r>
            <a:r>
              <a:rPr kumimoji="0" lang="en-US" sz="12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sub-parts</a:t>
            </a:r>
          </a:p>
          <a:p>
            <a:pPr marL="800100" marR="0" lvl="2" indent="-342900" algn="l" defTabSz="457200" rtl="0" eaLnBrk="1" fontAlgn="auto" latinLnBrk="0" hangingPunct="1">
              <a:lnSpc>
                <a:spcPct val="100000"/>
              </a:lnSpc>
              <a:spcBef>
                <a:spcPts val="0"/>
              </a:spcBef>
              <a:spcAft>
                <a:spcPts val="0"/>
              </a:spcAft>
              <a:buClr>
                <a:srgbClr val="E7E6E6">
                  <a:lumMod val="25000"/>
                </a:srgbClr>
              </a:buClr>
              <a:buSzPct val="100000"/>
              <a:buFontTx/>
              <a:buNone/>
              <a:tabLst/>
              <a:defRPr/>
            </a:pPr>
            <a:r>
              <a:rPr kumimoji="0" lang="en-US"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Medicare Durable Medical Equipment </a:t>
            </a:r>
            <a:r>
              <a:rPr kumimoji="0" lang="en-US" sz="12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(DME) suppliers must have their own NPI </a:t>
            </a:r>
            <a:r>
              <a:rPr kumimoji="0" lang="en-US"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(i.e., Pharmacy Chain Stores)</a:t>
            </a:r>
          </a:p>
        </p:txBody>
      </p:sp>
      <p:sp>
        <p:nvSpPr>
          <p:cNvPr id="14" name="Rectangle 13">
            <a:extLst>
              <a:ext uri="{FF2B5EF4-FFF2-40B4-BE49-F238E27FC236}">
                <a16:creationId xmlns:a16="http://schemas.microsoft.com/office/drawing/2014/main" id="{28E22E30-244E-01CF-798A-818B5A25096C}"/>
              </a:ext>
            </a:extLst>
          </p:cNvPr>
          <p:cNvSpPr/>
          <p:nvPr/>
        </p:nvSpPr>
        <p:spPr>
          <a:xfrm>
            <a:off x="5316306" y="3306163"/>
            <a:ext cx="3723702" cy="3468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6" name="Table 15">
            <a:extLst>
              <a:ext uri="{FF2B5EF4-FFF2-40B4-BE49-F238E27FC236}">
                <a16:creationId xmlns:a16="http://schemas.microsoft.com/office/drawing/2014/main" id="{F84E5719-6F21-7245-8372-A0201CB74694}"/>
              </a:ext>
            </a:extLst>
          </p:cNvPr>
          <p:cNvGraphicFramePr>
            <a:graphicFrameLocks noGrp="1"/>
          </p:cNvGraphicFramePr>
          <p:nvPr/>
        </p:nvGraphicFramePr>
        <p:xfrm>
          <a:off x="5551641" y="4013044"/>
          <a:ext cx="3378200" cy="2667000"/>
        </p:xfrm>
        <a:graphic>
          <a:graphicData uri="http://schemas.openxmlformats.org/drawingml/2006/table">
            <a:tbl>
              <a:tblPr firstRow="1" firstCol="1" bandRow="1">
                <a:tableStyleId>{5C22544A-7EE6-4342-B048-85BDC9FD1C3A}</a:tableStyleId>
              </a:tblPr>
              <a:tblGrid>
                <a:gridCol w="752666">
                  <a:extLst>
                    <a:ext uri="{9D8B030D-6E8A-4147-A177-3AD203B41FA5}">
                      <a16:colId xmlns:a16="http://schemas.microsoft.com/office/drawing/2014/main" val="833784040"/>
                    </a:ext>
                  </a:extLst>
                </a:gridCol>
                <a:gridCol w="2625534">
                  <a:extLst>
                    <a:ext uri="{9D8B030D-6E8A-4147-A177-3AD203B41FA5}">
                      <a16:colId xmlns:a16="http://schemas.microsoft.com/office/drawing/2014/main" val="3962022077"/>
                    </a:ext>
                  </a:extLst>
                </a:gridCol>
              </a:tblGrid>
              <a:tr h="381000">
                <a:tc>
                  <a:txBody>
                    <a:bodyPr/>
                    <a:lstStyle/>
                    <a:p>
                      <a:pPr marL="0" marR="0" algn="ctr">
                        <a:lnSpc>
                          <a:spcPct val="107000"/>
                        </a:lnSpc>
                        <a:spcBef>
                          <a:spcPts val="0"/>
                        </a:spcBef>
                        <a:spcAft>
                          <a:spcPts val="0"/>
                        </a:spcAft>
                      </a:pPr>
                      <a:r>
                        <a:rPr lang="en-US" sz="1100">
                          <a:effectLst/>
                        </a:rPr>
                        <a:t>Data Element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Data Element Name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201733"/>
                  </a:ext>
                </a:extLst>
              </a:tr>
              <a:tr h="190500">
                <a:tc>
                  <a:txBody>
                    <a:bodyPr/>
                    <a:lstStyle/>
                    <a:p>
                      <a:pPr marL="0" marR="0">
                        <a:lnSpc>
                          <a:spcPct val="107000"/>
                        </a:lnSpc>
                        <a:spcBef>
                          <a:spcPts val="0"/>
                        </a:spcBef>
                        <a:spcAft>
                          <a:spcPts val="0"/>
                        </a:spcAft>
                      </a:pPr>
                      <a:r>
                        <a:rPr lang="en-US" sz="1100">
                          <a:effectLst/>
                        </a:rPr>
                        <a:t>Derived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Release 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49984343"/>
                  </a:ext>
                </a:extLst>
              </a:tr>
              <a:tr h="190500">
                <a:tc>
                  <a:txBody>
                    <a:bodyPr/>
                    <a:lstStyle/>
                    <a:p>
                      <a:pPr marL="0" marR="0">
                        <a:lnSpc>
                          <a:spcPct val="107000"/>
                        </a:lnSpc>
                        <a:spcBef>
                          <a:spcPts val="0"/>
                        </a:spcBef>
                        <a:spcAft>
                          <a:spcPts val="0"/>
                        </a:spcAft>
                      </a:pPr>
                      <a:r>
                        <a:rPr lang="en-US" sz="1100">
                          <a:effectLst/>
                        </a:rPr>
                        <a:t>Derived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Provider Delegate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52120351"/>
                  </a:ext>
                </a:extLst>
              </a:tr>
              <a:tr h="190500">
                <a:tc>
                  <a:txBody>
                    <a:bodyPr/>
                    <a:lstStyle/>
                    <a:p>
                      <a:pPr marL="0" marR="0">
                        <a:lnSpc>
                          <a:spcPct val="107000"/>
                        </a:lnSpc>
                        <a:spcBef>
                          <a:spcPts val="0"/>
                        </a:spcBef>
                        <a:spcAft>
                          <a:spcPts val="0"/>
                        </a:spcAft>
                      </a:pPr>
                      <a:r>
                        <a:rPr lang="en-US" sz="1100">
                          <a:effectLst/>
                        </a:rPr>
                        <a:t>Derived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CMS Provider Type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21159016"/>
                  </a:ext>
                </a:extLst>
              </a:tr>
              <a:tr h="190500">
                <a:tc>
                  <a:txBody>
                    <a:bodyPr/>
                    <a:lstStyle/>
                    <a:p>
                      <a:pPr marL="0" marR="0">
                        <a:lnSpc>
                          <a:spcPct val="107000"/>
                        </a:lnSpc>
                        <a:spcBef>
                          <a:spcPts val="0"/>
                        </a:spcBef>
                        <a:spcAft>
                          <a:spcPts val="0"/>
                        </a:spcAft>
                      </a:pPr>
                      <a:r>
                        <a:rPr lang="en-US" sz="1100">
                          <a:effectLst/>
                        </a:rPr>
                        <a:t>Derived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Submission Year Month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98797373"/>
                  </a:ext>
                </a:extLst>
              </a:tr>
              <a:tr h="190500">
                <a:tc>
                  <a:txBody>
                    <a:bodyPr/>
                    <a:lstStyle/>
                    <a:p>
                      <a:pPr marL="0" marR="0">
                        <a:lnSpc>
                          <a:spcPct val="107000"/>
                        </a:lnSpc>
                        <a:spcBef>
                          <a:spcPts val="0"/>
                        </a:spcBef>
                        <a:spcAft>
                          <a:spcPts val="0"/>
                        </a:spcAft>
                      </a:pPr>
                      <a:r>
                        <a:rPr lang="en-US" sz="1100">
                          <a:effectLst/>
                        </a:rPr>
                        <a:t>Derived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Submission Control 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12880976"/>
                  </a:ext>
                </a:extLst>
              </a:tr>
              <a:tr h="190500">
                <a:tc>
                  <a:txBody>
                    <a:bodyPr/>
                    <a:lstStyle/>
                    <a:p>
                      <a:pPr marL="0" marR="0">
                        <a:lnSpc>
                          <a:spcPct val="107000"/>
                        </a:lnSpc>
                        <a:spcBef>
                          <a:spcPts val="0"/>
                        </a:spcBef>
                        <a:spcAft>
                          <a:spcPts val="0"/>
                        </a:spcAft>
                      </a:pPr>
                      <a:r>
                        <a:rPr lang="en-US" sz="1100">
                          <a:effectLst/>
                        </a:rPr>
                        <a:t>Derived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Provider 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37377772"/>
                  </a:ext>
                </a:extLst>
              </a:tr>
              <a:tr h="190500">
                <a:tc>
                  <a:txBody>
                    <a:bodyPr/>
                    <a:lstStyle/>
                    <a:p>
                      <a:pPr marL="0" marR="0">
                        <a:lnSpc>
                          <a:spcPct val="107000"/>
                        </a:lnSpc>
                        <a:spcBef>
                          <a:spcPts val="0"/>
                        </a:spcBef>
                        <a:spcAft>
                          <a:spcPts val="0"/>
                        </a:spcAft>
                      </a:pPr>
                      <a:r>
                        <a:rPr lang="en-US" sz="1100">
                          <a:effectLst/>
                        </a:rPr>
                        <a:t>PV001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Submitter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26413387"/>
                  </a:ext>
                </a:extLst>
              </a:tr>
              <a:tr h="190500">
                <a:tc>
                  <a:txBody>
                    <a:bodyPr/>
                    <a:lstStyle/>
                    <a:p>
                      <a:pPr marL="0" marR="0">
                        <a:lnSpc>
                          <a:spcPct val="107000"/>
                        </a:lnSpc>
                        <a:spcBef>
                          <a:spcPts val="0"/>
                        </a:spcBef>
                        <a:spcAft>
                          <a:spcPts val="0"/>
                        </a:spcAft>
                      </a:pPr>
                      <a:r>
                        <a:rPr lang="en-US" sz="1100">
                          <a:effectLst/>
                        </a:rPr>
                        <a:t>PV002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Plan Provider 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08716132"/>
                  </a:ext>
                </a:extLst>
              </a:tr>
              <a:tr h="190500">
                <a:tc>
                  <a:txBody>
                    <a:bodyPr/>
                    <a:lstStyle/>
                    <a:p>
                      <a:pPr marL="0" marR="0">
                        <a:lnSpc>
                          <a:spcPct val="107000"/>
                        </a:lnSpc>
                        <a:spcBef>
                          <a:spcPts val="0"/>
                        </a:spcBef>
                        <a:spcAft>
                          <a:spcPts val="0"/>
                        </a:spcAft>
                      </a:pPr>
                      <a:r>
                        <a:rPr lang="en-US" sz="1100">
                          <a:effectLst/>
                        </a:rPr>
                        <a:t>PV015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Provider DOB (Year Only)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28494092"/>
                  </a:ext>
                </a:extLst>
              </a:tr>
              <a:tr h="190500">
                <a:tc>
                  <a:txBody>
                    <a:bodyPr/>
                    <a:lstStyle/>
                    <a:p>
                      <a:pPr marL="0" marR="0">
                        <a:lnSpc>
                          <a:spcPct val="107000"/>
                        </a:lnSpc>
                        <a:spcBef>
                          <a:spcPts val="0"/>
                        </a:spcBef>
                        <a:spcAft>
                          <a:spcPts val="0"/>
                        </a:spcAft>
                      </a:pPr>
                      <a:r>
                        <a:rPr lang="en-US" sz="1100">
                          <a:effectLst/>
                        </a:rPr>
                        <a:t>PV021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ZIP Code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00745321"/>
                  </a:ext>
                </a:extLst>
              </a:tr>
              <a:tr h="190500">
                <a:tc>
                  <a:txBody>
                    <a:bodyPr/>
                    <a:lstStyle/>
                    <a:p>
                      <a:pPr marL="0" marR="0">
                        <a:lnSpc>
                          <a:spcPct val="107000"/>
                        </a:lnSpc>
                        <a:spcBef>
                          <a:spcPts val="0"/>
                        </a:spcBef>
                        <a:spcAft>
                          <a:spcPts val="0"/>
                        </a:spcAft>
                      </a:pPr>
                      <a:r>
                        <a:rPr lang="en-US" sz="1100">
                          <a:effectLst/>
                        </a:rPr>
                        <a:t>PV039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National Provider 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3516084"/>
                  </a:ext>
                </a:extLst>
              </a:tr>
              <a:tr h="190500">
                <a:tc>
                  <a:txBody>
                    <a:bodyPr/>
                    <a:lstStyle/>
                    <a:p>
                      <a:pPr marL="0" marR="0">
                        <a:lnSpc>
                          <a:spcPct val="107000"/>
                        </a:lnSpc>
                        <a:spcBef>
                          <a:spcPts val="0"/>
                        </a:spcBef>
                        <a:spcAft>
                          <a:spcPts val="0"/>
                        </a:spcAft>
                      </a:pPr>
                      <a:r>
                        <a:rPr lang="en-US" sz="1100">
                          <a:effectLst/>
                        </a:rPr>
                        <a:t>PV040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dirty="0">
                          <a:effectLst/>
                        </a:rPr>
                        <a:t>National Provider2 ID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04855057"/>
                  </a:ext>
                </a:extLst>
              </a:tr>
            </a:tbl>
          </a:graphicData>
        </a:graphic>
      </p:graphicFrame>
      <p:sp>
        <p:nvSpPr>
          <p:cNvPr id="17" name="TextBox 16">
            <a:extLst>
              <a:ext uri="{FF2B5EF4-FFF2-40B4-BE49-F238E27FC236}">
                <a16:creationId xmlns:a16="http://schemas.microsoft.com/office/drawing/2014/main" id="{42EDC9E7-36B8-31E9-AAE0-FE27591CC1A9}"/>
              </a:ext>
            </a:extLst>
          </p:cNvPr>
          <p:cNvSpPr txBox="1"/>
          <p:nvPr/>
        </p:nvSpPr>
        <p:spPr>
          <a:xfrm>
            <a:off x="5489056" y="3376973"/>
            <a:ext cx="337820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MA APCD LIMITED DATA SET PROVIDER TABLE</a:t>
            </a:r>
          </a:p>
        </p:txBody>
      </p:sp>
    </p:spTree>
    <p:extLst>
      <p:ext uri="{BB962C8B-B14F-4D97-AF65-F5344CB8AC3E}">
        <p14:creationId xmlns:p14="http://schemas.microsoft.com/office/powerpoint/2010/main" val="3103446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BE33DB-EFB7-8527-0D2D-1C5B98139177}"/>
              </a:ext>
            </a:extLst>
          </p:cNvPr>
          <p:cNvSpPr/>
          <p:nvPr/>
        </p:nvSpPr>
        <p:spPr>
          <a:xfrm>
            <a:off x="6263090" y="66178"/>
            <a:ext cx="2633032" cy="707886"/>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0"/>
                <a:solidFill>
                  <a:srgbClr val="5B9BD5"/>
                </a:solidFill>
                <a:effectLst>
                  <a:outerShdw blurRad="38100" dist="25400" dir="5400000" algn="ctr" rotWithShape="0">
                    <a:srgbClr val="6E747A">
                      <a:alpha val="43000"/>
                    </a:srgbClr>
                  </a:outerShdw>
                </a:effectLst>
                <a:uLnTx/>
                <a:uFillTx/>
                <a:latin typeface="Calibri" panose="020F0502020204030204"/>
                <a:ea typeface="+mn-ea"/>
                <a:cs typeface="+mn-cs"/>
              </a:rPr>
              <a:t>CHALLENGES IN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0"/>
                <a:solidFill>
                  <a:srgbClr val="5B9BD5"/>
                </a:solidFill>
                <a:effectLst>
                  <a:outerShdw blurRad="38100" dist="25400" dir="5400000" algn="ctr" rotWithShape="0">
                    <a:srgbClr val="6E747A">
                      <a:alpha val="43000"/>
                    </a:srgbClr>
                  </a:outerShdw>
                </a:effectLst>
                <a:uLnTx/>
                <a:uFillTx/>
                <a:latin typeface="Calibri" panose="020F0502020204030204"/>
                <a:ea typeface="+mn-ea"/>
                <a:cs typeface="+mn-cs"/>
              </a:rPr>
              <a:t>PROVIDER  LINKAGE </a:t>
            </a:r>
          </a:p>
        </p:txBody>
      </p:sp>
      <p:sp>
        <p:nvSpPr>
          <p:cNvPr id="5" name="TextBox 4">
            <a:extLst>
              <a:ext uri="{FF2B5EF4-FFF2-40B4-BE49-F238E27FC236}">
                <a16:creationId xmlns:a16="http://schemas.microsoft.com/office/drawing/2014/main" id="{7B9D8437-299E-3A63-0C39-20CAB5228E84}"/>
              </a:ext>
            </a:extLst>
          </p:cNvPr>
          <p:cNvSpPr txBox="1"/>
          <p:nvPr/>
        </p:nvSpPr>
        <p:spPr>
          <a:xfrm>
            <a:off x="145355" y="105288"/>
            <a:ext cx="6156295"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There are many challenges linking and identifying relationships between providers and provider care setting locations in linking within the MA APCD and to external data repositories. CHIA’s linking provider IDs were created to reduce these challenges.</a:t>
            </a:r>
          </a:p>
        </p:txBody>
      </p:sp>
      <p:sp>
        <p:nvSpPr>
          <p:cNvPr id="6" name="TextBox 5">
            <a:extLst>
              <a:ext uri="{FF2B5EF4-FFF2-40B4-BE49-F238E27FC236}">
                <a16:creationId xmlns:a16="http://schemas.microsoft.com/office/drawing/2014/main" id="{BCE04816-427F-7C2D-4C49-52FFCCC36EB9}"/>
              </a:ext>
            </a:extLst>
          </p:cNvPr>
          <p:cNvSpPr txBox="1"/>
          <p:nvPr/>
        </p:nvSpPr>
        <p:spPr>
          <a:xfrm>
            <a:off x="-275422" y="1324236"/>
            <a:ext cx="9320269" cy="1384995"/>
          </a:xfrm>
          <a:prstGeom prst="rect">
            <a:avLst/>
          </a:prstGeom>
          <a:noFill/>
        </p:spPr>
        <p:txBody>
          <a:bodyPr wrap="square">
            <a:spAutoFit/>
          </a:bodyPr>
          <a:lstStyle/>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Challenges in identity resolution among providers with multiple affiliations and sharing organizational IDs in determining provider-to-provider relationships, provider-to-organization relationships, large group practices, and multi-state hospital networks.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Determining the extent to which both historical and current provider data are needed based on the time period of the claims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Resolving conflicts in provider attributes from multiple data sources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Determining which data should be cleaned or imputed to resolve inconsistencies and assess patterns in missing data</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54AD4A58-2EBC-3D2F-792E-0155A7D651DD}"/>
              </a:ext>
            </a:extLst>
          </p:cNvPr>
          <p:cNvSpPr txBox="1"/>
          <p:nvPr/>
        </p:nvSpPr>
        <p:spPr>
          <a:xfrm>
            <a:off x="716096" y="2709231"/>
            <a:ext cx="8020279" cy="403187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CHIA is currently making a conscious decision to collect numerous identifiers that may be associated with a provider: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PV002	Plan Provider ID</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PV006	License Id</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PV007	Medicaid Id</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PV008	Last Name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PV009	First Name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PV036	Medicare Id</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PV039	National Provider ID</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PV040	National Provider2 ID</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These identifiers will be used by CHIA in the future to create a Master Provider Data Set for analyzing providers across submitters and help link providers across carriers in the event that the primary linking data elements are not a complete match. The existence of these extra identifying elements will improve the quality of our matching algorithms</a:t>
            </a:r>
          </a:p>
        </p:txBody>
      </p:sp>
    </p:spTree>
    <p:extLst>
      <p:ext uri="{BB962C8B-B14F-4D97-AF65-F5344CB8AC3E}">
        <p14:creationId xmlns:p14="http://schemas.microsoft.com/office/powerpoint/2010/main" val="2168912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1292662"/>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hlinkClick r:id="rId2"/>
              </a:rPr>
              <a:t>http://www.chiamass.gov/ma-apcd-and-case-mix-user-workgroup-information/</a:t>
            </a:r>
            <a:r>
              <a:rPr lang="en-US" sz="2000" dirty="0">
                <a:latin typeface="Arial" panose="020B0604020202020204" pitchFamily="34" charset="0"/>
                <a:cs typeface="Arial" panose="020B0604020202020204" pitchFamily="34" charset="0"/>
              </a:rPr>
              <a:t> </a:t>
            </a: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296188"/>
            <a:ext cx="8030931" cy="954107"/>
          </a:xfrm>
          <a:prstGeom prst="rect">
            <a:avLst/>
          </a:prstGeom>
          <a:noFill/>
        </p:spPr>
        <p:txBody>
          <a:bodyPr wrap="square" rtlCol="0" anchor="b">
            <a:spAutoFit/>
          </a:bodyPr>
          <a:lstStyle/>
          <a:p>
            <a:r>
              <a:rPr lang="en-US" sz="2800" b="1" dirty="0">
                <a:solidFill>
                  <a:srgbClr val="005480"/>
                </a:solidFill>
                <a:latin typeface="Arial"/>
                <a:cs typeface="Arial"/>
              </a:rPr>
              <a:t>Where can I find past User Workgroup Presentations?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263090" y="2696042"/>
            <a:ext cx="8590342" cy="3196393"/>
          </a:xfrm>
          <a:prstGeom prst="rect">
            <a:avLst/>
          </a:prstGeom>
        </p:spPr>
      </p:pic>
    </p:spTree>
    <p:extLst>
      <p:ext uri="{BB962C8B-B14F-4D97-AF65-F5344CB8AC3E}">
        <p14:creationId xmlns:p14="http://schemas.microsoft.com/office/powerpoint/2010/main" val="401953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br>
              <a:rPr lang="en-US" sz="3100" b="1" dirty="0">
                <a:solidFill>
                  <a:srgbClr val="005480"/>
                </a:solidFill>
                <a:cs typeface="Arial"/>
              </a:rPr>
            </a:br>
            <a:r>
              <a:rPr lang="en-US" sz="3100" b="1" dirty="0">
                <a:solidFill>
                  <a:srgbClr val="005480"/>
                </a:solidFill>
                <a:cs typeface="Arial"/>
              </a:rPr>
              <a:t>When is the next User Group meeting?</a:t>
            </a:r>
            <a:br>
              <a:rPr lang="en-US" b="1" dirty="0">
                <a:solidFill>
                  <a:srgbClr val="005480"/>
                </a:solidFill>
                <a:cs typeface="Arial"/>
              </a:rPr>
            </a:br>
            <a:endParaRPr lang="en-US" dirty="0"/>
          </a:p>
        </p:txBody>
      </p:sp>
      <p:sp>
        <p:nvSpPr>
          <p:cNvPr id="3" name="Content Placeholder 2"/>
          <p:cNvSpPr>
            <a:spLocks noGrp="1"/>
          </p:cNvSpPr>
          <p:nvPr>
            <p:ph idx="1"/>
          </p:nvPr>
        </p:nvSpPr>
        <p:spPr>
          <a:xfrm>
            <a:off x="457200" y="1600200"/>
            <a:ext cx="8229599" cy="4525963"/>
          </a:xfrm>
        </p:spPr>
        <p:txBody>
          <a:bodyPr>
            <a:normAutofit/>
          </a:bodyPr>
          <a:lstStyle/>
          <a:p>
            <a:r>
              <a:rPr lang="en-US" sz="2800" dirty="0"/>
              <a:t>The next User Group will meet Tuesday</a:t>
            </a:r>
            <a:r>
              <a:rPr lang="en-US" sz="2800"/>
              <a:t>, September 27.</a:t>
            </a:r>
            <a:endParaRPr lang="en-US" sz="2000" dirty="0">
              <a:hlinkClick r:id="rId2"/>
            </a:endParaRPr>
          </a:p>
          <a:p>
            <a:endParaRPr lang="en-US" sz="2000" dirty="0">
              <a:hlinkClick r:id="rId2"/>
            </a:endParaRPr>
          </a:p>
          <a:p>
            <a:endParaRPr lang="en-US" sz="2000" dirty="0">
              <a:hlinkClick r:id="rId2"/>
            </a:endParaRPr>
          </a:p>
          <a:p>
            <a:endParaRPr lang="en-US" sz="2000" dirty="0">
              <a:hlinkClick r:id="rId2"/>
            </a:endParaRPr>
          </a:p>
          <a:p>
            <a:endParaRPr lang="en-US" sz="2000" dirty="0">
              <a:hlinkClick r:id="rId2"/>
            </a:endParaRPr>
          </a:p>
          <a:p>
            <a:endParaRPr lang="en-US" sz="2000" dirty="0">
              <a:hlinkClick r:id="rId2"/>
            </a:endParaRPr>
          </a:p>
          <a:p>
            <a:r>
              <a:rPr lang="en-US" sz="2000" dirty="0">
                <a:hlinkClick r:id="rId2"/>
              </a:rPr>
              <a:t>http://www.chiamass.gov/ma-apcd-and-case-mix-user-workgroup-information/</a:t>
            </a:r>
            <a:endParaRPr lang="en-US" sz="2000" dirty="0"/>
          </a:p>
          <a:p>
            <a:endParaRPr lang="en-US" sz="2800" dirty="0"/>
          </a:p>
        </p:txBody>
      </p:sp>
      <p:pic>
        <p:nvPicPr>
          <p:cNvPr id="5" name="Picture 4"/>
          <p:cNvPicPr>
            <a:picLocks noChangeAspect="1"/>
          </p:cNvPicPr>
          <p:nvPr/>
        </p:nvPicPr>
        <p:blipFill>
          <a:blip r:embed="rId3"/>
          <a:stretch>
            <a:fillRect/>
          </a:stretch>
        </p:blipFill>
        <p:spPr>
          <a:xfrm>
            <a:off x="0" y="2661708"/>
            <a:ext cx="9144000" cy="1534583"/>
          </a:xfrm>
          <a:prstGeom prst="rect">
            <a:avLst/>
          </a:prstGeom>
        </p:spPr>
      </p:pic>
    </p:spTree>
    <p:extLst>
      <p:ext uri="{BB962C8B-B14F-4D97-AF65-F5344CB8AC3E}">
        <p14:creationId xmlns:p14="http://schemas.microsoft.com/office/powerpoint/2010/main" val="1466137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453" y="274638"/>
            <a:ext cx="8229600" cy="1143000"/>
          </a:xfrm>
        </p:spPr>
        <p:txBody>
          <a:bodyPr>
            <a:normAutofit fontScale="90000"/>
          </a:bodyPr>
          <a:lstStyle/>
          <a:p>
            <a:r>
              <a:rPr lang="en-US" sz="3800" b="1" dirty="0">
                <a:solidFill>
                  <a:srgbClr val="005480"/>
                </a:solidFill>
                <a:cs typeface="Arial"/>
              </a:rPr>
              <a:t>Resultant Research Using CHIA Data</a:t>
            </a:r>
            <a:endParaRPr lang="en-US" dirty="0"/>
          </a:p>
        </p:txBody>
      </p:sp>
      <p:sp>
        <p:nvSpPr>
          <p:cNvPr id="3" name="Content Placeholder 2"/>
          <p:cNvSpPr>
            <a:spLocks noGrp="1"/>
          </p:cNvSpPr>
          <p:nvPr>
            <p:ph idx="1"/>
          </p:nvPr>
        </p:nvSpPr>
        <p:spPr>
          <a:xfrm>
            <a:off x="457200" y="1244065"/>
            <a:ext cx="8229600" cy="4525963"/>
          </a:xfrm>
        </p:spPr>
        <p:txBody>
          <a:bodyPr/>
          <a:lstStyle/>
          <a:p>
            <a:r>
              <a:rPr lang="en-US" sz="2000" dirty="0">
                <a:hlinkClick r:id="rId2"/>
              </a:rPr>
              <a:t>https://www.chiamass.gov/resultant-research-using-chia-data</a:t>
            </a:r>
            <a:endParaRPr lang="en-US" sz="2000" dirty="0"/>
          </a:p>
          <a:p>
            <a:endParaRPr lang="en-US" dirty="0"/>
          </a:p>
        </p:txBody>
      </p:sp>
      <p:pic>
        <p:nvPicPr>
          <p:cNvPr id="5" name="Picture 4"/>
          <p:cNvPicPr>
            <a:picLocks noChangeAspect="1"/>
          </p:cNvPicPr>
          <p:nvPr/>
        </p:nvPicPr>
        <p:blipFill rotWithShape="1">
          <a:blip r:embed="rId3"/>
          <a:srcRect b="13149"/>
          <a:stretch/>
        </p:blipFill>
        <p:spPr>
          <a:xfrm>
            <a:off x="0" y="1792075"/>
            <a:ext cx="9144000" cy="4054955"/>
          </a:xfrm>
          <a:prstGeom prst="rect">
            <a:avLst/>
          </a:prstGeom>
        </p:spPr>
      </p:pic>
    </p:spTree>
    <p:extLst>
      <p:ext uri="{BB962C8B-B14F-4D97-AF65-F5344CB8AC3E}">
        <p14:creationId xmlns:p14="http://schemas.microsoft.com/office/powerpoint/2010/main" val="2625558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693319"/>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MA APCD: </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2"/>
              </a:rPr>
              <a:t>apcd.data@chiamass.gov</a:t>
            </a:r>
            <a:endParaRPr lang="en-US" sz="2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Case Mix: </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3"/>
              </a:rPr>
              <a:t>casemix.data@chiamass.gov</a:t>
            </a:r>
            <a:r>
              <a:rPr lang="en-US" sz="2000" dirty="0">
                <a:latin typeface="Arial" panose="020B0604020202020204" pitchFamily="34" charset="0"/>
                <a:cs typeface="Arial" panose="020B0604020202020204" pitchFamily="34" charset="0"/>
              </a:rPr>
              <a:t> </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buClr>
                <a:schemeClr val="accent1"/>
              </a:buClr>
            </a:pPr>
            <a:r>
              <a:rPr lang="en-US" sz="2000" u="sng" dirty="0">
                <a:latin typeface="Arial" panose="020B0604020202020204" pitchFamily="34" charset="0"/>
                <a:cs typeface="Arial" panose="020B0604020202020204" pitchFamily="34" charset="0"/>
              </a:rPr>
              <a:t>REMINDER</a:t>
            </a:r>
            <a:r>
              <a:rPr lang="en-US" sz="2000" dirty="0">
                <a:latin typeface="Arial" panose="020B0604020202020204" pitchFamily="34" charset="0"/>
                <a:cs typeface="Arial" panose="020B0604020202020204" pitchFamily="34" charset="0"/>
              </a:rPr>
              <a:t>: Please include your </a:t>
            </a:r>
            <a:r>
              <a:rPr lang="en-US" sz="2000" b="1" dirty="0">
                <a:latin typeface="Arial" panose="020B0604020202020204" pitchFamily="34" charset="0"/>
                <a:cs typeface="Arial" panose="020B0604020202020204" pitchFamily="34" charset="0"/>
              </a:rPr>
              <a:t>IRBNet ID#</a:t>
            </a:r>
            <a:r>
              <a:rPr lang="en-US" sz="2000" dirty="0">
                <a:latin typeface="Arial" panose="020B0604020202020204" pitchFamily="34" charset="0"/>
                <a:cs typeface="Arial" panose="020B0604020202020204" pitchFamily="34" charset="0"/>
              </a:rPr>
              <a:t>, if you currently have a project using CHIA data.</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a:solidFill>
                  <a:srgbClr val="005480"/>
                </a:solidFill>
                <a:latin typeface="Arial"/>
                <a:cs typeface="Arial"/>
              </a:rPr>
              <a:t>Questions?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15</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88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92981" y="1354110"/>
            <a:ext cx="8162910" cy="3816429"/>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rgbClr val="63666A"/>
                </a:solidFill>
                <a:latin typeface="Arial" panose="020B0604020202020204" pitchFamily="34" charset="0"/>
                <a:cs typeface="Arial" panose="020B0604020202020204" pitchFamily="34" charset="0"/>
              </a:rPr>
              <a:t>Announcements</a:t>
            </a:r>
            <a:r>
              <a:rPr lang="en-US" sz="2400" dirty="0">
                <a:solidFill>
                  <a:srgbClr val="63666A"/>
                </a:solidFill>
                <a:latin typeface="Arial" panose="020B0604020202020204" pitchFamily="34" charset="0"/>
                <a:cs typeface="Arial" panose="020B0604020202020204" pitchFamily="34" charset="0"/>
              </a:rPr>
              <a:t>:</a:t>
            </a:r>
          </a:p>
          <a:p>
            <a:pPr marL="742950" lvl="1" indent="-285750">
              <a:buClr>
                <a:schemeClr val="accent1"/>
              </a:buClr>
              <a:buFont typeface="Wingdings" charset="2"/>
              <a:buChar char="§"/>
            </a:pPr>
            <a:r>
              <a:rPr lang="en-US" sz="2000" dirty="0">
                <a:solidFill>
                  <a:srgbClr val="63666A"/>
                </a:solidFill>
                <a:latin typeface="Arial"/>
                <a:cs typeface="Arial"/>
              </a:rPr>
              <a:t>APCD Release CY 2020 Updates</a:t>
            </a:r>
          </a:p>
          <a:p>
            <a:pPr marL="742950" lvl="1" indent="-285750">
              <a:buClr>
                <a:schemeClr val="accent1"/>
              </a:buClr>
              <a:buFont typeface="Wingdings" charset="2"/>
              <a:buChar char="§"/>
            </a:pPr>
            <a:r>
              <a:rPr lang="en-US" sz="2000" dirty="0">
                <a:solidFill>
                  <a:srgbClr val="63666A"/>
                </a:solidFill>
                <a:latin typeface="Arial"/>
                <a:cs typeface="Arial"/>
              </a:rPr>
              <a:t>FY20 Case Mix Release Projections</a:t>
            </a:r>
          </a:p>
          <a:p>
            <a:pPr marL="342900" indent="-342900">
              <a:buFont typeface="Wingdings" panose="05000000000000000000" pitchFamily="2" charset="2"/>
              <a:buChar char="Ø"/>
            </a:pPr>
            <a:r>
              <a:rPr lang="en-US" sz="2000" dirty="0">
                <a:solidFill>
                  <a:srgbClr val="63666A"/>
                </a:solidFill>
                <a:latin typeface="Arial"/>
                <a:cs typeface="Arial"/>
              </a:rPr>
              <a:t>Website Updates</a:t>
            </a:r>
          </a:p>
          <a:p>
            <a:pPr marL="342900" indent="-342900">
              <a:buFont typeface="Wingdings" panose="05000000000000000000" pitchFamily="2" charset="2"/>
              <a:buChar char="Ø"/>
            </a:pPr>
            <a:r>
              <a:rPr lang="en-US" sz="2000" dirty="0">
                <a:solidFill>
                  <a:srgbClr val="63666A"/>
                </a:solidFill>
                <a:latin typeface="Arial"/>
                <a:cs typeface="Arial"/>
              </a:rPr>
              <a:t>User Support Questions</a:t>
            </a:r>
          </a:p>
          <a:p>
            <a:pPr marL="800100" lvl="1" indent="-342900">
              <a:buFont typeface="Wingdings" panose="05000000000000000000" pitchFamily="2" charset="2"/>
              <a:buChar char="Ø"/>
            </a:pPr>
            <a:r>
              <a:rPr lang="en-US" dirty="0">
                <a:solidFill>
                  <a:srgbClr val="63666A"/>
                </a:solidFill>
              </a:rPr>
              <a:t>Types of Provider IDs in MA APCD</a:t>
            </a:r>
          </a:p>
          <a:p>
            <a:pPr marL="800100" lvl="1" indent="-342900">
              <a:buFont typeface="Wingdings" panose="05000000000000000000" pitchFamily="2" charset="2"/>
              <a:buChar char="Ø"/>
            </a:pPr>
            <a:r>
              <a:rPr lang="en-US" dirty="0">
                <a:solidFill>
                  <a:srgbClr val="63666A"/>
                </a:solidFill>
              </a:rPr>
              <a:t>Differences between Types of Provider IDs</a:t>
            </a:r>
          </a:p>
          <a:p>
            <a:pPr marL="800100" lvl="1" indent="-342900">
              <a:buFont typeface="Wingdings" panose="05000000000000000000" pitchFamily="2" charset="2"/>
              <a:buChar char="Ø"/>
            </a:pPr>
            <a:r>
              <a:rPr lang="en-US" dirty="0">
                <a:solidFill>
                  <a:srgbClr val="63666A"/>
                </a:solidFill>
              </a:rPr>
              <a:t>MA APCD Between Table Provider ID Linkage</a:t>
            </a:r>
          </a:p>
          <a:p>
            <a:pPr marL="800100" lvl="1" indent="-342900">
              <a:buFont typeface="Wingdings" panose="05000000000000000000" pitchFamily="2" charset="2"/>
              <a:buChar char="Ø"/>
            </a:pPr>
            <a:r>
              <a:rPr lang="en-US" dirty="0">
                <a:solidFill>
                  <a:srgbClr val="63666A"/>
                </a:solidFill>
              </a:rPr>
              <a:t>National Provider ID (NPI)</a:t>
            </a:r>
          </a:p>
          <a:p>
            <a:pPr marL="800100" lvl="1" indent="-342900">
              <a:buFont typeface="Wingdings" panose="05000000000000000000" pitchFamily="2" charset="2"/>
              <a:buChar char="Ø"/>
            </a:pPr>
            <a:r>
              <a:rPr lang="en-US" dirty="0">
                <a:solidFill>
                  <a:srgbClr val="63666A"/>
                </a:solidFill>
              </a:rPr>
              <a:t>Linking MA APCD NPIs to external repositories</a:t>
            </a:r>
          </a:p>
          <a:p>
            <a:pPr marL="800100" lvl="1" indent="-342900">
              <a:buFont typeface="Wingdings" panose="05000000000000000000" pitchFamily="2" charset="2"/>
              <a:buChar char="Ø"/>
            </a:pPr>
            <a:r>
              <a:rPr lang="en-US" dirty="0">
                <a:solidFill>
                  <a:srgbClr val="63666A"/>
                </a:solidFill>
              </a:rPr>
              <a:t>Discussion of Provider Linkage Quality</a:t>
            </a:r>
          </a:p>
          <a:p>
            <a:pPr marL="342900" indent="-342900">
              <a:buFont typeface="Wingdings" panose="05000000000000000000" pitchFamily="2" charset="2"/>
              <a:buChar char="Ø"/>
            </a:pPr>
            <a:r>
              <a:rPr lang="en-US" sz="2000" dirty="0">
                <a:solidFill>
                  <a:srgbClr val="63666A"/>
                </a:solidFill>
                <a:latin typeface="Arial"/>
                <a:cs typeface="Arial"/>
              </a:rPr>
              <a:t>Q&amp;A</a:t>
            </a:r>
            <a:endParaRPr lang="en-US" sz="2400" dirty="0">
              <a:solidFill>
                <a:srgbClr val="63666A"/>
              </a:solidFill>
              <a:latin typeface="Arial"/>
              <a:cs typeface="Arial"/>
            </a:endParaRPr>
          </a:p>
          <a:p>
            <a:pPr marL="742950" lvl="1" indent="-285750">
              <a:buClr>
                <a:schemeClr val="accent1"/>
              </a:buClr>
              <a:buFont typeface="Wingdings" charset="2"/>
              <a:buChar char="§"/>
            </a:pPr>
            <a:endParaRPr lang="en-US" sz="1000" dirty="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Agenda</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0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01716" y="1488691"/>
            <a:ext cx="8162910" cy="3477875"/>
          </a:xfrm>
          <a:prstGeom prst="rect">
            <a:avLst/>
          </a:prstGeom>
          <a:noFill/>
        </p:spPr>
        <p:txBody>
          <a:bodyPr wrap="square" rtlCol="0">
            <a:spAutoFit/>
          </a:bodyPr>
          <a:lstStyle/>
          <a:p>
            <a:pPr marL="742950" lvl="1" indent="-285750">
              <a:buClr>
                <a:schemeClr val="accent1"/>
              </a:buClr>
              <a:buFont typeface="Wingdings" charset="2"/>
              <a:buChar char="§"/>
            </a:pPr>
            <a:r>
              <a:rPr lang="en-US" sz="2000" dirty="0">
                <a:cs typeface="Arial"/>
              </a:rPr>
              <a:t>Available for request</a:t>
            </a:r>
          </a:p>
          <a:p>
            <a:pPr marL="742950" lvl="1" indent="-285750">
              <a:buClr>
                <a:schemeClr val="accent1"/>
              </a:buClr>
              <a:buFont typeface="Wingdings" charset="2"/>
              <a:buChar char="§"/>
            </a:pPr>
            <a:r>
              <a:rPr lang="en-US" sz="2000" dirty="0">
                <a:cs typeface="Arial"/>
              </a:rPr>
              <a:t>Applicants with </a:t>
            </a:r>
            <a:r>
              <a:rPr lang="en-US" sz="2000" i="1" dirty="0">
                <a:cs typeface="Arial"/>
              </a:rPr>
              <a:t>approved projects</a:t>
            </a:r>
            <a:r>
              <a:rPr lang="en-US" sz="2000" dirty="0">
                <a:cs typeface="Arial"/>
              </a:rPr>
              <a:t> that require updated APCD data (CY 2020 Data) should submit to CHIA a completed Exhibit B (</a:t>
            </a:r>
            <a:r>
              <a:rPr lang="en-US" sz="2000" i="1" dirty="0">
                <a:cs typeface="Arial"/>
              </a:rPr>
              <a:t>Certificate of Continued Need and Compliance</a:t>
            </a:r>
            <a:r>
              <a:rPr lang="en-US" sz="2000" dirty="0">
                <a:cs typeface="Arial"/>
              </a:rPr>
              <a:t>) of the Data Use Agreement. After submitting a completed Exhibit B you will receive an invoice (if applicable) for the requested data.  Upon payment of the invoice the order for the data will be placed.</a:t>
            </a:r>
          </a:p>
          <a:p>
            <a:pPr marL="742950" lvl="1" indent="-285750">
              <a:buClr>
                <a:schemeClr val="accent1"/>
              </a:buClr>
              <a:buFont typeface="Wingdings" charset="2"/>
              <a:buChar char="§"/>
            </a:pPr>
            <a:r>
              <a:rPr lang="en-US" sz="2000" b="1" dirty="0">
                <a:solidFill>
                  <a:srgbClr val="00B050"/>
                </a:solidFill>
                <a:cs typeface="Arial"/>
              </a:rPr>
              <a:t>CY 2020 Data </a:t>
            </a:r>
            <a:r>
              <a:rPr lang="en-US" sz="2000" dirty="0">
                <a:cs typeface="Arial"/>
              </a:rPr>
              <a:t>includes data on services from January 2016 – December 2020 with six months of claim runout.</a:t>
            </a:r>
          </a:p>
          <a:p>
            <a:pPr marL="742950" lvl="1" indent="-285750">
              <a:buClr>
                <a:schemeClr val="accent1"/>
              </a:buClr>
              <a:buFont typeface="Wingdings" charset="2"/>
              <a:buChar char="§"/>
            </a:pPr>
            <a:endParaRPr lang="en-US" sz="2000" dirty="0">
              <a:cs typeface="Arial"/>
            </a:endParaRPr>
          </a:p>
          <a:p>
            <a:pPr lvl="1">
              <a:buClr>
                <a:schemeClr val="accent1"/>
              </a:buCl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MA APCD CY 2020 (Release 10.0)</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249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597904" cy="5062924"/>
          </a:xfrm>
          <a:prstGeom prst="rect">
            <a:avLst/>
          </a:prstGeom>
          <a:noFill/>
        </p:spPr>
        <p:txBody>
          <a:bodyPr wrap="square" rtlCol="0">
            <a:spAutoFit/>
          </a:bodyPr>
          <a:lstStyle/>
          <a:p>
            <a:r>
              <a:rPr lang="en-US" sz="2200" dirty="0">
                <a:solidFill>
                  <a:srgbClr val="000000"/>
                </a:solidFill>
                <a:cs typeface="Arial" panose="020B0604020202020204" pitchFamily="34" charset="0"/>
              </a:rPr>
              <a:t>*CURRENT* RELEASE TIMEFRAMES FOR EACH FILE:</a:t>
            </a:r>
          </a:p>
          <a:p>
            <a:endParaRPr lang="en-US" sz="2200" dirty="0">
              <a:solidFill>
                <a:srgbClr val="000000"/>
              </a:solidFill>
              <a:cs typeface="Arial" panose="020B0604020202020204" pitchFamily="34" charset="0"/>
            </a:endParaRPr>
          </a:p>
          <a:p>
            <a:pPr marL="742950" lvl="1" indent="-285750">
              <a:lnSpc>
                <a:spcPct val="150000"/>
              </a:lnSpc>
              <a:buClr>
                <a:srgbClr val="F8921E"/>
              </a:buClr>
              <a:buFont typeface="Wingdings" charset="2"/>
              <a:buChar char="§"/>
            </a:pPr>
            <a:r>
              <a:rPr lang="en-US" dirty="0">
                <a:solidFill>
                  <a:srgbClr val="000000"/>
                </a:solidFill>
                <a:cs typeface="Arial"/>
              </a:rPr>
              <a:t>Inpatient (HIDD)</a:t>
            </a:r>
          </a:p>
          <a:p>
            <a:pPr lvl="1">
              <a:lnSpc>
                <a:spcPct val="150000"/>
              </a:lnSpc>
              <a:buClr>
                <a:srgbClr val="F8921E"/>
              </a:buClr>
            </a:pPr>
            <a:r>
              <a:rPr lang="en-US" dirty="0">
                <a:solidFill>
                  <a:schemeClr val="accent6"/>
                </a:solidFill>
                <a:cs typeface="Arial"/>
              </a:rPr>
              <a:t>	</a:t>
            </a:r>
            <a:r>
              <a:rPr lang="en-US" b="1" dirty="0">
                <a:solidFill>
                  <a:schemeClr val="accent6"/>
                </a:solidFill>
                <a:cs typeface="Arial"/>
              </a:rPr>
              <a:t>Available for request</a:t>
            </a:r>
          </a:p>
          <a:p>
            <a:pPr marL="742950" lvl="1" indent="-285750">
              <a:lnSpc>
                <a:spcPct val="150000"/>
              </a:lnSpc>
              <a:buClr>
                <a:srgbClr val="F8921E"/>
              </a:buClr>
              <a:buFont typeface="Wingdings" charset="2"/>
              <a:buChar char="§"/>
            </a:pPr>
            <a:r>
              <a:rPr lang="en-US" dirty="0">
                <a:solidFill>
                  <a:srgbClr val="000000"/>
                </a:solidFill>
                <a:cs typeface="Arial"/>
              </a:rPr>
              <a:t>Emergency Department (ED)</a:t>
            </a:r>
          </a:p>
          <a:p>
            <a:pPr lvl="1">
              <a:lnSpc>
                <a:spcPct val="150000"/>
              </a:lnSpc>
              <a:buClr>
                <a:srgbClr val="F8921E"/>
              </a:buClr>
            </a:pPr>
            <a:r>
              <a:rPr lang="en-US" dirty="0">
                <a:solidFill>
                  <a:schemeClr val="accent6"/>
                </a:solidFill>
                <a:cs typeface="Arial"/>
              </a:rPr>
              <a:t>	</a:t>
            </a:r>
            <a:r>
              <a:rPr lang="en-US" b="1" dirty="0">
                <a:solidFill>
                  <a:schemeClr val="accent6"/>
                </a:solidFill>
                <a:cs typeface="Arial"/>
              </a:rPr>
              <a:t>Available for request</a:t>
            </a:r>
          </a:p>
          <a:p>
            <a:pPr marL="742950" lvl="1" indent="-285750">
              <a:lnSpc>
                <a:spcPct val="150000"/>
              </a:lnSpc>
              <a:buClr>
                <a:srgbClr val="F8921E"/>
              </a:buClr>
              <a:buFont typeface="Wingdings" charset="2"/>
              <a:buChar char="§"/>
            </a:pPr>
            <a:r>
              <a:rPr lang="en-US" dirty="0">
                <a:solidFill>
                  <a:srgbClr val="000000"/>
                </a:solidFill>
                <a:cs typeface="Arial"/>
              </a:rPr>
              <a:t>Outpatient Observation (OOD)</a:t>
            </a:r>
          </a:p>
          <a:p>
            <a:pPr lvl="1">
              <a:lnSpc>
                <a:spcPct val="150000"/>
              </a:lnSpc>
              <a:buClr>
                <a:srgbClr val="F8921E"/>
              </a:buClr>
            </a:pPr>
            <a:r>
              <a:rPr lang="en-US" dirty="0">
                <a:solidFill>
                  <a:srgbClr val="000000"/>
                </a:solidFill>
                <a:cs typeface="Arial"/>
              </a:rPr>
              <a:t>	</a:t>
            </a:r>
            <a:r>
              <a:rPr lang="en-US" b="1" dirty="0">
                <a:solidFill>
                  <a:schemeClr val="accent6"/>
                </a:solidFill>
                <a:cs typeface="Arial"/>
              </a:rPr>
              <a:t>Available for request</a:t>
            </a:r>
          </a:p>
          <a:p>
            <a:pPr marL="742950" lvl="1" indent="-285750" algn="just">
              <a:buClr>
                <a:srgbClr val="F8921E"/>
              </a:buClr>
              <a:buFont typeface="Wingdings" panose="05000000000000000000" pitchFamily="2" charset="2"/>
              <a:buChar char="§"/>
            </a:pPr>
            <a:r>
              <a:rPr lang="en-US" dirty="0">
                <a:latin typeface="Calibri" panose="020F0502020204030204" pitchFamily="34" charset="0"/>
                <a:ea typeface="Times New Roman" panose="02020603050405020304" pitchFamily="18" charset="0"/>
              </a:rPr>
              <a:t>Applicants with </a:t>
            </a:r>
            <a:r>
              <a:rPr lang="en-US" i="1" dirty="0">
                <a:latin typeface="Calibri" panose="020F0502020204030204" pitchFamily="34" charset="0"/>
                <a:ea typeface="Times New Roman" panose="02020603050405020304" pitchFamily="18" charset="0"/>
              </a:rPr>
              <a:t>approved projects</a:t>
            </a:r>
            <a:r>
              <a:rPr lang="en-US" dirty="0">
                <a:latin typeface="Calibri" panose="020F0502020204030204" pitchFamily="34" charset="0"/>
                <a:ea typeface="Times New Roman" panose="02020603050405020304" pitchFamily="18" charset="0"/>
              </a:rPr>
              <a:t> that require newly available year(s) of  Case Mix Data (e.g., FY 19) should submit to CHIA a completed Exhibit B (</a:t>
            </a:r>
            <a:r>
              <a:rPr lang="en-US" i="1" dirty="0">
                <a:latin typeface="Calibri" panose="020F0502020204030204" pitchFamily="34" charset="0"/>
                <a:ea typeface="Times New Roman" panose="02020603050405020304" pitchFamily="18" charset="0"/>
              </a:rPr>
              <a:t>Certificate of Continued Need and Compliance</a:t>
            </a:r>
            <a:r>
              <a:rPr lang="en-US" dirty="0">
                <a:latin typeface="Calibri" panose="020F0502020204030204" pitchFamily="34" charset="0"/>
                <a:ea typeface="Times New Roman" panose="02020603050405020304" pitchFamily="18" charset="0"/>
              </a:rPr>
              <a:t>) of the Data Use Agreement. After submitting a completed Exhibit B you will receive an invoice (if applicable) for the requested data.  Upon payment of the invoice the order for the data will be placed.</a:t>
            </a:r>
            <a:endParaRPr lang="en-US" dirty="0">
              <a:latin typeface="Calibri" panose="020F0502020204030204" pitchFamily="34" charset="0"/>
              <a:ea typeface="Calibri" panose="020F0502020204030204" pitchFamily="34" charset="0"/>
            </a:endParaRPr>
          </a:p>
          <a:p>
            <a:pPr lvl="1">
              <a:lnSpc>
                <a:spcPct val="150000"/>
              </a:lnSpc>
              <a:buClr>
                <a:srgbClr val="F8921E"/>
              </a:buClr>
            </a:pPr>
            <a:endParaRPr lang="en-US" b="1" dirty="0">
              <a:solidFill>
                <a:srgbClr val="00B050"/>
              </a:solidFil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cs typeface="Arial"/>
              </a:rPr>
              <a:t>Case Mix FY21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4</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4098" name="Picture 2" descr="C:\Users\atapply\AppData\Local\Microsoft\Windows\Temporary Internet Files\Content.IE5\5SAZPTB5\calendar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306" y="2637524"/>
            <a:ext cx="2149940" cy="183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695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30198" y="1162357"/>
            <a:ext cx="8722969" cy="3108543"/>
          </a:xfrm>
          <a:prstGeom prst="rect">
            <a:avLst/>
          </a:prstGeom>
          <a:noFill/>
        </p:spPr>
        <p:txBody>
          <a:bodyPr wrap="square" rtlCol="0">
            <a:spAutoFit/>
          </a:bodyPr>
          <a:lstStyle/>
          <a:p>
            <a:pPr marL="800100" lvl="1" indent="-342900">
              <a:buClr>
                <a:srgbClr val="F8921E"/>
              </a:buClr>
              <a:buFont typeface="Wingdings" panose="05000000000000000000" pitchFamily="2" charset="2"/>
              <a:buChar char="§"/>
            </a:pPr>
            <a:r>
              <a:rPr lang="en-US" sz="2000" dirty="0">
                <a:cs typeface="Arial"/>
              </a:rPr>
              <a:t>Updates on the production of APCD and Case Mix databases and status of data requests are now posted to CHIA’s website!</a:t>
            </a:r>
            <a:endParaRPr lang="en-US" sz="2000" b="1" dirty="0">
              <a:cs typeface="Arial"/>
            </a:endParaRPr>
          </a:p>
          <a:p>
            <a:pPr marL="1257300" lvl="2" indent="-342900">
              <a:buClr>
                <a:srgbClr val="F8921E"/>
              </a:buClr>
              <a:buFont typeface="Wingdings" panose="05000000000000000000" pitchFamily="2" charset="2"/>
              <a:buChar char="Ø"/>
            </a:pPr>
            <a:r>
              <a:rPr lang="en-US" sz="1600" b="1" dirty="0">
                <a:solidFill>
                  <a:srgbClr val="000000"/>
                </a:solidFill>
                <a:cs typeface="Arial"/>
              </a:rPr>
              <a:t>Aim #1 </a:t>
            </a:r>
            <a:r>
              <a:rPr lang="en-US" sz="1600" dirty="0">
                <a:solidFill>
                  <a:srgbClr val="000000"/>
                </a:solidFill>
                <a:cs typeface="Arial"/>
              </a:rPr>
              <a:t>is to provide weekly or bi-weekly status update on CHIA data products as they are in development.</a:t>
            </a:r>
          </a:p>
          <a:p>
            <a:pPr marL="1257300" lvl="2" indent="-342900">
              <a:buClr>
                <a:srgbClr val="F8921E"/>
              </a:buClr>
              <a:buFont typeface="Wingdings" panose="05000000000000000000" pitchFamily="2" charset="2"/>
              <a:buChar char="Ø"/>
            </a:pPr>
            <a:r>
              <a:rPr lang="en-US" sz="1600" b="1" dirty="0">
                <a:solidFill>
                  <a:srgbClr val="000000"/>
                </a:solidFill>
                <a:cs typeface="Arial"/>
              </a:rPr>
              <a:t>Aim #2 </a:t>
            </a:r>
            <a:r>
              <a:rPr lang="en-US" sz="1600" dirty="0">
                <a:solidFill>
                  <a:srgbClr val="000000"/>
                </a:solidFill>
                <a:cs typeface="Arial"/>
              </a:rPr>
              <a:t>is to provide applicants with information about expected fulfillment status for individual data requests.</a:t>
            </a:r>
          </a:p>
          <a:p>
            <a:pPr marL="1257300" lvl="2" indent="-342900">
              <a:buClr>
                <a:srgbClr val="F8921E"/>
              </a:buClr>
              <a:buFont typeface="Wingdings" panose="05000000000000000000" pitchFamily="2" charset="2"/>
              <a:buChar char="Ø"/>
            </a:pPr>
            <a:r>
              <a:rPr lang="en-US" sz="1600" dirty="0">
                <a:solidFill>
                  <a:srgbClr val="000000"/>
                </a:solidFill>
                <a:cs typeface="Arial"/>
              </a:rPr>
              <a:t>Request IDs will be communicated to Data Requestors via email.</a:t>
            </a:r>
          </a:p>
          <a:p>
            <a:pPr marL="1257300" lvl="2" indent="-342900">
              <a:buClr>
                <a:srgbClr val="F8921E"/>
              </a:buClr>
              <a:buFont typeface="Wingdings" panose="05000000000000000000" pitchFamily="2" charset="2"/>
              <a:buChar char="Ø"/>
            </a:pPr>
            <a:endParaRPr lang="en-US" sz="1600" dirty="0">
              <a:solidFill>
                <a:srgbClr val="000000"/>
              </a:solidFill>
              <a:cs typeface="Arial"/>
            </a:endParaRPr>
          </a:p>
          <a:p>
            <a:pPr marL="800100" lvl="1" indent="-342900">
              <a:buClr>
                <a:srgbClr val="F8921E"/>
              </a:buClr>
              <a:buFont typeface="Wingdings" panose="05000000000000000000" pitchFamily="2" charset="2"/>
              <a:buChar char="§"/>
            </a:pPr>
            <a:r>
              <a:rPr lang="en-US" sz="2000" dirty="0">
                <a:cs typeface="Arial"/>
              </a:rPr>
              <a:t>Please visit </a:t>
            </a:r>
            <a:r>
              <a:rPr lang="en-US" sz="2000" dirty="0">
                <a:hlinkClick r:id="rId3"/>
              </a:rPr>
              <a:t>http://www.chiamass.gov/status-of-data-requests/</a:t>
            </a:r>
            <a:r>
              <a:rPr lang="en-US" sz="2000" dirty="0"/>
              <a:t> to see the current status of releases.</a:t>
            </a:r>
            <a:endParaRPr lang="en-US" sz="2000" dirty="0">
              <a:solidFill>
                <a:schemeClr val="accent6"/>
              </a:solidFill>
              <a:cs typeface="Arial"/>
            </a:endParaRPr>
          </a:p>
          <a:p>
            <a:pPr lvl="1">
              <a:buClr>
                <a:srgbClr val="F8921E"/>
              </a:buClr>
            </a:pPr>
            <a:endParaRPr lang="en-US" sz="2000" dirty="0">
              <a:solidFill>
                <a:schemeClr val="accent6"/>
              </a:solidFill>
              <a:cs typeface="Arial"/>
            </a:endParaRPr>
          </a:p>
        </p:txBody>
      </p:sp>
      <p:sp>
        <p:nvSpPr>
          <p:cNvPr id="28" name="TextBox 27"/>
          <p:cNvSpPr txBox="1"/>
          <p:nvPr/>
        </p:nvSpPr>
        <p:spPr>
          <a:xfrm>
            <a:off x="529790" y="468199"/>
            <a:ext cx="8030931" cy="461665"/>
          </a:xfrm>
          <a:prstGeom prst="rect">
            <a:avLst/>
          </a:prstGeom>
          <a:noFill/>
        </p:spPr>
        <p:txBody>
          <a:bodyPr wrap="square" rtlCol="0" anchor="b">
            <a:spAutoFit/>
          </a:bodyPr>
          <a:lstStyle/>
          <a:p>
            <a:pPr algn="ctr"/>
            <a:r>
              <a:rPr lang="en-US" sz="2400" b="1" dirty="0">
                <a:solidFill>
                  <a:srgbClr val="005480"/>
                </a:solidFill>
                <a:cs typeface="Arial"/>
              </a:rPr>
              <a:t>Website Release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5</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a:p>
            <a:endParaRPr lang="en-US" dirty="0">
              <a:solidFill>
                <a:srgbClr val="63666A"/>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1" y="104611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493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a:latin typeface="Arial" charset="0"/>
                <a:ea typeface="Arial" charset="0"/>
                <a:cs typeface="Arial" charset="0"/>
              </a:rPr>
              <a:t>USER questions</a:t>
            </a: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093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75B800C-838D-0618-F914-FC14FC70DE8F}"/>
              </a:ext>
            </a:extLst>
          </p:cNvPr>
          <p:cNvGraphicFramePr>
            <a:graphicFrameLocks noGrp="1"/>
          </p:cNvGraphicFramePr>
          <p:nvPr/>
        </p:nvGraphicFramePr>
        <p:xfrm>
          <a:off x="91955" y="1322733"/>
          <a:ext cx="3132496" cy="2065338"/>
        </p:xfrm>
        <a:graphic>
          <a:graphicData uri="http://schemas.openxmlformats.org/drawingml/2006/table">
            <a:tbl>
              <a:tblPr firstRow="1" firstCol="1" bandRow="1">
                <a:tableStyleId>{5C22544A-7EE6-4342-B048-85BDC9FD1C3A}</a:tableStyleId>
              </a:tblPr>
              <a:tblGrid>
                <a:gridCol w="731916">
                  <a:extLst>
                    <a:ext uri="{9D8B030D-6E8A-4147-A177-3AD203B41FA5}">
                      <a16:colId xmlns:a16="http://schemas.microsoft.com/office/drawing/2014/main" val="380376588"/>
                    </a:ext>
                  </a:extLst>
                </a:gridCol>
                <a:gridCol w="2400580">
                  <a:extLst>
                    <a:ext uri="{9D8B030D-6E8A-4147-A177-3AD203B41FA5}">
                      <a16:colId xmlns:a16="http://schemas.microsoft.com/office/drawing/2014/main" val="2820924984"/>
                    </a:ext>
                  </a:extLst>
                </a:gridCol>
              </a:tblGrid>
              <a:tr h="271483">
                <a:tc>
                  <a:txBody>
                    <a:bodyPr/>
                    <a:lstStyle/>
                    <a:p>
                      <a:pPr marL="0" marR="0" algn="ctr">
                        <a:lnSpc>
                          <a:spcPct val="107000"/>
                        </a:lnSpc>
                        <a:spcBef>
                          <a:spcPts val="0"/>
                        </a:spcBef>
                        <a:spcAft>
                          <a:spcPts val="0"/>
                        </a:spcAft>
                      </a:pPr>
                      <a:r>
                        <a:rPr lang="en-US" sz="1100" dirty="0">
                          <a:effectLst/>
                        </a:rPr>
                        <a:t>Data Element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100" dirty="0">
                          <a:effectLst/>
                        </a:rPr>
                        <a:t>Data Element Name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49213471"/>
                  </a:ext>
                </a:extLst>
              </a:tr>
              <a:tr h="190500">
                <a:tc>
                  <a:txBody>
                    <a:bodyPr/>
                    <a:lstStyle/>
                    <a:p>
                      <a:pPr marL="0" marR="0" algn="ctr">
                        <a:lnSpc>
                          <a:spcPct val="107000"/>
                        </a:lnSpc>
                        <a:spcBef>
                          <a:spcPts val="0"/>
                        </a:spcBef>
                        <a:spcAft>
                          <a:spcPts val="0"/>
                        </a:spcAft>
                      </a:pPr>
                      <a:r>
                        <a:rPr lang="en-US" sz="1100">
                          <a:solidFill>
                            <a:srgbClr val="FF0000"/>
                          </a:solidFill>
                          <a:effectLst/>
                        </a:rPr>
                        <a:t>Derived</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100" dirty="0">
                          <a:solidFill>
                            <a:srgbClr val="FF0000"/>
                          </a:solidFill>
                          <a:effectLst/>
                        </a:rPr>
                        <a:t>Linking OrgID Provider</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82629257"/>
                  </a:ext>
                </a:extLst>
              </a:tr>
              <a:tr h="190500">
                <a:tc>
                  <a:txBody>
                    <a:bodyPr/>
                    <a:lstStyle/>
                    <a:p>
                      <a:pPr marL="0" marR="0" algn="ctr">
                        <a:lnSpc>
                          <a:spcPct val="107000"/>
                        </a:lnSpc>
                        <a:spcBef>
                          <a:spcPts val="0"/>
                        </a:spcBef>
                        <a:spcAft>
                          <a:spcPts val="0"/>
                        </a:spcAft>
                      </a:pPr>
                      <a:r>
                        <a:rPr lang="en-US" sz="1100">
                          <a:effectLst/>
                        </a:rPr>
                        <a:t>DC018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100" dirty="0">
                          <a:effectLst/>
                        </a:rPr>
                        <a:t>Service Provider Number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91150379"/>
                  </a:ext>
                </a:extLst>
              </a:tr>
              <a:tr h="190500">
                <a:tc>
                  <a:txBody>
                    <a:bodyPr/>
                    <a:lstStyle/>
                    <a:p>
                      <a:pPr marL="0" marR="0" algn="ctr">
                        <a:lnSpc>
                          <a:spcPct val="107000"/>
                        </a:lnSpc>
                        <a:spcBef>
                          <a:spcPts val="0"/>
                        </a:spcBef>
                        <a:spcAft>
                          <a:spcPts val="0"/>
                        </a:spcAft>
                      </a:pPr>
                      <a:r>
                        <a:rPr lang="en-US" sz="1100">
                          <a:effectLst/>
                        </a:rPr>
                        <a:t>DC020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100" b="1" dirty="0">
                          <a:effectLst/>
                        </a:rPr>
                        <a:t>National Service Provider ID</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49788117"/>
                  </a:ext>
                </a:extLst>
              </a:tr>
              <a:tr h="190500">
                <a:tc>
                  <a:txBody>
                    <a:bodyPr/>
                    <a:lstStyle/>
                    <a:p>
                      <a:pPr marL="0" marR="0" algn="ctr">
                        <a:lnSpc>
                          <a:spcPct val="107000"/>
                        </a:lnSpc>
                        <a:spcBef>
                          <a:spcPts val="0"/>
                        </a:spcBef>
                        <a:spcAft>
                          <a:spcPts val="0"/>
                        </a:spcAft>
                      </a:pPr>
                      <a:r>
                        <a:rPr lang="en-US" sz="1100">
                          <a:effectLst/>
                        </a:rPr>
                        <a:t>DC021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100" dirty="0">
                          <a:effectLst/>
                        </a:rPr>
                        <a:t>Service Provider Entity Type Qualifier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56874993"/>
                  </a:ext>
                </a:extLst>
              </a:tr>
              <a:tr h="190500">
                <a:tc>
                  <a:txBody>
                    <a:bodyPr/>
                    <a:lstStyle/>
                    <a:p>
                      <a:pPr marL="0" marR="0" algn="ctr" defTabSz="914400" rtl="0" eaLnBrk="1" latinLnBrk="0" hangingPunct="1">
                        <a:lnSpc>
                          <a:spcPct val="107000"/>
                        </a:lnSpc>
                        <a:spcBef>
                          <a:spcPts val="0"/>
                        </a:spcBef>
                        <a:spcAft>
                          <a:spcPts val="0"/>
                        </a:spcAft>
                      </a:pPr>
                      <a:r>
                        <a:rPr lang="en-US" sz="1100" b="1" kern="1200" dirty="0">
                          <a:solidFill>
                            <a:schemeClr val="lt1"/>
                          </a:solidFill>
                          <a:effectLst/>
                          <a:latin typeface="+mn-lt"/>
                          <a:ea typeface="+mn-ea"/>
                          <a:cs typeface="+mn-cs"/>
                        </a:rPr>
                        <a:t>DC025</a:t>
                      </a:r>
                    </a:p>
                  </a:txBody>
                  <a:tcPr marL="68580" marR="68580" marT="0" marB="0" anchor="b"/>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100" b="0" kern="1200" dirty="0">
                          <a:solidFill>
                            <a:schemeClr val="tx1"/>
                          </a:solidFill>
                          <a:effectLst/>
                          <a:latin typeface="+mn-lt"/>
                          <a:ea typeface="+mn-ea"/>
                          <a:cs typeface="+mn-cs"/>
                        </a:rPr>
                        <a:t>Delegated Benefit Administrator OrgID</a:t>
                      </a:r>
                    </a:p>
                  </a:txBody>
                  <a:tcPr marL="68580" marR="68580" marT="0" marB="0" anchor="b"/>
                </a:tc>
                <a:extLst>
                  <a:ext uri="{0D108BD9-81ED-4DB2-BD59-A6C34878D82A}">
                    <a16:rowId xmlns:a16="http://schemas.microsoft.com/office/drawing/2014/main" val="124169575"/>
                  </a:ext>
                </a:extLst>
              </a:tr>
              <a:tr h="190500">
                <a:tc>
                  <a:txBody>
                    <a:bodyPr/>
                    <a:lstStyle/>
                    <a:p>
                      <a:pPr marL="0" marR="0" algn="ctr">
                        <a:lnSpc>
                          <a:spcPct val="107000"/>
                        </a:lnSpc>
                        <a:spcBef>
                          <a:spcPts val="0"/>
                        </a:spcBef>
                        <a:spcAft>
                          <a:spcPts val="0"/>
                        </a:spcAft>
                      </a:pPr>
                      <a:r>
                        <a:rPr lang="en-US" sz="1100">
                          <a:effectLst/>
                        </a:rPr>
                        <a:t>DC026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100" dirty="0">
                          <a:effectLst/>
                        </a:rPr>
                        <a:t>Service Provider Specialty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43151936"/>
                  </a:ext>
                </a:extLst>
              </a:tr>
              <a:tr h="190500">
                <a:tc>
                  <a:txBody>
                    <a:bodyPr/>
                    <a:lstStyle/>
                    <a:p>
                      <a:pPr marL="0" marR="0" algn="ctr">
                        <a:lnSpc>
                          <a:spcPct val="107000"/>
                        </a:lnSpc>
                        <a:spcBef>
                          <a:spcPts val="0"/>
                        </a:spcBef>
                        <a:spcAft>
                          <a:spcPts val="0"/>
                        </a:spcAft>
                      </a:pPr>
                      <a:r>
                        <a:rPr lang="en-US" sz="1100">
                          <a:effectLst/>
                        </a:rPr>
                        <a:t>DC028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100" dirty="0">
                          <a:effectLst/>
                        </a:rPr>
                        <a:t>Service Provider State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76991389"/>
                  </a:ext>
                </a:extLst>
              </a:tr>
              <a:tr h="190500">
                <a:tc>
                  <a:txBody>
                    <a:bodyPr/>
                    <a:lstStyle/>
                    <a:p>
                      <a:pPr marL="0" marR="0" algn="ctr">
                        <a:lnSpc>
                          <a:spcPct val="107000"/>
                        </a:lnSpc>
                        <a:spcBef>
                          <a:spcPts val="0"/>
                        </a:spcBef>
                        <a:spcAft>
                          <a:spcPts val="0"/>
                        </a:spcAft>
                      </a:pPr>
                      <a:r>
                        <a:rPr lang="en-US" sz="1100">
                          <a:effectLst/>
                        </a:rPr>
                        <a:t>DC029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100" dirty="0">
                          <a:effectLst/>
                        </a:rPr>
                        <a:t>Service Provider ZIP Code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49358304"/>
                  </a:ext>
                </a:extLst>
              </a:tr>
              <a:tr h="190500">
                <a:tc>
                  <a:txBody>
                    <a:bodyPr/>
                    <a:lstStyle/>
                    <a:p>
                      <a:pPr marL="0" marR="0" algn="ctr">
                        <a:lnSpc>
                          <a:spcPct val="107000"/>
                        </a:lnSpc>
                        <a:spcBef>
                          <a:spcPts val="0"/>
                        </a:spcBef>
                        <a:spcAft>
                          <a:spcPts val="0"/>
                        </a:spcAft>
                      </a:pPr>
                      <a:r>
                        <a:rPr lang="en-US" sz="1100">
                          <a:effectLst/>
                        </a:rPr>
                        <a:t>DC030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100" dirty="0">
                          <a:effectLst/>
                        </a:rPr>
                        <a:t>Facility Type - Professional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17699550"/>
                  </a:ext>
                </a:extLst>
              </a:tr>
            </a:tbl>
          </a:graphicData>
        </a:graphic>
      </p:graphicFrame>
      <p:graphicFrame>
        <p:nvGraphicFramePr>
          <p:cNvPr id="3" name="Table 2">
            <a:extLst>
              <a:ext uri="{FF2B5EF4-FFF2-40B4-BE49-F238E27FC236}">
                <a16:creationId xmlns:a16="http://schemas.microsoft.com/office/drawing/2014/main" id="{015834C3-6C64-ED31-806D-AFB26430F984}"/>
              </a:ext>
            </a:extLst>
          </p:cNvPr>
          <p:cNvGraphicFramePr>
            <a:graphicFrameLocks noGrp="1"/>
          </p:cNvGraphicFramePr>
          <p:nvPr/>
        </p:nvGraphicFramePr>
        <p:xfrm>
          <a:off x="109939" y="3768513"/>
          <a:ext cx="3114512" cy="2987676"/>
        </p:xfrm>
        <a:graphic>
          <a:graphicData uri="http://schemas.openxmlformats.org/drawingml/2006/table">
            <a:tbl>
              <a:tblPr firstRow="1" firstCol="1" bandRow="1">
                <a:tableStyleId>{5C22544A-7EE6-4342-B048-85BDC9FD1C3A}</a:tableStyleId>
              </a:tblPr>
              <a:tblGrid>
                <a:gridCol w="672259">
                  <a:extLst>
                    <a:ext uri="{9D8B030D-6E8A-4147-A177-3AD203B41FA5}">
                      <a16:colId xmlns:a16="http://schemas.microsoft.com/office/drawing/2014/main" val="2110693947"/>
                    </a:ext>
                  </a:extLst>
                </a:gridCol>
                <a:gridCol w="2442253">
                  <a:extLst>
                    <a:ext uri="{9D8B030D-6E8A-4147-A177-3AD203B41FA5}">
                      <a16:colId xmlns:a16="http://schemas.microsoft.com/office/drawing/2014/main" val="2850452670"/>
                    </a:ext>
                  </a:extLst>
                </a:gridCol>
              </a:tblGrid>
              <a:tr h="276922">
                <a:tc>
                  <a:txBody>
                    <a:bodyPr/>
                    <a:lstStyle/>
                    <a:p>
                      <a:pPr marL="0" marR="0" algn="ctr">
                        <a:lnSpc>
                          <a:spcPct val="107000"/>
                        </a:lnSpc>
                        <a:spcBef>
                          <a:spcPts val="0"/>
                        </a:spcBef>
                        <a:spcAft>
                          <a:spcPts val="0"/>
                        </a:spcAft>
                      </a:pPr>
                      <a:r>
                        <a:rPr lang="en-US" sz="1100">
                          <a:effectLst/>
                        </a:rPr>
                        <a:t>Data Element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Data Element Name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271247"/>
                  </a:ext>
                </a:extLst>
              </a:tr>
              <a:tr h="190500">
                <a:tc>
                  <a:txBody>
                    <a:bodyPr/>
                    <a:lstStyle/>
                    <a:p>
                      <a:pPr marL="0" marR="0" algn="ctr">
                        <a:lnSpc>
                          <a:spcPct val="107000"/>
                        </a:lnSpc>
                        <a:spcBef>
                          <a:spcPts val="0"/>
                        </a:spcBef>
                        <a:spcAft>
                          <a:spcPts val="0"/>
                        </a:spcAft>
                      </a:pPr>
                      <a:r>
                        <a:rPr lang="en-US" sz="1100">
                          <a:solidFill>
                            <a:srgbClr val="FF0000"/>
                          </a:solidFill>
                          <a:effectLst/>
                        </a:rPr>
                        <a:t>Derived</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100" dirty="0">
                          <a:solidFill>
                            <a:srgbClr val="FF0000"/>
                          </a:solidFill>
                          <a:effectLst/>
                        </a:rPr>
                        <a:t>Linking OrgID Provider</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41826237"/>
                  </a:ext>
                </a:extLst>
              </a:tr>
              <a:tr h="190500">
                <a:tc>
                  <a:txBody>
                    <a:bodyPr/>
                    <a:lstStyle/>
                    <a:p>
                      <a:pPr marL="0" marR="0" algn="ctr">
                        <a:lnSpc>
                          <a:spcPct val="107000"/>
                        </a:lnSpc>
                        <a:spcBef>
                          <a:spcPts val="0"/>
                        </a:spcBef>
                        <a:spcAft>
                          <a:spcPts val="0"/>
                        </a:spcAft>
                      </a:pPr>
                      <a:r>
                        <a:rPr lang="en-US" sz="1100">
                          <a:effectLst/>
                        </a:rPr>
                        <a:t>PC024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100" dirty="0">
                          <a:effectLst/>
                        </a:rPr>
                        <a:t>Pharmacy ZIP Code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30594863"/>
                  </a:ext>
                </a:extLst>
              </a:tr>
              <a:tr h="190500">
                <a:tc>
                  <a:txBody>
                    <a:bodyPr/>
                    <a:lstStyle/>
                    <a:p>
                      <a:pPr marL="0" marR="0" algn="ctr">
                        <a:lnSpc>
                          <a:spcPct val="107000"/>
                        </a:lnSpc>
                        <a:spcBef>
                          <a:spcPts val="0"/>
                        </a:spcBef>
                        <a:spcAft>
                          <a:spcPts val="0"/>
                        </a:spcAft>
                      </a:pPr>
                      <a:r>
                        <a:rPr lang="en-US" sz="1100" dirty="0">
                          <a:effectLst/>
                        </a:rPr>
                        <a:t>PC055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100" dirty="0">
                          <a:effectLst/>
                        </a:rPr>
                        <a:t>Prescribing Physician Zip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31856067"/>
                  </a:ext>
                </a:extLst>
              </a:tr>
              <a:tr h="190500">
                <a:tc>
                  <a:txBody>
                    <a:bodyPr/>
                    <a:lstStyle/>
                    <a:p>
                      <a:pPr marL="0" marR="0" algn="ctr">
                        <a:lnSpc>
                          <a:spcPct val="107000"/>
                        </a:lnSpc>
                        <a:spcBef>
                          <a:spcPts val="0"/>
                        </a:spcBef>
                        <a:spcAft>
                          <a:spcPts val="0"/>
                        </a:spcAft>
                      </a:pPr>
                      <a:r>
                        <a:rPr lang="en-US" sz="1100" dirty="0">
                          <a:effectLst/>
                        </a:rPr>
                        <a:t>PC048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100" dirty="0">
                          <a:effectLst/>
                        </a:rPr>
                        <a:t>Prescribing Physician NPI - National Provider ID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39188258"/>
                  </a:ext>
                </a:extLst>
              </a:tr>
              <a:tr h="190500">
                <a:tc>
                  <a:txBody>
                    <a:bodyPr/>
                    <a:lstStyle/>
                    <a:p>
                      <a:pPr marL="0" marR="0" algn="ctr">
                        <a:lnSpc>
                          <a:spcPct val="107000"/>
                        </a:lnSpc>
                        <a:spcBef>
                          <a:spcPts val="0"/>
                        </a:spcBef>
                        <a:spcAft>
                          <a:spcPts val="0"/>
                        </a:spcAft>
                      </a:pPr>
                      <a:r>
                        <a:rPr lang="en-US" sz="1100" dirty="0">
                          <a:effectLst/>
                        </a:rPr>
                        <a:t>PC021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100" b="1" dirty="0">
                          <a:effectLst/>
                        </a:rPr>
                        <a:t>National Pharmacy ID Number</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27689317"/>
                  </a:ext>
                </a:extLst>
              </a:tr>
              <a:tr h="190500">
                <a:tc>
                  <a:txBody>
                    <a:bodyPr/>
                    <a:lstStyle/>
                    <a:p>
                      <a:pPr marL="0" marR="0" algn="ctr">
                        <a:lnSpc>
                          <a:spcPct val="107000"/>
                        </a:lnSpc>
                        <a:spcBef>
                          <a:spcPts val="0"/>
                        </a:spcBef>
                        <a:spcAft>
                          <a:spcPts val="0"/>
                        </a:spcAft>
                      </a:pPr>
                      <a:r>
                        <a:rPr lang="en-US" sz="1100" dirty="0">
                          <a:effectLst/>
                        </a:rPr>
                        <a:t>PC023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100" dirty="0">
                          <a:effectLst/>
                        </a:rPr>
                        <a:t>Pharmacy Location State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51747636"/>
                  </a:ext>
                </a:extLst>
              </a:tr>
              <a:tr h="190500">
                <a:tc>
                  <a:txBody>
                    <a:bodyPr/>
                    <a:lstStyle/>
                    <a:p>
                      <a:pPr marL="0" marR="0" algn="ctr">
                        <a:lnSpc>
                          <a:spcPct val="107000"/>
                        </a:lnSpc>
                        <a:spcBef>
                          <a:spcPts val="0"/>
                        </a:spcBef>
                        <a:spcAft>
                          <a:spcPts val="0"/>
                        </a:spcAft>
                      </a:pPr>
                      <a:r>
                        <a:rPr lang="en-US" sz="1100" dirty="0">
                          <a:effectLst/>
                        </a:rPr>
                        <a:t>PC024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100">
                          <a:effectLst/>
                        </a:rPr>
                        <a:t>Pharmacy ZIP Code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80133920"/>
                  </a:ext>
                </a:extLst>
              </a:tr>
              <a:tr h="190500">
                <a:tc>
                  <a:txBody>
                    <a:bodyPr/>
                    <a:lstStyle/>
                    <a:p>
                      <a:pPr marL="0" marR="0" algn="ctr">
                        <a:lnSpc>
                          <a:spcPct val="107000"/>
                        </a:lnSpc>
                        <a:spcBef>
                          <a:spcPts val="0"/>
                        </a:spcBef>
                        <a:spcAft>
                          <a:spcPts val="0"/>
                        </a:spcAft>
                      </a:pPr>
                      <a:r>
                        <a:rPr lang="en-US" sz="1100" dirty="0">
                          <a:effectLst/>
                        </a:rPr>
                        <a:t>PC043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100" dirty="0">
                          <a:effectLst/>
                        </a:rPr>
                        <a:t>Prescribing Provider ID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7872841"/>
                  </a:ext>
                </a:extLst>
              </a:tr>
              <a:tr h="190500">
                <a:tc>
                  <a:txBody>
                    <a:bodyPr/>
                    <a:lstStyle/>
                    <a:p>
                      <a:pPr marL="0" marR="0" algn="ctr">
                        <a:lnSpc>
                          <a:spcPct val="107000"/>
                        </a:lnSpc>
                        <a:spcBef>
                          <a:spcPts val="0"/>
                        </a:spcBef>
                        <a:spcAft>
                          <a:spcPts val="0"/>
                        </a:spcAft>
                      </a:pPr>
                      <a:r>
                        <a:rPr lang="en-US" sz="1100" dirty="0">
                          <a:effectLst/>
                        </a:rPr>
                        <a:t>PC054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100" dirty="0">
                          <a:effectLst/>
                        </a:rPr>
                        <a:t>Prescribing Physician State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49337299"/>
                  </a:ext>
                </a:extLst>
              </a:tr>
              <a:tr h="190500">
                <a:tc>
                  <a:txBody>
                    <a:bodyPr/>
                    <a:lstStyle/>
                    <a:p>
                      <a:pPr marL="0" marR="0" algn="ctr">
                        <a:lnSpc>
                          <a:spcPct val="107000"/>
                        </a:lnSpc>
                        <a:spcBef>
                          <a:spcPts val="0"/>
                        </a:spcBef>
                        <a:spcAft>
                          <a:spcPts val="0"/>
                        </a:spcAft>
                      </a:pPr>
                      <a:r>
                        <a:rPr lang="en-US" sz="1100" dirty="0">
                          <a:effectLst/>
                        </a:rPr>
                        <a:t>PC055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100" dirty="0">
                          <a:effectLst/>
                        </a:rPr>
                        <a:t>Prescribing Physician Zip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13706472"/>
                  </a:ext>
                </a:extLst>
              </a:tr>
              <a:tr h="190500">
                <a:tc>
                  <a:txBody>
                    <a:bodyPr/>
                    <a:lstStyle/>
                    <a:p>
                      <a:pPr marL="0" marR="0" algn="ctr">
                        <a:lnSpc>
                          <a:spcPct val="107000"/>
                        </a:lnSpc>
                        <a:spcBef>
                          <a:spcPts val="0"/>
                        </a:spcBef>
                        <a:spcAft>
                          <a:spcPts val="0"/>
                        </a:spcAft>
                      </a:pPr>
                      <a:r>
                        <a:rPr lang="en-US" sz="1100" dirty="0">
                          <a:effectLst/>
                        </a:rPr>
                        <a:t>PC057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100" dirty="0">
                          <a:effectLst/>
                        </a:rPr>
                        <a:t>Mail Order pharmacy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78580540"/>
                  </a:ext>
                </a:extLst>
              </a:tr>
              <a:tr h="190500">
                <a:tc>
                  <a:txBody>
                    <a:bodyPr/>
                    <a:lstStyle/>
                    <a:p>
                      <a:pPr marL="0" marR="0" algn="ctr">
                        <a:lnSpc>
                          <a:spcPct val="107000"/>
                        </a:lnSpc>
                        <a:spcBef>
                          <a:spcPts val="0"/>
                        </a:spcBef>
                        <a:spcAft>
                          <a:spcPts val="0"/>
                        </a:spcAft>
                      </a:pPr>
                      <a:r>
                        <a:rPr lang="en-US" sz="1100" dirty="0">
                          <a:effectLst/>
                        </a:rPr>
                        <a:t>PC059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100" dirty="0">
                          <a:effectLst/>
                        </a:rPr>
                        <a:t>Recipient PCP ID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65455833"/>
                  </a:ext>
                </a:extLst>
              </a:tr>
              <a:tr h="190500">
                <a:tc>
                  <a:txBody>
                    <a:bodyPr/>
                    <a:lstStyle/>
                    <a:p>
                      <a:pPr marL="0" marR="0" algn="ctr">
                        <a:lnSpc>
                          <a:spcPct val="107000"/>
                        </a:lnSpc>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PC072</a:t>
                      </a:r>
                    </a:p>
                  </a:txBody>
                  <a:tcPr marL="68580" marR="68580" marT="0" marB="0" anchor="b"/>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Delegated Benefit Administrator OrgID</a:t>
                      </a:r>
                    </a:p>
                  </a:txBody>
                  <a:tcPr marL="68580" marR="68580" marT="0" marB="0" anchor="b"/>
                </a:tc>
                <a:extLst>
                  <a:ext uri="{0D108BD9-81ED-4DB2-BD59-A6C34878D82A}">
                    <a16:rowId xmlns:a16="http://schemas.microsoft.com/office/drawing/2014/main" val="3103887210"/>
                  </a:ext>
                </a:extLst>
              </a:tr>
            </a:tbl>
          </a:graphicData>
        </a:graphic>
      </p:graphicFrame>
      <p:graphicFrame>
        <p:nvGraphicFramePr>
          <p:cNvPr id="4" name="Table 3">
            <a:extLst>
              <a:ext uri="{FF2B5EF4-FFF2-40B4-BE49-F238E27FC236}">
                <a16:creationId xmlns:a16="http://schemas.microsoft.com/office/drawing/2014/main" id="{B87842C5-564E-6460-F5DE-381AF514737A}"/>
              </a:ext>
            </a:extLst>
          </p:cNvPr>
          <p:cNvGraphicFramePr>
            <a:graphicFrameLocks noGrp="1"/>
          </p:cNvGraphicFramePr>
          <p:nvPr/>
        </p:nvGraphicFramePr>
        <p:xfrm>
          <a:off x="3310453" y="1322733"/>
          <a:ext cx="3132497" cy="3970338"/>
        </p:xfrm>
        <a:graphic>
          <a:graphicData uri="http://schemas.openxmlformats.org/drawingml/2006/table">
            <a:tbl>
              <a:tblPr firstRow="1" firstCol="1" bandRow="1">
                <a:tableStyleId>{5C22544A-7EE6-4342-B048-85BDC9FD1C3A}</a:tableStyleId>
              </a:tblPr>
              <a:tblGrid>
                <a:gridCol w="720247">
                  <a:extLst>
                    <a:ext uri="{9D8B030D-6E8A-4147-A177-3AD203B41FA5}">
                      <a16:colId xmlns:a16="http://schemas.microsoft.com/office/drawing/2014/main" val="1219211705"/>
                    </a:ext>
                  </a:extLst>
                </a:gridCol>
                <a:gridCol w="2412250">
                  <a:extLst>
                    <a:ext uri="{9D8B030D-6E8A-4147-A177-3AD203B41FA5}">
                      <a16:colId xmlns:a16="http://schemas.microsoft.com/office/drawing/2014/main" val="1717320002"/>
                    </a:ext>
                  </a:extLst>
                </a:gridCol>
              </a:tblGrid>
              <a:tr h="304534">
                <a:tc>
                  <a:txBody>
                    <a:bodyPr/>
                    <a:lstStyle/>
                    <a:p>
                      <a:pPr marL="0" marR="0" algn="ctr">
                        <a:lnSpc>
                          <a:spcPct val="107000"/>
                        </a:lnSpc>
                        <a:spcBef>
                          <a:spcPts val="0"/>
                        </a:spcBef>
                        <a:spcAft>
                          <a:spcPts val="0"/>
                        </a:spcAft>
                      </a:pPr>
                      <a:r>
                        <a:rPr lang="en-US" sz="1100">
                          <a:effectLst/>
                        </a:rPr>
                        <a:t>Data Element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Data Element Name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02937111"/>
                  </a:ext>
                </a:extLst>
              </a:tr>
              <a:tr h="190500">
                <a:tc>
                  <a:txBody>
                    <a:bodyPr/>
                    <a:lstStyle/>
                    <a:p>
                      <a:pPr marL="0" marR="0" algn="ctr">
                        <a:lnSpc>
                          <a:spcPct val="107000"/>
                        </a:lnSpc>
                        <a:spcBef>
                          <a:spcPts val="0"/>
                        </a:spcBef>
                        <a:spcAft>
                          <a:spcPts val="0"/>
                        </a:spcAft>
                      </a:pPr>
                      <a:r>
                        <a:rPr lang="en-US" sz="1100">
                          <a:solidFill>
                            <a:srgbClr val="FF0000"/>
                          </a:solidFill>
                          <a:effectLst/>
                        </a:rPr>
                        <a:t>Derived</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dirty="0">
                          <a:solidFill>
                            <a:srgbClr val="FF0000"/>
                          </a:solidFill>
                          <a:effectLst/>
                        </a:rPr>
                        <a:t>Linking OrgID Provider</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39675380"/>
                  </a:ext>
                </a:extLst>
              </a:tr>
              <a:tr h="190500">
                <a:tc>
                  <a:txBody>
                    <a:bodyPr/>
                    <a:lstStyle/>
                    <a:p>
                      <a:pPr marL="0" marR="0" algn="ctr">
                        <a:lnSpc>
                          <a:spcPct val="107000"/>
                        </a:lnSpc>
                        <a:spcBef>
                          <a:spcPts val="0"/>
                        </a:spcBef>
                        <a:spcAft>
                          <a:spcPts val="0"/>
                        </a:spcAft>
                      </a:pPr>
                      <a:r>
                        <a:rPr lang="en-US" sz="1100">
                          <a:effectLst/>
                        </a:rPr>
                        <a:t>MC024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dirty="0">
                          <a:effectLst/>
                        </a:rPr>
                        <a:t>Service Provider Number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96680343"/>
                  </a:ext>
                </a:extLst>
              </a:tr>
              <a:tr h="190500">
                <a:tc>
                  <a:txBody>
                    <a:bodyPr/>
                    <a:lstStyle/>
                    <a:p>
                      <a:pPr marL="0" marR="0" algn="ctr">
                        <a:lnSpc>
                          <a:spcPct val="107000"/>
                        </a:lnSpc>
                        <a:spcBef>
                          <a:spcPts val="0"/>
                        </a:spcBef>
                        <a:spcAft>
                          <a:spcPts val="0"/>
                        </a:spcAft>
                      </a:pPr>
                      <a:r>
                        <a:rPr lang="en-US" sz="1100">
                          <a:effectLst/>
                        </a:rPr>
                        <a:t>MC026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b="1" dirty="0">
                          <a:effectLst/>
                        </a:rPr>
                        <a:t>National Service Provider ID</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7511445"/>
                  </a:ext>
                </a:extLst>
              </a:tr>
              <a:tr h="190500">
                <a:tc>
                  <a:txBody>
                    <a:bodyPr/>
                    <a:lstStyle/>
                    <a:p>
                      <a:pPr marL="0" marR="0" algn="ctr">
                        <a:lnSpc>
                          <a:spcPct val="107000"/>
                        </a:lnSpc>
                        <a:spcBef>
                          <a:spcPts val="0"/>
                        </a:spcBef>
                        <a:spcAft>
                          <a:spcPts val="0"/>
                        </a:spcAft>
                      </a:pPr>
                      <a:r>
                        <a:rPr lang="en-US" sz="1100">
                          <a:effectLst/>
                        </a:rPr>
                        <a:t>MC027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Service Provider Entity Type Qualifier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58424649"/>
                  </a:ext>
                </a:extLst>
              </a:tr>
              <a:tr h="190500">
                <a:tc>
                  <a:txBody>
                    <a:bodyPr/>
                    <a:lstStyle/>
                    <a:p>
                      <a:pPr marL="0" marR="0" algn="ctr">
                        <a:lnSpc>
                          <a:spcPct val="107000"/>
                        </a:lnSpc>
                        <a:spcBef>
                          <a:spcPts val="0"/>
                        </a:spcBef>
                        <a:spcAft>
                          <a:spcPts val="0"/>
                        </a:spcAft>
                      </a:pPr>
                      <a:r>
                        <a:rPr lang="en-US" sz="1100">
                          <a:effectLst/>
                        </a:rPr>
                        <a:t>MC031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Service Provider Suffix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23494802"/>
                  </a:ext>
                </a:extLst>
              </a:tr>
              <a:tr h="190500">
                <a:tc>
                  <a:txBody>
                    <a:bodyPr/>
                    <a:lstStyle/>
                    <a:p>
                      <a:pPr marL="0" marR="0" algn="ctr">
                        <a:lnSpc>
                          <a:spcPct val="107000"/>
                        </a:lnSpc>
                        <a:spcBef>
                          <a:spcPts val="0"/>
                        </a:spcBef>
                        <a:spcAft>
                          <a:spcPts val="0"/>
                        </a:spcAft>
                      </a:pPr>
                      <a:r>
                        <a:rPr lang="en-US" sz="1100">
                          <a:effectLst/>
                        </a:rPr>
                        <a:t>MC032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Service Provider Specialty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06516649"/>
                  </a:ext>
                </a:extLst>
              </a:tr>
              <a:tr h="190500">
                <a:tc>
                  <a:txBody>
                    <a:bodyPr/>
                    <a:lstStyle/>
                    <a:p>
                      <a:pPr marL="0" marR="0" algn="ctr">
                        <a:lnSpc>
                          <a:spcPct val="107000"/>
                        </a:lnSpc>
                        <a:spcBef>
                          <a:spcPts val="0"/>
                        </a:spcBef>
                        <a:spcAft>
                          <a:spcPts val="0"/>
                        </a:spcAft>
                      </a:pPr>
                      <a:r>
                        <a:rPr lang="en-US" sz="1100">
                          <a:effectLst/>
                        </a:rPr>
                        <a:t>MC034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Service Provider State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5431139"/>
                  </a:ext>
                </a:extLst>
              </a:tr>
              <a:tr h="190500">
                <a:tc>
                  <a:txBody>
                    <a:bodyPr/>
                    <a:lstStyle/>
                    <a:p>
                      <a:pPr marL="0" marR="0" algn="ctr">
                        <a:lnSpc>
                          <a:spcPct val="107000"/>
                        </a:lnSpc>
                        <a:spcBef>
                          <a:spcPts val="0"/>
                        </a:spcBef>
                        <a:spcAft>
                          <a:spcPts val="0"/>
                        </a:spcAft>
                      </a:pPr>
                      <a:r>
                        <a:rPr lang="en-US" sz="1100">
                          <a:effectLst/>
                        </a:rPr>
                        <a:t>MC035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Service Provider ZIP Code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21016073"/>
                  </a:ext>
                </a:extLst>
              </a:tr>
              <a:tr h="190500">
                <a:tc>
                  <a:txBody>
                    <a:bodyPr/>
                    <a:lstStyle/>
                    <a:p>
                      <a:pPr marL="0" marR="0" algn="ctr">
                        <a:lnSpc>
                          <a:spcPct val="107000"/>
                        </a:lnSpc>
                        <a:spcBef>
                          <a:spcPts val="0"/>
                        </a:spcBef>
                        <a:spcAft>
                          <a:spcPts val="0"/>
                        </a:spcAft>
                      </a:pPr>
                      <a:r>
                        <a:rPr lang="en-US" sz="1100">
                          <a:effectLst/>
                        </a:rPr>
                        <a:t>MC076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dirty="0">
                          <a:effectLst/>
                        </a:rPr>
                        <a:t>Billing Provider Number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24103505"/>
                  </a:ext>
                </a:extLst>
              </a:tr>
              <a:tr h="190500">
                <a:tc>
                  <a:txBody>
                    <a:bodyPr/>
                    <a:lstStyle/>
                    <a:p>
                      <a:pPr marL="0" marR="0" algn="ctr">
                        <a:lnSpc>
                          <a:spcPct val="107000"/>
                        </a:lnSpc>
                        <a:spcBef>
                          <a:spcPts val="0"/>
                        </a:spcBef>
                        <a:spcAft>
                          <a:spcPts val="0"/>
                        </a:spcAft>
                      </a:pPr>
                      <a:r>
                        <a:rPr lang="en-US" sz="1100">
                          <a:effectLst/>
                        </a:rPr>
                        <a:t>MC077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b="1" dirty="0">
                          <a:effectLst/>
                        </a:rPr>
                        <a:t>National Billing Provider ID</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9557763"/>
                  </a:ext>
                </a:extLst>
              </a:tr>
              <a:tr h="190500">
                <a:tc>
                  <a:txBody>
                    <a:bodyPr/>
                    <a:lstStyle/>
                    <a:p>
                      <a:pPr marL="0" marR="0" algn="ctr">
                        <a:lnSpc>
                          <a:spcPct val="107000"/>
                        </a:lnSpc>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MC100</a:t>
                      </a:r>
                    </a:p>
                  </a:txBody>
                  <a:tcPr marL="68580" marR="68580" marT="0" marB="0" anchor="b"/>
                </a:tc>
                <a:tc>
                  <a:txBody>
                    <a:bodyPr/>
                    <a:lstStyle/>
                    <a:p>
                      <a:pPr marL="0" marR="0">
                        <a:lnSpc>
                          <a:spcPct val="107000"/>
                        </a:lnSpc>
                        <a:spcBef>
                          <a:spcPts val="0"/>
                        </a:spcBef>
                        <a:spcAft>
                          <a:spcPts val="0"/>
                        </a:spcAft>
                      </a:pP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Delegated Benefit Administrator OrgID</a:t>
                      </a:r>
                    </a:p>
                  </a:txBody>
                  <a:tcPr marL="68580" marR="68580" marT="0" marB="0" anchor="b"/>
                </a:tc>
                <a:extLst>
                  <a:ext uri="{0D108BD9-81ED-4DB2-BD59-A6C34878D82A}">
                    <a16:rowId xmlns:a16="http://schemas.microsoft.com/office/drawing/2014/main" val="1254809397"/>
                  </a:ext>
                </a:extLst>
              </a:tr>
              <a:tr h="190500">
                <a:tc>
                  <a:txBody>
                    <a:bodyPr/>
                    <a:lstStyle/>
                    <a:p>
                      <a:pPr marL="0" marR="0" algn="ctr">
                        <a:lnSpc>
                          <a:spcPct val="107000"/>
                        </a:lnSpc>
                        <a:spcBef>
                          <a:spcPts val="0"/>
                        </a:spcBef>
                        <a:spcAft>
                          <a:spcPts val="0"/>
                        </a:spcAft>
                      </a:pPr>
                      <a:r>
                        <a:rPr lang="en-US" sz="1100" dirty="0">
                          <a:effectLst/>
                        </a:rPr>
                        <a:t>MC112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dirty="0">
                          <a:effectLst/>
                        </a:rPr>
                        <a:t>Referring Provider ID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69215962"/>
                  </a:ext>
                </a:extLst>
              </a:tr>
              <a:tr h="190500">
                <a:tc>
                  <a:txBody>
                    <a:bodyPr/>
                    <a:lstStyle/>
                    <a:p>
                      <a:pPr marL="0" marR="0" algn="ctr">
                        <a:lnSpc>
                          <a:spcPct val="107000"/>
                        </a:lnSpc>
                        <a:spcBef>
                          <a:spcPts val="0"/>
                        </a:spcBef>
                        <a:spcAft>
                          <a:spcPts val="0"/>
                        </a:spcAft>
                      </a:pPr>
                      <a:r>
                        <a:rPr lang="en-US" sz="1100">
                          <a:effectLst/>
                        </a:rPr>
                        <a:t>MC118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Referral Indicator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91002801"/>
                  </a:ext>
                </a:extLst>
              </a:tr>
              <a:tr h="190500">
                <a:tc>
                  <a:txBody>
                    <a:bodyPr/>
                    <a:lstStyle/>
                    <a:p>
                      <a:pPr marL="0" marR="0" algn="ctr">
                        <a:lnSpc>
                          <a:spcPct val="107000"/>
                        </a:lnSpc>
                        <a:spcBef>
                          <a:spcPts val="0"/>
                        </a:spcBef>
                        <a:spcAft>
                          <a:spcPts val="0"/>
                        </a:spcAft>
                      </a:pPr>
                      <a:r>
                        <a:rPr lang="en-US" sz="1100">
                          <a:effectLst/>
                        </a:rPr>
                        <a:t>MC119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PCP Indicator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3021717"/>
                  </a:ext>
                </a:extLst>
              </a:tr>
              <a:tr h="190500">
                <a:tc>
                  <a:txBody>
                    <a:bodyPr/>
                    <a:lstStyle/>
                    <a:p>
                      <a:pPr marL="0" marR="0" algn="ctr">
                        <a:lnSpc>
                          <a:spcPct val="107000"/>
                        </a:lnSpc>
                        <a:spcBef>
                          <a:spcPts val="0"/>
                        </a:spcBef>
                        <a:spcAft>
                          <a:spcPts val="0"/>
                        </a:spcAft>
                      </a:pPr>
                      <a:r>
                        <a:rPr lang="en-US" sz="1100">
                          <a:effectLst/>
                        </a:rPr>
                        <a:t>MC125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Attending Provider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64963083"/>
                  </a:ext>
                </a:extLst>
              </a:tr>
              <a:tr h="190500">
                <a:tc>
                  <a:txBody>
                    <a:bodyPr/>
                    <a:lstStyle/>
                    <a:p>
                      <a:pPr marL="0" marR="0" algn="ctr">
                        <a:lnSpc>
                          <a:spcPct val="107000"/>
                        </a:lnSpc>
                        <a:spcBef>
                          <a:spcPts val="0"/>
                        </a:spcBef>
                        <a:spcAft>
                          <a:spcPts val="0"/>
                        </a:spcAft>
                      </a:pPr>
                      <a:r>
                        <a:rPr lang="en-US" sz="1100">
                          <a:effectLst/>
                        </a:rPr>
                        <a:t>MC131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InNetwork Indicator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89407970"/>
                  </a:ext>
                </a:extLst>
              </a:tr>
              <a:tr h="190500">
                <a:tc>
                  <a:txBody>
                    <a:bodyPr/>
                    <a:lstStyle/>
                    <a:p>
                      <a:pPr marL="0" marR="0" algn="ctr">
                        <a:lnSpc>
                          <a:spcPct val="107000"/>
                        </a:lnSpc>
                        <a:spcBef>
                          <a:spcPts val="0"/>
                        </a:spcBef>
                        <a:spcAft>
                          <a:spcPts val="0"/>
                        </a:spcAft>
                      </a:pPr>
                      <a:r>
                        <a:rPr lang="en-US" sz="1100">
                          <a:effectLst/>
                        </a:rPr>
                        <a:t>MC134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Plan Rendering Provider Identifier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81132005"/>
                  </a:ext>
                </a:extLst>
              </a:tr>
              <a:tr h="190500">
                <a:tc>
                  <a:txBody>
                    <a:bodyPr/>
                    <a:lstStyle/>
                    <a:p>
                      <a:pPr marL="0" marR="0" algn="ctr">
                        <a:lnSpc>
                          <a:spcPct val="107000"/>
                        </a:lnSpc>
                        <a:spcBef>
                          <a:spcPts val="0"/>
                        </a:spcBef>
                        <a:spcAft>
                          <a:spcPts val="0"/>
                        </a:spcAft>
                      </a:pPr>
                      <a:r>
                        <a:rPr lang="en-US" sz="1100">
                          <a:effectLst/>
                        </a:rPr>
                        <a:t>MC135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Provider Location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42055833"/>
                  </a:ext>
                </a:extLst>
              </a:tr>
              <a:tr h="190500">
                <a:tc>
                  <a:txBody>
                    <a:bodyPr/>
                    <a:lstStyle/>
                    <a:p>
                      <a:pPr marL="0" marR="0" algn="ctr">
                        <a:lnSpc>
                          <a:spcPct val="107000"/>
                        </a:lnSpc>
                        <a:spcBef>
                          <a:spcPts val="0"/>
                        </a:spcBef>
                        <a:spcAft>
                          <a:spcPts val="0"/>
                        </a:spcAft>
                      </a:pPr>
                      <a:r>
                        <a:rPr lang="en-US" sz="1100">
                          <a:effectLst/>
                        </a:rPr>
                        <a:t>MC242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b="1" dirty="0">
                          <a:effectLst/>
                        </a:rPr>
                        <a:t>Plan Rendering National Provider ID</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73654020"/>
                  </a:ext>
                </a:extLst>
              </a:tr>
            </a:tbl>
          </a:graphicData>
        </a:graphic>
      </p:graphicFrame>
      <p:sp>
        <p:nvSpPr>
          <p:cNvPr id="6" name="TextBox 5">
            <a:extLst>
              <a:ext uri="{FF2B5EF4-FFF2-40B4-BE49-F238E27FC236}">
                <a16:creationId xmlns:a16="http://schemas.microsoft.com/office/drawing/2014/main" id="{1A98AEB5-292E-6449-5B3E-0B759FC06C41}"/>
              </a:ext>
            </a:extLst>
          </p:cNvPr>
          <p:cNvSpPr txBox="1"/>
          <p:nvPr/>
        </p:nvSpPr>
        <p:spPr>
          <a:xfrm>
            <a:off x="849726" y="1005075"/>
            <a:ext cx="782323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Dental Claims					  Medical Claims                     Member Eligibility</a:t>
            </a:r>
          </a:p>
        </p:txBody>
      </p:sp>
      <p:sp>
        <p:nvSpPr>
          <p:cNvPr id="8" name="TextBox 7">
            <a:extLst>
              <a:ext uri="{FF2B5EF4-FFF2-40B4-BE49-F238E27FC236}">
                <a16:creationId xmlns:a16="http://schemas.microsoft.com/office/drawing/2014/main" id="{B3E36062-32FD-D7C6-32E9-E3A9BBA91B1E}"/>
              </a:ext>
            </a:extLst>
          </p:cNvPr>
          <p:cNvSpPr txBox="1"/>
          <p:nvPr/>
        </p:nvSpPr>
        <p:spPr>
          <a:xfrm>
            <a:off x="817463" y="3438295"/>
            <a:ext cx="249299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Pharmacy Claims	       	</a:t>
            </a:r>
          </a:p>
        </p:txBody>
      </p:sp>
      <p:pic>
        <p:nvPicPr>
          <p:cNvPr id="1026" name="Picture 2" descr="Payer-provider partnerships spurred by data, value-based care">
            <a:extLst>
              <a:ext uri="{FF2B5EF4-FFF2-40B4-BE49-F238E27FC236}">
                <a16:creationId xmlns:a16="http://schemas.microsoft.com/office/drawing/2014/main" id="{BA61DDE5-CD73-03A9-9318-CFDBE72533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8255" y="297844"/>
            <a:ext cx="2300390" cy="60533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0BE33DB-EFB7-8527-0D2D-1C5B98139177}"/>
              </a:ext>
            </a:extLst>
          </p:cNvPr>
          <p:cNvSpPr/>
          <p:nvPr/>
        </p:nvSpPr>
        <p:spPr>
          <a:xfrm>
            <a:off x="6596192" y="-42342"/>
            <a:ext cx="2402453" cy="40011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0"/>
                <a:solidFill>
                  <a:srgbClr val="5B9BD5"/>
                </a:solidFill>
                <a:effectLst>
                  <a:outerShdw blurRad="38100" dist="25400" dir="5400000" algn="ctr" rotWithShape="0">
                    <a:srgbClr val="6E747A">
                      <a:alpha val="43000"/>
                    </a:srgbClr>
                  </a:outerShdw>
                </a:effectLst>
                <a:uLnTx/>
                <a:uFillTx/>
                <a:latin typeface="Calibri" panose="020F0502020204030204"/>
                <a:ea typeface="+mn-ea"/>
                <a:cs typeface="+mn-cs"/>
              </a:rPr>
              <a:t>Claims Provider Data</a:t>
            </a:r>
          </a:p>
        </p:txBody>
      </p:sp>
      <p:sp>
        <p:nvSpPr>
          <p:cNvPr id="10" name="TextBox 9">
            <a:extLst>
              <a:ext uri="{FF2B5EF4-FFF2-40B4-BE49-F238E27FC236}">
                <a16:creationId xmlns:a16="http://schemas.microsoft.com/office/drawing/2014/main" id="{799AFB9E-60D5-791D-9296-6C16CDDE9734}"/>
              </a:ext>
            </a:extLst>
          </p:cNvPr>
          <p:cNvSpPr txBox="1"/>
          <p:nvPr/>
        </p:nvSpPr>
        <p:spPr>
          <a:xfrm>
            <a:off x="145355" y="105288"/>
            <a:ext cx="6554124"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The types of provider data in the member eligibility,  medical, pharmacy, and dental claims differ in the magnitude. The four tables all contain a </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Linking Orgid Provider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used in combination with Linking Provider Identifiers to link to each insurance carrier’s provider table data. </a:t>
            </a:r>
          </a:p>
        </p:txBody>
      </p:sp>
      <p:graphicFrame>
        <p:nvGraphicFramePr>
          <p:cNvPr id="7" name="Table 6">
            <a:extLst>
              <a:ext uri="{FF2B5EF4-FFF2-40B4-BE49-F238E27FC236}">
                <a16:creationId xmlns:a16="http://schemas.microsoft.com/office/drawing/2014/main" id="{D4065FEA-EDA9-A28A-77A9-98B941527281}"/>
              </a:ext>
            </a:extLst>
          </p:cNvPr>
          <p:cNvGraphicFramePr>
            <a:graphicFrameLocks noGrp="1"/>
          </p:cNvGraphicFramePr>
          <p:nvPr/>
        </p:nvGraphicFramePr>
        <p:xfrm>
          <a:off x="6562571" y="1322733"/>
          <a:ext cx="2469693" cy="1805687"/>
        </p:xfrm>
        <a:graphic>
          <a:graphicData uri="http://schemas.openxmlformats.org/drawingml/2006/table">
            <a:tbl>
              <a:tblPr firstRow="1" firstCol="1" bandRow="1">
                <a:tableStyleId>{5C22544A-7EE6-4342-B048-85BDC9FD1C3A}</a:tableStyleId>
              </a:tblPr>
              <a:tblGrid>
                <a:gridCol w="651910">
                  <a:extLst>
                    <a:ext uri="{9D8B030D-6E8A-4147-A177-3AD203B41FA5}">
                      <a16:colId xmlns:a16="http://schemas.microsoft.com/office/drawing/2014/main" val="4245395911"/>
                    </a:ext>
                  </a:extLst>
                </a:gridCol>
                <a:gridCol w="1817783">
                  <a:extLst>
                    <a:ext uri="{9D8B030D-6E8A-4147-A177-3AD203B41FA5}">
                      <a16:colId xmlns:a16="http://schemas.microsoft.com/office/drawing/2014/main" val="1412372969"/>
                    </a:ext>
                  </a:extLst>
                </a:gridCol>
              </a:tblGrid>
              <a:tr h="190500">
                <a:tc>
                  <a:txBody>
                    <a:bodyPr/>
                    <a:lstStyle/>
                    <a:p>
                      <a:pPr marL="0" marR="0" algn="ctr">
                        <a:lnSpc>
                          <a:spcPct val="107000"/>
                        </a:lnSpc>
                        <a:spcBef>
                          <a:spcPts val="0"/>
                        </a:spcBef>
                        <a:spcAft>
                          <a:spcPts val="0"/>
                        </a:spcAft>
                      </a:pPr>
                      <a:r>
                        <a:rPr lang="en-US" sz="1100">
                          <a:effectLst/>
                        </a:rPr>
                        <a:t>Data Element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Data Element Name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84580912"/>
                  </a:ext>
                </a:extLst>
              </a:tr>
              <a:tr h="190500">
                <a:tc>
                  <a:txBody>
                    <a:bodyPr/>
                    <a:lstStyle/>
                    <a:p>
                      <a:pPr marL="0" marR="0">
                        <a:lnSpc>
                          <a:spcPct val="107000"/>
                        </a:lnSpc>
                        <a:spcBef>
                          <a:spcPts val="0"/>
                        </a:spcBef>
                        <a:spcAft>
                          <a:spcPts val="0"/>
                        </a:spcAft>
                      </a:pPr>
                      <a:r>
                        <a:rPr lang="en-US" sz="1100">
                          <a:solidFill>
                            <a:srgbClr val="FF0000"/>
                          </a:solidFill>
                          <a:effectLst/>
                        </a:rPr>
                        <a:t>Derived</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100" dirty="0">
                          <a:solidFill>
                            <a:srgbClr val="FF0000"/>
                          </a:solidFill>
                          <a:effectLst/>
                        </a:rPr>
                        <a:t>Linking OrgID Provider</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85459089"/>
                  </a:ext>
                </a:extLst>
              </a:tr>
              <a:tr h="190500">
                <a:tc>
                  <a:txBody>
                    <a:bodyPr/>
                    <a:lstStyle/>
                    <a:p>
                      <a:pPr marL="0" marR="0">
                        <a:lnSpc>
                          <a:spcPct val="107000"/>
                        </a:lnSpc>
                        <a:spcBef>
                          <a:spcPts val="0"/>
                        </a:spcBef>
                        <a:spcAft>
                          <a:spcPts val="0"/>
                        </a:spcAft>
                      </a:pPr>
                      <a:r>
                        <a:rPr lang="en-US" sz="1100">
                          <a:effectLst/>
                        </a:rPr>
                        <a:t>ME036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100">
                          <a:effectLst/>
                        </a:rPr>
                        <a:t>Health Care Home Number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85853993"/>
                  </a:ext>
                </a:extLst>
              </a:tr>
              <a:tr h="190500">
                <a:tc>
                  <a:txBody>
                    <a:bodyPr/>
                    <a:lstStyle/>
                    <a:p>
                      <a:pPr marL="0" marR="0">
                        <a:lnSpc>
                          <a:spcPct val="107000"/>
                        </a:lnSpc>
                        <a:spcBef>
                          <a:spcPts val="0"/>
                        </a:spcBef>
                        <a:spcAft>
                          <a:spcPts val="0"/>
                        </a:spcAft>
                      </a:pPr>
                      <a:r>
                        <a:rPr lang="en-US" sz="1100">
                          <a:effectLst/>
                        </a:rPr>
                        <a:t>ME038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100" b="1" dirty="0">
                          <a:effectLst/>
                        </a:rPr>
                        <a:t>Health Care Home National Provider ID</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07694802"/>
                  </a:ext>
                </a:extLst>
              </a:tr>
              <a:tr h="190500">
                <a:tc>
                  <a:txBody>
                    <a:bodyPr/>
                    <a:lstStyle/>
                    <a:p>
                      <a:pPr marL="0" marR="0">
                        <a:lnSpc>
                          <a:spcPct val="107000"/>
                        </a:lnSpc>
                        <a:spcBef>
                          <a:spcPts val="0"/>
                        </a:spcBef>
                        <a:spcAft>
                          <a:spcPts val="0"/>
                        </a:spcAft>
                      </a:pPr>
                      <a:r>
                        <a:rPr lang="en-US" sz="1100">
                          <a:effectLst/>
                        </a:rPr>
                        <a:t>ME046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100">
                          <a:effectLst/>
                        </a:rPr>
                        <a:t>Member PCP 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40379426"/>
                  </a:ext>
                </a:extLst>
              </a:tr>
              <a:tr h="190500">
                <a:tc>
                  <a:txBody>
                    <a:bodyPr/>
                    <a:lstStyle/>
                    <a:p>
                      <a:pPr marL="0" marR="0">
                        <a:lnSpc>
                          <a:spcPct val="107000"/>
                        </a:lnSpc>
                        <a:spcBef>
                          <a:spcPts val="0"/>
                        </a:spcBef>
                        <a:spcAft>
                          <a:spcPts val="0"/>
                        </a:spcAft>
                      </a:pPr>
                      <a:r>
                        <a:rPr lang="en-US" sz="1100">
                          <a:effectLst/>
                        </a:rPr>
                        <a:t>ME124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defTabSz="914400" rtl="0" eaLnBrk="1" latinLnBrk="0" hangingPunct="1">
                        <a:lnSpc>
                          <a:spcPct val="107000"/>
                        </a:lnSpc>
                        <a:spcBef>
                          <a:spcPts val="0"/>
                        </a:spcBef>
                        <a:spcAft>
                          <a:spcPts val="0"/>
                        </a:spcAft>
                      </a:pPr>
                      <a:r>
                        <a:rPr lang="en-US" sz="1100" kern="1200" dirty="0">
                          <a:solidFill>
                            <a:schemeClr val="dk1"/>
                          </a:solidFill>
                          <a:effectLst/>
                          <a:latin typeface="+mn-lt"/>
                          <a:ea typeface="+mn-ea"/>
                          <a:cs typeface="+mn-cs"/>
                        </a:rPr>
                        <a:t>Attributed PCP Provider ID</a:t>
                      </a:r>
                    </a:p>
                  </a:txBody>
                  <a:tcPr marL="68580" marR="68580" marT="0" marB="0" anchor="b"/>
                </a:tc>
                <a:extLst>
                  <a:ext uri="{0D108BD9-81ED-4DB2-BD59-A6C34878D82A}">
                    <a16:rowId xmlns:a16="http://schemas.microsoft.com/office/drawing/2014/main" val="2134657991"/>
                  </a:ext>
                </a:extLst>
              </a:tr>
              <a:tr h="190500">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MC125</a:t>
                      </a:r>
                    </a:p>
                  </a:txBody>
                  <a:tcPr marL="68580" marR="68580" marT="0" marB="0" anchor="b"/>
                </a:tc>
                <a:tc>
                  <a:txBody>
                    <a:bodyPr/>
                    <a:lstStyle/>
                    <a:p>
                      <a:pPr marL="0" marR="0" algn="l" defTabSz="914400" rtl="0" eaLnBrk="1" fontAlgn="b" latinLnBrk="0" hangingPunct="1">
                        <a:lnSpc>
                          <a:spcPct val="107000"/>
                        </a:lnSpc>
                        <a:spcBef>
                          <a:spcPts val="0"/>
                        </a:spcBef>
                        <a:spcAft>
                          <a:spcPts val="0"/>
                        </a:spcAft>
                      </a:pPr>
                      <a:r>
                        <a:rPr lang="en-US" sz="1100" kern="1200" dirty="0">
                          <a:solidFill>
                            <a:schemeClr val="dk1"/>
                          </a:solidFill>
                          <a:effectLst/>
                          <a:latin typeface="+mn-lt"/>
                          <a:ea typeface="+mn-ea"/>
                          <a:cs typeface="+mn-cs"/>
                        </a:rPr>
                        <a:t> TME OrgID - Physician Group </a:t>
                      </a:r>
                    </a:p>
                    <a:p>
                      <a:pPr marL="0" marR="0" algn="l" defTabSz="914400" rtl="0" eaLnBrk="1" fontAlgn="b" latinLnBrk="0" hangingPunct="1">
                        <a:lnSpc>
                          <a:spcPct val="107000"/>
                        </a:lnSpc>
                        <a:spcBef>
                          <a:spcPts val="0"/>
                        </a:spcBef>
                        <a:spcAft>
                          <a:spcPts val="0"/>
                        </a:spcAft>
                      </a:pPr>
                      <a:r>
                        <a:rPr lang="en-US" sz="1100" kern="1200" dirty="0">
                          <a:solidFill>
                            <a:schemeClr val="dk1"/>
                          </a:solidFill>
                          <a:effectLst/>
                          <a:latin typeface="+mn-lt"/>
                          <a:ea typeface="+mn-ea"/>
                          <a:cs typeface="+mn-cs"/>
                        </a:rPr>
                        <a:t> of the Member’s PCP</a:t>
                      </a:r>
                    </a:p>
                  </a:txBody>
                  <a:tcPr marL="9525" marR="9525" marT="9525" marB="0" anchor="b"/>
                </a:tc>
                <a:extLst>
                  <a:ext uri="{0D108BD9-81ED-4DB2-BD59-A6C34878D82A}">
                    <a16:rowId xmlns:a16="http://schemas.microsoft.com/office/drawing/2014/main" val="629910514"/>
                  </a:ext>
                </a:extLst>
              </a:tr>
            </a:tbl>
          </a:graphicData>
        </a:graphic>
      </p:graphicFrame>
      <p:sp>
        <p:nvSpPr>
          <p:cNvPr id="12" name="TextBox 11">
            <a:extLst>
              <a:ext uri="{FF2B5EF4-FFF2-40B4-BE49-F238E27FC236}">
                <a16:creationId xmlns:a16="http://schemas.microsoft.com/office/drawing/2014/main" id="{0405D9A7-3BE7-F421-7B4D-DB5AE19A9382}"/>
              </a:ext>
            </a:extLst>
          </p:cNvPr>
          <p:cNvSpPr txBox="1"/>
          <p:nvPr/>
        </p:nvSpPr>
        <p:spPr>
          <a:xfrm>
            <a:off x="6528952" y="3307902"/>
            <a:ext cx="2469693" cy="332398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While the MA APCD has a Master Patient Index (Member Link EID) to analyze distinct patients across carriers, it does not have a Master Provider Index.  Although Medicare’s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National Provider Identifier (NPI)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can be used, which Medicare requires all enrolled individual practitioners and organizational providers to have, atypical providers such as certain transportation providers and respite providers might not have an NPI. </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1568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BE33DB-EFB7-8527-0D2D-1C5B98139177}"/>
              </a:ext>
            </a:extLst>
          </p:cNvPr>
          <p:cNvSpPr/>
          <p:nvPr/>
        </p:nvSpPr>
        <p:spPr>
          <a:xfrm>
            <a:off x="6108561" y="2146"/>
            <a:ext cx="3050129" cy="40011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0"/>
                <a:solidFill>
                  <a:srgbClr val="5B9BD5"/>
                </a:solidFill>
                <a:effectLst>
                  <a:outerShdw blurRad="38100" dist="25400" dir="5400000" algn="ctr" rotWithShape="0">
                    <a:srgbClr val="6E747A">
                      <a:alpha val="43000"/>
                    </a:srgbClr>
                  </a:outerShdw>
                </a:effectLst>
                <a:uLnTx/>
                <a:uFillTx/>
                <a:latin typeface="Calibri" panose="020F0502020204030204"/>
                <a:ea typeface="+mn-ea"/>
                <a:cs typeface="+mn-cs"/>
              </a:rPr>
              <a:t>Claims Linking Provider IDs</a:t>
            </a:r>
          </a:p>
        </p:txBody>
      </p:sp>
      <p:sp>
        <p:nvSpPr>
          <p:cNvPr id="10" name="TextBox 9">
            <a:extLst>
              <a:ext uri="{FF2B5EF4-FFF2-40B4-BE49-F238E27FC236}">
                <a16:creationId xmlns:a16="http://schemas.microsoft.com/office/drawing/2014/main" id="{799AFB9E-60D5-791D-9296-6C16CDDE9734}"/>
              </a:ext>
            </a:extLst>
          </p:cNvPr>
          <p:cNvSpPr txBox="1"/>
          <p:nvPr/>
        </p:nvSpPr>
        <p:spPr>
          <a:xfrm>
            <a:off x="109939" y="118485"/>
            <a:ext cx="6025901" cy="16004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CHIA defines a provider as an entity associated with either: 1. providing services to patients 2. submitting claims for services on behalf of a servicing provider 3. providing business services or contracting arrangements for a servicing provider. All critical fields to use for MA APCD between table linkage with the provider table are embedded with the word </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linkage_id</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at the end field name. These fields link to the linkingproviderid (PV002) in the provider table in combination with linkingorgpv which links to orgid in the provider table. </a:t>
            </a:r>
          </a:p>
        </p:txBody>
      </p:sp>
      <p:pic>
        <p:nvPicPr>
          <p:cNvPr id="5" name="Picture 8" descr="Image result for data linkage">
            <a:extLst>
              <a:ext uri="{FF2B5EF4-FFF2-40B4-BE49-F238E27FC236}">
                <a16:creationId xmlns:a16="http://schemas.microsoft.com/office/drawing/2014/main" id="{76623CE1-1FAC-5148-445C-2DA57DD2FA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7450" y="631817"/>
            <a:ext cx="22923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able 10">
            <a:extLst>
              <a:ext uri="{FF2B5EF4-FFF2-40B4-BE49-F238E27FC236}">
                <a16:creationId xmlns:a16="http://schemas.microsoft.com/office/drawing/2014/main" id="{FD974A8B-8CCF-9C24-8D20-333B8EB8D70D}"/>
              </a:ext>
            </a:extLst>
          </p:cNvPr>
          <p:cNvGraphicFramePr>
            <a:graphicFrameLocks noGrp="1"/>
          </p:cNvGraphicFramePr>
          <p:nvPr/>
        </p:nvGraphicFramePr>
        <p:xfrm>
          <a:off x="285750" y="2039360"/>
          <a:ext cx="2857500" cy="1524000"/>
        </p:xfrm>
        <a:graphic>
          <a:graphicData uri="http://schemas.openxmlformats.org/drawingml/2006/table">
            <a:tbl>
              <a:tblPr>
                <a:tableStyleId>{21E4AEA4-8DFA-4A89-87EB-49C32662AFE0}</a:tableStyleId>
              </a:tblPr>
              <a:tblGrid>
                <a:gridCol w="2857500">
                  <a:extLst>
                    <a:ext uri="{9D8B030D-6E8A-4147-A177-3AD203B41FA5}">
                      <a16:colId xmlns:a16="http://schemas.microsoft.com/office/drawing/2014/main" val="1144839005"/>
                    </a:ext>
                  </a:extLst>
                </a:gridCol>
              </a:tblGrid>
              <a:tr h="190500">
                <a:tc>
                  <a:txBody>
                    <a:bodyPr/>
                    <a:lstStyle/>
                    <a:p>
                      <a:pPr algn="ctr" fontAlgn="b"/>
                      <a:r>
                        <a:rPr lang="en-US" sz="1100" b="1" i="0" u="none" strike="noStrike" dirty="0">
                          <a:solidFill>
                            <a:srgbClr val="000000"/>
                          </a:solidFill>
                          <a:effectLst/>
                          <a:latin typeface="Calibri" panose="020F0502020204030204" pitchFamily="34" charset="0"/>
                        </a:rPr>
                        <a:t>MEDICAL CLAIMS</a:t>
                      </a:r>
                    </a:p>
                  </a:txBody>
                  <a:tcPr marL="9525" marR="9525" marT="9525" marB="0" anchor="b"/>
                </a:tc>
                <a:extLst>
                  <a:ext uri="{0D108BD9-81ED-4DB2-BD59-A6C34878D82A}">
                    <a16:rowId xmlns:a16="http://schemas.microsoft.com/office/drawing/2014/main" val="2521485317"/>
                  </a:ext>
                </a:extLst>
              </a:tr>
              <a:tr h="190500">
                <a:tc>
                  <a:txBody>
                    <a:bodyPr/>
                    <a:lstStyle/>
                    <a:p>
                      <a:pPr algn="l" fontAlgn="b"/>
                      <a:r>
                        <a:rPr lang="en-US" sz="1100" b="1" i="0" u="none" strike="noStrike" dirty="0">
                          <a:solidFill>
                            <a:srgbClr val="FF0000"/>
                          </a:solidFill>
                          <a:effectLst/>
                          <a:latin typeface="Calibri" panose="020F0502020204030204" pitchFamily="34" charset="0"/>
                        </a:rPr>
                        <a:t>linkingorgpv</a:t>
                      </a:r>
                    </a:p>
                  </a:txBody>
                  <a:tcPr marL="9525" marR="9525" marT="9525" marB="0" anchor="b"/>
                </a:tc>
                <a:extLst>
                  <a:ext uri="{0D108BD9-81ED-4DB2-BD59-A6C34878D82A}">
                    <a16:rowId xmlns:a16="http://schemas.microsoft.com/office/drawing/2014/main" val="2941763816"/>
                  </a:ext>
                </a:extLst>
              </a:tr>
              <a:tr h="190500">
                <a:tc>
                  <a:txBody>
                    <a:bodyPr/>
                    <a:lstStyle/>
                    <a:p>
                      <a:pPr algn="l" fontAlgn="b"/>
                      <a:r>
                        <a:rPr lang="en-US" sz="1100" u="none" strike="noStrike" dirty="0">
                          <a:effectLst/>
                        </a:rPr>
                        <a:t>attendingprovider_linkage_id</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07402067"/>
                  </a:ext>
                </a:extLst>
              </a:tr>
              <a:tr h="190500">
                <a:tc>
                  <a:txBody>
                    <a:bodyPr/>
                    <a:lstStyle/>
                    <a:p>
                      <a:pPr algn="l" fontAlgn="b"/>
                      <a:r>
                        <a:rPr lang="en-US" sz="1100" u="none" strike="noStrike">
                          <a:effectLst/>
                        </a:rPr>
                        <a:t>billingprovidernumber_linkage_id</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6754266"/>
                  </a:ext>
                </a:extLst>
              </a:tr>
              <a:tr h="190500">
                <a:tc>
                  <a:txBody>
                    <a:bodyPr/>
                    <a:lstStyle/>
                    <a:p>
                      <a:pPr algn="l" fontAlgn="b"/>
                      <a:r>
                        <a:rPr lang="en-US" sz="1100" u="none" strike="noStrike">
                          <a:effectLst/>
                        </a:rPr>
                        <a:t>planrenderingprovideridentifier_linkage_id</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51184591"/>
                  </a:ext>
                </a:extLst>
              </a:tr>
              <a:tr h="190500">
                <a:tc>
                  <a:txBody>
                    <a:bodyPr/>
                    <a:lstStyle/>
                    <a:p>
                      <a:pPr algn="l" fontAlgn="b"/>
                      <a:r>
                        <a:rPr lang="en-US" sz="1100" u="none" strike="noStrike">
                          <a:effectLst/>
                        </a:rPr>
                        <a:t>providerlocation_linkage_id</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22878413"/>
                  </a:ext>
                </a:extLst>
              </a:tr>
              <a:tr h="190500">
                <a:tc>
                  <a:txBody>
                    <a:bodyPr/>
                    <a:lstStyle/>
                    <a:p>
                      <a:pPr algn="l" fontAlgn="b"/>
                      <a:r>
                        <a:rPr lang="en-US" sz="1100" u="none" strike="noStrike">
                          <a:effectLst/>
                        </a:rPr>
                        <a:t>referringproviderid_linkage_id</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722520"/>
                  </a:ext>
                </a:extLst>
              </a:tr>
              <a:tr h="190500">
                <a:tc>
                  <a:txBody>
                    <a:bodyPr/>
                    <a:lstStyle/>
                    <a:p>
                      <a:pPr algn="l" fontAlgn="b"/>
                      <a:r>
                        <a:rPr lang="en-US" sz="1100" u="none" strike="noStrike" dirty="0">
                          <a:effectLst/>
                        </a:rPr>
                        <a:t>serviceprovidernumber_linkage_id</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1245795"/>
                  </a:ext>
                </a:extLst>
              </a:tr>
            </a:tbl>
          </a:graphicData>
        </a:graphic>
      </p:graphicFrame>
      <p:graphicFrame>
        <p:nvGraphicFramePr>
          <p:cNvPr id="12" name="Table 11">
            <a:extLst>
              <a:ext uri="{FF2B5EF4-FFF2-40B4-BE49-F238E27FC236}">
                <a16:creationId xmlns:a16="http://schemas.microsoft.com/office/drawing/2014/main" id="{3106E5F1-A8E3-8DAA-EC3E-12450AF77D9B}"/>
              </a:ext>
            </a:extLst>
          </p:cNvPr>
          <p:cNvGraphicFramePr>
            <a:graphicFrameLocks noGrp="1"/>
          </p:cNvGraphicFramePr>
          <p:nvPr/>
        </p:nvGraphicFramePr>
        <p:xfrm>
          <a:off x="285750" y="3774040"/>
          <a:ext cx="2857500" cy="571500"/>
        </p:xfrm>
        <a:graphic>
          <a:graphicData uri="http://schemas.openxmlformats.org/drawingml/2006/table">
            <a:tbl>
              <a:tblPr>
                <a:tableStyleId>{5C22544A-7EE6-4342-B048-85BDC9FD1C3A}</a:tableStyleId>
              </a:tblPr>
              <a:tblGrid>
                <a:gridCol w="2857500">
                  <a:extLst>
                    <a:ext uri="{9D8B030D-6E8A-4147-A177-3AD203B41FA5}">
                      <a16:colId xmlns:a16="http://schemas.microsoft.com/office/drawing/2014/main" val="154764251"/>
                    </a:ext>
                  </a:extLst>
                </a:gridCol>
              </a:tblGrid>
              <a:tr h="190500">
                <a:tc>
                  <a:txBody>
                    <a:bodyPr/>
                    <a:lstStyle/>
                    <a:p>
                      <a:pPr algn="ctr" fontAlgn="b"/>
                      <a:r>
                        <a:rPr lang="en-US" sz="1100" b="1" i="0" u="none" strike="noStrike" dirty="0">
                          <a:solidFill>
                            <a:srgbClr val="000000"/>
                          </a:solidFill>
                          <a:effectLst/>
                          <a:latin typeface="Calibri" panose="020F0502020204030204" pitchFamily="34" charset="0"/>
                        </a:rPr>
                        <a:t>DENTAL CLAIMS</a:t>
                      </a:r>
                    </a:p>
                  </a:txBody>
                  <a:tcPr marL="9525" marR="9525" marT="9525" marB="0" anchor="b"/>
                </a:tc>
                <a:extLst>
                  <a:ext uri="{0D108BD9-81ED-4DB2-BD59-A6C34878D82A}">
                    <a16:rowId xmlns:a16="http://schemas.microsoft.com/office/drawing/2014/main" val="2563522294"/>
                  </a:ext>
                </a:extLst>
              </a:tr>
              <a:tr h="190500">
                <a:tc>
                  <a:txBody>
                    <a:bodyPr/>
                    <a:lstStyle/>
                    <a:p>
                      <a:pPr algn="l" fontAlgn="b"/>
                      <a:r>
                        <a:rPr lang="en-US" sz="1100" b="1" i="0" u="none" strike="noStrike" dirty="0">
                          <a:solidFill>
                            <a:srgbClr val="FF0000"/>
                          </a:solidFill>
                          <a:effectLst/>
                          <a:latin typeface="Calibri" panose="020F0502020204030204" pitchFamily="34" charset="0"/>
                        </a:rPr>
                        <a:t>linkingorgpv</a:t>
                      </a:r>
                    </a:p>
                  </a:txBody>
                  <a:tcPr marL="9525" marR="9525" marT="9525" marB="0" anchor="b"/>
                </a:tc>
                <a:extLst>
                  <a:ext uri="{0D108BD9-81ED-4DB2-BD59-A6C34878D82A}">
                    <a16:rowId xmlns:a16="http://schemas.microsoft.com/office/drawing/2014/main" val="1019839651"/>
                  </a:ext>
                </a:extLst>
              </a:tr>
              <a:tr h="190500">
                <a:tc>
                  <a:txBody>
                    <a:bodyPr/>
                    <a:lstStyle/>
                    <a:p>
                      <a:pPr algn="l" fontAlgn="b"/>
                      <a:r>
                        <a:rPr lang="en-US" sz="1100" u="none" strike="noStrike" dirty="0">
                          <a:effectLst/>
                        </a:rPr>
                        <a:t>serviceprovidernumber_linkage_id</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97111374"/>
                  </a:ext>
                </a:extLst>
              </a:tr>
            </a:tbl>
          </a:graphicData>
        </a:graphic>
      </p:graphicFrame>
      <p:graphicFrame>
        <p:nvGraphicFramePr>
          <p:cNvPr id="13" name="Table 12">
            <a:extLst>
              <a:ext uri="{FF2B5EF4-FFF2-40B4-BE49-F238E27FC236}">
                <a16:creationId xmlns:a16="http://schemas.microsoft.com/office/drawing/2014/main" id="{1301CE41-1A74-5961-0591-CA02A6D081E8}"/>
              </a:ext>
            </a:extLst>
          </p:cNvPr>
          <p:cNvGraphicFramePr>
            <a:graphicFrameLocks noGrp="1"/>
          </p:cNvGraphicFramePr>
          <p:nvPr/>
        </p:nvGraphicFramePr>
        <p:xfrm>
          <a:off x="285750" y="4556220"/>
          <a:ext cx="2857500" cy="762000"/>
        </p:xfrm>
        <a:graphic>
          <a:graphicData uri="http://schemas.openxmlformats.org/drawingml/2006/table">
            <a:tbl>
              <a:tblPr>
                <a:tableStyleId>{93296810-A885-4BE3-A3E7-6D5BEEA58F35}</a:tableStyleId>
              </a:tblPr>
              <a:tblGrid>
                <a:gridCol w="2857500">
                  <a:extLst>
                    <a:ext uri="{9D8B030D-6E8A-4147-A177-3AD203B41FA5}">
                      <a16:colId xmlns:a16="http://schemas.microsoft.com/office/drawing/2014/main" val="3510833377"/>
                    </a:ext>
                  </a:extLst>
                </a:gridCol>
              </a:tblGrid>
              <a:tr h="190500">
                <a:tc>
                  <a:txBody>
                    <a:bodyPr/>
                    <a:lstStyle/>
                    <a:p>
                      <a:pPr algn="ctr" fontAlgn="b"/>
                      <a:r>
                        <a:rPr lang="en-US" sz="1100" b="1" i="0" u="none" strike="noStrike" dirty="0">
                          <a:solidFill>
                            <a:srgbClr val="000000"/>
                          </a:solidFill>
                          <a:effectLst/>
                          <a:latin typeface="Calibri" panose="020F0502020204030204" pitchFamily="34" charset="0"/>
                        </a:rPr>
                        <a:t>PHARMACY CLAIMS</a:t>
                      </a:r>
                    </a:p>
                  </a:txBody>
                  <a:tcPr marL="9525" marR="9525" marT="9525" marB="0" anchor="b"/>
                </a:tc>
                <a:extLst>
                  <a:ext uri="{0D108BD9-81ED-4DB2-BD59-A6C34878D82A}">
                    <a16:rowId xmlns:a16="http://schemas.microsoft.com/office/drawing/2014/main" val="3980398733"/>
                  </a:ext>
                </a:extLst>
              </a:tr>
              <a:tr h="190500">
                <a:tc>
                  <a:txBody>
                    <a:bodyPr/>
                    <a:lstStyle/>
                    <a:p>
                      <a:pPr algn="l" fontAlgn="b"/>
                      <a:r>
                        <a:rPr lang="en-US" sz="1100" b="1" i="0" u="none" strike="noStrike" dirty="0">
                          <a:solidFill>
                            <a:srgbClr val="FF0000"/>
                          </a:solidFill>
                          <a:effectLst/>
                          <a:latin typeface="Calibri" panose="020F0502020204030204" pitchFamily="34" charset="0"/>
                        </a:rPr>
                        <a:t>linkingorgpv</a:t>
                      </a:r>
                    </a:p>
                  </a:txBody>
                  <a:tcPr marL="9525" marR="9525" marT="9525" marB="0" anchor="b"/>
                </a:tc>
                <a:extLst>
                  <a:ext uri="{0D108BD9-81ED-4DB2-BD59-A6C34878D82A}">
                    <a16:rowId xmlns:a16="http://schemas.microsoft.com/office/drawing/2014/main" val="2194455376"/>
                  </a:ext>
                </a:extLst>
              </a:tr>
              <a:tr h="190500">
                <a:tc>
                  <a:txBody>
                    <a:bodyPr/>
                    <a:lstStyle/>
                    <a:p>
                      <a:pPr algn="l" fontAlgn="b"/>
                      <a:r>
                        <a:rPr lang="en-US" sz="1100" u="none" strike="noStrike">
                          <a:effectLst/>
                        </a:rPr>
                        <a:t>prescribingproviderid_linkage_id</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88828063"/>
                  </a:ext>
                </a:extLst>
              </a:tr>
              <a:tr h="190500">
                <a:tc>
                  <a:txBody>
                    <a:bodyPr/>
                    <a:lstStyle/>
                    <a:p>
                      <a:pPr algn="l" fontAlgn="b"/>
                      <a:r>
                        <a:rPr lang="en-US" sz="1100" u="none" strike="noStrike" dirty="0">
                          <a:effectLst/>
                        </a:rPr>
                        <a:t>recipientpcpid_linkage_id</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77452435"/>
                  </a:ext>
                </a:extLst>
              </a:tr>
            </a:tbl>
          </a:graphicData>
        </a:graphic>
      </p:graphicFrame>
      <p:graphicFrame>
        <p:nvGraphicFramePr>
          <p:cNvPr id="14" name="Table 13">
            <a:extLst>
              <a:ext uri="{FF2B5EF4-FFF2-40B4-BE49-F238E27FC236}">
                <a16:creationId xmlns:a16="http://schemas.microsoft.com/office/drawing/2014/main" id="{2AC26075-EA0E-A569-04B2-88465E918AA8}"/>
              </a:ext>
            </a:extLst>
          </p:cNvPr>
          <p:cNvGraphicFramePr>
            <a:graphicFrameLocks noGrp="1"/>
          </p:cNvGraphicFramePr>
          <p:nvPr/>
        </p:nvGraphicFramePr>
        <p:xfrm>
          <a:off x="285750" y="5528899"/>
          <a:ext cx="2857500" cy="952500"/>
        </p:xfrm>
        <a:graphic>
          <a:graphicData uri="http://schemas.openxmlformats.org/drawingml/2006/table">
            <a:tbl>
              <a:tblPr>
                <a:tableStyleId>{F5AB1C69-6EDB-4FF4-983F-18BD219EF322}</a:tableStyleId>
              </a:tblPr>
              <a:tblGrid>
                <a:gridCol w="2857500">
                  <a:extLst>
                    <a:ext uri="{9D8B030D-6E8A-4147-A177-3AD203B41FA5}">
                      <a16:colId xmlns:a16="http://schemas.microsoft.com/office/drawing/2014/main" val="2073483432"/>
                    </a:ext>
                  </a:extLst>
                </a:gridCol>
              </a:tblGrid>
              <a:tr h="190500">
                <a:tc>
                  <a:txBody>
                    <a:bodyPr/>
                    <a:lstStyle/>
                    <a:p>
                      <a:pPr algn="ctr" fontAlgn="b"/>
                      <a:r>
                        <a:rPr lang="en-US" sz="1100" b="1" i="0" u="none" strike="noStrike" dirty="0">
                          <a:solidFill>
                            <a:srgbClr val="000000"/>
                          </a:solidFill>
                          <a:effectLst/>
                          <a:latin typeface="Calibri" panose="020F0502020204030204" pitchFamily="34" charset="0"/>
                        </a:rPr>
                        <a:t>MEMBER ELIGIBILITY</a:t>
                      </a:r>
                    </a:p>
                  </a:txBody>
                  <a:tcPr marL="9525" marR="9525" marT="9525" marB="0" anchor="b"/>
                </a:tc>
                <a:extLst>
                  <a:ext uri="{0D108BD9-81ED-4DB2-BD59-A6C34878D82A}">
                    <a16:rowId xmlns:a16="http://schemas.microsoft.com/office/drawing/2014/main" val="3480632676"/>
                  </a:ext>
                </a:extLst>
              </a:tr>
              <a:tr h="190500">
                <a:tc>
                  <a:txBody>
                    <a:bodyPr/>
                    <a:lstStyle/>
                    <a:p>
                      <a:pPr algn="l" fontAlgn="b"/>
                      <a:r>
                        <a:rPr lang="en-US" sz="1100" b="1" i="0" u="none" strike="noStrike" dirty="0">
                          <a:solidFill>
                            <a:srgbClr val="FF0000"/>
                          </a:solidFill>
                          <a:effectLst/>
                          <a:latin typeface="Calibri" panose="020F0502020204030204" pitchFamily="34" charset="0"/>
                        </a:rPr>
                        <a:t>linkingorgpv</a:t>
                      </a:r>
                    </a:p>
                  </a:txBody>
                  <a:tcPr marL="9525" marR="9525" marT="9525" marB="0" anchor="b"/>
                </a:tc>
                <a:extLst>
                  <a:ext uri="{0D108BD9-81ED-4DB2-BD59-A6C34878D82A}">
                    <a16:rowId xmlns:a16="http://schemas.microsoft.com/office/drawing/2014/main" val="3373605988"/>
                  </a:ext>
                </a:extLst>
              </a:tr>
              <a:tr h="190500">
                <a:tc>
                  <a:txBody>
                    <a:bodyPr/>
                    <a:lstStyle/>
                    <a:p>
                      <a:pPr algn="l" fontAlgn="b"/>
                      <a:r>
                        <a:rPr lang="en-US" sz="1100" u="none" strike="noStrike">
                          <a:effectLst/>
                        </a:rPr>
                        <a:t>attributedpcpproviderid_linkage_id</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17170845"/>
                  </a:ext>
                </a:extLst>
              </a:tr>
              <a:tr h="190500">
                <a:tc>
                  <a:txBody>
                    <a:bodyPr/>
                    <a:lstStyle/>
                    <a:p>
                      <a:pPr algn="l" fontAlgn="b"/>
                      <a:r>
                        <a:rPr lang="en-US" sz="1100" u="none" strike="noStrike">
                          <a:effectLst/>
                        </a:rPr>
                        <a:t>healthcarehomenumber_linkage_id</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19636587"/>
                  </a:ext>
                </a:extLst>
              </a:tr>
              <a:tr h="190500">
                <a:tc>
                  <a:txBody>
                    <a:bodyPr/>
                    <a:lstStyle/>
                    <a:p>
                      <a:pPr algn="l" fontAlgn="b"/>
                      <a:r>
                        <a:rPr lang="en-US" sz="1100" u="none" strike="noStrike" dirty="0">
                          <a:effectLst/>
                        </a:rPr>
                        <a:t>memberpcpid_linkage_id</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33935011"/>
                  </a:ext>
                </a:extLst>
              </a:tr>
            </a:tbl>
          </a:graphicData>
        </a:graphic>
      </p:graphicFrame>
      <p:graphicFrame>
        <p:nvGraphicFramePr>
          <p:cNvPr id="17" name="Table 16">
            <a:extLst>
              <a:ext uri="{FF2B5EF4-FFF2-40B4-BE49-F238E27FC236}">
                <a16:creationId xmlns:a16="http://schemas.microsoft.com/office/drawing/2014/main" id="{6CC95E2B-4ACF-2CEA-0A02-C447551B624F}"/>
              </a:ext>
            </a:extLst>
          </p:cNvPr>
          <p:cNvGraphicFramePr>
            <a:graphicFrameLocks noGrp="1"/>
          </p:cNvGraphicFramePr>
          <p:nvPr/>
        </p:nvGraphicFramePr>
        <p:xfrm>
          <a:off x="4461831" y="3774040"/>
          <a:ext cx="2857500" cy="952500"/>
        </p:xfrm>
        <a:graphic>
          <a:graphicData uri="http://schemas.openxmlformats.org/drawingml/2006/table">
            <a:tbl>
              <a:tblPr>
                <a:tableStyleId>{5C22544A-7EE6-4342-B048-85BDC9FD1C3A}</a:tableStyleId>
              </a:tblPr>
              <a:tblGrid>
                <a:gridCol w="2857500">
                  <a:extLst>
                    <a:ext uri="{9D8B030D-6E8A-4147-A177-3AD203B41FA5}">
                      <a16:colId xmlns:a16="http://schemas.microsoft.com/office/drawing/2014/main" val="1440092980"/>
                    </a:ext>
                  </a:extLst>
                </a:gridCol>
              </a:tblGrid>
              <a:tr h="190500">
                <a:tc>
                  <a:txBody>
                    <a:bodyPr/>
                    <a:lstStyle/>
                    <a:p>
                      <a:pPr algn="ctr" fontAlgn="b"/>
                      <a:r>
                        <a:rPr lang="en-US" sz="1100" b="1" u="none" strike="noStrike" dirty="0">
                          <a:effectLst/>
                        </a:rPr>
                        <a:t>PROVIDER TABLE</a:t>
                      </a:r>
                      <a:endParaRPr lang="en-US" sz="11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extLst>
                  <a:ext uri="{0D108BD9-81ED-4DB2-BD59-A6C34878D82A}">
                    <a16:rowId xmlns:a16="http://schemas.microsoft.com/office/drawing/2014/main" val="2383542539"/>
                  </a:ext>
                </a:extLst>
              </a:tr>
              <a:tr h="190500">
                <a:tc>
                  <a:txBody>
                    <a:bodyPr/>
                    <a:lstStyle/>
                    <a:p>
                      <a:pPr algn="l" fontAlgn="b"/>
                      <a:r>
                        <a:rPr lang="en-US" sz="1100" b="1" u="none" strike="noStrike" dirty="0">
                          <a:solidFill>
                            <a:srgbClr val="FF0000"/>
                          </a:solidFill>
                          <a:effectLst/>
                        </a:rPr>
                        <a:t>orgid</a:t>
                      </a:r>
                      <a:endParaRPr lang="en-US" sz="1100" b="1" i="0" u="none" strike="noStrike" dirty="0">
                        <a:solidFill>
                          <a:srgbClr val="FF0000"/>
                        </a:solidFill>
                        <a:effectLst/>
                        <a:latin typeface="Calibri" panose="020F0502020204030204" pitchFamily="34" charset="0"/>
                      </a:endParaRPr>
                    </a:p>
                  </a:txBody>
                  <a:tcPr marL="9525" marR="9525" marT="9525" marB="0" anchor="b">
                    <a:solidFill>
                      <a:srgbClr val="FFFF00"/>
                    </a:solidFill>
                  </a:tcPr>
                </a:tc>
                <a:extLst>
                  <a:ext uri="{0D108BD9-81ED-4DB2-BD59-A6C34878D82A}">
                    <a16:rowId xmlns:a16="http://schemas.microsoft.com/office/drawing/2014/main" val="4060437510"/>
                  </a:ext>
                </a:extLst>
              </a:tr>
              <a:tr h="190500">
                <a:tc>
                  <a:txBody>
                    <a:bodyPr/>
                    <a:lstStyle/>
                    <a:p>
                      <a:pPr algn="l" fontAlgn="b"/>
                      <a:r>
                        <a:rPr lang="en-US" sz="1100" b="1" u="none" strike="noStrike" dirty="0">
                          <a:effectLst/>
                        </a:rPr>
                        <a:t>linkingproviderid (PV002)</a:t>
                      </a:r>
                      <a:endParaRPr lang="en-US" sz="11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extLst>
                  <a:ext uri="{0D108BD9-81ED-4DB2-BD59-A6C34878D82A}">
                    <a16:rowId xmlns:a16="http://schemas.microsoft.com/office/drawing/2014/main" val="3179618069"/>
                  </a:ext>
                </a:extLst>
              </a:tr>
              <a:tr h="190500">
                <a:tc>
                  <a:txBody>
                    <a:bodyPr/>
                    <a:lstStyle/>
                    <a:p>
                      <a:pPr algn="l" fontAlgn="b"/>
                      <a:r>
                        <a:rPr lang="en-US" sz="1100" u="none" strike="noStrike" dirty="0">
                          <a:effectLst/>
                        </a:rPr>
                        <a:t>provider_affiliation_linkage_id</a:t>
                      </a:r>
                      <a:endParaRPr lang="en-US" sz="11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extLst>
                  <a:ext uri="{0D108BD9-81ED-4DB2-BD59-A6C34878D82A}">
                    <a16:rowId xmlns:a16="http://schemas.microsoft.com/office/drawing/2014/main" val="6453437"/>
                  </a:ext>
                </a:extLst>
              </a:tr>
              <a:tr h="190500">
                <a:tc>
                  <a:txBody>
                    <a:bodyPr/>
                    <a:lstStyle/>
                    <a:p>
                      <a:pPr algn="l" fontAlgn="b"/>
                      <a:r>
                        <a:rPr lang="en-US" sz="1100" u="none" strike="noStrike" dirty="0">
                          <a:effectLst/>
                        </a:rPr>
                        <a:t>medicalhealthcarehomeid_linkage_id</a:t>
                      </a:r>
                      <a:endParaRPr lang="en-US" sz="11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extLst>
                  <a:ext uri="{0D108BD9-81ED-4DB2-BD59-A6C34878D82A}">
                    <a16:rowId xmlns:a16="http://schemas.microsoft.com/office/drawing/2014/main" val="1890005902"/>
                  </a:ext>
                </a:extLst>
              </a:tr>
            </a:tbl>
          </a:graphicData>
        </a:graphic>
      </p:graphicFrame>
      <p:grpSp>
        <p:nvGrpSpPr>
          <p:cNvPr id="32" name="Group 31">
            <a:extLst>
              <a:ext uri="{FF2B5EF4-FFF2-40B4-BE49-F238E27FC236}">
                <a16:creationId xmlns:a16="http://schemas.microsoft.com/office/drawing/2014/main" id="{530E6E54-53F8-13F7-87CB-A0A82357179D}"/>
              </a:ext>
            </a:extLst>
          </p:cNvPr>
          <p:cNvGrpSpPr/>
          <p:nvPr/>
        </p:nvGrpSpPr>
        <p:grpSpPr>
          <a:xfrm>
            <a:off x="3143249" y="2684730"/>
            <a:ext cx="547401" cy="3321019"/>
            <a:chOff x="3143249" y="2684730"/>
            <a:chExt cx="547401" cy="3321019"/>
          </a:xfrm>
        </p:grpSpPr>
        <p:grpSp>
          <p:nvGrpSpPr>
            <p:cNvPr id="26" name="Group 25">
              <a:extLst>
                <a:ext uri="{FF2B5EF4-FFF2-40B4-BE49-F238E27FC236}">
                  <a16:creationId xmlns:a16="http://schemas.microsoft.com/office/drawing/2014/main" id="{332F002C-099B-E3B1-D42F-7AE57D6093D6}"/>
                </a:ext>
              </a:extLst>
            </p:cNvPr>
            <p:cNvGrpSpPr/>
            <p:nvPr/>
          </p:nvGrpSpPr>
          <p:grpSpPr>
            <a:xfrm>
              <a:off x="3143249" y="2684730"/>
              <a:ext cx="547401" cy="3320419"/>
              <a:chOff x="3143249" y="2684730"/>
              <a:chExt cx="547401" cy="3320419"/>
            </a:xfrm>
          </p:grpSpPr>
          <p:cxnSp>
            <p:nvCxnSpPr>
              <p:cNvPr id="21" name="Straight Connector 20">
                <a:extLst>
                  <a:ext uri="{FF2B5EF4-FFF2-40B4-BE49-F238E27FC236}">
                    <a16:creationId xmlns:a16="http://schemas.microsoft.com/office/drawing/2014/main" id="{924E858C-B183-082D-2A6A-0BE42C757118}"/>
                  </a:ext>
                </a:extLst>
              </p:cNvPr>
              <p:cNvCxnSpPr>
                <a:cxnSpLocks/>
              </p:cNvCxnSpPr>
              <p:nvPr/>
            </p:nvCxnSpPr>
            <p:spPr>
              <a:xfrm>
                <a:off x="3143249" y="2684730"/>
                <a:ext cx="5474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AB35CCE-D7DF-596E-54EF-E65D7A15DCD5}"/>
                  </a:ext>
                </a:extLst>
              </p:cNvPr>
              <p:cNvCxnSpPr>
                <a:cxnSpLocks/>
              </p:cNvCxnSpPr>
              <p:nvPr/>
            </p:nvCxnSpPr>
            <p:spPr>
              <a:xfrm>
                <a:off x="3143249" y="6005149"/>
                <a:ext cx="5474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CB4233C-1D90-D09D-8E3A-3BCA109E9B22}"/>
                  </a:ext>
                </a:extLst>
              </p:cNvPr>
              <p:cNvCxnSpPr>
                <a:cxnSpLocks/>
              </p:cNvCxnSpPr>
              <p:nvPr/>
            </p:nvCxnSpPr>
            <p:spPr>
              <a:xfrm>
                <a:off x="3143249" y="4937220"/>
                <a:ext cx="5474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57CFADA-FD6A-830C-C8B9-49D9A0A6561C}"/>
                  </a:ext>
                </a:extLst>
              </p:cNvPr>
              <p:cNvCxnSpPr>
                <a:cxnSpLocks/>
              </p:cNvCxnSpPr>
              <p:nvPr/>
            </p:nvCxnSpPr>
            <p:spPr>
              <a:xfrm>
                <a:off x="3143249" y="4039879"/>
                <a:ext cx="547401"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0" name="Straight Connector 29">
              <a:extLst>
                <a:ext uri="{FF2B5EF4-FFF2-40B4-BE49-F238E27FC236}">
                  <a16:creationId xmlns:a16="http://schemas.microsoft.com/office/drawing/2014/main" id="{103E4996-2237-0BD0-B9AC-BE1339E844A0}"/>
                </a:ext>
              </a:extLst>
            </p:cNvPr>
            <p:cNvCxnSpPr>
              <a:cxnSpLocks/>
            </p:cNvCxnSpPr>
            <p:nvPr/>
          </p:nvCxnSpPr>
          <p:spPr>
            <a:xfrm>
              <a:off x="3690650" y="2685330"/>
              <a:ext cx="0" cy="3320419"/>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6" name="Straight Connector 35">
            <a:extLst>
              <a:ext uri="{FF2B5EF4-FFF2-40B4-BE49-F238E27FC236}">
                <a16:creationId xmlns:a16="http://schemas.microsoft.com/office/drawing/2014/main" id="{BC723756-CBD3-0FF8-2764-5250A807CC77}"/>
              </a:ext>
            </a:extLst>
          </p:cNvPr>
          <p:cNvCxnSpPr/>
          <p:nvPr/>
        </p:nvCxnSpPr>
        <p:spPr>
          <a:xfrm>
            <a:off x="3690650" y="4345539"/>
            <a:ext cx="771181"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4A896B55-BFB3-877D-CDFD-98EAF6283076}"/>
              </a:ext>
            </a:extLst>
          </p:cNvPr>
          <p:cNvSpPr txBox="1"/>
          <p:nvPr/>
        </p:nvSpPr>
        <p:spPr>
          <a:xfrm>
            <a:off x="4326402" y="2449796"/>
            <a:ext cx="3618876" cy="107721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linkingorgpv             orgid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linkage_id                 linkingproviderid</a:t>
            </a:r>
          </a:p>
        </p:txBody>
      </p:sp>
      <p:sp>
        <p:nvSpPr>
          <p:cNvPr id="40" name="Arrow: Right 39">
            <a:extLst>
              <a:ext uri="{FF2B5EF4-FFF2-40B4-BE49-F238E27FC236}">
                <a16:creationId xmlns:a16="http://schemas.microsoft.com/office/drawing/2014/main" id="{BC2E293E-F5E3-0A90-B828-BBD7A1799D3E}"/>
              </a:ext>
            </a:extLst>
          </p:cNvPr>
          <p:cNvSpPr/>
          <p:nvPr/>
        </p:nvSpPr>
        <p:spPr>
          <a:xfrm>
            <a:off x="5695720" y="2573711"/>
            <a:ext cx="412841" cy="19329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Arrow: Right 40">
            <a:extLst>
              <a:ext uri="{FF2B5EF4-FFF2-40B4-BE49-F238E27FC236}">
                <a16:creationId xmlns:a16="http://schemas.microsoft.com/office/drawing/2014/main" id="{9FDFD1AF-AF4E-D1DE-F612-93DF45E20A94}"/>
              </a:ext>
            </a:extLst>
          </p:cNvPr>
          <p:cNvSpPr/>
          <p:nvPr/>
        </p:nvSpPr>
        <p:spPr>
          <a:xfrm>
            <a:off x="5722999" y="3240824"/>
            <a:ext cx="412841" cy="19329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C936F1A1-8329-2367-D63F-6013F2B52846}"/>
              </a:ext>
            </a:extLst>
          </p:cNvPr>
          <p:cNvSpPr txBox="1"/>
          <p:nvPr/>
        </p:nvSpPr>
        <p:spPr>
          <a:xfrm>
            <a:off x="4563100" y="4937220"/>
            <a:ext cx="3800822"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a:defRPr sz="1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record In the MA APCD Provide Table represents a unique instance of a provider entity, and that provider’s affiliation to another entity, or a provider’s affiliation to a specific location.</a:t>
            </a:r>
          </a:p>
        </p:txBody>
      </p:sp>
    </p:spTree>
    <p:extLst>
      <p:ext uri="{BB962C8B-B14F-4D97-AF65-F5344CB8AC3E}">
        <p14:creationId xmlns:p14="http://schemas.microsoft.com/office/powerpoint/2010/main" val="1486964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BE33DB-EFB7-8527-0D2D-1C5B98139177}"/>
              </a:ext>
            </a:extLst>
          </p:cNvPr>
          <p:cNvSpPr/>
          <p:nvPr/>
        </p:nvSpPr>
        <p:spPr>
          <a:xfrm>
            <a:off x="5880734" y="42136"/>
            <a:ext cx="3314562" cy="40011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0"/>
                <a:solidFill>
                  <a:srgbClr val="5B9BD5"/>
                </a:solidFill>
                <a:effectLst>
                  <a:outerShdw blurRad="38100" dist="25400" dir="5400000" algn="ctr" rotWithShape="0">
                    <a:srgbClr val="6E747A">
                      <a:alpha val="43000"/>
                    </a:srgbClr>
                  </a:outerShdw>
                </a:effectLst>
                <a:uLnTx/>
                <a:uFillTx/>
                <a:latin typeface="Calibri" panose="020F0502020204030204"/>
                <a:ea typeface="+mn-ea"/>
                <a:cs typeface="+mn-cs"/>
              </a:rPr>
              <a:t>Completeness of Provider IDs</a:t>
            </a:r>
          </a:p>
        </p:txBody>
      </p:sp>
      <p:sp>
        <p:nvSpPr>
          <p:cNvPr id="10" name="TextBox 9">
            <a:extLst>
              <a:ext uri="{FF2B5EF4-FFF2-40B4-BE49-F238E27FC236}">
                <a16:creationId xmlns:a16="http://schemas.microsoft.com/office/drawing/2014/main" id="{799AFB9E-60D5-791D-9296-6C16CDDE9734}"/>
              </a:ext>
            </a:extLst>
          </p:cNvPr>
          <p:cNvSpPr txBox="1"/>
          <p:nvPr/>
        </p:nvSpPr>
        <p:spPr>
          <a:xfrm>
            <a:off x="109937" y="118485"/>
            <a:ext cx="6918823" cy="41549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differences in the completeness and quality of provider identifiers .  Data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users should carefully review the release documents before proceeding to link data.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example, a carrier may have reported during one submission month an inadvertent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transposition of a digit that could impact linkage.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example, for ME046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Member PCP ID</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carriers report the PCP identifier for members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with a corresponding ID in the Provider File,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only used for members whose insurance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requires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selection of a primary care physician</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(e.g., HMO or POS plans).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ME124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Attributed PCP ID</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carriers report PCPs attributed to the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members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whose insurance </a:t>
            </a:r>
            <a:r>
              <a:rPr kumimoji="0" lang="en-US" sz="1200" b="1"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products do not require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selection of a primary care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physician </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(e.g., PPO plans or indemnity products). This attribution is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based on the carrier’s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own attribution methodology</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Even though there is a high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completeness of the PCP ID in the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member eligibility file (see figure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missing PCP ids were not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accounted for by the attributed PCP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IDs. Except for calendar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Year 2014, most of the attributed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PCP IDs (see figure 2) had both 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PCP ID and an attributed PCP ID.</a:t>
            </a:r>
          </a:p>
        </p:txBody>
      </p:sp>
      <p:pic>
        <p:nvPicPr>
          <p:cNvPr id="2" name="Picture 2" descr="Image result for &quot;primary care physician&quot; pcp">
            <a:extLst>
              <a:ext uri="{FF2B5EF4-FFF2-40B4-BE49-F238E27FC236}">
                <a16:creationId xmlns:a16="http://schemas.microsoft.com/office/drawing/2014/main" id="{4AAF0FF2-6DE5-75E1-748A-57C87A144C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3131" y="402256"/>
            <a:ext cx="2086118" cy="13864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hart 5">
            <a:extLst>
              <a:ext uri="{FF2B5EF4-FFF2-40B4-BE49-F238E27FC236}">
                <a16:creationId xmlns:a16="http://schemas.microsoft.com/office/drawing/2014/main" id="{D8D0CBCC-B081-D273-D366-E00FE6CC65E8}"/>
              </a:ext>
            </a:extLst>
          </p:cNvPr>
          <p:cNvGraphicFramePr/>
          <p:nvPr/>
        </p:nvGraphicFramePr>
        <p:xfrm>
          <a:off x="2873013" y="2293019"/>
          <a:ext cx="6015441" cy="22109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6BA50C9C-6CA2-F12C-09C1-21D7D6F94E6E}"/>
              </a:ext>
            </a:extLst>
          </p:cNvPr>
          <p:cNvGraphicFramePr/>
          <p:nvPr/>
        </p:nvGraphicFramePr>
        <p:xfrm>
          <a:off x="2873012" y="4554452"/>
          <a:ext cx="6015441" cy="2203062"/>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479E8B04-9243-13FA-354C-E5742B7498CB}"/>
              </a:ext>
            </a:extLst>
          </p:cNvPr>
          <p:cNvSpPr txBox="1"/>
          <p:nvPr/>
        </p:nvSpPr>
        <p:spPr>
          <a:xfrm>
            <a:off x="109937" y="4469784"/>
            <a:ext cx="2644280" cy="203132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Remember both active and inactive are in the provider table.  Providers inactive prior to January 2015 are no longer submitted. Carriers are asked to report any and all provider information that aligns to the eligibility and claims data to insure that linking can occur.</a:t>
            </a:r>
          </a:p>
        </p:txBody>
      </p:sp>
    </p:spTree>
    <p:extLst>
      <p:ext uri="{BB962C8B-B14F-4D97-AF65-F5344CB8AC3E}">
        <p14:creationId xmlns:p14="http://schemas.microsoft.com/office/powerpoint/2010/main" val="2856838068"/>
      </p:ext>
    </p:extLst>
  </p:cSld>
  <p:clrMapOvr>
    <a:masterClrMapping/>
  </p:clrMapOvr>
</p:sld>
</file>

<file path=ppt/theme/theme1.xml><?xml version="1.0" encoding="utf-8"?>
<a:theme xmlns:a="http://schemas.openxmlformats.org/drawingml/2006/main" name="Office Theme">
  <a:themeElements>
    <a:clrScheme name="CHIA PPT 2018">
      <a:dk1>
        <a:srgbClr val="000000"/>
      </a:dk1>
      <a:lt1>
        <a:srgbClr val="FFFFFF"/>
      </a:lt1>
      <a:dk2>
        <a:srgbClr val="005480"/>
      </a:dk2>
      <a:lt2>
        <a:srgbClr val="C8C9CE"/>
      </a:lt2>
      <a:accent1>
        <a:srgbClr val="F8921E"/>
      </a:accent1>
      <a:accent2>
        <a:srgbClr val="005480"/>
      </a:accent2>
      <a:accent3>
        <a:srgbClr val="A0A0A4"/>
      </a:accent3>
      <a:accent4>
        <a:srgbClr val="63666A"/>
      </a:accent4>
      <a:accent5>
        <a:srgbClr val="C8C9CE"/>
      </a:accent5>
      <a:accent6>
        <a:srgbClr val="00B5E2"/>
      </a:accent6>
      <a:hlink>
        <a:srgbClr val="00B5E2"/>
      </a:hlink>
      <a:folHlink>
        <a:srgbClr val="00B5E2"/>
      </a:folHlink>
    </a:clrScheme>
    <a:fontScheme name="CHIA PPT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6060</TotalTime>
  <Words>2056</Words>
  <Application>Microsoft Macintosh PowerPoint</Application>
  <PresentationFormat>On-screen Show (4:3)</PresentationFormat>
  <Paragraphs>297</Paragraphs>
  <Slides>15</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Arial Narrow</vt:lpstr>
      <vt:lpstr>Calibri</vt:lpstr>
      <vt:lpstr>Calibri Light</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When is the next User Group meeting? </vt:lpstr>
      <vt:lpstr>Resultant Research Using CHIA Data</vt:lpstr>
      <vt:lpstr>PowerPoint Presentation</vt:lpstr>
    </vt:vector>
  </TitlesOfParts>
  <Company>CHIA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Rick Vogel</cp:lastModifiedBy>
  <cp:revision>219</cp:revision>
  <cp:lastPrinted>2019-07-23T18:41:08Z</cp:lastPrinted>
  <dcterms:created xsi:type="dcterms:W3CDTF">2018-01-09T20:21:29Z</dcterms:created>
  <dcterms:modified xsi:type="dcterms:W3CDTF">2022-08-23T20:36:35Z</dcterms:modified>
</cp:coreProperties>
</file>