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8"/>
  </p:notesMasterIdLst>
  <p:handoutMasterIdLst>
    <p:handoutMasterId r:id="rId19"/>
  </p:handoutMasterIdLst>
  <p:sldIdLst>
    <p:sldId id="259" r:id="rId3"/>
    <p:sldId id="274" r:id="rId4"/>
    <p:sldId id="343" r:id="rId5"/>
    <p:sldId id="351" r:id="rId6"/>
    <p:sldId id="365" r:id="rId7"/>
    <p:sldId id="352" r:id="rId8"/>
    <p:sldId id="318" r:id="rId9"/>
    <p:sldId id="337" r:id="rId10"/>
    <p:sldId id="336" r:id="rId11"/>
    <p:sldId id="366" r:id="rId12"/>
    <p:sldId id="367" r:id="rId13"/>
    <p:sldId id="306" r:id="rId14"/>
    <p:sldId id="358" r:id="rId15"/>
    <p:sldId id="328" r:id="rId16"/>
    <p:sldId id="319"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9878"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9/23/20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9/23/20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41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9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90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48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26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27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480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90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308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847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9/23/20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02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9/23/20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9/23/20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9/23/20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9/23/20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820816B-656A-4A9B-908E-60A4F8BE27C5}" type="datetimeFigureOut">
              <a:rPr lang="en-US" smtClean="0">
                <a:solidFill>
                  <a:prstClr val="black">
                    <a:tint val="75000"/>
                  </a:prstClr>
                </a:solidFill>
              </a:rPr>
              <a:pPr defTabSz="914400"/>
              <a:t>9/23/20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4005446-A02A-49C7-A34B-46CE84385D6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494165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September 22,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2" y="1239116"/>
            <a:ext cx="184731" cy="300082"/>
          </a:xfrm>
          <a:prstGeom prst="rect">
            <a:avLst/>
          </a:prstGeom>
          <a:noFill/>
        </p:spPr>
        <p:txBody>
          <a:bodyPr wrap="none" rtlCol="0">
            <a:spAutoFit/>
          </a:bodyPr>
          <a:lstStyle/>
          <a:p>
            <a:pPr defTabSz="914400"/>
            <a:endParaRPr lang="en-US" sz="1350" dirty="0">
              <a:solidFill>
                <a:prstClr val="black"/>
              </a:solidFill>
            </a:endParaRPr>
          </a:p>
        </p:txBody>
      </p:sp>
      <p:sp>
        <p:nvSpPr>
          <p:cNvPr id="7" name="TextBox 6"/>
          <p:cNvSpPr txBox="1"/>
          <p:nvPr/>
        </p:nvSpPr>
        <p:spPr>
          <a:xfrm>
            <a:off x="193825" y="199468"/>
            <a:ext cx="6196584" cy="1169551"/>
          </a:xfrm>
          <a:prstGeom prst="rect">
            <a:avLst/>
          </a:prstGeom>
          <a:noFill/>
        </p:spPr>
        <p:txBody>
          <a:bodyPr wrap="square" rtlCol="0">
            <a:spAutoFit/>
          </a:bodyPr>
          <a:lstStyle/>
          <a:p>
            <a:pPr defTabSz="914400">
              <a:spcBef>
                <a:spcPct val="0"/>
              </a:spcBef>
            </a:pPr>
            <a:r>
              <a:rPr lang="en-US" sz="1400" b="1" u="sng" dirty="0">
                <a:solidFill>
                  <a:srgbClr val="44546A"/>
                </a:solidFill>
              </a:rPr>
              <a:t>Question</a:t>
            </a:r>
            <a:r>
              <a:rPr lang="en-US" sz="1400" b="1" dirty="0" smtClean="0">
                <a:solidFill>
                  <a:srgbClr val="44546A"/>
                </a:solidFill>
              </a:rPr>
              <a:t>: The medical claims file contains a field called, “Payment Arrangement Type” (MC113). I am trying to understand the difference between these payment models. Should I expect a difference in volume of claims using a specific model and differences in length of time between dates of service and payment based on payment model?</a:t>
            </a:r>
            <a:endParaRPr lang="en-US" sz="1400" b="1" dirty="0">
              <a:solidFill>
                <a:srgbClr val="44546A"/>
              </a:solidFill>
            </a:endParaRPr>
          </a:p>
        </p:txBody>
      </p:sp>
      <p:grpSp>
        <p:nvGrpSpPr>
          <p:cNvPr id="3" name="Group 2"/>
          <p:cNvGrpSpPr/>
          <p:nvPr/>
        </p:nvGrpSpPr>
        <p:grpSpPr>
          <a:xfrm>
            <a:off x="6151418" y="117526"/>
            <a:ext cx="2992582" cy="1822768"/>
            <a:chOff x="6151418" y="148699"/>
            <a:chExt cx="2992582" cy="1822768"/>
          </a:xfrm>
        </p:grpSpPr>
        <p:sp>
          <p:nvSpPr>
            <p:cNvPr id="10" name="TextBox 9"/>
            <p:cNvSpPr txBox="1"/>
            <p:nvPr/>
          </p:nvSpPr>
          <p:spPr>
            <a:xfrm>
              <a:off x="6151418" y="148699"/>
              <a:ext cx="2992582" cy="523220"/>
            </a:xfrm>
            <a:prstGeom prst="rect">
              <a:avLst/>
            </a:prstGeom>
            <a:noFill/>
          </p:spPr>
          <p:txBody>
            <a:bodyPr wrap="square" rtlCol="0">
              <a:spAutoFit/>
            </a:bodyPr>
            <a:lstStyle/>
            <a:p>
              <a:pPr algn="ctr" defTabSz="914400"/>
              <a:r>
                <a:rPr lang="en-US" sz="2800" b="1" dirty="0" smtClean="0">
                  <a:ln w="0"/>
                  <a:solidFill>
                    <a:srgbClr val="5B9BD5"/>
                  </a:solidFill>
                  <a:latin typeface="Tw Cen MT Condensed Extra Bold" panose="020B0803020202020204" pitchFamily="34" charset="0"/>
                </a:rPr>
                <a:t>PAYMENT MODELS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192" y="671946"/>
              <a:ext cx="2566554" cy="1299521"/>
            </a:xfrm>
            <a:prstGeom prst="rect">
              <a:avLst/>
            </a:prstGeom>
          </p:spPr>
        </p:pic>
      </p:grpSp>
      <p:graphicFrame>
        <p:nvGraphicFramePr>
          <p:cNvPr id="4" name="Table 3"/>
          <p:cNvGraphicFramePr>
            <a:graphicFrameLocks noGrp="1"/>
          </p:cNvGraphicFramePr>
          <p:nvPr>
            <p:extLst/>
          </p:nvPr>
        </p:nvGraphicFramePr>
        <p:xfrm>
          <a:off x="405245" y="2210091"/>
          <a:ext cx="8271164" cy="4455940"/>
        </p:xfrm>
        <a:graphic>
          <a:graphicData uri="http://schemas.openxmlformats.org/drawingml/2006/table">
            <a:tbl>
              <a:tblPr>
                <a:tableStyleId>{5940675A-B579-460E-94D1-54222C63F5DA}</a:tableStyleId>
              </a:tblPr>
              <a:tblGrid>
                <a:gridCol w="405246"/>
                <a:gridCol w="1610591"/>
                <a:gridCol w="6255327"/>
              </a:tblGrid>
              <a:tr h="156398">
                <a:tc>
                  <a:txBody>
                    <a:bodyPr/>
                    <a:lstStyle/>
                    <a:p>
                      <a:pPr algn="ctr" fontAlgn="b"/>
                      <a:r>
                        <a:rPr lang="en-US" sz="1200" b="1" u="none" strike="noStrike" dirty="0">
                          <a:effectLst/>
                        </a:rPr>
                        <a:t>Value</a:t>
                      </a:r>
                      <a:endParaRPr lang="en-US" sz="1200" b="1" i="0" u="none" strike="noStrike" dirty="0">
                        <a:solidFill>
                          <a:srgbClr val="000000"/>
                        </a:solidFill>
                        <a:effectLst/>
                        <a:latin typeface="Calibri" panose="020F0502020204030204" pitchFamily="34" charset="0"/>
                      </a:endParaRPr>
                    </a:p>
                  </a:txBody>
                  <a:tcPr marL="7568" marR="7568" marT="7568" marB="0" anchor="b"/>
                </a:tc>
                <a:tc>
                  <a:txBody>
                    <a:bodyPr/>
                    <a:lstStyle/>
                    <a:p>
                      <a:pPr algn="ctr" fontAlgn="b"/>
                      <a:r>
                        <a:rPr lang="en-US" sz="1200" b="1" u="none" strike="noStrike">
                          <a:effectLst/>
                        </a:rPr>
                        <a:t>Description</a:t>
                      </a:r>
                      <a:endParaRPr lang="en-US" sz="1200" b="1" i="0" u="none" strike="noStrike">
                        <a:solidFill>
                          <a:srgbClr val="000000"/>
                        </a:solidFill>
                        <a:effectLst/>
                        <a:latin typeface="Calibri" panose="020F0502020204030204" pitchFamily="34" charset="0"/>
                      </a:endParaRPr>
                    </a:p>
                  </a:txBody>
                  <a:tcPr marL="7568" marR="7568" marT="7568" marB="0" anchor="b"/>
                </a:tc>
                <a:tc>
                  <a:txBody>
                    <a:bodyPr/>
                    <a:lstStyle/>
                    <a:p>
                      <a:pPr algn="ctr" fontAlgn="b"/>
                      <a:r>
                        <a:rPr lang="en-US" sz="1200" b="1" u="none" strike="noStrike" dirty="0">
                          <a:effectLst/>
                        </a:rPr>
                        <a:t>Definition</a:t>
                      </a:r>
                      <a:endParaRPr lang="en-US" sz="1200" b="1" i="0" u="none" strike="noStrike" dirty="0">
                        <a:solidFill>
                          <a:srgbClr val="000000"/>
                        </a:solidFill>
                        <a:effectLst/>
                        <a:latin typeface="Calibri" panose="020F0502020204030204" pitchFamily="34" charset="0"/>
                      </a:endParaRPr>
                    </a:p>
                  </a:txBody>
                  <a:tcPr marL="7568" marR="7568" marT="7568" marB="0" anchor="b"/>
                </a:tc>
              </a:tr>
              <a:tr h="454395">
                <a:tc>
                  <a:txBody>
                    <a:bodyPr/>
                    <a:lstStyle/>
                    <a:p>
                      <a:pPr algn="l" fontAlgn="t"/>
                      <a:r>
                        <a:rPr lang="en-US" sz="1000" u="none" strike="noStrike">
                          <a:effectLst/>
                        </a:rPr>
                        <a:t>01</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Capitation</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Capitation is a fixed amount paid to the health care provider per enrollee per unit of time (for example, per month)  for health care delivery.  In MA APCD Release 7, capitation is used on less than 1% of the total medical claims paid amount on the highest version of claims.</a:t>
                      </a:r>
                      <a:endParaRPr lang="en-US" sz="1000" b="0" i="0" u="none" strike="noStrike">
                        <a:solidFill>
                          <a:srgbClr val="000000"/>
                        </a:solidFill>
                        <a:effectLst/>
                        <a:latin typeface="Calibri" panose="020F0502020204030204" pitchFamily="34" charset="0"/>
                      </a:endParaRPr>
                    </a:p>
                  </a:txBody>
                  <a:tcPr marL="7568" marR="7568" marT="7568" marB="0"/>
                </a:tc>
              </a:tr>
              <a:tr h="380954">
                <a:tc>
                  <a:txBody>
                    <a:bodyPr/>
                    <a:lstStyle/>
                    <a:p>
                      <a:pPr algn="l" fontAlgn="t"/>
                      <a:r>
                        <a:rPr lang="en-US" sz="1000" u="none" strike="noStrike">
                          <a:effectLst/>
                        </a:rPr>
                        <a:t>02</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Fee for Service</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Fee-for-service pays the provider separately for each particular service or test rendered. This is the most frequently used payment type in the medical claims representing 60% of the total medical claims paid amount.</a:t>
                      </a:r>
                      <a:endParaRPr lang="en-US" sz="1000" b="0" i="0" u="none" strike="noStrike">
                        <a:solidFill>
                          <a:srgbClr val="000000"/>
                        </a:solidFill>
                        <a:effectLst/>
                        <a:latin typeface="Calibri" panose="020F0502020204030204" pitchFamily="34" charset="0"/>
                      </a:endParaRPr>
                    </a:p>
                  </a:txBody>
                  <a:tcPr marL="7568" marR="7568" marT="7568" marB="0"/>
                </a:tc>
              </a:tr>
              <a:tr h="636284">
                <a:tc>
                  <a:txBody>
                    <a:bodyPr/>
                    <a:lstStyle/>
                    <a:p>
                      <a:pPr algn="l" fontAlgn="t"/>
                      <a:r>
                        <a:rPr lang="en-US" sz="1000" u="none" strike="noStrike">
                          <a:effectLst/>
                        </a:rPr>
                        <a:t>03</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Percent of Charges</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Percent-of-charges method is used by commercial payers to reimburse hospital and other facility claims based on a contracted percentage of total charges in a claim. For example, if the contracted percentage is 80% of charges and total charges in a hospital claims are  $10,000, the expected reimbursement  is 80% of $10,000, which equals $8,000. This method represents 4% of medical claims paid amount.</a:t>
                      </a:r>
                      <a:endParaRPr lang="en-US" sz="1000" b="0" i="0" u="none" strike="noStrike">
                        <a:solidFill>
                          <a:srgbClr val="000000"/>
                        </a:solidFill>
                        <a:effectLst/>
                        <a:latin typeface="Calibri" panose="020F0502020204030204" pitchFamily="34" charset="0"/>
                      </a:endParaRPr>
                    </a:p>
                  </a:txBody>
                  <a:tcPr marL="7568" marR="7568" marT="7568" marB="0"/>
                </a:tc>
              </a:tr>
              <a:tr h="332939">
                <a:tc>
                  <a:txBody>
                    <a:bodyPr/>
                    <a:lstStyle/>
                    <a:p>
                      <a:pPr algn="l" fontAlgn="t"/>
                      <a:r>
                        <a:rPr lang="en-US" sz="1000" u="none" strike="noStrike">
                          <a:effectLst/>
                        </a:rPr>
                        <a:t>04</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DRG</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dirty="0">
                          <a:effectLst/>
                        </a:rPr>
                        <a:t>Limited to inpatient hospital services paid based on a predetermined rate per discharge, using the DRG patient classification system and represents 22% of total medical claims paid amount.</a:t>
                      </a:r>
                      <a:endParaRPr lang="en-US" sz="1000" b="0" i="0" u="none" strike="noStrike" dirty="0">
                        <a:solidFill>
                          <a:srgbClr val="000000"/>
                        </a:solidFill>
                        <a:effectLst/>
                        <a:latin typeface="Calibri" panose="020F0502020204030204" pitchFamily="34" charset="0"/>
                      </a:endParaRPr>
                    </a:p>
                  </a:txBody>
                  <a:tcPr marL="7568" marR="7568" marT="7568" marB="0"/>
                </a:tc>
              </a:tr>
              <a:tr h="458716">
                <a:tc>
                  <a:txBody>
                    <a:bodyPr/>
                    <a:lstStyle/>
                    <a:p>
                      <a:pPr algn="l" fontAlgn="t"/>
                      <a:r>
                        <a:rPr lang="en-US" sz="1000" u="none" strike="noStrike">
                          <a:effectLst/>
                        </a:rPr>
                        <a:t>05</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Pay for Performance</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Pay-for-performance provides financial incentives for providers to improve patient outcomes based on select performance measures, for example, reducing readmissions. This method represents less than 1 percent of total medical claims paid amount.</a:t>
                      </a:r>
                      <a:endParaRPr lang="en-US" sz="1000" b="0" i="0" u="none" strike="noStrike">
                        <a:solidFill>
                          <a:srgbClr val="000000"/>
                        </a:solidFill>
                        <a:effectLst/>
                        <a:latin typeface="Calibri" panose="020F0502020204030204" pitchFamily="34" charset="0"/>
                      </a:endParaRPr>
                    </a:p>
                  </a:txBody>
                  <a:tcPr marL="7568" marR="7568" marT="7568" marB="0"/>
                </a:tc>
              </a:tr>
              <a:tr h="378352">
                <a:tc>
                  <a:txBody>
                    <a:bodyPr/>
                    <a:lstStyle/>
                    <a:p>
                      <a:pPr algn="l" fontAlgn="t"/>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Global Payment</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Global payment is a fixed fee arrangement where the provider agrees  to allow a fixed fee for all treatment relating to specific areas of care. This method represents less than 1% of the total medical claims paid amount</a:t>
                      </a:r>
                      <a:endParaRPr lang="en-US" sz="1000" b="0" i="0" u="none" strike="noStrike">
                        <a:solidFill>
                          <a:srgbClr val="000000"/>
                        </a:solidFill>
                        <a:effectLst/>
                        <a:latin typeface="Calibri" panose="020F0502020204030204" pitchFamily="34" charset="0"/>
                      </a:endParaRPr>
                    </a:p>
                  </a:txBody>
                  <a:tcPr marL="7568" marR="7568" marT="7568" marB="0"/>
                </a:tc>
              </a:tr>
              <a:tr h="156398">
                <a:tc>
                  <a:txBody>
                    <a:bodyPr/>
                    <a:lstStyle/>
                    <a:p>
                      <a:pPr algn="l" fontAlgn="t"/>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Other</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Other represents 4% of total medical claims paid.</a:t>
                      </a:r>
                      <a:endParaRPr lang="en-US" sz="1000" b="0" i="0" u="none" strike="noStrike">
                        <a:solidFill>
                          <a:srgbClr val="000000"/>
                        </a:solidFill>
                        <a:effectLst/>
                        <a:latin typeface="Calibri" panose="020F0502020204030204" pitchFamily="34" charset="0"/>
                      </a:endParaRPr>
                    </a:p>
                  </a:txBody>
                  <a:tcPr marL="7568" marR="7568" marT="7568" marB="0"/>
                </a:tc>
              </a:tr>
              <a:tr h="365523">
                <a:tc>
                  <a:txBody>
                    <a:bodyPr/>
                    <a:lstStyle/>
                    <a:p>
                      <a:pPr algn="l" fontAlgn="t"/>
                      <a:r>
                        <a:rPr lang="en-US" sz="1000" u="none" strike="noStrike">
                          <a:effectLst/>
                        </a:rPr>
                        <a:t>08</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Bundled Payment</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Bundled payments reimburse multiple providers through a single, negotiated payment for all episodes of care related to treatments. In MA APCD Release 7, no medical claims designated bundled payment as the payment method.</a:t>
                      </a:r>
                      <a:endParaRPr lang="en-US" sz="1000" b="0" i="0" u="none" strike="noStrike">
                        <a:solidFill>
                          <a:srgbClr val="000000"/>
                        </a:solidFill>
                        <a:effectLst/>
                        <a:latin typeface="Calibri" panose="020F0502020204030204" pitchFamily="34" charset="0"/>
                      </a:endParaRPr>
                    </a:p>
                  </a:txBody>
                  <a:tcPr marL="7568" marR="7568" marT="7568" marB="0"/>
                </a:tc>
              </a:tr>
              <a:tr h="462721">
                <a:tc>
                  <a:txBody>
                    <a:bodyPr/>
                    <a:lstStyle/>
                    <a:p>
                      <a:pPr algn="l" fontAlgn="t"/>
                      <a:r>
                        <a:rPr lang="en-US" sz="1000" u="none" strike="noStrike">
                          <a:effectLst/>
                        </a:rPr>
                        <a:t>09</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dirty="0">
                          <a:effectLst/>
                        </a:rPr>
                        <a:t>Payment Amount per Episode (PAPE) (valid for MassHealth orgid ONLY)</a:t>
                      </a:r>
                      <a:endParaRPr lang="en-US" sz="1000" b="0" i="0" u="none" strike="noStrike" dirty="0">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a:effectLst/>
                        </a:rPr>
                        <a:t>Payment Amount per Episode is limited to MassHealth claims. In MA APCD Release 7, no medical claims designated PAPE as the payment method.</a:t>
                      </a:r>
                      <a:endParaRPr lang="en-US" sz="1000" b="0" i="0" u="none" strike="noStrike">
                        <a:solidFill>
                          <a:srgbClr val="000000"/>
                        </a:solidFill>
                        <a:effectLst/>
                        <a:latin typeface="Calibri" panose="020F0502020204030204" pitchFamily="34" charset="0"/>
                      </a:endParaRPr>
                    </a:p>
                  </a:txBody>
                  <a:tcPr marL="7568" marR="7568" marT="7568" marB="0"/>
                </a:tc>
              </a:tr>
              <a:tr h="603393">
                <a:tc>
                  <a:txBody>
                    <a:bodyPr/>
                    <a:lstStyle/>
                    <a:p>
                      <a:pPr algn="l" fontAlgn="t"/>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dirty="0">
                          <a:effectLst/>
                        </a:rPr>
                        <a:t>Enhanced Ambulatory Patient Grouping (EAPG) (valid for MassHealth orgid ONLY)</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568" marR="7568" marT="7568" marB="0"/>
                </a:tc>
                <a:tc>
                  <a:txBody>
                    <a:bodyPr/>
                    <a:lstStyle/>
                    <a:p>
                      <a:pPr algn="l" fontAlgn="t"/>
                      <a:r>
                        <a:rPr lang="en-US" sz="1000" u="none" strike="noStrike" dirty="0">
                          <a:effectLst/>
                        </a:rPr>
                        <a:t>Limited MassHealth claims for outpatient services paid based on  predetermined rate using MassHealth's </a:t>
                      </a:r>
                      <a:r>
                        <a:rPr lang="en-US" sz="1000" u="none" strike="noStrike" dirty="0" smtClean="0">
                          <a:effectLst/>
                        </a:rPr>
                        <a:t>outpatient </a:t>
                      </a:r>
                      <a:r>
                        <a:rPr lang="en-US" sz="1000" u="none" strike="noStrike" dirty="0">
                          <a:effectLst/>
                        </a:rPr>
                        <a:t>grouping classification system. In MA APCD Release 7, it represents less than 1% of total medical claims paid amount and 2% of MassHealth total medical claims paid.</a:t>
                      </a:r>
                      <a:endParaRPr lang="en-US" sz="1000" b="0" i="0" u="none" strike="noStrike" dirty="0">
                        <a:solidFill>
                          <a:srgbClr val="000000"/>
                        </a:solidFill>
                        <a:effectLst/>
                        <a:latin typeface="Calibri" panose="020F0502020204030204" pitchFamily="34" charset="0"/>
                      </a:endParaRPr>
                    </a:p>
                  </a:txBody>
                  <a:tcPr marL="7568" marR="7568" marT="7568" marB="0"/>
                </a:tc>
              </a:tr>
            </a:tbl>
          </a:graphicData>
        </a:graphic>
      </p:graphicFrame>
      <p:sp>
        <p:nvSpPr>
          <p:cNvPr id="16" name="Rectangle 15"/>
          <p:cNvSpPr/>
          <p:nvPr/>
        </p:nvSpPr>
        <p:spPr>
          <a:xfrm>
            <a:off x="178411" y="1386446"/>
            <a:ext cx="6045743" cy="738664"/>
          </a:xfrm>
          <a:prstGeom prst="rect">
            <a:avLst/>
          </a:prstGeom>
        </p:spPr>
        <p:txBody>
          <a:bodyPr wrap="square">
            <a:spAutoFit/>
          </a:bodyPr>
          <a:lstStyle/>
          <a:p>
            <a:pPr defTabSz="914400"/>
            <a:r>
              <a:rPr lang="en-US" sz="1400" b="1" i="1" u="sng" dirty="0">
                <a:solidFill>
                  <a:prstClr val="black"/>
                </a:solidFill>
              </a:rPr>
              <a:t>Answer</a:t>
            </a:r>
            <a:r>
              <a:rPr lang="en-US" sz="1400" i="1" dirty="0" smtClean="0">
                <a:solidFill>
                  <a:prstClr val="black"/>
                </a:solidFill>
              </a:rPr>
              <a:t>:  Below are the lookup values for each of the Payment Models and a discussion of their definition and the proportion of the total paid amount they represent in MA APCD Release 7 highest version medical claims.</a:t>
            </a:r>
            <a:endParaRPr lang="en-US" sz="1400" dirty="0">
              <a:solidFill>
                <a:prstClr val="black"/>
              </a:solidFill>
            </a:endParaRPr>
          </a:p>
        </p:txBody>
      </p:sp>
    </p:spTree>
    <p:extLst>
      <p:ext uri="{BB962C8B-B14F-4D97-AF65-F5344CB8AC3E}">
        <p14:creationId xmlns:p14="http://schemas.microsoft.com/office/powerpoint/2010/main" val="7728442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516" y="189077"/>
            <a:ext cx="6196584" cy="1323439"/>
          </a:xfrm>
          <a:prstGeom prst="rect">
            <a:avLst/>
          </a:prstGeom>
          <a:noFill/>
        </p:spPr>
        <p:txBody>
          <a:bodyPr wrap="square" rtlCol="0">
            <a:spAutoFit/>
          </a:bodyPr>
          <a:lstStyle/>
          <a:p>
            <a:pPr defTabSz="914400">
              <a:spcBef>
                <a:spcPct val="0"/>
              </a:spcBef>
            </a:pPr>
            <a:r>
              <a:rPr lang="en-US" sz="2000" b="1" u="sng" dirty="0" smtClean="0">
                <a:solidFill>
                  <a:srgbClr val="44546A"/>
                </a:solidFill>
              </a:rPr>
              <a:t>Question (continued)</a:t>
            </a:r>
            <a:r>
              <a:rPr lang="en-US" sz="2000" b="1" dirty="0" smtClean="0">
                <a:solidFill>
                  <a:srgbClr val="44546A"/>
                </a:solidFill>
              </a:rPr>
              <a:t>:  Should I expect a difference in length of time between dates of service and claims processing dates and payment dates based on payment model?</a:t>
            </a:r>
            <a:endParaRPr lang="en-US" sz="2000" b="1" dirty="0">
              <a:solidFill>
                <a:srgbClr val="44546A"/>
              </a:solidFill>
            </a:endParaRPr>
          </a:p>
        </p:txBody>
      </p:sp>
      <p:pic>
        <p:nvPicPr>
          <p:cNvPr id="2050" name="Picture 2" descr="Jewish Holiday Calendar: Major Dates for 2019! | J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181" y="560802"/>
            <a:ext cx="2088573" cy="13284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51418" y="107135"/>
            <a:ext cx="2992582" cy="461665"/>
          </a:xfrm>
          <a:prstGeom prst="rect">
            <a:avLst/>
          </a:prstGeom>
          <a:noFill/>
        </p:spPr>
        <p:txBody>
          <a:bodyPr wrap="square" rtlCol="0">
            <a:spAutoFit/>
          </a:bodyPr>
          <a:lstStyle/>
          <a:p>
            <a:pPr algn="ctr" defTabSz="914400"/>
            <a:r>
              <a:rPr lang="en-US" sz="2400" b="1" dirty="0" smtClean="0">
                <a:ln w="0"/>
                <a:solidFill>
                  <a:srgbClr val="5B9BD5"/>
                </a:solidFill>
                <a:latin typeface="Tw Cen MT Condensed Extra Bold" panose="020B0803020202020204" pitchFamily="34" charset="0"/>
              </a:rPr>
              <a:t>PAYMENT DATES</a:t>
            </a:r>
          </a:p>
        </p:txBody>
      </p:sp>
      <p:sp>
        <p:nvSpPr>
          <p:cNvPr id="7" name="Rectangle 6"/>
          <p:cNvSpPr/>
          <p:nvPr/>
        </p:nvSpPr>
        <p:spPr>
          <a:xfrm>
            <a:off x="355054" y="1511137"/>
            <a:ext cx="8570735" cy="1384995"/>
          </a:xfrm>
          <a:prstGeom prst="rect">
            <a:avLst/>
          </a:prstGeom>
        </p:spPr>
        <p:txBody>
          <a:bodyPr wrap="square">
            <a:spAutoFit/>
          </a:bodyPr>
          <a:lstStyle/>
          <a:p>
            <a:pPr defTabSz="914400"/>
            <a:r>
              <a:rPr lang="en-US" sz="1400" b="1" i="1" u="sng" dirty="0">
                <a:solidFill>
                  <a:prstClr val="black"/>
                </a:solidFill>
              </a:rPr>
              <a:t>Answer</a:t>
            </a:r>
            <a:r>
              <a:rPr lang="en-US" sz="1400" i="1" dirty="0" smtClean="0">
                <a:solidFill>
                  <a:prstClr val="black"/>
                </a:solidFill>
              </a:rPr>
              <a:t>:  Yes, using MA APCD Release 7 , highest version medical claims incurred in</a:t>
            </a:r>
          </a:p>
          <a:p>
            <a:pPr defTabSz="914400"/>
            <a:r>
              <a:rPr lang="en-US" sz="1400" i="1" dirty="0">
                <a:solidFill>
                  <a:prstClr val="black"/>
                </a:solidFill>
              </a:rPr>
              <a:t>c</a:t>
            </a:r>
            <a:r>
              <a:rPr lang="en-US" sz="1400" i="1" dirty="0" smtClean="0">
                <a:solidFill>
                  <a:prstClr val="black"/>
                </a:solidFill>
              </a:rPr>
              <a:t>alendar year 2015 to compare the median and average length of difference in days </a:t>
            </a:r>
          </a:p>
          <a:p>
            <a:pPr defTabSz="914400"/>
            <a:r>
              <a:rPr lang="en-US" sz="1400" i="1" dirty="0" smtClean="0">
                <a:solidFill>
                  <a:prstClr val="black"/>
                </a:solidFill>
              </a:rPr>
              <a:t>between the date of service to and claims processed date, DRG payment type, followed by pay for performance, and capitation are processed in the shortest amount of time. Capitation claims, followed by pay for performance, and DRG claims are paid in the shortest amount of time. Table 1 below compares average date difference and due to outliers, includes a comparison of median date difference.</a:t>
            </a:r>
            <a:endParaRPr lang="en-US" sz="1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66873982"/>
              </p:ext>
            </p:extLst>
          </p:nvPr>
        </p:nvGraphicFramePr>
        <p:xfrm>
          <a:off x="301337" y="3293918"/>
          <a:ext cx="8562108" cy="3130905"/>
        </p:xfrm>
        <a:graphic>
          <a:graphicData uri="http://schemas.openxmlformats.org/drawingml/2006/table">
            <a:tbl>
              <a:tblPr firstRow="1" firstCol="1" bandRow="1">
                <a:tableStyleId>{073A0DAA-6AF3-43AB-8588-CEC1D06C72B9}</a:tableStyleId>
              </a:tblPr>
              <a:tblGrid>
                <a:gridCol w="568700"/>
                <a:gridCol w="1232186"/>
                <a:gridCol w="1669677"/>
                <a:gridCol w="1500304"/>
                <a:gridCol w="349278"/>
                <a:gridCol w="1651707"/>
                <a:gridCol w="1590256"/>
              </a:tblGrid>
              <a:tr h="831273">
                <a:tc>
                  <a:txBody>
                    <a:bodyPr/>
                    <a:lstStyle/>
                    <a:p>
                      <a:pPr marL="0" marR="0" algn="ctr">
                        <a:lnSpc>
                          <a:spcPct val="107000"/>
                        </a:lnSpc>
                        <a:spcBef>
                          <a:spcPts val="0"/>
                        </a:spcBef>
                        <a:spcAft>
                          <a:spcPts val="0"/>
                        </a:spcAft>
                      </a:pPr>
                      <a:endParaRPr lang="en-US" sz="1200" dirty="0" smtClean="0">
                        <a:effectLst/>
                      </a:endParaRPr>
                    </a:p>
                    <a:p>
                      <a:pPr marL="0" marR="0" algn="ctr">
                        <a:lnSpc>
                          <a:spcPct val="107000"/>
                        </a:lnSpc>
                        <a:spcBef>
                          <a:spcPts val="0"/>
                        </a:spcBef>
                        <a:spcAft>
                          <a:spcPts val="0"/>
                        </a:spcAft>
                      </a:pPr>
                      <a:endParaRPr lang="en-US" sz="1200" dirty="0" smtClean="0">
                        <a:effectLst/>
                      </a:endParaRPr>
                    </a:p>
                    <a:p>
                      <a:pPr marL="0" marR="0" algn="ctr">
                        <a:lnSpc>
                          <a:spcPct val="107000"/>
                        </a:lnSpc>
                        <a:spcBef>
                          <a:spcPts val="0"/>
                        </a:spcBef>
                        <a:spcAft>
                          <a:spcPts val="0"/>
                        </a:spcAft>
                      </a:pPr>
                      <a:endParaRPr lang="en-US" sz="1200" dirty="0" smtClean="0">
                        <a:effectLst/>
                      </a:endParaRPr>
                    </a:p>
                    <a:p>
                      <a:pPr marL="0" marR="0" algn="ctr">
                        <a:lnSpc>
                          <a:spcPct val="107000"/>
                        </a:lnSpc>
                        <a:spcBef>
                          <a:spcPts val="0"/>
                        </a:spcBef>
                        <a:spcAft>
                          <a:spcPts val="0"/>
                        </a:spcAft>
                      </a:pPr>
                      <a:r>
                        <a:rPr lang="en-US" sz="1200" dirty="0" smtClean="0">
                          <a:effectLst/>
                        </a:rPr>
                        <a:t>Code</a:t>
                      </a:r>
                    </a:p>
                    <a:p>
                      <a:pPr marL="0" marR="0" algn="ctr">
                        <a:lnSpc>
                          <a:spcPct val="107000"/>
                        </a:lnSpc>
                        <a:spcBef>
                          <a:spcPts val="0"/>
                        </a:spcBef>
                        <a:spcAft>
                          <a:spcPts val="0"/>
                        </a:spcAft>
                      </a:pPr>
                      <a:r>
                        <a:rPr lang="en-US" sz="1200" dirty="0" smtClean="0">
                          <a:effectLst/>
                        </a:rPr>
                        <a:t>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dirty="0">
                          <a:effectLst/>
                        </a:rPr>
                        <a:t>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dirty="0">
                          <a:effectLst/>
                        </a:rPr>
                        <a:t>Median Difference in Days Between Date Claim Processed and Date of Service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Average Difference in Days Between Date Claim Processed and Date of Service 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dirty="0">
                          <a:effectLst/>
                        </a:rPr>
                        <a:t>Median Difference in Days Between Date Claim Paid and Date of Service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Average Difference in Days Between Date Claim Paid and Date of Service 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a:effectLst/>
                        </a:rPr>
                        <a:t>Capitation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dirty="0">
                          <a:effectLst/>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a:effectLst/>
                        </a:rPr>
                        <a:t>Fee for Service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dirty="0">
                          <a:effectLst/>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a:effectLst/>
                        </a:rPr>
                        <a:t>Percent of Charges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a:effectLst/>
                        </a:rPr>
                        <a:t>DRG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a:effectLst/>
                        </a:rPr>
                        <a:t>Pay for 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a:effectLst/>
                        </a:rPr>
                        <a:t>Global Payment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137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188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dirty="0">
                          <a:effectLst/>
                        </a:rPr>
                        <a:t>137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189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dirty="0">
                          <a:effectLst/>
                        </a:rPr>
                        <a:t>Other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dirty="0">
                          <a:effectLst/>
                        </a:rPr>
                        <a:t>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r h="145511">
                <a:tc>
                  <a:txBody>
                    <a:bodyPr/>
                    <a:lstStyle/>
                    <a:p>
                      <a:pPr marL="0" marR="0" algn="ctr">
                        <a:lnSpc>
                          <a:spcPct val="107000"/>
                        </a:lnSpc>
                        <a:spcBef>
                          <a:spcPts val="0"/>
                        </a:spcBef>
                        <a:spcAft>
                          <a:spcPts val="0"/>
                        </a:spcAft>
                      </a:pPr>
                      <a:r>
                        <a:rPr lang="en-US" sz="1200">
                          <a:effectLst/>
                        </a:rPr>
                        <a:t>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nSpc>
                          <a:spcPct val="107000"/>
                        </a:lnSpc>
                        <a:spcBef>
                          <a:spcPts val="0"/>
                        </a:spcBef>
                        <a:spcAft>
                          <a:spcPts val="0"/>
                        </a:spcAft>
                      </a:pPr>
                      <a:r>
                        <a:rPr lang="en-US" sz="1200" dirty="0" smtClean="0">
                          <a:effectLst/>
                        </a:rPr>
                        <a:t>PAPE</a:t>
                      </a:r>
                      <a:r>
                        <a:rPr lang="en-US" sz="1200" baseline="0" dirty="0" smtClean="0">
                          <a:effectLst/>
                        </a:rPr>
                        <a:t> (</a:t>
                      </a:r>
                      <a:r>
                        <a:rPr lang="en-US" sz="1200" baseline="0" dirty="0" err="1" smtClean="0">
                          <a:effectLst/>
                        </a:rPr>
                        <a:t>MassHealth</a:t>
                      </a:r>
                      <a:r>
                        <a:rPr lang="en-US" sz="1200" baseline="0" smtClean="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b"/>
                </a:tc>
                <a:tc>
                  <a:txBody>
                    <a:bodyPr/>
                    <a:lstStyle/>
                    <a:p>
                      <a:pPr marL="0" marR="0" algn="ctr">
                        <a:lnSpc>
                          <a:spcPct val="107000"/>
                        </a:lnSpc>
                        <a:spcBef>
                          <a:spcPts val="0"/>
                        </a:spcBef>
                        <a:spcAft>
                          <a:spcPts val="0"/>
                        </a:spcAft>
                      </a:pPr>
                      <a:r>
                        <a:rPr lang="en-US" sz="1200">
                          <a:effectLst/>
                        </a:rPr>
                        <a:t>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c>
                  <a:txBody>
                    <a:bodyPr/>
                    <a:lstStyle/>
                    <a:p>
                      <a:pPr marL="0" marR="0" algn="ctr">
                        <a:lnSpc>
                          <a:spcPct val="107000"/>
                        </a:lnSpc>
                        <a:spcBef>
                          <a:spcPts val="0"/>
                        </a:spcBef>
                        <a:spcAft>
                          <a:spcPts val="0"/>
                        </a:spcAft>
                      </a:pPr>
                      <a:r>
                        <a:rPr lang="en-US" sz="1200" dirty="0">
                          <a:effectLst/>
                        </a:rPr>
                        <a:t>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4" marR="52384" marT="0" marB="0" anchor="ctr"/>
                </a:tc>
              </a:tr>
            </a:tbl>
          </a:graphicData>
        </a:graphic>
      </p:graphicFrame>
      <p:sp>
        <p:nvSpPr>
          <p:cNvPr id="8" name="TextBox 7"/>
          <p:cNvSpPr txBox="1"/>
          <p:nvPr/>
        </p:nvSpPr>
        <p:spPr>
          <a:xfrm>
            <a:off x="259773" y="2940627"/>
            <a:ext cx="8572155" cy="323165"/>
          </a:xfrm>
          <a:prstGeom prst="rect">
            <a:avLst/>
          </a:prstGeom>
          <a:noFill/>
        </p:spPr>
        <p:txBody>
          <a:bodyPr wrap="none" rtlCol="0">
            <a:spAutoFit/>
          </a:bodyPr>
          <a:lstStyle/>
          <a:p>
            <a:pPr defTabSz="914400"/>
            <a:r>
              <a:rPr lang="en-US" sz="1500" b="1" dirty="0" smtClean="0">
                <a:solidFill>
                  <a:srgbClr val="0070C0"/>
                </a:solidFill>
              </a:rPr>
              <a:t>Table 1. Comparison of Median and Average Date Difference from Service to Payment by Payment Model </a:t>
            </a:r>
            <a:endParaRPr lang="en-US" sz="1500" b="1" dirty="0">
              <a:solidFill>
                <a:srgbClr val="0070C0"/>
              </a:solidFill>
            </a:endParaRPr>
          </a:p>
        </p:txBody>
      </p:sp>
    </p:spTree>
    <p:extLst>
      <p:ext uri="{BB962C8B-B14F-4D97-AF65-F5344CB8AC3E}">
        <p14:creationId xmlns:p14="http://schemas.microsoft.com/office/powerpoint/2010/main" val="3950290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lnSpcReduction="10000"/>
          </a:bodyPr>
          <a:lstStyle/>
          <a:p>
            <a:r>
              <a:rPr lang="en-US" sz="2800" dirty="0" smtClean="0"/>
              <a:t>The next User Group will meet Tuesday, October 27.</a:t>
            </a: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245327" y="2848811"/>
            <a:ext cx="8686800" cy="1971040"/>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430887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4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rgbClr val="63666A"/>
                </a:solidFill>
                <a:latin typeface="Arial"/>
                <a:cs typeface="Arial"/>
              </a:rPr>
              <a:t>Website Updates</a:t>
            </a:r>
          </a:p>
          <a:p>
            <a:pPr marL="342900" indent="-342900">
              <a:buFont typeface="Wingdings" panose="05000000000000000000" pitchFamily="2" charset="2"/>
              <a:buChar char="Ø"/>
            </a:pPr>
            <a:r>
              <a:rPr lang="en-US" sz="24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4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Date </a:t>
            </a:r>
            <a:r>
              <a:rPr lang="en-US" dirty="0">
                <a:solidFill>
                  <a:srgbClr val="63666A"/>
                </a:solidFill>
              </a:rPr>
              <a:t>data in the MA APCD</a:t>
            </a:r>
          </a:p>
          <a:p>
            <a:pPr marL="800100" lvl="1" indent="-342900">
              <a:buFont typeface="Wingdings" panose="05000000000000000000" pitchFamily="2" charset="2"/>
              <a:buChar char="Ø"/>
            </a:pPr>
            <a:r>
              <a:rPr lang="en-US" dirty="0" smtClean="0">
                <a:solidFill>
                  <a:srgbClr val="63666A"/>
                </a:solidFill>
              </a:rPr>
              <a:t>Payment </a:t>
            </a:r>
            <a:r>
              <a:rPr lang="en-US" dirty="0">
                <a:solidFill>
                  <a:srgbClr val="63666A"/>
                </a:solidFill>
              </a:rPr>
              <a:t>Arrangement Type</a:t>
            </a:r>
          </a:p>
          <a:p>
            <a:pPr marL="800100" lvl="1" indent="-342900">
              <a:buFont typeface="Wingdings" panose="05000000000000000000" pitchFamily="2" charset="2"/>
              <a:buChar char="Ø"/>
            </a:pPr>
            <a:r>
              <a:rPr lang="en-US" dirty="0" smtClean="0">
                <a:solidFill>
                  <a:srgbClr val="63666A"/>
                </a:solidFill>
              </a:rPr>
              <a:t>Senior </a:t>
            </a:r>
            <a:r>
              <a:rPr lang="en-US" dirty="0">
                <a:solidFill>
                  <a:srgbClr val="63666A"/>
                </a:solidFill>
              </a:rPr>
              <a:t>Care Option Products</a:t>
            </a:r>
          </a:p>
          <a:p>
            <a:pPr marL="800100" lvl="1" indent="-342900">
              <a:buFont typeface="Wingdings" panose="05000000000000000000" pitchFamily="2" charset="2"/>
              <a:buChar char="Ø"/>
            </a:pPr>
            <a:r>
              <a:rPr lang="en-US" dirty="0" smtClean="0">
                <a:solidFill>
                  <a:srgbClr val="63666A"/>
                </a:solidFill>
              </a:rPr>
              <a:t>Coding </a:t>
            </a:r>
            <a:r>
              <a:rPr lang="en-US" dirty="0">
                <a:solidFill>
                  <a:srgbClr val="63666A"/>
                </a:solidFill>
              </a:rPr>
              <a:t>for Pregnancy Supervision</a:t>
            </a:r>
          </a:p>
          <a:p>
            <a:pPr marL="342900" indent="-342900">
              <a:buFont typeface="Wingdings" panose="05000000000000000000" pitchFamily="2" charset="2"/>
              <a:buChar char="Ø"/>
            </a:pPr>
            <a:r>
              <a:rPr lang="en-US" sz="24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5401</TotalTime>
  <Words>1697</Words>
  <Application>Microsoft Macintosh PowerPoint</Application>
  <PresentationFormat>On-screen Show (4:3)</PresentationFormat>
  <Paragraphs>216</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157</cp:revision>
  <cp:lastPrinted>2019-07-23T18:41:08Z</cp:lastPrinted>
  <dcterms:created xsi:type="dcterms:W3CDTF">2018-01-09T20:21:29Z</dcterms:created>
  <dcterms:modified xsi:type="dcterms:W3CDTF">2020-09-23T14:42:59Z</dcterms:modified>
</cp:coreProperties>
</file>