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5" r:id="rId2"/>
    <p:sldMasterId id="2147483767" r:id="rId3"/>
  </p:sldMasterIdLst>
  <p:notesMasterIdLst>
    <p:notesMasterId r:id="rId14"/>
  </p:notesMasterIdLst>
  <p:handoutMasterIdLst>
    <p:handoutMasterId r:id="rId15"/>
  </p:handoutMasterIdLst>
  <p:sldIdLst>
    <p:sldId id="256" r:id="rId4"/>
    <p:sldId id="414" r:id="rId5"/>
    <p:sldId id="583" r:id="rId6"/>
    <p:sldId id="584" r:id="rId7"/>
    <p:sldId id="465" r:id="rId8"/>
    <p:sldId id="467" r:id="rId9"/>
    <p:sldId id="453" r:id="rId10"/>
    <p:sldId id="582" r:id="rId11"/>
    <p:sldId id="362" r:id="rId12"/>
    <p:sldId id="451" r:id="rId13"/>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973">
          <p15:clr>
            <a:srgbClr val="A4A3A4"/>
          </p15:clr>
        </p15:guide>
        <p15:guide id="2" pos="3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6327" autoAdjust="0"/>
  </p:normalViewPr>
  <p:slideViewPr>
    <p:cSldViewPr snapToGrid="0" snapToObjects="1" showGuides="1">
      <p:cViewPr varScale="1">
        <p:scale>
          <a:sx n="128" d="100"/>
          <a:sy n="128" d="100"/>
        </p:scale>
        <p:origin x="1736" y="176"/>
      </p:cViewPr>
      <p:guideLst>
        <p:guide orient="horz" pos="973"/>
        <p:guide pos="3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7C334750-2352-4B2E-BA89-7D4D92F6063F}" type="datetimeFigureOut">
              <a:rPr lang="en-US" altLang="en-US"/>
              <a:pPr/>
              <a:t>10/12/21</a:t>
            </a:fld>
            <a:endParaRPr lang="en-US" alt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1" tIns="46581" rIns="93161" bIns="46581"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07923F82-0C55-4A82-ADB7-C020DF7AEF21}" type="slidenum">
              <a:rPr lang="en-US" altLang="en-US"/>
              <a:pPr/>
              <a:t>‹#›</a:t>
            </a:fld>
            <a:endParaRPr lang="en-US" altLang="en-US"/>
          </a:p>
        </p:txBody>
      </p:sp>
    </p:spTree>
    <p:extLst>
      <p:ext uri="{BB962C8B-B14F-4D97-AF65-F5344CB8AC3E}">
        <p14:creationId xmlns:p14="http://schemas.microsoft.com/office/powerpoint/2010/main" val="240460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CEFC4FF3-F2B4-4986-85D7-E6C0D0EDDD3C}" type="datetimeFigureOut">
              <a:rPr lang="en-US" altLang="en-US"/>
              <a:pPr/>
              <a:t>10/12/21</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1" rIns="93161" bIns="46581"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1" rIns="93161" bIns="465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1" tIns="46581" rIns="93161" bIns="46581" rtlCol="0" anchor="b"/>
          <a:lstStyle>
            <a:lvl1pPr algn="l">
              <a:defRPr sz="1200">
                <a:latin typeface="Calibri"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C633E6E6-89C7-4DE2-8571-13BA2D2041F3}" type="slidenum">
              <a:rPr lang="en-US" altLang="en-US"/>
              <a:pPr/>
              <a:t>‹#›</a:t>
            </a:fld>
            <a:endParaRPr lang="en-US" altLang="en-US"/>
          </a:p>
        </p:txBody>
      </p:sp>
    </p:spTree>
    <p:extLst>
      <p:ext uri="{BB962C8B-B14F-4D97-AF65-F5344CB8AC3E}">
        <p14:creationId xmlns:p14="http://schemas.microsoft.com/office/powerpoint/2010/main" val="119575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charset="-128"/>
              </a:defRPr>
            </a:lvl1pPr>
            <a:lvl2pPr marL="756932" indent="-291127" eaLnBrk="0" hangingPunct="0">
              <a:defRPr sz="2400">
                <a:solidFill>
                  <a:schemeClr val="tx1"/>
                </a:solidFill>
                <a:latin typeface="Calibri" pitchFamily="34" charset="0"/>
                <a:ea typeface="ＭＳ Ｐゴシック" charset="-128"/>
              </a:defRPr>
            </a:lvl2pPr>
            <a:lvl3pPr marL="1164511" indent="-232902" eaLnBrk="0" hangingPunct="0">
              <a:defRPr sz="2400">
                <a:solidFill>
                  <a:schemeClr val="tx1"/>
                </a:solidFill>
                <a:latin typeface="Calibri" pitchFamily="34" charset="0"/>
                <a:ea typeface="ＭＳ Ｐゴシック" charset="-128"/>
              </a:defRPr>
            </a:lvl3pPr>
            <a:lvl4pPr marL="1630315" indent="-232902" eaLnBrk="0" hangingPunct="0">
              <a:defRPr sz="2400">
                <a:solidFill>
                  <a:schemeClr val="tx1"/>
                </a:solidFill>
                <a:latin typeface="Calibri" pitchFamily="34" charset="0"/>
                <a:ea typeface="ＭＳ Ｐゴシック" charset="-128"/>
              </a:defRPr>
            </a:lvl4pPr>
            <a:lvl5pPr marL="2096119" indent="-232902" eaLnBrk="0" hangingPunct="0">
              <a:defRPr sz="2400">
                <a:solidFill>
                  <a:schemeClr val="tx1"/>
                </a:solidFill>
                <a:latin typeface="Calibri" pitchFamily="34" charset="0"/>
                <a:ea typeface="ＭＳ Ｐゴシック" charset="-128"/>
              </a:defRPr>
            </a:lvl5pPr>
            <a:lvl6pPr marL="2561924"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6pPr>
            <a:lvl7pPr marL="3027728"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7pPr>
            <a:lvl8pPr marL="3493532"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8pPr>
            <a:lvl9pPr marL="3959338"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fld id="{F4311CE4-E988-47FC-95D4-86132A681C2E}" type="slidenum">
              <a:rPr lang="en-US" altLang="en-US" sz="1200"/>
              <a:pPr eaLnBrk="1" hangingPunct="1"/>
              <a:t>1</a:t>
            </a:fld>
            <a:endParaRPr lang="en-US" altLang="en-US" sz="1200" dirty="0"/>
          </a:p>
        </p:txBody>
      </p:sp>
    </p:spTree>
    <p:extLst>
      <p:ext uri="{BB962C8B-B14F-4D97-AF65-F5344CB8AC3E}">
        <p14:creationId xmlns:p14="http://schemas.microsoft.com/office/powerpoint/2010/main" val="95436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a:t>
            </a:fld>
            <a:endParaRPr lang="en-US" altLang="en-US"/>
          </a:p>
        </p:txBody>
      </p:sp>
    </p:spTree>
    <p:extLst>
      <p:ext uri="{BB962C8B-B14F-4D97-AF65-F5344CB8AC3E}">
        <p14:creationId xmlns:p14="http://schemas.microsoft.com/office/powerpoint/2010/main" val="149645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a:t>
            </a:fld>
            <a:endParaRPr lang="en-US" altLang="en-US"/>
          </a:p>
        </p:txBody>
      </p:sp>
    </p:spTree>
    <p:extLst>
      <p:ext uri="{BB962C8B-B14F-4D97-AF65-F5344CB8AC3E}">
        <p14:creationId xmlns:p14="http://schemas.microsoft.com/office/powerpoint/2010/main" val="341961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a:t>
            </a:fld>
            <a:endParaRPr lang="en-US" altLang="en-US"/>
          </a:p>
        </p:txBody>
      </p:sp>
    </p:spTree>
    <p:extLst>
      <p:ext uri="{BB962C8B-B14F-4D97-AF65-F5344CB8AC3E}">
        <p14:creationId xmlns:p14="http://schemas.microsoft.com/office/powerpoint/2010/main" val="157712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633E6E6-89C7-4DE2-8571-13BA2D2041F3}"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346099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70CA50A-4583-453D-B781-415949AD5A4C}"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204285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8</a:t>
            </a:fld>
            <a:endParaRPr lang="en-US" altLang="en-US"/>
          </a:p>
        </p:txBody>
      </p:sp>
    </p:spTree>
    <p:extLst>
      <p:ext uri="{BB962C8B-B14F-4D97-AF65-F5344CB8AC3E}">
        <p14:creationId xmlns:p14="http://schemas.microsoft.com/office/powerpoint/2010/main" val="28816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9</a:t>
            </a:fld>
            <a:endParaRPr lang="en-US" altLang="en-US"/>
          </a:p>
        </p:txBody>
      </p:sp>
    </p:spTree>
    <p:extLst>
      <p:ext uri="{BB962C8B-B14F-4D97-AF65-F5344CB8AC3E}">
        <p14:creationId xmlns:p14="http://schemas.microsoft.com/office/powerpoint/2010/main" val="55158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10</a:t>
            </a:fld>
            <a:endParaRPr lang="en-US" altLang="en-US"/>
          </a:p>
        </p:txBody>
      </p:sp>
    </p:spTree>
    <p:extLst>
      <p:ext uri="{BB962C8B-B14F-4D97-AF65-F5344CB8AC3E}">
        <p14:creationId xmlns:p14="http://schemas.microsoft.com/office/powerpoint/2010/main" val="186038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Content Layout A">
    <p:spTree>
      <p:nvGrpSpPr>
        <p:cNvPr id="1" name=""/>
        <p:cNvGrpSpPr/>
        <p:nvPr/>
      </p:nvGrpSpPr>
      <p:grpSpPr>
        <a:xfrm>
          <a:off x="0" y="0"/>
          <a:ext cx="0" cy="0"/>
          <a:chOff x="0" y="0"/>
          <a:chExt cx="0" cy="0"/>
        </a:xfrm>
      </p:grpSpPr>
      <p:sp>
        <p:nvSpPr>
          <p:cNvPr id="3" name="Text Placeholder 2"/>
          <p:cNvSpPr>
            <a:spLocks noGrp="1"/>
          </p:cNvSpPr>
          <p:nvPr>
            <p:ph idx="1"/>
          </p:nvPr>
        </p:nvSpPr>
        <p:spPr>
          <a:xfrm>
            <a:off x="449263" y="1646114"/>
            <a:ext cx="8039100"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5" name="Title 1"/>
          <p:cNvSpPr>
            <a:spLocks noGrp="1"/>
          </p:cNvSpPr>
          <p:nvPr>
            <p:ph type="title"/>
          </p:nvPr>
        </p:nvSpPr>
        <p:spPr>
          <a:xfrm>
            <a:off x="449263" y="736600"/>
            <a:ext cx="8039100" cy="641350"/>
          </a:xfrm>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lgn="ctr">
              <a:defRPr smtClean="0"/>
            </a:lvl1pPr>
          </a:lstStyle>
          <a:p>
            <a:pPr algn="l">
              <a:defRPr/>
            </a:pPr>
            <a:r>
              <a:rPr lang="en-US"/>
              <a:t>Title  |  Name, Position Title  |  Date     </a:t>
            </a:r>
          </a:p>
          <a:p>
            <a:pPr>
              <a:defRPr/>
            </a:pPr>
            <a:endParaRPr lang="en-US"/>
          </a:p>
        </p:txBody>
      </p:sp>
      <p:sp>
        <p:nvSpPr>
          <p:cNvPr id="6" name="Slide Number Placeholder 5"/>
          <p:cNvSpPr>
            <a:spLocks noGrp="1"/>
          </p:cNvSpPr>
          <p:nvPr>
            <p:ph type="sldNum" sz="quarter" idx="11"/>
          </p:nvPr>
        </p:nvSpPr>
        <p:spPr/>
        <p:txBody>
          <a:bodyPr/>
          <a:lstStyle>
            <a:lvl1pPr>
              <a:defRPr/>
            </a:lvl1pPr>
          </a:lstStyle>
          <a:p>
            <a:fld id="{FCD77F8D-BCE2-4DEF-A10E-9452B17B910D}" type="slidenum">
              <a:rPr lang="en-US" altLang="en-US"/>
              <a:pPr/>
              <a:t>‹#›</a:t>
            </a:fld>
            <a:endParaRPr lang="en-US" altLang="en-US"/>
          </a:p>
        </p:txBody>
      </p:sp>
    </p:spTree>
    <p:extLst>
      <p:ext uri="{BB962C8B-B14F-4D97-AF65-F5344CB8AC3E}">
        <p14:creationId xmlns:p14="http://schemas.microsoft.com/office/powerpoint/2010/main" val="35067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68834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10/12/21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52209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10/12/21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33293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10/12/21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54524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548532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795469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46690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49874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1E49AAB-0DF0-468B-A451-D5BC661F1F6F}" type="datetimeFigureOut">
              <a:rPr lang="en-US">
                <a:solidFill>
                  <a:prstClr val="black">
                    <a:tint val="75000"/>
                  </a:prstClr>
                </a:solidFill>
              </a:rPr>
              <a:pPr>
                <a:defRPr/>
              </a:pPr>
              <a:t>10/12/21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8A0763-BAB8-4508-8171-8857D94860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9707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4E1F12-DA55-4829-9B73-16B585796C0C}" type="datetimeFigureOut">
              <a:rPr lang="en-US">
                <a:solidFill>
                  <a:prstClr val="black">
                    <a:tint val="75000"/>
                  </a:prstClr>
                </a:solidFill>
              </a:rPr>
              <a:pPr>
                <a:defRPr/>
              </a:pPr>
              <a:t>10/12/21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DC404B-5055-4758-B2AF-AE5D50F061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439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Content 2 Column Layout">
    <p:spTree>
      <p:nvGrpSpPr>
        <p:cNvPr id="1" name=""/>
        <p:cNvGrpSpPr/>
        <p:nvPr/>
      </p:nvGrpSpPr>
      <p:grpSpPr>
        <a:xfrm>
          <a:off x="0" y="0"/>
          <a:ext cx="0" cy="0"/>
          <a:chOff x="0" y="0"/>
          <a:chExt cx="0" cy="0"/>
        </a:xfrm>
      </p:grpSpPr>
      <p:sp>
        <p:nvSpPr>
          <p:cNvPr id="5" name="Text Placeholder 2"/>
          <p:cNvSpPr>
            <a:spLocks noGrp="1"/>
          </p:cNvSpPr>
          <p:nvPr>
            <p:ph idx="1"/>
          </p:nvPr>
        </p:nvSpPr>
        <p:spPr>
          <a:xfrm>
            <a:off x="449263"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6" name="Title 1"/>
          <p:cNvSpPr>
            <a:spLocks noGrp="1"/>
          </p:cNvSpPr>
          <p:nvPr>
            <p:ph type="title"/>
          </p:nvPr>
        </p:nvSpPr>
        <p:spPr>
          <a:xfrm>
            <a:off x="449263" y="736600"/>
            <a:ext cx="8039100" cy="641350"/>
          </a:xfrm>
        </p:spPr>
        <p:txBody>
          <a:bodyPr/>
          <a:lstStyle/>
          <a:p>
            <a:r>
              <a:rPr lang="en-US"/>
              <a:t>Click to edit Master title style</a:t>
            </a:r>
            <a:endParaRPr lang="en-US" dirty="0"/>
          </a:p>
        </p:txBody>
      </p:sp>
      <p:sp>
        <p:nvSpPr>
          <p:cNvPr id="9" name="Text Placeholder 2"/>
          <p:cNvSpPr>
            <a:spLocks noGrp="1"/>
          </p:cNvSpPr>
          <p:nvPr>
            <p:ph idx="10"/>
          </p:nvPr>
        </p:nvSpPr>
        <p:spPr>
          <a:xfrm>
            <a:off x="4628697"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7" name="Footer Placeholder 1"/>
          <p:cNvSpPr>
            <a:spLocks noGrp="1"/>
          </p:cNvSpPr>
          <p:nvPr>
            <p:ph type="ftr" sz="quarter" idx="11"/>
          </p:nvPr>
        </p:nvSpPr>
        <p:spPr/>
        <p:txBody>
          <a:bodyPr/>
          <a:lstStyle>
            <a:lvl1pPr algn="ctr">
              <a:defRPr smtClean="0"/>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2"/>
          </p:nvPr>
        </p:nvSpPr>
        <p:spPr/>
        <p:txBody>
          <a:bodyPr/>
          <a:lstStyle>
            <a:lvl1pPr>
              <a:defRPr/>
            </a:lvl1pPr>
          </a:lstStyle>
          <a:p>
            <a:fld id="{7BE6BEC1-6C80-4843-84D8-EF9FABDC7B1C}" type="slidenum">
              <a:rPr lang="en-US" altLang="en-US"/>
              <a:pPr/>
              <a:t>‹#›</a:t>
            </a:fld>
            <a:endParaRPr lang="en-US" altLang="en-US"/>
          </a:p>
        </p:txBody>
      </p:sp>
    </p:spTree>
    <p:extLst>
      <p:ext uri="{BB962C8B-B14F-4D97-AF65-F5344CB8AC3E}">
        <p14:creationId xmlns:p14="http://schemas.microsoft.com/office/powerpoint/2010/main" val="55903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283E80B-1ED5-40D1-A32A-26ABE381FCC4}" type="datetimeFigureOut">
              <a:rPr lang="en-US">
                <a:solidFill>
                  <a:prstClr val="black">
                    <a:tint val="75000"/>
                  </a:prstClr>
                </a:solidFill>
              </a:rPr>
              <a:pPr>
                <a:defRPr/>
              </a:pPr>
              <a:t>10/12/21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EA6784-0D68-4B4D-B02D-9164CD41B9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101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03C31B-0D22-4CA6-9E7C-468322E30DAC}" type="datetimeFigureOut">
              <a:rPr lang="en-US">
                <a:solidFill>
                  <a:prstClr val="black">
                    <a:tint val="75000"/>
                  </a:prstClr>
                </a:solidFill>
              </a:rPr>
              <a:pPr>
                <a:defRPr/>
              </a:pPr>
              <a:t>10/12/21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755641-0D04-44F4-B3D6-7C0EE0D14F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1490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E12B1D-D7C4-4023-B549-CE3F7F6616E7}" type="datetimeFigureOut">
              <a:rPr lang="en-US">
                <a:solidFill>
                  <a:prstClr val="black">
                    <a:tint val="75000"/>
                  </a:prstClr>
                </a:solidFill>
              </a:rPr>
              <a:pPr>
                <a:defRPr/>
              </a:pPr>
              <a:t>10/12/21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C6BCEEE-BB86-4D47-8EC7-0590C10B0F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8716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8CA49BC-02AF-4314-AA35-FC63F04CA46A}" type="datetimeFigureOut">
              <a:rPr lang="en-US">
                <a:solidFill>
                  <a:prstClr val="black">
                    <a:tint val="75000"/>
                  </a:prstClr>
                </a:solidFill>
              </a:rPr>
              <a:pPr>
                <a:defRPr/>
              </a:pPr>
              <a:t>10/12/21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70359F9-5BA7-4A36-A821-4895A505EC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2086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7DE258-D4EB-440D-A3DE-05AF83935251}" type="datetimeFigureOut">
              <a:rPr lang="en-US">
                <a:solidFill>
                  <a:prstClr val="black">
                    <a:tint val="75000"/>
                  </a:prstClr>
                </a:solidFill>
              </a:rPr>
              <a:pPr>
                <a:defRPr/>
              </a:pPr>
              <a:t>10/12/21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EFEACE-0E8A-40F8-9A0C-FA7CB3C59F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2940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2BF148-2E11-4474-86C0-5BCDD73AD0D8}" type="datetimeFigureOut">
              <a:rPr lang="en-US">
                <a:solidFill>
                  <a:prstClr val="black">
                    <a:tint val="75000"/>
                  </a:prstClr>
                </a:solidFill>
              </a:rPr>
              <a:pPr>
                <a:defRPr/>
              </a:pPr>
              <a:t>10/12/21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DA762D-EEED-4571-B328-11A0E926D5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7018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3E5093-71E1-4390-AA5F-24DCD89C9D2A}" type="datetimeFigureOut">
              <a:rPr lang="en-US">
                <a:solidFill>
                  <a:prstClr val="black">
                    <a:tint val="75000"/>
                  </a:prstClr>
                </a:solidFill>
              </a:rPr>
              <a:pPr>
                <a:defRPr/>
              </a:pPr>
              <a:t>10/12/21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BB7F70-952E-4DAB-8763-C77839CC0E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6203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D7EDC4-8EAE-405E-8C8E-3D6D2A3D2473}" type="datetimeFigureOut">
              <a:rPr lang="en-US">
                <a:solidFill>
                  <a:prstClr val="black">
                    <a:tint val="75000"/>
                  </a:prstClr>
                </a:solidFill>
              </a:rPr>
              <a:pPr>
                <a:defRPr/>
              </a:pPr>
              <a:t>10/12/21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73C7B2-D81B-4B93-8646-BD33CB06C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2616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A41AB1-AF6F-4F4E-9EB5-04EBA4430437}" type="datetimeFigureOut">
              <a:rPr lang="en-US">
                <a:solidFill>
                  <a:prstClr val="black">
                    <a:tint val="75000"/>
                  </a:prstClr>
                </a:solidFill>
              </a:rPr>
              <a:pPr>
                <a:defRPr/>
              </a:pPr>
              <a:t>10/12/21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9ABF39-5DEB-41F7-9528-CCE43A71F1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46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p:spTree>
      <p:nvGrpSpPr>
        <p:cNvPr id="1" name=""/>
        <p:cNvGrpSpPr/>
        <p:nvPr/>
      </p:nvGrpSpPr>
      <p:grpSpPr>
        <a:xfrm>
          <a:off x="0" y="0"/>
          <a:ext cx="0" cy="0"/>
          <a:chOff x="0" y="0"/>
          <a:chExt cx="0" cy="0"/>
        </a:xfrm>
      </p:grpSpPr>
      <p:pic>
        <p:nvPicPr>
          <p:cNvPr id="4" name="Picture 7" descr="coverfinal-01.tif"/>
          <p:cNvPicPr>
            <a:picLocks noChangeAspect="1"/>
          </p:cNvPicPr>
          <p:nvPr userDrawn="1"/>
        </p:nvPicPr>
        <p:blipFill>
          <a:blip r:embed="rId2">
            <a:extLst>
              <a:ext uri="{28A0092B-C50C-407E-A947-70E740481C1C}">
                <a14:useLocalDpi xmlns:a14="http://schemas.microsoft.com/office/drawing/2010/main" val="0"/>
              </a:ext>
            </a:extLst>
          </a:blip>
          <a:srcRect l="4504"/>
          <a:stretch>
            <a:fillRect/>
          </a:stretch>
        </p:blipFill>
        <p:spPr bwMode="auto">
          <a:xfrm>
            <a:off x="-96838" y="-2619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853173" y="928285"/>
            <a:ext cx="7772400" cy="516948"/>
          </a:xfrm>
        </p:spPr>
        <p:txBody>
          <a:bodyPr>
            <a:normAutofit/>
          </a:bodyPr>
          <a:lstStyle>
            <a:lvl1pPr algn="r">
              <a:defRPr sz="3800" b="0" cap="all" baseline="0">
                <a:solidFill>
                  <a:srgbClr val="FFFFFF"/>
                </a:solidFill>
                <a:latin typeface="Arial"/>
                <a:cs typeface="Arial"/>
              </a:defRPr>
            </a:lvl1pPr>
          </a:lstStyle>
          <a:p>
            <a:r>
              <a:rPr lang="en-US"/>
              <a:t>Click to edit Master title style</a:t>
            </a:r>
            <a:endParaRPr lang="en-US" dirty="0"/>
          </a:p>
        </p:txBody>
      </p:sp>
      <p:sp>
        <p:nvSpPr>
          <p:cNvPr id="6" name="Subtitle 2"/>
          <p:cNvSpPr>
            <a:spLocks noGrp="1"/>
          </p:cNvSpPr>
          <p:nvPr>
            <p:ph type="subTitle" idx="1"/>
          </p:nvPr>
        </p:nvSpPr>
        <p:spPr>
          <a:xfrm>
            <a:off x="2224773" y="1505281"/>
            <a:ext cx="6400800" cy="443587"/>
          </a:xfrm>
        </p:spPr>
        <p:txBody>
          <a:bodyPr>
            <a:normAutofit/>
          </a:bodyPr>
          <a:lstStyle>
            <a:lvl1pPr marL="0" indent="0" algn="r">
              <a:buNone/>
              <a:defRPr sz="2400" cap="all">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052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Slide Text B">
    <p:spTree>
      <p:nvGrpSpPr>
        <p:cNvPr id="1" name=""/>
        <p:cNvGrpSpPr/>
        <p:nvPr/>
      </p:nvGrpSpPr>
      <p:grpSpPr>
        <a:xfrm>
          <a:off x="0" y="0"/>
          <a:ext cx="0" cy="0"/>
          <a:chOff x="0" y="0"/>
          <a:chExt cx="0" cy="0"/>
        </a:xfrm>
      </p:grpSpPr>
      <p:pic>
        <p:nvPicPr>
          <p:cNvPr id="4" name="Picture 2"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449263" y="1074078"/>
            <a:ext cx="8039100" cy="641350"/>
          </a:xfrm>
        </p:spPr>
        <p:txBody>
          <a:bodyPr/>
          <a:lstStyle/>
          <a:p>
            <a:r>
              <a:rPr lang="en-US"/>
              <a:t>Click to edit Master title style</a:t>
            </a:r>
            <a:endParaRPr lang="en-US" dirty="0"/>
          </a:p>
        </p:txBody>
      </p:sp>
      <p:sp>
        <p:nvSpPr>
          <p:cNvPr id="9" name="Text Placeholder 2"/>
          <p:cNvSpPr>
            <a:spLocks noGrp="1"/>
          </p:cNvSpPr>
          <p:nvPr>
            <p:ph idx="1"/>
          </p:nvPr>
        </p:nvSpPr>
        <p:spPr bwMode="auto">
          <a:xfrm>
            <a:off x="449263" y="1983716"/>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2pPr marL="457200" indent="-457200">
              <a:buFont typeface="Wingdings" charset="2"/>
              <a:buChar char="§"/>
              <a:defRPr sz="2400" b="0"/>
            </a:lvl2pPr>
          </a:lstStyle>
          <a:p>
            <a:pPr lvl="0"/>
            <a:r>
              <a:rPr lang="en-US" noProof="0"/>
              <a:t>Click to edit Master text styles</a:t>
            </a:r>
          </a:p>
        </p:txBody>
      </p:sp>
      <p:sp>
        <p:nvSpPr>
          <p:cNvPr id="6" name="Footer Placeholder 1"/>
          <p:cNvSpPr>
            <a:spLocks noGrp="1"/>
          </p:cNvSpPr>
          <p:nvPr>
            <p:ph type="ftr" sz="quarter" idx="10"/>
          </p:nvPr>
        </p:nvSpPr>
        <p:spPr>
          <a:xfrm>
            <a:off x="354013" y="6465888"/>
            <a:ext cx="2225675" cy="365125"/>
          </a:xfrm>
        </p:spPr>
        <p:txBody>
          <a:bodyPr/>
          <a:lstStyle>
            <a:lvl1pPr algn="ctr">
              <a:defRPr dirty="0" smtClean="0">
                <a:solidFill>
                  <a:schemeClr val="bg1">
                    <a:lumMod val="50000"/>
                  </a:schemeClr>
                </a:solidFill>
              </a:defRPr>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1"/>
          </p:nvPr>
        </p:nvSpPr>
        <p:spPr>
          <a:xfrm>
            <a:off x="6702425" y="6465888"/>
            <a:ext cx="2133600" cy="365125"/>
          </a:xfrm>
        </p:spPr>
        <p:txBody>
          <a:bodyPr/>
          <a:lstStyle>
            <a:lvl1pPr>
              <a:defRPr>
                <a:solidFill>
                  <a:srgbClr val="7F7F7F"/>
                </a:solidFill>
              </a:defRPr>
            </a:lvl1pPr>
          </a:lstStyle>
          <a:p>
            <a:fld id="{6A4B19A9-79AC-44A8-B774-53CFB0574B6A}" type="slidenum">
              <a:rPr lang="en-US" altLang="en-US"/>
              <a:pPr/>
              <a:t>‹#›</a:t>
            </a:fld>
            <a:endParaRPr lang="en-US" altLang="en-US"/>
          </a:p>
        </p:txBody>
      </p:sp>
    </p:spTree>
    <p:extLst>
      <p:ext uri="{BB962C8B-B14F-4D97-AF65-F5344CB8AC3E}">
        <p14:creationId xmlns:p14="http://schemas.microsoft.com/office/powerpoint/2010/main" val="419350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Graphics Layout B">
    <p:spTree>
      <p:nvGrpSpPr>
        <p:cNvPr id="1" name=""/>
        <p:cNvGrpSpPr/>
        <p:nvPr/>
      </p:nvGrpSpPr>
      <p:grpSpPr>
        <a:xfrm>
          <a:off x="0" y="0"/>
          <a:ext cx="0" cy="0"/>
          <a:chOff x="0" y="0"/>
          <a:chExt cx="0" cy="0"/>
        </a:xfrm>
      </p:grpSpPr>
      <p:pic>
        <p:nvPicPr>
          <p:cNvPr id="8" name="Picture 8"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5" name="Text Placeholder 2"/>
          <p:cNvSpPr>
            <a:spLocks noGrp="1"/>
          </p:cNvSpPr>
          <p:nvPr>
            <p:ph idx="1"/>
          </p:nvPr>
        </p:nvSpPr>
        <p:spPr>
          <a:xfrm>
            <a:off x="449263"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6" name="Title 1"/>
          <p:cNvSpPr>
            <a:spLocks noGrp="1"/>
          </p:cNvSpPr>
          <p:nvPr>
            <p:ph type="title"/>
          </p:nvPr>
        </p:nvSpPr>
        <p:spPr>
          <a:xfrm>
            <a:off x="449263" y="1065197"/>
            <a:ext cx="8039100" cy="641350"/>
          </a:xfrm>
        </p:spPr>
        <p:txBody>
          <a:bodyPr/>
          <a:lstStyle/>
          <a:p>
            <a:r>
              <a:rPr lang="en-US"/>
              <a:t>Click to edit Master title style</a:t>
            </a:r>
            <a:endParaRPr lang="en-US" dirty="0"/>
          </a:p>
        </p:txBody>
      </p:sp>
      <p:sp>
        <p:nvSpPr>
          <p:cNvPr id="7" name="Text Placeholder 2"/>
          <p:cNvSpPr>
            <a:spLocks noGrp="1"/>
          </p:cNvSpPr>
          <p:nvPr>
            <p:ph idx="10"/>
          </p:nvPr>
        </p:nvSpPr>
        <p:spPr>
          <a:xfrm>
            <a:off x="4628697"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10" name="Footer Placeholder 1"/>
          <p:cNvSpPr>
            <a:spLocks noGrp="1"/>
          </p:cNvSpPr>
          <p:nvPr>
            <p:ph type="ftr" sz="quarter" idx="11"/>
          </p:nvPr>
        </p:nvSpPr>
        <p:spPr>
          <a:xfrm>
            <a:off x="346075" y="6465888"/>
            <a:ext cx="2225675" cy="365125"/>
          </a:xfrm>
        </p:spPr>
        <p:txBody>
          <a:bodyPr/>
          <a:lstStyle>
            <a:lvl1pPr algn="ctr">
              <a:defRPr dirty="0" smtClean="0">
                <a:solidFill>
                  <a:srgbClr val="7F7F7F"/>
                </a:solidFill>
              </a:defRPr>
            </a:lvl1pPr>
          </a:lstStyle>
          <a:p>
            <a:pPr algn="l">
              <a:defRPr/>
            </a:pPr>
            <a:r>
              <a:rPr lang="en-US"/>
              <a:t>Title  |  Name, Position Title  |  Date     </a:t>
            </a:r>
          </a:p>
          <a:p>
            <a:pPr>
              <a:defRPr/>
            </a:pPr>
            <a:endParaRPr lang="en-US"/>
          </a:p>
        </p:txBody>
      </p:sp>
      <p:sp>
        <p:nvSpPr>
          <p:cNvPr id="11" name="Slide Number Placeholder 2"/>
          <p:cNvSpPr>
            <a:spLocks noGrp="1"/>
          </p:cNvSpPr>
          <p:nvPr>
            <p:ph type="sldNum" sz="quarter" idx="12"/>
          </p:nvPr>
        </p:nvSpPr>
        <p:spPr>
          <a:xfrm>
            <a:off x="6702425" y="6465888"/>
            <a:ext cx="2133600" cy="365125"/>
          </a:xfrm>
        </p:spPr>
        <p:txBody>
          <a:bodyPr/>
          <a:lstStyle>
            <a:lvl1pPr>
              <a:defRPr>
                <a:solidFill>
                  <a:srgbClr val="7F7F7F"/>
                </a:solidFill>
              </a:defRPr>
            </a:lvl1pPr>
          </a:lstStyle>
          <a:p>
            <a:fld id="{453C5610-CA60-43AB-B212-AA21431CD306}" type="slidenum">
              <a:rPr lang="en-US" altLang="en-US"/>
              <a:pPr/>
              <a:t>‹#›</a:t>
            </a:fld>
            <a:endParaRPr lang="en-US" altLang="en-US"/>
          </a:p>
        </p:txBody>
      </p:sp>
    </p:spTree>
    <p:extLst>
      <p:ext uri="{BB962C8B-B14F-4D97-AF65-F5344CB8AC3E}">
        <p14:creationId xmlns:p14="http://schemas.microsoft.com/office/powerpoint/2010/main" val="6054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a:t>Click to add slide title</a:t>
            </a:r>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97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4722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81393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11907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bottomborderfinal-04.tif"/>
          <p:cNvPicPr>
            <a:picLocks noChangeAspect="1"/>
          </p:cNvPicPr>
          <p:nvPr/>
        </p:nvPicPr>
        <p:blipFill>
          <a:blip r:embed="rId8">
            <a:extLst>
              <a:ext uri="{28A0092B-C50C-407E-A947-70E740481C1C}">
                <a14:useLocalDpi xmlns:a14="http://schemas.microsoft.com/office/drawing/2010/main" val="0"/>
              </a:ext>
            </a:extLst>
          </a:blip>
          <a:srcRect l="1154"/>
          <a:stretch>
            <a:fillRect/>
          </a:stretch>
        </p:blipFill>
        <p:spPr bwMode="auto">
          <a:xfrm>
            <a:off x="-69850" y="6045200"/>
            <a:ext cx="922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19113" y="736600"/>
            <a:ext cx="803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br>
              <a:rPr lang="en-US" altLang="en-US"/>
            </a:br>
            <a:br>
              <a:rPr lang="en-US" altLang="en-US"/>
            </a:br>
            <a:r>
              <a:rPr lang="en-US" altLang="en-US"/>
              <a:t>Click to Edit Master Title Slide</a:t>
            </a:r>
            <a:br>
              <a:rPr lang="en-US" altLang="en-US"/>
            </a:br>
            <a:br>
              <a:rPr lang="en-US" altLang="en-US"/>
            </a:br>
            <a:endParaRPr lang="en-US" altLang="en-US"/>
          </a:p>
        </p:txBody>
      </p:sp>
      <p:sp>
        <p:nvSpPr>
          <p:cNvPr id="7" name="Footer Placeholder 3"/>
          <p:cNvSpPr>
            <a:spLocks noGrp="1"/>
          </p:cNvSpPr>
          <p:nvPr>
            <p:ph type="ftr" sz="quarter" idx="3"/>
          </p:nvPr>
        </p:nvSpPr>
        <p:spPr>
          <a:xfrm>
            <a:off x="393700" y="6465888"/>
            <a:ext cx="2225675" cy="365125"/>
          </a:xfrm>
          <a:prstGeom prst="rect">
            <a:avLst/>
          </a:prstGeom>
        </p:spPr>
        <p:txBody>
          <a:bodyPr vert="horz" wrap="square" lIns="91440" tIns="45720" rIns="91440" bIns="45720" numCol="1" anchor="ctr" anchorCtr="0" compatLnSpc="1">
            <a:prstTxWarp prst="textNoShape">
              <a:avLst/>
            </a:prstTxWarp>
          </a:bodyPr>
          <a:lstStyle>
            <a:lvl1pPr algn="l">
              <a:defRPr sz="1000" dirty="0">
                <a:solidFill>
                  <a:srgbClr val="FFFFFF"/>
                </a:solidFill>
                <a:latin typeface="Arial"/>
                <a:ea typeface="ＭＳ Ｐゴシック" charset="0"/>
                <a:cs typeface="Arial"/>
              </a:defRPr>
            </a:lvl1pPr>
          </a:lstStyle>
          <a:p>
            <a:pPr>
              <a:defRPr/>
            </a:pPr>
            <a:r>
              <a:rPr lang="en-US"/>
              <a:t>Title  |  Name, Position Title  |  Date     </a:t>
            </a:r>
          </a:p>
          <a:p>
            <a:pPr algn="ctr">
              <a:defRPr/>
            </a:pPr>
            <a:endParaRPr lang="en-US"/>
          </a:p>
        </p:txBody>
      </p:sp>
      <p:sp>
        <p:nvSpPr>
          <p:cNvPr id="1029" name="Text Placeholder 2"/>
          <p:cNvSpPr>
            <a:spLocks noGrp="1"/>
          </p:cNvSpPr>
          <p:nvPr>
            <p:ph type="body" idx="1"/>
          </p:nvPr>
        </p:nvSpPr>
        <p:spPr bwMode="auto">
          <a:xfrm>
            <a:off x="519113" y="1646238"/>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a:t>Click to add text</a:t>
            </a:r>
          </a:p>
        </p:txBody>
      </p:sp>
      <p:sp>
        <p:nvSpPr>
          <p:cNvPr id="8" name="Slide Number Placeholder 5"/>
          <p:cNvSpPr>
            <a:spLocks noGrp="1"/>
          </p:cNvSpPr>
          <p:nvPr>
            <p:ph type="sldNum" sz="quarter" idx="4"/>
          </p:nvPr>
        </p:nvSpPr>
        <p:spPr>
          <a:xfrm>
            <a:off x="620395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Arial" pitchFamily="34" charset="0"/>
                <a:cs typeface="Arial" pitchFamily="34" charset="0"/>
              </a:defRPr>
            </a:lvl1pPr>
          </a:lstStyle>
          <a:p>
            <a:fld id="{969A4E1B-3F2C-44F4-9ABA-DF446E6631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txStyles>
    <p:title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marL="342900" indent="-342900" algn="ctr" defTabSz="457200" rtl="0" eaLnBrk="1" fontAlgn="base" hangingPunct="1">
        <a:spcBef>
          <a:spcPct val="20000"/>
        </a:spcBef>
        <a:spcAft>
          <a:spcPct val="0"/>
        </a:spcAft>
        <a:buFont typeface="Arial" pitchFamily="34"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Wingdings" pitchFamily="2" charset="2"/>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Arial" charset="0"/>
          <a:cs typeface="Arial"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10/12/21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311150390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760EC138-8C88-48E7-ADD0-6E413742012B}" type="datetimeFigureOut">
              <a:rPr lang="en-US">
                <a:solidFill>
                  <a:prstClr val="black">
                    <a:tint val="75000"/>
                  </a:prstClr>
                </a:solidFill>
                <a:ea typeface="+mn-ea"/>
              </a:rPr>
              <a:pPr defTabSz="914400">
                <a:defRPr/>
              </a:pPr>
              <a:t>10/12/21</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35DA24ED-914E-482F-AE8A-23346656E119}" type="slidenum">
              <a:rPr lang="en-US">
                <a:solidFill>
                  <a:prstClr val="black">
                    <a:tint val="75000"/>
                  </a:prstClr>
                </a:solidFill>
                <a:ea typeface="+mn-ea"/>
              </a:rPr>
              <a:pPr defTabSz="914400">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80477402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lauren.almquist@state.ma.us"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chiamass.gov/information-for-data-submitters/" TargetMode="External"/><Relationship Id="rId7" Type="http://schemas.openxmlformats.org/officeDocument/2006/relationships/hyperlink" Target="mailto:erin.bonney@chiamass.gov" TargetMode="External"/><Relationship Id="rId2" Type="http://schemas.openxmlformats.org/officeDocument/2006/relationships/image" Target="../media/image4.emf"/><Relationship Id="rId1" Type="http://schemas.openxmlformats.org/officeDocument/2006/relationships/slideLayout" Target="../slideLayouts/slideLayout8.xml"/><Relationship Id="rId6" Type="http://schemas.openxmlformats.org/officeDocument/2006/relationships/hyperlink" Target="mailto:lisa.ahlgren@chiamass.gov" TargetMode="External"/><Relationship Id="rId5" Type="http://schemas.openxmlformats.org/officeDocument/2006/relationships/hyperlink" Target="mailto:ashley.storms@chiamass.gov" TargetMode="External"/><Relationship Id="rId4" Type="http://schemas.openxmlformats.org/officeDocument/2006/relationships/hyperlink" Target="mailto:lauren.coakley@chiamass.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coverfinal-01.tif"/>
          <p:cNvPicPr>
            <a:picLocks noChangeAspect="1"/>
          </p:cNvPicPr>
          <p:nvPr/>
        </p:nvPicPr>
        <p:blipFill>
          <a:blip r:embed="rId3">
            <a:extLst>
              <a:ext uri="{28A0092B-C50C-407E-A947-70E740481C1C}">
                <a14:useLocalDpi xmlns:a14="http://schemas.microsoft.com/office/drawing/2010/main" val="0"/>
              </a:ext>
            </a:extLst>
          </a:blip>
          <a:srcRect l="4504"/>
          <a:stretch>
            <a:fillRect/>
          </a:stretch>
        </p:blipFill>
        <p:spPr bwMode="auto">
          <a:xfrm>
            <a:off x="-392113" y="-2746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85800" y="1403349"/>
            <a:ext cx="7772400" cy="1038225"/>
          </a:xfrm>
          <a:prstGeom prst="rect">
            <a:avLst/>
          </a:prstGeom>
        </p:spPr>
        <p:txBody>
          <a:bodyPr anchor="ctr">
            <a:normAutofit fontScale="82500" lnSpcReduction="10000"/>
          </a:bodyPr>
          <a:lstStyle>
            <a:lvl1pPr algn="ctr" defTabSz="457200" rtl="0" eaLnBrk="1" fontAlgn="base" hangingPunct="1">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pPr algn="r">
              <a:defRPr/>
            </a:pPr>
            <a:r>
              <a:rPr lang="en-US" sz="4000" dirty="0">
                <a:solidFill>
                  <a:schemeClr val="bg1"/>
                </a:solidFill>
                <a:latin typeface="+mn-lt"/>
              </a:rPr>
              <a:t>Massachusetts All-Payer Claims Database:</a:t>
            </a:r>
            <a:br>
              <a:rPr lang="en-US" sz="4000" dirty="0">
                <a:solidFill>
                  <a:schemeClr val="bg1"/>
                </a:solidFill>
                <a:latin typeface="+mn-lt"/>
              </a:rPr>
            </a:br>
            <a:r>
              <a:rPr lang="en-US" sz="4000" dirty="0">
                <a:solidFill>
                  <a:schemeClr val="bg1"/>
                </a:solidFill>
                <a:latin typeface="+mn-lt"/>
              </a:rPr>
              <a:t>Technical Assistance Group (TAG)</a:t>
            </a:r>
          </a:p>
        </p:txBody>
      </p:sp>
      <p:sp>
        <p:nvSpPr>
          <p:cNvPr id="6" name="Subtitle 2"/>
          <p:cNvSpPr txBox="1">
            <a:spLocks/>
          </p:cNvSpPr>
          <p:nvPr/>
        </p:nvSpPr>
        <p:spPr>
          <a:xfrm>
            <a:off x="2057400" y="2039938"/>
            <a:ext cx="6400800" cy="401637"/>
          </a:xfrm>
          <a:prstGeom prst="rect">
            <a:avLst/>
          </a:prstGeom>
        </p:spPr>
        <p:txBody>
          <a:bodyPr>
            <a:normAutofit lnSpcReduction="10000"/>
          </a:bodyPr>
          <a:lstStyle>
            <a:lvl1pPr algn="ctr" defTabSz="457200" rtl="0" eaLnBrk="1" fontAlgn="base" hangingPunct="1">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endParaRPr lang="en-US" sz="2200" cap="all" dirty="0">
              <a:solidFill>
                <a:schemeClr val="bg1">
                  <a:lumMod val="65000"/>
                </a:schemeClr>
              </a:solidFill>
              <a:cs typeface="Arial"/>
            </a:endParaRPr>
          </a:p>
        </p:txBody>
      </p:sp>
      <p:sp>
        <p:nvSpPr>
          <p:cNvPr id="7" name="Subtitle 2"/>
          <p:cNvSpPr txBox="1">
            <a:spLocks/>
          </p:cNvSpPr>
          <p:nvPr/>
        </p:nvSpPr>
        <p:spPr>
          <a:xfrm>
            <a:off x="2057400" y="3660775"/>
            <a:ext cx="6400800" cy="401638"/>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sz="1600" dirty="0">
                <a:solidFill>
                  <a:schemeClr val="bg1">
                    <a:lumMod val="65000"/>
                  </a:schemeClr>
                </a:solidFill>
                <a:latin typeface="Arial"/>
                <a:cs typeface="Times New Roman"/>
              </a:rPr>
              <a:t>October 12, 2021</a:t>
            </a:r>
          </a:p>
        </p:txBody>
      </p:sp>
      <p:sp>
        <p:nvSpPr>
          <p:cNvPr id="8" name="Subtitle 2"/>
          <p:cNvSpPr txBox="1">
            <a:spLocks/>
          </p:cNvSpPr>
          <p:nvPr/>
        </p:nvSpPr>
        <p:spPr>
          <a:xfrm>
            <a:off x="2057400" y="3386138"/>
            <a:ext cx="6400800" cy="401637"/>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endParaRPr lang="en-US" sz="1600" i="1" dirty="0">
              <a:solidFill>
                <a:schemeClr val="bg1">
                  <a:lumMod val="65000"/>
                </a:schemeClr>
              </a:solidFill>
              <a:latin typeface="Arial"/>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a:p>
            <a:endParaRPr lang="en-US" dirty="0"/>
          </a:p>
          <a:p>
            <a:endParaRPr lang="en-US" dirty="0"/>
          </a:p>
          <a:p>
            <a:pPr lvl="0" algn="ctr"/>
            <a:r>
              <a:rPr lang="en-US" sz="4800" dirty="0"/>
              <a:t>Questions?</a:t>
            </a:r>
            <a:endParaRPr lang="en-US" dirty="0"/>
          </a:p>
          <a:p>
            <a:endParaRPr lang="en-US" dirty="0"/>
          </a:p>
        </p:txBody>
      </p:sp>
    </p:spTree>
    <p:extLst>
      <p:ext uri="{BB962C8B-B14F-4D97-AF65-F5344CB8AC3E}">
        <p14:creationId xmlns:p14="http://schemas.microsoft.com/office/powerpoint/2010/main" val="400458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Agenda</a:t>
            </a:r>
          </a:p>
        </p:txBody>
      </p:sp>
      <p:sp>
        <p:nvSpPr>
          <p:cNvPr id="3" name="Subtitle 2"/>
          <p:cNvSpPr>
            <a:spLocks noGrp="1"/>
          </p:cNvSpPr>
          <p:nvPr>
            <p:ph type="subTitle" idx="1"/>
          </p:nvPr>
        </p:nvSpPr>
        <p:spPr>
          <a:xfrm>
            <a:off x="485415" y="1759352"/>
            <a:ext cx="7761815" cy="4254951"/>
          </a:xfrm>
        </p:spPr>
        <p:txBody>
          <a:bodyPr/>
          <a:lstStyle/>
          <a:p>
            <a:pPr marL="342900" indent="-342900">
              <a:buFont typeface="Arial" pitchFamily="34" charset="0"/>
              <a:buChar char="•"/>
            </a:pPr>
            <a:r>
              <a:rPr lang="en-US" dirty="0"/>
              <a:t>MA APCD</a:t>
            </a:r>
          </a:p>
          <a:p>
            <a:pPr marL="342900" indent="-342900">
              <a:buFont typeface="Arial" pitchFamily="34" charset="0"/>
              <a:buChar char="•"/>
            </a:pPr>
            <a:endParaRPr lang="en-US" dirty="0"/>
          </a:p>
          <a:p>
            <a:pPr marL="342900" indent="-342900">
              <a:buFont typeface="Arial" pitchFamily="34" charset="0"/>
              <a:buChar char="•"/>
            </a:pPr>
            <a:r>
              <a:rPr lang="en-US" dirty="0"/>
              <a:t>Enrollment Trends</a:t>
            </a:r>
          </a:p>
          <a:p>
            <a:pPr marL="342900" indent="-342900">
              <a:buFont typeface="Arial" pitchFamily="34" charset="0"/>
              <a:buChar char="•"/>
            </a:pPr>
            <a:endParaRPr lang="en-US" dirty="0"/>
          </a:p>
          <a:p>
            <a:pPr marL="342900" indent="-342900">
              <a:buFont typeface="Arial" pitchFamily="34" charset="0"/>
              <a:buChar char="•"/>
            </a:pPr>
            <a:r>
              <a:rPr lang="en-US" dirty="0"/>
              <a:t>Aggregate Data Submissions</a:t>
            </a:r>
          </a:p>
          <a:p>
            <a:pPr marL="342900" indent="-342900">
              <a:buFont typeface="Arial" pitchFamily="34" charset="0"/>
              <a:buChar char="•"/>
            </a:pPr>
            <a:endParaRPr lang="en-US" dirty="0">
              <a:solidFill>
                <a:schemeClr val="tx2"/>
              </a:solidFill>
            </a:endParaRPr>
          </a:p>
          <a:p>
            <a:pPr marL="342900" indent="-342900">
              <a:buFont typeface="Arial" pitchFamily="34" charset="0"/>
              <a:buChar char="•"/>
            </a:pPr>
            <a:r>
              <a:rPr lang="en-US" dirty="0"/>
              <a:t>DOI Reporting</a:t>
            </a:r>
          </a:p>
          <a:p>
            <a:pPr marL="342900" indent="-342900">
              <a:buFont typeface="Arial" pitchFamily="34" charset="0"/>
              <a:buChar char="•"/>
            </a:pPr>
            <a:endParaRPr lang="en-US" dirty="0"/>
          </a:p>
          <a:p>
            <a:pPr marL="342900" lvl="0" indent="-342900">
              <a:buFont typeface="Arial" panose="020B0604020202020204" pitchFamily="34" charset="0"/>
              <a:buChar char="•"/>
            </a:pPr>
            <a:r>
              <a:rPr lang="en-US" dirty="0"/>
              <a:t>Questions</a:t>
            </a:r>
          </a:p>
        </p:txBody>
      </p:sp>
    </p:spTree>
    <p:extLst>
      <p:ext uri="{BB962C8B-B14F-4D97-AF65-F5344CB8AC3E}">
        <p14:creationId xmlns:p14="http://schemas.microsoft.com/office/powerpoint/2010/main" val="296990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MA APCD Intake</a:t>
            </a:r>
          </a:p>
        </p:txBody>
      </p:sp>
      <p:sp>
        <p:nvSpPr>
          <p:cNvPr id="3" name="Subtitle 2"/>
          <p:cNvSpPr>
            <a:spLocks noGrp="1"/>
          </p:cNvSpPr>
          <p:nvPr>
            <p:ph type="subTitle" idx="1"/>
          </p:nvPr>
        </p:nvSpPr>
        <p:spPr>
          <a:xfrm>
            <a:off x="460375" y="1960692"/>
            <a:ext cx="7761815" cy="3917593"/>
          </a:xfrm>
        </p:spPr>
        <p:txBody>
          <a:bodyPr/>
          <a:lstStyle/>
          <a:p>
            <a:pPr marL="285750" indent="-285750">
              <a:buFont typeface="Wingdings" panose="05000000000000000000" pitchFamily="2" charset="2"/>
              <a:buChar char="Ø"/>
            </a:pPr>
            <a:r>
              <a:rPr lang="en-US" dirty="0"/>
              <a:t>All APCD submissions through August 2021 were due by September 30</a:t>
            </a:r>
            <a:r>
              <a:rPr lang="en-US" baseline="30000" dirty="0"/>
              <a:t>th.</a:t>
            </a:r>
            <a:r>
              <a:rPr lang="en-US" dirty="0"/>
              <a:t> This includes any re-submissions.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Please work with your liaison in submitting any overdue files and alert them if you expect delays.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CHIA is currently conducting data quality checks for our next data release scheduled for later this month. Liaisons may be reaching out to certain payers if any issues are found. This release includes data through June 2021.</a:t>
            </a:r>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1907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MA APCD Intake</a:t>
            </a:r>
          </a:p>
        </p:txBody>
      </p:sp>
      <p:sp>
        <p:nvSpPr>
          <p:cNvPr id="3" name="Subtitle 2"/>
          <p:cNvSpPr>
            <a:spLocks noGrp="1"/>
          </p:cNvSpPr>
          <p:nvPr>
            <p:ph type="subTitle" idx="1"/>
          </p:nvPr>
        </p:nvSpPr>
        <p:spPr>
          <a:xfrm>
            <a:off x="460375" y="1960692"/>
            <a:ext cx="7761815" cy="3917593"/>
          </a:xfrm>
        </p:spPr>
        <p:txBody>
          <a:bodyPr/>
          <a:lstStyle/>
          <a:p>
            <a:pPr marL="285750" indent="-285750">
              <a:buFont typeface="Wingdings" panose="05000000000000000000" pitchFamily="2" charset="2"/>
              <a:buChar char="Ø"/>
            </a:pPr>
            <a:r>
              <a:rPr lang="en-US" dirty="0"/>
              <a:t>Potential updates/changes to Submission Guides for 2022 are under consideration. Mainly changes to lookup table values of existing fields and intake edits.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More to come on upcoming TAG meetings and through email communications to payers.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CHIA is revisiting Medical Claim versioning methods with select payers. We’ll be sharing further information in the coming weeks.</a:t>
            </a:r>
          </a:p>
          <a:p>
            <a:pPr marL="285750" indent="-285750">
              <a:buFont typeface="Wingdings" panose="05000000000000000000" pitchFamily="2" charset="2"/>
              <a:buChar char="Ø"/>
            </a:pPr>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5329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0"/>
            <a:ext cx="8326967" cy="726026"/>
          </a:xfrm>
        </p:spPr>
        <p:txBody>
          <a:bodyPr/>
          <a:lstStyle/>
          <a:p>
            <a:pPr algn="l">
              <a:defRPr/>
            </a:pPr>
            <a:r>
              <a:rPr lang="en-US" sz="3000" b="1" dirty="0">
                <a:latin typeface="+mn-lt"/>
              </a:rPr>
              <a:t>Enrollment Trends Update</a:t>
            </a:r>
          </a:p>
        </p:txBody>
      </p:sp>
      <p:sp>
        <p:nvSpPr>
          <p:cNvPr id="21507" name="Content Placeholder 2"/>
          <p:cNvSpPr>
            <a:spLocks noGrp="1"/>
          </p:cNvSpPr>
          <p:nvPr>
            <p:ph idx="1"/>
          </p:nvPr>
        </p:nvSpPr>
        <p:spPr>
          <a:xfrm>
            <a:off x="342899" y="726026"/>
            <a:ext cx="8506133" cy="5599354"/>
          </a:xfrm>
        </p:spPr>
        <p:txBody>
          <a:bodyPr/>
          <a:lstStyle/>
          <a:p>
            <a:pPr marL="0" indent="0">
              <a:buNone/>
            </a:pPr>
            <a:endParaRPr lang="en-US" altLang="en-US" sz="1800" dirty="0"/>
          </a:p>
          <a:p>
            <a:r>
              <a:rPr lang="en-US" altLang="en-US" sz="2000" dirty="0"/>
              <a:t>The next Enrollment Trends reporting cycle will be based on data through September 2021 and is scheduled to be published in February 2022.</a:t>
            </a:r>
          </a:p>
          <a:p>
            <a:endParaRPr lang="en-US" altLang="en-US" sz="2000" dirty="0"/>
          </a:p>
          <a:p>
            <a:r>
              <a:rPr lang="en-US" altLang="en-US" sz="2000" dirty="0"/>
              <a:t>CHIA requested Supplemental Data from certain payers in early October.  </a:t>
            </a:r>
            <a:r>
              <a:rPr lang="en-US" altLang="en-US" sz="2000"/>
              <a:t>The </a:t>
            </a:r>
            <a:r>
              <a:rPr lang="en-US" altLang="en-US" sz="2000" dirty="0"/>
              <a:t>due date for Supplemental Data through September 2021 is November 15, 2021.</a:t>
            </a:r>
          </a:p>
          <a:p>
            <a:pPr marL="0" indent="0">
              <a:buNone/>
            </a:pPr>
            <a:endParaRPr lang="en-US" altLang="en-US" sz="2000" dirty="0"/>
          </a:p>
          <a:p>
            <a:r>
              <a:rPr lang="en-US" altLang="en-US" sz="2000" dirty="0"/>
              <a:t>Thank you to payers who have been submitting monthly supplemental enrollment data on a voluntary basis.</a:t>
            </a:r>
          </a:p>
          <a:p>
            <a:pPr lvl="1"/>
            <a:r>
              <a:rPr lang="en-US" altLang="en-US" sz="2000" dirty="0"/>
              <a:t>CHIA is no longer requesting monthly supplemental enrollment data.</a:t>
            </a:r>
          </a:p>
          <a:p>
            <a:pPr lvl="1"/>
            <a:endParaRPr lang="en-US" altLang="en-US" sz="2000" dirty="0"/>
          </a:p>
          <a:p>
            <a:r>
              <a:rPr lang="en-US" sz="2000" dirty="0">
                <a:cs typeface="Helvetica" panose="020B0604020202020204" pitchFamily="34" charset="0"/>
              </a:rPr>
              <a:t>Payers will be sent MA APCD-sourced enrollment counts for review in </a:t>
            </a:r>
            <a:r>
              <a:rPr lang="en-US" sz="2000" b="1" dirty="0">
                <a:cs typeface="Helvetica" panose="020B0604020202020204" pitchFamily="34" charset="0"/>
              </a:rPr>
              <a:t>December 2021</a:t>
            </a:r>
            <a:r>
              <a:rPr lang="en-US" sz="2000" dirty="0">
                <a:cs typeface="Helvetica" panose="020B0604020202020204" pitchFamily="34" charset="0"/>
              </a:rPr>
              <a:t>.</a:t>
            </a:r>
            <a:endParaRPr lang="en-US" altLang="en-US" sz="2000" dirty="0"/>
          </a:p>
          <a:p>
            <a:pPr marL="0" indent="0">
              <a:buNone/>
            </a:pPr>
            <a:endParaRPr lang="en-US" altLang="en-US" sz="2000" dirty="0"/>
          </a:p>
          <a:p>
            <a:pPr>
              <a:buFont typeface="Arial" panose="020B0604020202020204" pitchFamily="34" charset="0"/>
              <a:buChar char="•"/>
              <a:tabLst>
                <a:tab pos="6799263" algn="l"/>
              </a:tabLst>
              <a:defRPr/>
            </a:pPr>
            <a:r>
              <a:rPr lang="en-US" altLang="en-US" sz="2000" b="1" dirty="0">
                <a:solidFill>
                  <a:prstClr val="black"/>
                </a:solidFill>
                <a:cs typeface="Arial" charset="0"/>
              </a:rPr>
              <a:t>For questions on Enrollment Trends: </a:t>
            </a:r>
            <a:r>
              <a:rPr lang="en-US" altLang="en-US" sz="2000" dirty="0">
                <a:solidFill>
                  <a:prstClr val="black"/>
                </a:solidFill>
                <a:cs typeface="Arial" panose="020B0604020202020204" pitchFamily="34" charset="0"/>
              </a:rPr>
              <a:t>Contact your </a:t>
            </a:r>
            <a:r>
              <a:rPr lang="en-US" altLang="en-US" sz="2000" u="sng" dirty="0">
                <a:solidFill>
                  <a:prstClr val="black"/>
                </a:solidFill>
                <a:cs typeface="Arial" panose="020B0604020202020204" pitchFamily="34" charset="0"/>
              </a:rPr>
              <a:t>CHIA liaison</a:t>
            </a:r>
            <a:r>
              <a:rPr lang="en-US" altLang="en-US" sz="2000" dirty="0">
                <a:solidFill>
                  <a:prstClr val="black"/>
                </a:solidFill>
                <a:cs typeface="Arial" panose="020B0604020202020204" pitchFamily="34" charset="0"/>
              </a:rPr>
              <a:t> and Lauren Almquist at </a:t>
            </a:r>
            <a:r>
              <a:rPr lang="en-US" altLang="en-US" sz="2000" dirty="0">
                <a:solidFill>
                  <a:prstClr val="black"/>
                </a:solidFill>
                <a:cs typeface="Arial" panose="020B0604020202020204" pitchFamily="34" charset="0"/>
                <a:hlinkClick r:id="rId3"/>
              </a:rPr>
              <a:t>lauren.almquist@state.ma.us</a:t>
            </a:r>
            <a:r>
              <a:rPr lang="en-US" altLang="en-US" sz="2000" dirty="0">
                <a:solidFill>
                  <a:prstClr val="black"/>
                </a:solidFill>
                <a:cs typeface="Arial" panose="020B0604020202020204" pitchFamily="34" charset="0"/>
              </a:rPr>
              <a:t> </a:t>
            </a:r>
          </a:p>
          <a:p>
            <a:pPr marL="0" indent="0">
              <a:buNone/>
            </a:pPr>
            <a:endParaRPr lang="en-US" altLang="en-US" sz="2000" dirty="0"/>
          </a:p>
          <a:p>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a:p>
        </p:txBody>
      </p:sp>
    </p:spTree>
    <p:extLst>
      <p:ext uri="{BB962C8B-B14F-4D97-AF65-F5344CB8AC3E}">
        <p14:creationId xmlns:p14="http://schemas.microsoft.com/office/powerpoint/2010/main" val="372914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457200" y="381000"/>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rPr>
              <a:t>Enrollment Trends Timeline</a:t>
            </a:r>
          </a:p>
        </p:txBody>
      </p:sp>
      <p:graphicFrame>
        <p:nvGraphicFramePr>
          <p:cNvPr id="4" name="Content Placeholder 1"/>
          <p:cNvGraphicFramePr>
            <a:graphicFrameLocks/>
          </p:cNvGraphicFramePr>
          <p:nvPr/>
        </p:nvGraphicFramePr>
        <p:xfrm>
          <a:off x="533400" y="1371600"/>
          <a:ext cx="7421881" cy="4061476"/>
        </p:xfrm>
        <a:graphic>
          <a:graphicData uri="http://schemas.openxmlformats.org/drawingml/2006/table">
            <a:tbl>
              <a:tblPr firstRow="1" bandRow="1">
                <a:tableStyleId>{5940675A-B579-460E-94D1-54222C63F5DA}</a:tableStyleId>
              </a:tblPr>
              <a:tblGrid>
                <a:gridCol w="1554759">
                  <a:extLst>
                    <a:ext uri="{9D8B030D-6E8A-4147-A177-3AD203B41FA5}">
                      <a16:colId xmlns:a16="http://schemas.microsoft.com/office/drawing/2014/main" val="20000"/>
                    </a:ext>
                  </a:extLst>
                </a:gridCol>
                <a:gridCol w="1450569">
                  <a:extLst>
                    <a:ext uri="{9D8B030D-6E8A-4147-A177-3AD203B41FA5}">
                      <a16:colId xmlns:a16="http://schemas.microsoft.com/office/drawing/2014/main" val="20001"/>
                    </a:ext>
                  </a:extLst>
                </a:gridCol>
                <a:gridCol w="1472184">
                  <a:extLst>
                    <a:ext uri="{9D8B030D-6E8A-4147-A177-3AD203B41FA5}">
                      <a16:colId xmlns:a16="http://schemas.microsoft.com/office/drawing/2014/main" val="20002"/>
                    </a:ext>
                  </a:extLst>
                </a:gridCol>
                <a:gridCol w="1490472">
                  <a:extLst>
                    <a:ext uri="{9D8B030D-6E8A-4147-A177-3AD203B41FA5}">
                      <a16:colId xmlns:a16="http://schemas.microsoft.com/office/drawing/2014/main" val="20003"/>
                    </a:ext>
                  </a:extLst>
                </a:gridCol>
                <a:gridCol w="1453897">
                  <a:extLst>
                    <a:ext uri="{9D8B030D-6E8A-4147-A177-3AD203B41FA5}">
                      <a16:colId xmlns:a16="http://schemas.microsoft.com/office/drawing/2014/main" val="20004"/>
                    </a:ext>
                  </a:extLst>
                </a:gridCol>
              </a:tblGrid>
              <a:tr h="396303">
                <a:tc>
                  <a:txBody>
                    <a:bodyPr/>
                    <a:lstStyle/>
                    <a:p>
                      <a:pPr algn="ctr"/>
                      <a:r>
                        <a:rPr lang="en-US" sz="1800" b="1" dirty="0">
                          <a:latin typeface="+mn-lt"/>
                          <a:cs typeface="Helvetica" panose="020B0604020202020204" pitchFamily="34" charset="0"/>
                        </a:rPr>
                        <a:t>Oct 2021</a:t>
                      </a:r>
                    </a:p>
                  </a:txBody>
                  <a:tcPr marT="45724" marB="45724"/>
                </a:tc>
                <a:tc>
                  <a:txBody>
                    <a:bodyPr/>
                    <a:lstStyle/>
                    <a:p>
                      <a:pPr algn="ctr"/>
                      <a:r>
                        <a:rPr lang="en-US" sz="1800" b="1" dirty="0">
                          <a:latin typeface="+mn-lt"/>
                          <a:cs typeface="Helvetica" panose="020B0604020202020204" pitchFamily="34" charset="0"/>
                        </a:rPr>
                        <a:t>Nov 2021</a:t>
                      </a:r>
                    </a:p>
                  </a:txBody>
                  <a:tcPr marT="45724" marB="45724"/>
                </a:tc>
                <a:tc>
                  <a:txBody>
                    <a:bodyPr/>
                    <a:lstStyle/>
                    <a:p>
                      <a:pPr algn="ctr"/>
                      <a:r>
                        <a:rPr lang="en-US" sz="1800" b="1" dirty="0">
                          <a:latin typeface="+mn-lt"/>
                          <a:cs typeface="Helvetica" panose="020B0604020202020204" pitchFamily="34" charset="0"/>
                        </a:rPr>
                        <a:t>Dec 2021</a:t>
                      </a:r>
                    </a:p>
                  </a:txBody>
                  <a:tcPr marT="45724" marB="45724"/>
                </a:tc>
                <a:tc>
                  <a:txBody>
                    <a:bodyPr/>
                    <a:lstStyle/>
                    <a:p>
                      <a:pPr algn="ctr"/>
                      <a:r>
                        <a:rPr lang="en-US" sz="1800" b="1" dirty="0">
                          <a:latin typeface="+mn-lt"/>
                          <a:cs typeface="Helvetica" panose="020B0604020202020204" pitchFamily="34" charset="0"/>
                        </a:rPr>
                        <a:t>Jan 2022</a:t>
                      </a:r>
                    </a:p>
                  </a:txBody>
                  <a:tcPr marT="45724" marB="45724"/>
                </a:tc>
                <a:tc>
                  <a:txBody>
                    <a:bodyPr/>
                    <a:lstStyle/>
                    <a:p>
                      <a:pPr algn="ctr"/>
                      <a:r>
                        <a:rPr lang="en-US" sz="1800" b="1" dirty="0">
                          <a:latin typeface="+mn-lt"/>
                          <a:cs typeface="Helvetica" panose="020B0604020202020204" pitchFamily="34" charset="0"/>
                        </a:rPr>
                        <a:t>Feb</a:t>
                      </a:r>
                      <a:r>
                        <a:rPr lang="en-US" sz="1800" b="1" baseline="0" dirty="0">
                          <a:latin typeface="+mn-lt"/>
                          <a:cs typeface="Helvetica" panose="020B0604020202020204" pitchFamily="34" charset="0"/>
                        </a:rPr>
                        <a:t> </a:t>
                      </a:r>
                      <a:r>
                        <a:rPr lang="en-US" sz="1800" b="1" dirty="0">
                          <a:latin typeface="+mn-lt"/>
                          <a:cs typeface="Helvetica" panose="020B0604020202020204" pitchFamily="34" charset="0"/>
                        </a:rPr>
                        <a:t>2022</a:t>
                      </a:r>
                    </a:p>
                  </a:txBody>
                  <a:tcPr marT="45724" marB="45724"/>
                </a:tc>
                <a:extLst>
                  <a:ext uri="{0D108BD9-81ED-4DB2-BD59-A6C34878D82A}">
                    <a16:rowId xmlns:a16="http://schemas.microsoft.com/office/drawing/2014/main" val="10000"/>
                  </a:ext>
                </a:extLst>
              </a:tr>
              <a:tr h="467297">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1"/>
                  </a:ext>
                </a:extLst>
              </a:tr>
              <a:tr h="799964">
                <a:tc>
                  <a:txBody>
                    <a:bodyPr/>
                    <a:lstStyle/>
                    <a:p>
                      <a:pPr algn="ctr"/>
                      <a:r>
                        <a:rPr lang="en-US" sz="1400" b="0" dirty="0">
                          <a:latin typeface="+mn-lt"/>
                          <a:cs typeface="Helvetica" panose="020B0604020202020204" pitchFamily="34" charset="0"/>
                        </a:rPr>
                        <a:t>Payers</a:t>
                      </a:r>
                      <a:r>
                        <a:rPr lang="en-US" sz="1400" b="0" baseline="0" dirty="0">
                          <a:latin typeface="+mn-lt"/>
                          <a:cs typeface="Helvetica" panose="020B0604020202020204" pitchFamily="34" charset="0"/>
                        </a:rPr>
                        <a:t> submit Sept 2021 MA APCD files</a:t>
                      </a:r>
                      <a:endParaRPr lang="en-US" sz="1400" b="0" dirty="0">
                        <a:latin typeface="+mn-lt"/>
                        <a:cs typeface="Helvetica" panose="020B0604020202020204" pitchFamily="34" charset="0"/>
                      </a:endParaRPr>
                    </a:p>
                  </a:txBody>
                  <a:tcPr marT="45724" marB="45724" anchor="ctr">
                    <a:solidFill>
                      <a:schemeClr val="accent6">
                        <a:lumMod val="60000"/>
                        <a:lumOff val="40000"/>
                      </a:schemeClr>
                    </a:solid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dirty="0">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2"/>
                  </a:ext>
                </a:extLst>
              </a:tr>
              <a:tr h="914555">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r>
                        <a:rPr lang="en-US" sz="1400" b="1" dirty="0">
                          <a:latin typeface="+mn-lt"/>
                          <a:cs typeface="Helvetica" panose="020B0604020202020204" pitchFamily="34" charset="0"/>
                        </a:rPr>
                        <a:t>Supplemental</a:t>
                      </a:r>
                      <a:r>
                        <a:rPr lang="en-US" sz="1400" b="1" baseline="0" dirty="0">
                          <a:latin typeface="+mn-lt"/>
                          <a:cs typeface="Helvetica" panose="020B0604020202020204" pitchFamily="34" charset="0"/>
                        </a:rPr>
                        <a:t> enrollment reports due </a:t>
                      </a:r>
                      <a:r>
                        <a:rPr lang="en-US" sz="1400" b="0" baseline="0" dirty="0">
                          <a:latin typeface="+mn-lt"/>
                          <a:cs typeface="Helvetica" panose="020B0604020202020204" pitchFamily="34" charset="0"/>
                        </a:rPr>
                        <a:t>(select payers)</a:t>
                      </a:r>
                      <a:endParaRPr lang="en-US" sz="1400" b="0" dirty="0">
                        <a:latin typeface="+mn-lt"/>
                        <a:cs typeface="Helvetica" panose="020B0604020202020204" pitchFamily="34" charset="0"/>
                      </a:endParaRPr>
                    </a:p>
                  </a:txBody>
                  <a:tcPr marT="45724" marB="45724" anchor="ctr">
                    <a:solidFill>
                      <a:schemeClr val="accent6">
                        <a:lumMod val="60000"/>
                        <a:lumOff val="40000"/>
                      </a:schemeClr>
                    </a:solid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3"/>
                  </a:ext>
                </a:extLst>
              </a:tr>
              <a:tr h="833112">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r>
                        <a:rPr lang="en-US" sz="1400" dirty="0">
                          <a:latin typeface="+mn-lt"/>
                          <a:cs typeface="Helvetica" panose="020B0604020202020204" pitchFamily="34" charset="0"/>
                        </a:rPr>
                        <a:t>MA</a:t>
                      </a:r>
                      <a:r>
                        <a:rPr lang="en-US" sz="1400" baseline="0" dirty="0">
                          <a:latin typeface="+mn-lt"/>
                          <a:cs typeface="Helvetica" panose="020B0604020202020204" pitchFamily="34" charset="0"/>
                        </a:rPr>
                        <a:t> APCD enrollment counts sent to payers for review</a:t>
                      </a:r>
                      <a:endParaRPr lang="en-US" sz="1400" dirty="0">
                        <a:latin typeface="+mn-lt"/>
                        <a:cs typeface="Helvetica" panose="020B0604020202020204" pitchFamily="34" charset="0"/>
                      </a:endParaRPr>
                    </a:p>
                  </a:txBody>
                  <a:tcPr marT="45724" marB="45724" anchor="ctr">
                    <a:solidFill>
                      <a:schemeClr val="accent1">
                        <a:lumMod val="20000"/>
                        <a:lumOff val="80000"/>
                      </a:schemeClr>
                    </a:solidFill>
                  </a:tcPr>
                </a:tc>
                <a:tc>
                  <a:txBody>
                    <a:bodyPr/>
                    <a:lstStyle/>
                    <a:p>
                      <a:endParaRPr lang="en-US" dirty="0">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4"/>
                  </a:ext>
                </a:extLst>
              </a:tr>
              <a:tr h="508136">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solidFill>
                          <a:schemeClr val="bg1"/>
                        </a:solidFill>
                        <a:latin typeface="+mn-lt"/>
                        <a:cs typeface="Helvetica" panose="020B0604020202020204" pitchFamily="34" charset="0"/>
                      </a:endParaRPr>
                    </a:p>
                  </a:txBody>
                  <a:tcPr marT="45724" marB="45724" anchor="ctr">
                    <a:noFill/>
                  </a:tcPr>
                </a:tc>
                <a:tc>
                  <a:txBody>
                    <a:bodyPr/>
                    <a:lstStyle/>
                    <a:p>
                      <a:pPr algn="ctr"/>
                      <a:endParaRPr lang="en-US" sz="1400" dirty="0">
                        <a:solidFill>
                          <a:schemeClr val="bg1"/>
                        </a:solidFill>
                        <a:latin typeface="+mn-lt"/>
                        <a:cs typeface="Helvetica" panose="020B0604020202020204" pitchFamily="34" charset="0"/>
                      </a:endParaRPr>
                    </a:p>
                  </a:txBody>
                  <a:tcPr marT="45724" marB="45724" anchor="ctr">
                    <a:noFill/>
                  </a:tcPr>
                </a:tc>
                <a:tc gridSpan="2">
                  <a:txBody>
                    <a:bodyPr/>
                    <a:lstStyle/>
                    <a:p>
                      <a:pPr algn="ctr"/>
                      <a:r>
                        <a:rPr lang="en-US" sz="1400" b="1" dirty="0">
                          <a:solidFill>
                            <a:schemeClr val="bg1"/>
                          </a:solidFill>
                          <a:latin typeface="+mn-lt"/>
                          <a:cs typeface="Helvetica" panose="020B0604020202020204" pitchFamily="34" charset="0"/>
                        </a:rPr>
                        <a:t>Reporting</a:t>
                      </a:r>
                    </a:p>
                  </a:txBody>
                  <a:tcPr marT="45724" marB="45724" anchor="ctr">
                    <a:solidFill>
                      <a:srgbClr val="0070C0"/>
                    </a:solidFill>
                  </a:tcPr>
                </a:tc>
                <a:tc hMerge="1">
                  <a:txBody>
                    <a:bodyPr/>
                    <a:lstStyle/>
                    <a:p>
                      <a:pPr algn="ctr"/>
                      <a:endParaRPr lang="en-US" sz="1400" b="1" dirty="0">
                        <a:solidFill>
                          <a:schemeClr val="bg1"/>
                        </a:solidFill>
                        <a:latin typeface="Helvetica" panose="020B0604020202020204" pitchFamily="34" charset="0"/>
                        <a:cs typeface="Helvetica" panose="020B0604020202020204" pitchFamily="34" charset="0"/>
                      </a:endParaRPr>
                    </a:p>
                  </a:txBody>
                  <a:tcPr marT="45724" marB="45724" anchor="ctr">
                    <a:solidFill>
                      <a:srgbClr val="0070C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341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58971" y="724813"/>
            <a:ext cx="8030931" cy="523220"/>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480"/>
                </a:solidFill>
                <a:effectLst/>
                <a:uLnTx/>
                <a:uFillTx/>
                <a:latin typeface="Arial"/>
                <a:ea typeface="+mn-ea"/>
                <a:cs typeface="Arial"/>
              </a:rPr>
              <a:t>Aggregate Payer Data Reporting</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0532C6E-236F-4DB2-A3F8-7E6325D185F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63666A"/>
              </a:solidFill>
              <a:effectLst/>
              <a:uLnTx/>
              <a:uFillTx/>
              <a:latin typeface="Arial" panose="020B0604020202020204" pitchFamily="34" charset="0"/>
              <a:ea typeface="+mn-ea"/>
              <a:cs typeface="Arial" panose="020B0604020202020204" pitchFamily="34" charset="0"/>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04EB19-9049-421A-A1BA-98640E6B79C9}"/>
              </a:ext>
            </a:extLst>
          </p:cNvPr>
          <p:cNvSpPr txBox="1"/>
          <p:nvPr/>
        </p:nvSpPr>
        <p:spPr>
          <a:xfrm>
            <a:off x="335171" y="5287426"/>
            <a:ext cx="8389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5480"/>
              </a:buClr>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 information can be found on CHIA’s </a:t>
            </a: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Information for Data Submitters</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page: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https://www.chiamass.gov/information-for-data-submitters/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41979A2B-45FE-42E7-896C-65F81DDB6E8C}"/>
              </a:ext>
            </a:extLst>
          </p:cNvPr>
          <p:cNvGraphicFramePr>
            <a:graphicFrameLocks noGrp="1"/>
          </p:cNvGraphicFramePr>
          <p:nvPr/>
        </p:nvGraphicFramePr>
        <p:xfrm>
          <a:off x="347867" y="1520597"/>
          <a:ext cx="8376408" cy="3443370"/>
        </p:xfrm>
        <a:graphic>
          <a:graphicData uri="http://schemas.openxmlformats.org/drawingml/2006/table">
            <a:tbl>
              <a:tblPr firstRow="1" firstCol="1" bandRow="1">
                <a:tableStyleId>{9DCAF9ED-07DC-4A11-8D7F-57B35C25682E}</a:tableStyleId>
              </a:tblPr>
              <a:tblGrid>
                <a:gridCol w="2826041">
                  <a:extLst>
                    <a:ext uri="{9D8B030D-6E8A-4147-A177-3AD203B41FA5}">
                      <a16:colId xmlns:a16="http://schemas.microsoft.com/office/drawing/2014/main" val="3450570419"/>
                    </a:ext>
                  </a:extLst>
                </a:gridCol>
                <a:gridCol w="1393388">
                  <a:extLst>
                    <a:ext uri="{9D8B030D-6E8A-4147-A177-3AD203B41FA5}">
                      <a16:colId xmlns:a16="http://schemas.microsoft.com/office/drawing/2014/main" val="3698373419"/>
                    </a:ext>
                  </a:extLst>
                </a:gridCol>
                <a:gridCol w="1189738">
                  <a:extLst>
                    <a:ext uri="{9D8B030D-6E8A-4147-A177-3AD203B41FA5}">
                      <a16:colId xmlns:a16="http://schemas.microsoft.com/office/drawing/2014/main" val="3332893432"/>
                    </a:ext>
                  </a:extLst>
                </a:gridCol>
                <a:gridCol w="2967241">
                  <a:extLst>
                    <a:ext uri="{9D8B030D-6E8A-4147-A177-3AD203B41FA5}">
                      <a16:colId xmlns:a16="http://schemas.microsoft.com/office/drawing/2014/main" val="2202323209"/>
                    </a:ext>
                  </a:extLst>
                </a:gridCol>
              </a:tblGrid>
              <a:tr h="631777">
                <a:tc>
                  <a:txBody>
                    <a:bodyPr/>
                    <a:lstStyle/>
                    <a:p>
                      <a:pPr marL="0" marR="0">
                        <a:spcBef>
                          <a:spcPts val="0"/>
                        </a:spcBef>
                        <a:spcAft>
                          <a:spcPts val="0"/>
                        </a:spcAft>
                      </a:pPr>
                      <a:r>
                        <a:rPr lang="en-US" sz="1400" dirty="0">
                          <a:effectLst/>
                        </a:rPr>
                        <a:t>Data Type</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rPr>
                        <a:t>2021 Specifications Available</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rPr>
                        <a:t>2021</a:t>
                      </a:r>
                    </a:p>
                    <a:p>
                      <a:pPr marL="0" marR="0" algn="ctr">
                        <a:spcBef>
                          <a:spcPts val="0"/>
                        </a:spcBef>
                        <a:spcAft>
                          <a:spcPts val="0"/>
                        </a:spcAft>
                      </a:pPr>
                      <a:r>
                        <a:rPr lang="en-US" sz="1400" dirty="0">
                          <a:effectLst/>
                        </a:rPr>
                        <a:t>Due Date</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rPr>
                        <a:t>CHIA Contact</a:t>
                      </a:r>
                      <a:endParaRPr lang="en-US" sz="14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322214493"/>
                  </a:ext>
                </a:extLst>
              </a:tr>
              <a:tr h="421185">
                <a:tc>
                  <a:txBody>
                    <a:bodyPr/>
                    <a:lstStyle/>
                    <a:p>
                      <a:pPr marL="0" marR="0">
                        <a:spcBef>
                          <a:spcPts val="0"/>
                        </a:spcBef>
                        <a:spcAft>
                          <a:spcPts val="0"/>
                        </a:spcAft>
                      </a:pPr>
                      <a:r>
                        <a:rPr lang="en-US" sz="1400" b="0" dirty="0">
                          <a:effectLst/>
                        </a:rPr>
                        <a:t>Total Medical Expenses &amp; </a:t>
                      </a:r>
                    </a:p>
                    <a:p>
                      <a:pPr marL="0" marR="0">
                        <a:spcBef>
                          <a:spcPts val="0"/>
                        </a:spcBef>
                        <a:spcAft>
                          <a:spcPts val="0"/>
                        </a:spcAft>
                      </a:pPr>
                      <a:r>
                        <a:rPr lang="en-US" sz="1400" b="0" dirty="0">
                          <a:effectLst/>
                        </a:rPr>
                        <a:t>Alternative Payment Methods</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Now</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4"/>
                        </a:rPr>
                        <a:t>lauren.coakley@chiamass.gov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142817877"/>
                  </a:ext>
                </a:extLst>
              </a:tr>
              <a:tr h="396095">
                <a:tc>
                  <a:txBody>
                    <a:bodyPr/>
                    <a:lstStyle/>
                    <a:p>
                      <a:pPr marL="0" marR="0">
                        <a:spcBef>
                          <a:spcPts val="0"/>
                        </a:spcBef>
                        <a:spcAft>
                          <a:spcPts val="0"/>
                        </a:spcAft>
                      </a:pPr>
                      <a:r>
                        <a:rPr lang="en-US" sz="1400" b="0" dirty="0">
                          <a:effectLst/>
                        </a:rPr>
                        <a:t>Prescription Drug Rebates</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rPr>
                        <a:t>Now</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4"/>
                        </a:rPr>
                        <a:t>lauren.coakley@chiamass.gov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357954003"/>
                  </a:ext>
                </a:extLst>
              </a:tr>
              <a:tr h="396095">
                <a:tc>
                  <a:txBody>
                    <a:bodyPr/>
                    <a:lstStyle/>
                    <a:p>
                      <a:pPr marL="0" marR="0">
                        <a:spcBef>
                          <a:spcPts val="0"/>
                        </a:spcBef>
                        <a:spcAft>
                          <a:spcPts val="0"/>
                        </a:spcAft>
                      </a:pPr>
                      <a:r>
                        <a:rPr lang="en-US" sz="1400" b="0" dirty="0">
                          <a:effectLst/>
                        </a:rPr>
                        <a:t>Annual Premiums</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Now</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5"/>
                        </a:rPr>
                        <a:t>ashley.storms@chiamass.gov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3966489106"/>
                  </a:ext>
                </a:extLst>
              </a:tr>
              <a:tr h="396095">
                <a:tc>
                  <a:txBody>
                    <a:bodyPr/>
                    <a:lstStyle/>
                    <a:p>
                      <a:pPr marL="0" marR="0">
                        <a:spcBef>
                          <a:spcPts val="0"/>
                        </a:spcBef>
                        <a:spcAft>
                          <a:spcPts val="0"/>
                        </a:spcAft>
                      </a:pPr>
                      <a:r>
                        <a:rPr lang="en-US" sz="1400" b="0" dirty="0">
                          <a:effectLst/>
                        </a:rPr>
                        <a:t>Relative Price – Hospital</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mn-lt"/>
                          <a:ea typeface="Calibri" panose="020F0502020204030204" pitchFamily="34" charset="0"/>
                        </a:rPr>
                        <a:t>Now</a:t>
                      </a:r>
                    </a:p>
                  </a:txBody>
                  <a:tcPr marL="68580" marR="68580" marT="0" marB="0" anchor="ctr"/>
                </a:tc>
                <a:tc>
                  <a:txBody>
                    <a:bodyPr/>
                    <a:lstStyle/>
                    <a:p>
                      <a:pPr marL="0" marR="0" algn="ctr">
                        <a:spcBef>
                          <a:spcPts val="0"/>
                        </a:spcBef>
                        <a:spcAft>
                          <a:spcPts val="0"/>
                        </a:spcAft>
                      </a:pPr>
                      <a:r>
                        <a:rPr lang="en-US" sz="1400" dirty="0">
                          <a:effectLst/>
                        </a:rPr>
                        <a:t>10/1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hlinkClick r:id="rId6"/>
                        </a:rPr>
                        <a:t>lisa.ahlgren@chiamass.gov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324101650"/>
                  </a:ext>
                </a:extLst>
              </a:tr>
              <a:tr h="396095">
                <a:tc>
                  <a:txBody>
                    <a:bodyPr/>
                    <a:lstStyle/>
                    <a:p>
                      <a:pPr marL="0" marR="0">
                        <a:spcBef>
                          <a:spcPts val="0"/>
                        </a:spcBef>
                        <a:spcAft>
                          <a:spcPts val="0"/>
                        </a:spcAft>
                      </a:pPr>
                      <a:r>
                        <a:rPr lang="en-US" sz="1400" b="0" dirty="0">
                          <a:effectLst/>
                        </a:rPr>
                        <a:t>Relative Price – Physician Group</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mn-lt"/>
                          <a:ea typeface="Calibri" panose="020F0502020204030204" pitchFamily="34" charset="0"/>
                        </a:rPr>
                        <a:t>Now</a:t>
                      </a:r>
                    </a:p>
                  </a:txBody>
                  <a:tcPr marL="68580" marR="68580" marT="0" marB="0" anchor="ctr"/>
                </a:tc>
                <a:tc>
                  <a:txBody>
                    <a:bodyPr/>
                    <a:lstStyle/>
                    <a:p>
                      <a:pPr marL="0" marR="0" algn="ctr">
                        <a:spcBef>
                          <a:spcPts val="0"/>
                        </a:spcBef>
                        <a:spcAft>
                          <a:spcPts val="0"/>
                        </a:spcAft>
                      </a:pPr>
                      <a:r>
                        <a:rPr lang="en-US" sz="1400" dirty="0">
                          <a:effectLst/>
                        </a:rPr>
                        <a:t>10/15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hlinkClick r:id="rId6"/>
                        </a:rPr>
                        <a:t>lisa.ahlgren@chiamass.gov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725459163"/>
                  </a:ext>
                </a:extLst>
              </a:tr>
              <a:tr h="396095">
                <a:tc>
                  <a:txBody>
                    <a:bodyPr/>
                    <a:lstStyle/>
                    <a:p>
                      <a:pPr marL="0" marR="0">
                        <a:spcBef>
                          <a:spcPts val="0"/>
                        </a:spcBef>
                        <a:spcAft>
                          <a:spcPts val="0"/>
                        </a:spcAft>
                      </a:pPr>
                      <a:r>
                        <a:rPr lang="en-US" sz="1400" b="0" dirty="0">
                          <a:effectLst/>
                        </a:rPr>
                        <a:t>Primary Care &amp; Behavioral Health</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Now</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11/5 </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7"/>
                        </a:rPr>
                        <a:t>erin.bonney@chiamass.gov</a:t>
                      </a:r>
                      <a:r>
                        <a:rPr lang="en-US" sz="1400" dirty="0">
                          <a:effectLst/>
                        </a:rPr>
                        <a:t> </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413627312"/>
                  </a:ext>
                </a:extLst>
              </a:tr>
              <a:tr h="396095">
                <a:tc>
                  <a:txBody>
                    <a:bodyPr/>
                    <a:lstStyle/>
                    <a:p>
                      <a:pPr marL="0" marR="0">
                        <a:spcBef>
                          <a:spcPts val="0"/>
                        </a:spcBef>
                        <a:spcAft>
                          <a:spcPts val="0"/>
                        </a:spcAft>
                      </a:pPr>
                      <a:r>
                        <a:rPr lang="en-US" sz="1400" b="0" dirty="0">
                          <a:effectLst/>
                        </a:rPr>
                        <a:t>Relative Price – Other Provider</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mn-lt"/>
                          <a:ea typeface="Calibri" panose="020F0502020204030204" pitchFamily="34" charset="0"/>
                        </a:rPr>
                        <a:t>Now</a:t>
                      </a:r>
                      <a:r>
                        <a:rPr lang="en-US" sz="1400" dirty="0">
                          <a:effectLst/>
                        </a:rPr>
                        <a:t> </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11/5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hlinkClick r:id="rId6"/>
                        </a:rPr>
                        <a:t>lisa.ahlgren@chiamass.gov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663602525"/>
                  </a:ext>
                </a:extLst>
              </a:tr>
            </a:tbl>
          </a:graphicData>
        </a:graphic>
      </p:graphicFrame>
    </p:spTree>
    <p:extLst>
      <p:ext uri="{BB962C8B-B14F-4D97-AF65-F5344CB8AC3E}">
        <p14:creationId xmlns:p14="http://schemas.microsoft.com/office/powerpoint/2010/main" val="335473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a:t>DOI Reporting</a:t>
            </a:r>
          </a:p>
        </p:txBody>
      </p:sp>
      <p:sp>
        <p:nvSpPr>
          <p:cNvPr id="3" name="Subtitle 2"/>
          <p:cNvSpPr>
            <a:spLocks noGrp="1"/>
          </p:cNvSpPr>
          <p:nvPr>
            <p:ph type="subTitle" idx="1"/>
          </p:nvPr>
        </p:nvSpPr>
        <p:spPr/>
        <p:txBody>
          <a:bodyPr/>
          <a:lstStyle/>
          <a:p>
            <a:pPr marL="342900" indent="-342900">
              <a:buFont typeface="Wingdings" panose="05000000000000000000" pitchFamily="2" charset="2"/>
              <a:buChar char="Ø"/>
            </a:pPr>
            <a:r>
              <a:rPr lang="en-US" dirty="0"/>
              <a:t>Q2 2021 HMO Membership reports were distributed on 8/23. Signoff was due 10/7.</a:t>
            </a:r>
          </a:p>
          <a:p>
            <a:pPr marL="342900" indent="-342900">
              <a:buFont typeface="Wingdings" panose="05000000000000000000" pitchFamily="2" charset="2"/>
              <a:buChar char="Ø"/>
            </a:pPr>
            <a:r>
              <a:rPr lang="en-US" dirty="0"/>
              <a:t>Q3 2021 HMO Membership reports will be distributed in early November.</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Claims/Utilization:</a:t>
            </a:r>
          </a:p>
          <a:p>
            <a:pPr marL="457200" indent="-457200">
              <a:buFont typeface="Arial" panose="020B0604020202020204" pitchFamily="34" charset="0"/>
              <a:buChar char="•"/>
            </a:pPr>
            <a:r>
              <a:rPr lang="en-US" dirty="0">
                <a:solidFill>
                  <a:schemeClr val="tx2"/>
                </a:solidFill>
              </a:rPr>
              <a:t>Reports using data through March 2021 were sent on 9/16. Signoff is due by 11/16.</a:t>
            </a:r>
          </a:p>
          <a:p>
            <a:pPr marL="457200" indent="-457200">
              <a:buFont typeface="Arial" panose="020B0604020202020204" pitchFamily="34" charset="0"/>
              <a:buChar char="•"/>
            </a:pPr>
            <a:r>
              <a:rPr lang="en-US" dirty="0">
                <a:solidFill>
                  <a:schemeClr val="tx2"/>
                </a:solidFill>
              </a:rPr>
              <a:t>We have been scheduling calls to discuss the reports with select payers.</a:t>
            </a:r>
          </a:p>
          <a:p>
            <a:pPr marL="457200" indent="-457200">
              <a:buFont typeface="Arial" panose="020B0604020202020204" pitchFamily="34" charset="0"/>
              <a:buChar char="•"/>
            </a:pPr>
            <a:r>
              <a:rPr lang="en-US" dirty="0">
                <a:solidFill>
                  <a:schemeClr val="tx2"/>
                </a:solidFill>
              </a:rPr>
              <a:t>Reports using data through September 2021 will be run in November.</a:t>
            </a:r>
          </a:p>
          <a:p>
            <a:endParaRPr lang="en-US" dirty="0">
              <a:solidFill>
                <a:schemeClr val="tx2"/>
              </a:solidFill>
            </a:endParaRPr>
          </a:p>
          <a:p>
            <a:endParaRPr lang="en-US" dirty="0">
              <a:solidFill>
                <a:schemeClr val="tx2"/>
              </a:solidFill>
            </a:endParaRPr>
          </a:p>
          <a:p>
            <a:endParaRPr lang="en-US" dirty="0"/>
          </a:p>
          <a:p>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80366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Meetings</a:t>
            </a:r>
          </a:p>
        </p:txBody>
      </p:sp>
      <p:sp>
        <p:nvSpPr>
          <p:cNvPr id="3" name="Subtitle 2"/>
          <p:cNvSpPr>
            <a:spLocks noGrp="1"/>
          </p:cNvSpPr>
          <p:nvPr>
            <p:ph type="subTitle" idx="1"/>
          </p:nvPr>
        </p:nvSpPr>
        <p:spPr/>
        <p:txBody>
          <a:bodyPr/>
          <a:lstStyle/>
          <a:p>
            <a:pPr algn="ctr"/>
            <a:endParaRPr lang="en-US" sz="4000" dirty="0"/>
          </a:p>
          <a:p>
            <a:pPr algn="ctr"/>
            <a:r>
              <a:rPr lang="en-US" sz="4000" dirty="0"/>
              <a:t>November 9, 2021 @ 2:00 pm</a:t>
            </a:r>
          </a:p>
          <a:p>
            <a:pPr algn="ctr"/>
            <a:endParaRPr lang="en-US" sz="4000" dirty="0"/>
          </a:p>
          <a:p>
            <a:pPr algn="ctr"/>
            <a:r>
              <a:rPr lang="en-US" sz="4000" dirty="0"/>
              <a:t>December 14, 2021 @ 2:00 pm</a:t>
            </a:r>
          </a:p>
        </p:txBody>
      </p:sp>
    </p:spTree>
    <p:extLst>
      <p:ext uri="{BB962C8B-B14F-4D97-AF65-F5344CB8AC3E}">
        <p14:creationId xmlns:p14="http://schemas.microsoft.com/office/powerpoint/2010/main" val="1937674814"/>
      </p:ext>
    </p:extLst>
  </p:cSld>
  <p:clrMapOvr>
    <a:masterClrMapping/>
  </p:clrMapOvr>
</p:sld>
</file>

<file path=ppt/theme/theme1.xml><?xml version="1.0" encoding="utf-8"?>
<a:theme xmlns:a="http://schemas.openxmlformats.org/drawingml/2006/main" name="FINAL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FINALPowerPointTEMPLATE</Template>
  <TotalTime>25083</TotalTime>
  <Words>558</Words>
  <Application>Microsoft Macintosh PowerPoint</Application>
  <PresentationFormat>On-screen Show (4:3)</PresentationFormat>
  <Paragraphs>137</Paragraphs>
  <Slides>10</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Wingdings</vt:lpstr>
      <vt:lpstr>FINALPowerPointTEMPLATE</vt:lpstr>
      <vt:lpstr>Office Theme</vt:lpstr>
      <vt:lpstr>1_Office Theme</vt:lpstr>
      <vt:lpstr>PowerPoint Presentation</vt:lpstr>
      <vt:lpstr>Agenda</vt:lpstr>
      <vt:lpstr>MA APCD Intake</vt:lpstr>
      <vt:lpstr>MA APCD Intake</vt:lpstr>
      <vt:lpstr>Enrollment Trends Update</vt:lpstr>
      <vt:lpstr>PowerPoint Presentation</vt:lpstr>
      <vt:lpstr>PowerPoint Presentation</vt:lpstr>
      <vt:lpstr>DOI Reporting</vt:lpstr>
      <vt:lpstr>Next Meetings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HINES</dc:creator>
  <cp:lastModifiedBy>Rick Vogel</cp:lastModifiedBy>
  <cp:revision>1133</cp:revision>
  <cp:lastPrinted>2020-03-10T14:30:58Z</cp:lastPrinted>
  <dcterms:created xsi:type="dcterms:W3CDTF">2014-02-09T20:57:02Z</dcterms:created>
  <dcterms:modified xsi:type="dcterms:W3CDTF">2021-10-12T19:22:47Z</dcterms:modified>
</cp:coreProperties>
</file>