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  <p:sldMasterId id="2147483768" r:id="rId3"/>
  </p:sldMasterIdLst>
  <p:notesMasterIdLst>
    <p:notesMasterId r:id="rId14"/>
  </p:notesMasterIdLst>
  <p:handoutMasterIdLst>
    <p:handoutMasterId r:id="rId15"/>
  </p:handoutMasterIdLst>
  <p:sldIdLst>
    <p:sldId id="256" r:id="rId4"/>
    <p:sldId id="414" r:id="rId5"/>
    <p:sldId id="583" r:id="rId6"/>
    <p:sldId id="584" r:id="rId7"/>
    <p:sldId id="468" r:id="rId8"/>
    <p:sldId id="585" r:id="rId9"/>
    <p:sldId id="586" r:id="rId10"/>
    <p:sldId id="582" r:id="rId11"/>
    <p:sldId id="362" r:id="rId12"/>
    <p:sldId id="451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3333" autoAdjust="0"/>
  </p:normalViewPr>
  <p:slideViewPr>
    <p:cSldViewPr snapToGrid="0" snapToObjects="1" showGuides="1">
      <p:cViewPr varScale="1">
        <p:scale>
          <a:sx n="92" d="100"/>
          <a:sy n="92" d="100"/>
        </p:scale>
        <p:origin x="277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8/11/21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8/11/21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1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12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CA50A-4583-453D-B781-415949AD5A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9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C31B-0D22-4CA6-9E7C-468322E30D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5641-0D04-44F4-B3D6-7C0EE0D14F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2B1D-D7C4-4023-B549-CE3F7F6616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CEEE-BB86-4D47-8EC7-0590C10B0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5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9BC-02AF-4314-AA35-FC63F04CA4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59F9-5BA7-4A36-A821-4895A505EC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8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258-D4EB-440D-A3DE-05AF83935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ACE-0E8A-40F8-9A0C-FA7CB3C5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148-2E11-4474-86C0-5BCDD73AD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62D-EEED-4571-B328-11A0E926D5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0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5093-71E1-4390-AA5F-24DCD89C9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7F70-952E-4DAB-8763-C77839CC0E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EDC4-8EAE-405E-8C8E-3D6D2A3D24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C7B2-D81B-4B93-8646-BD33CB06C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1AB1-AF6F-4F4E-9EB5-04EBA4430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BF39-5DEB-41F7-9528-CCE43A71F1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22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4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1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4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9AAB-0DF0-468B-A451-D5BC661F1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0763-BAB8-4508-8171-8857D9486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8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1F12-DA55-4829-9B73-16B585796C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404B-5055-4758-B2AF-AE5D50F061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80B-1ED5-40D1-A32A-26ABE381F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6784-0D68-4B4D-B02D-9164CD41B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/>
            </a:br>
            <a:br>
              <a:rPr lang="en-US" altLang="en-US"/>
            </a:br>
            <a:r>
              <a:rPr lang="en-US" altLang="en-US"/>
              <a:t>Click to Edit Master Title Slide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60EC138-8C88-48E7-ADD0-6E413742012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8/11/21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5DA24ED-914E-482F-AE8A-23346656E119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608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8/11/21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6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amass.gov/information-for-data-submitters/" TargetMode="External"/><Relationship Id="rId7" Type="http://schemas.openxmlformats.org/officeDocument/2006/relationships/hyperlink" Target="mailto:erin.bonney@chiamass.gov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lisa.ahlgren@chiamass.gov" TargetMode="External"/><Relationship Id="rId5" Type="http://schemas.openxmlformats.org/officeDocument/2006/relationships/hyperlink" Target="mailto:ashley.storms@chiamass.gov" TargetMode="External"/><Relationship Id="rId4" Type="http://schemas.openxmlformats.org/officeDocument/2006/relationships/hyperlink" Target="mailto:lauren.coakley@chiamass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August 10, 2021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 algn="ctr"/>
            <a:r>
              <a:rPr lang="en-US" sz="4800" dirty="0"/>
              <a:t>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 APCD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Enrollment Trends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Aggregate Data Submissions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DOI Reporting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2"/>
            <a:ext cx="7761815" cy="39175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APCD submissions through June 2021 were due by July 31</a:t>
            </a:r>
            <a:r>
              <a:rPr lang="en-US" baseline="30000" dirty="0"/>
              <a:t>st.</a:t>
            </a:r>
            <a:r>
              <a:rPr lang="en-US" dirty="0"/>
              <a:t> This includes any re-submissions.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work with your liaison in submitting any overdue files and alert them if you expect delays.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Data will be used for quarterly Enrollment Trends reporting, quarterly DOI HMO membership reporting and will also be incorporated into CHIA’s next data release in the Fall.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 APCD Intake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1960692"/>
            <a:ext cx="7761815" cy="39175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Potential updates/changes to Submission Guides for 2022 are under consideration. Mainly changes to lookup table values of existing fields and intake edits.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More to come on upcoming TAG meetings and through email communications to payers.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CHIA is revisiting Medical Claim versioning methods with select payers. We’ll be sharing further information in the coming weeks.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381000"/>
            <a:ext cx="777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Arial" charset="0"/>
              </a:rPr>
              <a:t>Enrollment Trends Timeline</a:t>
            </a:r>
          </a:p>
        </p:txBody>
      </p:sp>
      <p:graphicFrame>
        <p:nvGraphicFramePr>
          <p:cNvPr id="4" name="Content Placeholder 1"/>
          <p:cNvGraphicFramePr>
            <a:graphicFrameLocks/>
          </p:cNvGraphicFramePr>
          <p:nvPr/>
        </p:nvGraphicFramePr>
        <p:xfrm>
          <a:off x="533400" y="1371600"/>
          <a:ext cx="7581900" cy="406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Apr 2021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May 2021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Jun 2021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Jul 2021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Aug</a:t>
                      </a:r>
                      <a:r>
                        <a:rPr lang="en-US" sz="1800" b="1" baseline="0" dirty="0">
                          <a:latin typeface="+mn-lt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Helvetica" panose="020B0604020202020204" pitchFamily="34" charset="0"/>
                        </a:rPr>
                        <a:t>Payers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 submit March 2021 MA APCD files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55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Helvetica" panose="020B0604020202020204" pitchFamily="34" charset="0"/>
                        </a:rPr>
                        <a:t>Supplemental</a:t>
                      </a:r>
                      <a:r>
                        <a:rPr lang="en-US" sz="1400" b="1" baseline="0" dirty="0">
                          <a:latin typeface="+mn-lt"/>
                          <a:cs typeface="Helvetica" panose="020B0604020202020204" pitchFamily="34" charset="0"/>
                        </a:rPr>
                        <a:t> enrollment reports due </a:t>
                      </a:r>
                      <a:r>
                        <a:rPr lang="en-US" sz="1400" b="0" baseline="0" dirty="0">
                          <a:latin typeface="+mn-lt"/>
                          <a:cs typeface="Helvetica" panose="020B0604020202020204" pitchFamily="34" charset="0"/>
                        </a:rPr>
                        <a:t>(select payers)</a:t>
                      </a:r>
                      <a:endParaRPr lang="en-US" sz="1400" b="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Helvetica" panose="020B0604020202020204" pitchFamily="34" charset="0"/>
                        </a:rPr>
                        <a:t>MA</a:t>
                      </a:r>
                      <a:r>
                        <a:rPr lang="en-US" sz="1400" baseline="0" dirty="0">
                          <a:latin typeface="+mn-lt"/>
                          <a:cs typeface="Helvetica" panose="020B0604020202020204" pitchFamily="34" charset="0"/>
                        </a:rPr>
                        <a:t> APCD enrollment counts sent to payers for review</a:t>
                      </a:r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3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Helvetica" panose="020B0604020202020204" pitchFamily="34" charset="0"/>
                        </a:rPr>
                        <a:t>Reporting</a:t>
                      </a: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7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Payer Data Reporting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04EB19-9049-421A-A1BA-98640E6B79C9}"/>
              </a:ext>
            </a:extLst>
          </p:cNvPr>
          <p:cNvSpPr txBox="1"/>
          <p:nvPr/>
        </p:nvSpPr>
        <p:spPr>
          <a:xfrm>
            <a:off x="335171" y="5287426"/>
            <a:ext cx="8389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information can be found on CHIA’s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for Data Submitters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https://www.chiamass.gov/information-for-data-submitters/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79A2B-45FE-42E7-896C-65F81DDB6E8C}"/>
              </a:ext>
            </a:extLst>
          </p:cNvPr>
          <p:cNvGraphicFramePr>
            <a:graphicFrameLocks noGrp="1"/>
          </p:cNvGraphicFramePr>
          <p:nvPr/>
        </p:nvGraphicFramePr>
        <p:xfrm>
          <a:off x="347867" y="1520597"/>
          <a:ext cx="8376408" cy="344337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826041">
                  <a:extLst>
                    <a:ext uri="{9D8B030D-6E8A-4147-A177-3AD203B41FA5}">
                      <a16:colId xmlns:a16="http://schemas.microsoft.com/office/drawing/2014/main" val="3450570419"/>
                    </a:ext>
                  </a:extLst>
                </a:gridCol>
                <a:gridCol w="1393388">
                  <a:extLst>
                    <a:ext uri="{9D8B030D-6E8A-4147-A177-3AD203B41FA5}">
                      <a16:colId xmlns:a16="http://schemas.microsoft.com/office/drawing/2014/main" val="3698373419"/>
                    </a:ext>
                  </a:extLst>
                </a:gridCol>
                <a:gridCol w="1189738">
                  <a:extLst>
                    <a:ext uri="{9D8B030D-6E8A-4147-A177-3AD203B41FA5}">
                      <a16:colId xmlns:a16="http://schemas.microsoft.com/office/drawing/2014/main" val="3332893432"/>
                    </a:ext>
                  </a:extLst>
                </a:gridCol>
                <a:gridCol w="2967241">
                  <a:extLst>
                    <a:ext uri="{9D8B030D-6E8A-4147-A177-3AD203B41FA5}">
                      <a16:colId xmlns:a16="http://schemas.microsoft.com/office/drawing/2014/main" val="2202323209"/>
                    </a:ext>
                  </a:extLst>
                </a:gridCol>
              </a:tblGrid>
              <a:tr h="631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Type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2021 Specifications Available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Due Date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CHIA Contact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214493"/>
                  </a:ext>
                </a:extLst>
              </a:tr>
              <a:tr h="421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 Medical Expenses &amp;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Alternative Payment Methods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9/15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lauren.coakley@chiamass.gov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2817877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Prescription Drug Rebates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Now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9/15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lauren.coakley@chiamass.gov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954003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Annual Premiums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9/15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ashley.storms@chiamass.gov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6489106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Relative Price – Hospital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Mid-August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10/1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linkClick r:id="rId6"/>
                        </a:rPr>
                        <a:t>lisa.ahlgren@chiamass.gov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101650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Relative Price – Physician Group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Mid-August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10/15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linkClick r:id="rId6"/>
                        </a:rPr>
                        <a:t>lisa.ahlgren@chiamass.gov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459163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Primary Care &amp; Behavioral Health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11/5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7"/>
                        </a:rPr>
                        <a:t>erin.bonney@chiamass.gov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627312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Relative Price – Other Provider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Mid-August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11/7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linkClick r:id="rId6"/>
                        </a:rPr>
                        <a:t>lisa.ahlgren@chiamass.gov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36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0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4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Relative Price Webinar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32C6E-236F-4DB2-A3F8-7E6325D185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04EB19-9049-421A-A1BA-98640E6B79C9}"/>
              </a:ext>
            </a:extLst>
          </p:cNvPr>
          <p:cNvSpPr txBox="1"/>
          <p:nvPr/>
        </p:nvSpPr>
        <p:spPr>
          <a:xfrm>
            <a:off x="335172" y="1703195"/>
            <a:ext cx="8389104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will be hosting a webinar for all payers on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Thursday, September 2</a:t>
            </a:r>
            <a:r>
              <a:rPr kumimoji="0" lang="en-US" sz="1800" b="1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upcoming submission year on Zoom: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of the topics we will be discussing include: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Updates to the RP Submission templates </a:t>
            </a:r>
          </a:p>
          <a:p>
            <a:pPr marL="12573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submissions for both 2019 and 2020 Physician Group RP</a:t>
            </a:r>
          </a:p>
          <a:p>
            <a:pPr marL="1257300" marR="0" lvl="2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 to the RP Reporting thresholds for the Physician Group RP and Other Provider RP 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48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Details will be shared with submitters in a subsequent email</a:t>
            </a:r>
          </a:p>
        </p:txBody>
      </p:sp>
    </p:spTree>
    <p:extLst>
      <p:ext uri="{BB962C8B-B14F-4D97-AF65-F5344CB8AC3E}">
        <p14:creationId xmlns:p14="http://schemas.microsoft.com/office/powerpoint/2010/main" val="346464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DOI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Q2 2021 HMO Membership reports will be distributed in the next couple of weeks.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Claims/Utilization: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Reports using data through March 2021 will be sent to payers soon. DOI will be looking for signoff 60 days from date the reports are distributed.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September 14, 2021 @ 2:00 pm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October 12, 2021 @ 2:00 pm</a:t>
            </a:r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25012</TotalTime>
  <Words>483</Words>
  <Application>Microsoft Macintosh PowerPoint</Application>
  <PresentationFormat>On-screen Show (4:3)</PresentationFormat>
  <Paragraphs>123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FINALPowerPointTEMPLATE</vt:lpstr>
      <vt:lpstr>Office Theme</vt:lpstr>
      <vt:lpstr>1_Office Theme</vt:lpstr>
      <vt:lpstr>PowerPoint Presentation</vt:lpstr>
      <vt:lpstr>Agenda</vt:lpstr>
      <vt:lpstr>MA APCD Intake</vt:lpstr>
      <vt:lpstr>MA APCD Intake</vt:lpstr>
      <vt:lpstr>PowerPoint Presentation</vt:lpstr>
      <vt:lpstr>PowerPoint Presentation</vt:lpstr>
      <vt:lpstr>PowerPoint Presentation</vt:lpstr>
      <vt:lpstr>DOI Reporting</vt:lpstr>
      <vt:lpstr>Next Meetings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1125</cp:revision>
  <cp:lastPrinted>2020-03-10T14:30:58Z</cp:lastPrinted>
  <dcterms:created xsi:type="dcterms:W3CDTF">2014-02-09T20:57:02Z</dcterms:created>
  <dcterms:modified xsi:type="dcterms:W3CDTF">2021-08-11T14:31:00Z</dcterms:modified>
</cp:coreProperties>
</file>