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414" r:id="rId3"/>
    <p:sldId id="554" r:id="rId4"/>
    <p:sldId id="579" r:id="rId5"/>
    <p:sldId id="587" r:id="rId6"/>
    <p:sldId id="588" r:id="rId7"/>
    <p:sldId id="539" r:id="rId8"/>
    <p:sldId id="586" r:id="rId9"/>
    <p:sldId id="362" r:id="rId10"/>
    <p:sldId id="451" r:id="rId11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73398" autoAdjust="0"/>
  </p:normalViewPr>
  <p:slideViewPr>
    <p:cSldViewPr snapToGrid="0" snapToObjects="1" showGuides="1">
      <p:cViewPr varScale="1">
        <p:scale>
          <a:sx n="107" d="100"/>
          <a:sy n="107" d="100"/>
        </p:scale>
        <p:origin x="-2536" y="-96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12/9/20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12/9/20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6326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7829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0CA50A-4583-453D-B781-415949AD5A4C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3010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11534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12/9/20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433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12/9/20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596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hyperlink" Target="mailto:lauren.almquist@state.ma.u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December 8, 2020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MA APCD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Enrollment Trends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DOI Reporting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Switching webinar platform</a:t>
            </a:r>
            <a:endParaRPr lang="en-US" dirty="0"/>
          </a:p>
          <a:p>
            <a:pPr lvl="0"/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 APCD Intake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960693"/>
            <a:ext cx="7761815" cy="3676216"/>
          </a:xfrm>
        </p:spPr>
        <p:txBody>
          <a:bodyPr/>
          <a:lstStyle/>
          <a:p>
            <a:r>
              <a:rPr lang="en-US" sz="2800" dirty="0"/>
              <a:t>CHIA </a:t>
            </a:r>
            <a:r>
              <a:rPr lang="en-US" sz="2800" dirty="0" smtClean="0"/>
              <a:t>updates for 2021:</a:t>
            </a:r>
          </a:p>
          <a:p>
            <a:endParaRPr lang="en-US" sz="18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No changes to any of the APCD submission guides.</a:t>
            </a:r>
          </a:p>
          <a:p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651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 APCD Intake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960693"/>
            <a:ext cx="7761815" cy="3676216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All APCD submissions through October 2020 were due by November 30</a:t>
            </a:r>
            <a:r>
              <a:rPr lang="en-US" baseline="30000" dirty="0" smtClean="0"/>
              <a:t>th</a:t>
            </a:r>
            <a:r>
              <a:rPr lang="en-US" dirty="0" smtClean="0"/>
              <a:t>. This includes any re-submissions.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Please work with your liaison to get any outstanding files in ASAP.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Data is used for monthly Enrollment Trends reporting.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841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0"/>
            <a:ext cx="8326967" cy="726026"/>
          </a:xfrm>
        </p:spPr>
        <p:txBody>
          <a:bodyPr/>
          <a:lstStyle/>
          <a:p>
            <a:pPr algn="l">
              <a:defRPr/>
            </a:pPr>
            <a:r>
              <a:rPr lang="en-US" sz="3000" b="1" dirty="0" smtClean="0">
                <a:latin typeface="+mn-lt"/>
              </a:rPr>
              <a:t>Enrollment Trends Update</a:t>
            </a:r>
            <a:endParaRPr lang="en-US" sz="3000" b="1" dirty="0">
              <a:latin typeface="+mn-lt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42899" y="726027"/>
            <a:ext cx="8506133" cy="5792760"/>
          </a:xfrm>
        </p:spPr>
        <p:txBody>
          <a:bodyPr/>
          <a:lstStyle/>
          <a:p>
            <a:r>
              <a:rPr lang="en-US" altLang="en-US" sz="1800" dirty="0" smtClean="0"/>
              <a:t>The next Enrollment Trends report with data through </a:t>
            </a:r>
            <a:r>
              <a:rPr lang="en-US" altLang="en-US" sz="1800" b="1" dirty="0" smtClean="0"/>
              <a:t>September 2020 </a:t>
            </a:r>
            <a:r>
              <a:rPr lang="en-US" altLang="en-US" sz="1800" dirty="0" smtClean="0"/>
              <a:t>is scheduled to be released in </a:t>
            </a:r>
            <a:r>
              <a:rPr lang="en-US" altLang="en-US" sz="1800" b="1" dirty="0" smtClean="0"/>
              <a:t>February 2021</a:t>
            </a:r>
            <a:r>
              <a:rPr lang="en-US" altLang="en-US" sz="1800" dirty="0" smtClean="0"/>
              <a:t>.</a:t>
            </a:r>
          </a:p>
          <a:p>
            <a:pPr marL="0" indent="0">
              <a:buNone/>
            </a:pPr>
            <a:endParaRPr lang="en-US" altLang="en-US" sz="1800" dirty="0"/>
          </a:p>
          <a:p>
            <a:pPr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1800" dirty="0">
                <a:cs typeface="Helvetica" panose="020B0604020202020204" pitchFamily="34" charset="0"/>
              </a:rPr>
              <a:t>Where populations cannot be sourced from the MA APCD, some payers </a:t>
            </a:r>
            <a:r>
              <a:rPr lang="en-US" sz="1800" dirty="0" smtClean="0">
                <a:cs typeface="Helvetica" panose="020B0604020202020204" pitchFamily="34" charset="0"/>
              </a:rPr>
              <a:t>were asked </a:t>
            </a:r>
            <a:r>
              <a:rPr lang="en-US" sz="1800" dirty="0">
                <a:cs typeface="Helvetica" panose="020B0604020202020204" pitchFamily="34" charset="0"/>
              </a:rPr>
              <a:t>to provide supplemental enrollment data </a:t>
            </a:r>
            <a:r>
              <a:rPr lang="en-US" sz="1800" dirty="0" smtClean="0">
                <a:cs typeface="Helvetica" panose="020B0604020202020204" pitchFamily="34" charset="0"/>
              </a:rPr>
              <a:t>in </a:t>
            </a:r>
            <a:r>
              <a:rPr lang="en-US" sz="1800" b="1" dirty="0" smtClean="0">
                <a:cs typeface="Helvetica" panose="020B0604020202020204" pitchFamily="34" charset="0"/>
              </a:rPr>
              <a:t>November 2020</a:t>
            </a:r>
            <a:r>
              <a:rPr lang="en-US" sz="1800" dirty="0" smtClean="0">
                <a:cs typeface="Helvetica" panose="020B0604020202020204" pitchFamily="34" charset="0"/>
              </a:rPr>
              <a:t>. Thank you to those payers that submitted requested data.</a:t>
            </a:r>
            <a:endParaRPr lang="en-US" sz="1800" dirty="0"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altLang="en-US" sz="1800" dirty="0"/>
          </a:p>
          <a:p>
            <a:r>
              <a:rPr lang="en-US" altLang="en-US" sz="1800" dirty="0" smtClean="0"/>
              <a:t>Thank you to payers who are submitting monthly supplemental enrollment data on a voluntary basis.</a:t>
            </a:r>
          </a:p>
          <a:p>
            <a:endParaRPr lang="en-US" altLang="en-US" sz="1800" dirty="0" smtClean="0"/>
          </a:p>
          <a:p>
            <a:pPr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1800" dirty="0" smtClean="0">
                <a:cs typeface="Helvetica" panose="020B0604020202020204" pitchFamily="34" charset="0"/>
              </a:rPr>
              <a:t>CHIA sent payers </a:t>
            </a:r>
            <a:r>
              <a:rPr lang="en-US" sz="1800" dirty="0">
                <a:cs typeface="Helvetica" panose="020B0604020202020204" pitchFamily="34" charset="0"/>
              </a:rPr>
              <a:t>MA APCD-sourced enrollment counts for review </a:t>
            </a:r>
            <a:r>
              <a:rPr lang="en-US" sz="1800" dirty="0" smtClean="0">
                <a:cs typeface="Helvetica" panose="020B0604020202020204" pitchFamily="34" charset="0"/>
              </a:rPr>
              <a:t>last week. </a:t>
            </a:r>
            <a:r>
              <a:rPr lang="en-US" sz="1800" dirty="0">
                <a:cs typeface="Helvetica" panose="020B0604020202020204" pitchFamily="34" charset="0"/>
              </a:rPr>
              <a:t>If there are any issues with the data please let us know ASAP or by </a:t>
            </a:r>
            <a:r>
              <a:rPr lang="en-US" sz="1800" b="1" dirty="0">
                <a:cs typeface="Helvetica" panose="020B0604020202020204" pitchFamily="34" charset="0"/>
              </a:rPr>
              <a:t>December </a:t>
            </a:r>
            <a:r>
              <a:rPr lang="en-US" sz="1800" b="1" dirty="0" smtClean="0">
                <a:cs typeface="Helvetica" panose="020B0604020202020204" pitchFamily="34" charset="0"/>
              </a:rPr>
              <a:t>30</a:t>
            </a:r>
            <a:r>
              <a:rPr lang="en-US" sz="1800" b="1" baseline="30000" dirty="0" smtClean="0">
                <a:cs typeface="Helvetica" panose="020B0604020202020204" pitchFamily="34" charset="0"/>
              </a:rPr>
              <a:t>th</a:t>
            </a:r>
            <a:r>
              <a:rPr lang="en-US" sz="1800" b="1" dirty="0" smtClean="0">
                <a:cs typeface="Helvetica" panose="020B0604020202020204" pitchFamily="34" charset="0"/>
              </a:rPr>
              <a:t> </a:t>
            </a:r>
            <a:r>
              <a:rPr lang="en-US" sz="1800" dirty="0">
                <a:cs typeface="Helvetica" panose="020B0604020202020204" pitchFamily="34" charset="0"/>
              </a:rPr>
              <a:t>at the latest. </a:t>
            </a:r>
          </a:p>
          <a:p>
            <a:pPr lvl="1"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1800" dirty="0">
                <a:cs typeface="Helvetica" panose="020B0604020202020204" pitchFamily="34" charset="0"/>
              </a:rPr>
              <a:t>Select payers were asked specific questions for follow-up.</a:t>
            </a:r>
          </a:p>
          <a:p>
            <a:endParaRPr lang="en-US" altLang="en-US" sz="1800" dirty="0" smtClean="0"/>
          </a:p>
          <a:p>
            <a:pPr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altLang="en-US" sz="1800" b="1" dirty="0">
                <a:solidFill>
                  <a:prstClr val="black"/>
                </a:solidFill>
                <a:cs typeface="Arial" charset="0"/>
              </a:rPr>
              <a:t>For questions on Enrollment Trends: </a:t>
            </a:r>
            <a:r>
              <a:rPr lang="en-US" alt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Contact your </a:t>
            </a:r>
            <a:r>
              <a:rPr lang="en-US" altLang="en-US" sz="1800" u="sng" dirty="0">
                <a:solidFill>
                  <a:prstClr val="black"/>
                </a:solidFill>
                <a:cs typeface="Arial" panose="020B0604020202020204" pitchFamily="34" charset="0"/>
              </a:rPr>
              <a:t>CHIA liaison</a:t>
            </a:r>
            <a:r>
              <a:rPr lang="en-US" alt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 and Lauren Almquist at </a:t>
            </a:r>
            <a:r>
              <a:rPr lang="en-US" altLang="en-US" sz="1800" dirty="0">
                <a:solidFill>
                  <a:prstClr val="black"/>
                </a:solidFill>
                <a:cs typeface="Arial" panose="020B0604020202020204" pitchFamily="34" charset="0"/>
                <a:hlinkClick r:id="rId3"/>
              </a:rPr>
              <a:t>lauren.almquist@state.ma.us</a:t>
            </a:r>
            <a:r>
              <a:rPr lang="en-US" alt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altLang="en-US" sz="2000" dirty="0" smtClean="0"/>
          </a:p>
          <a:p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075384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Enrollment Trends Timeline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>
            <p:extLst/>
          </p:nvPr>
        </p:nvGraphicFramePr>
        <p:xfrm>
          <a:off x="533400" y="1371600"/>
          <a:ext cx="7421881" cy="40614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4759">
                  <a:extLst>
                    <a:ext uri="{9D8B030D-6E8A-4147-A177-3AD203B41FA5}"/>
                  </a:extLst>
                </a:gridCol>
                <a:gridCol w="1450569">
                  <a:extLst>
                    <a:ext uri="{9D8B030D-6E8A-4147-A177-3AD203B41FA5}"/>
                  </a:extLst>
                </a:gridCol>
                <a:gridCol w="1472184"/>
                <a:gridCol w="1490472"/>
                <a:gridCol w="1453897"/>
              </a:tblGrid>
              <a:tr h="3963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Oct 2020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Nov 2020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Dec 2020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Jan 2021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Feb</a:t>
                      </a:r>
                      <a:r>
                        <a:rPr lang="en-US" sz="1800" b="1" baseline="0" dirty="0" smtClean="0">
                          <a:latin typeface="+mn-lt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2021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/>
                </a:extLst>
              </a:tr>
              <a:tr h="46729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79996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n-lt"/>
                          <a:cs typeface="Helvetica" panose="020B0604020202020204" pitchFamily="34" charset="0"/>
                        </a:rPr>
                        <a:t>Payers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 submit Sept 2020 MA APCD files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91455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  <a:cs typeface="Helvetica" panose="020B0604020202020204" pitchFamily="34" charset="0"/>
                        </a:rPr>
                        <a:t>Supplemental</a:t>
                      </a:r>
                      <a:r>
                        <a:rPr lang="en-US" sz="1400" b="1" baseline="0" dirty="0" smtClean="0">
                          <a:latin typeface="+mn-lt"/>
                          <a:cs typeface="Helvetica" panose="020B0604020202020204" pitchFamily="34" charset="0"/>
                        </a:rPr>
                        <a:t> enrollment reports due 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(select payers)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83311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  <a:cs typeface="Helvetica" panose="020B0604020202020204" pitchFamily="34" charset="0"/>
                        </a:rPr>
                        <a:t>MA</a:t>
                      </a:r>
                      <a:r>
                        <a:rPr lang="en-US" sz="1400" baseline="0" dirty="0" smtClean="0">
                          <a:latin typeface="+mn-lt"/>
                          <a:cs typeface="Helvetica" panose="020B0604020202020204" pitchFamily="34" charset="0"/>
                        </a:rPr>
                        <a:t> APCD enrollment counts sent to payers for review</a:t>
                      </a:r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50813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cs typeface="Helvetica" panose="020B0604020202020204" pitchFamily="34" charset="0"/>
                        </a:rPr>
                        <a:t>Reporting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7984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DOI Reporting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Q3 2020 HMO Membership reports were distributed in November to select payers.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Claims/Utilization: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Reports using data through September 2020 will be sent to payers this month. CHIA is also reaching out to individual payers to discuss reporting differences.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666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APCD TAG moving to Zoom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Beginning with the first APCD TAG in 2021 (January 12</a:t>
            </a:r>
            <a:r>
              <a:rPr lang="en-US" baseline="30000" dirty="0" smtClean="0"/>
              <a:t>th</a:t>
            </a:r>
            <a:r>
              <a:rPr lang="en-US" dirty="0" smtClean="0"/>
              <a:t>), CHIA is moving this webinar to Zoom.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The </a:t>
            </a:r>
            <a:r>
              <a:rPr lang="en-US" dirty="0" err="1" smtClean="0">
                <a:solidFill>
                  <a:schemeClr val="tx2"/>
                </a:solidFill>
              </a:rPr>
              <a:t>GoToWebinar</a:t>
            </a:r>
            <a:r>
              <a:rPr lang="en-US" dirty="0" smtClean="0">
                <a:solidFill>
                  <a:schemeClr val="tx2"/>
                </a:solidFill>
              </a:rPr>
              <a:t> link will no longer work.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Your CHIA liaison will provide more information on how to join the Zoom meetings as we get closer to the January TAG.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828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January 12, 2021 </a:t>
            </a:r>
            <a:r>
              <a:rPr lang="en-US" sz="4000" dirty="0"/>
              <a:t>@ 2:00 pm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February 9, 2021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23915</TotalTime>
  <Words>391</Words>
  <Application>Microsoft Macintosh PowerPoint</Application>
  <PresentationFormat>On-screen Show (4:3)</PresentationFormat>
  <Paragraphs>118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FINALPowerPointTEMPLATE</vt:lpstr>
      <vt:lpstr>PowerPoint Presentation</vt:lpstr>
      <vt:lpstr>Agenda</vt:lpstr>
      <vt:lpstr>MA APCD Intake</vt:lpstr>
      <vt:lpstr>MA APCD Intake</vt:lpstr>
      <vt:lpstr>Enrollment Trends Update</vt:lpstr>
      <vt:lpstr>PowerPoint Presentation</vt:lpstr>
      <vt:lpstr>DOI Reporting</vt:lpstr>
      <vt:lpstr>APCD TAG moving to Zoom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Rick Vogel</cp:lastModifiedBy>
  <cp:revision>1092</cp:revision>
  <cp:lastPrinted>2020-03-10T14:30:58Z</cp:lastPrinted>
  <dcterms:created xsi:type="dcterms:W3CDTF">2014-02-09T20:57:02Z</dcterms:created>
  <dcterms:modified xsi:type="dcterms:W3CDTF">2020-12-09T14:14:40Z</dcterms:modified>
</cp:coreProperties>
</file>