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14" r:id="rId3"/>
    <p:sldId id="550" r:id="rId4"/>
    <p:sldId id="532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564" r:id="rId19"/>
    <p:sldId id="565" r:id="rId20"/>
    <p:sldId id="539" r:id="rId21"/>
    <p:sldId id="362" r:id="rId22"/>
    <p:sldId id="451" r:id="rId2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66" d="100"/>
          <a:sy n="66" d="100"/>
        </p:scale>
        <p:origin x="-75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373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3806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3806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8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onney@state.ma.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hyperlink" Target="mailto:CHIAData@gormanactuaria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March 12,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2259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Submission process consistent with prior years; Excel templates should be emailed to Erin Bonney by Monday June 3.</a:t>
            </a:r>
            <a:endParaRPr lang="en-US" dirty="0"/>
          </a:p>
          <a:p>
            <a:pPr marL="0" indent="0" algn="l"/>
            <a:endParaRPr lang="en-US" sz="2000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 to the template include drop down options for easier completion, additional data check fields added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data field for Coverage Gap discount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Prescription Drug Rebates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Submission File and Process  </a:t>
            </a:r>
          </a:p>
        </p:txBody>
      </p:sp>
    </p:spTree>
    <p:extLst>
      <p:ext uri="{BB962C8B-B14F-4D97-AF65-F5344CB8AC3E}">
        <p14:creationId xmlns:p14="http://schemas.microsoft.com/office/powerpoint/2010/main" val="2594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2259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RP will be submitted through INET for CY2018 Hospital, CY2017 Physician, and 2018 Other Provider files</a:t>
            </a:r>
            <a:endParaRPr lang="en-US" dirty="0"/>
          </a:p>
          <a:p>
            <a:pPr marL="0" indent="0" algn="l"/>
            <a:endParaRPr lang="en-US" sz="2000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elements consistent with prior years; asking payers to review provider list at beginning of data collection cycle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Webinar to review calculation of multipliers will be offered on Thursday March 28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10am-11am</a:t>
            </a: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Relative Price (RP)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Submission File and Process  </a:t>
            </a:r>
          </a:p>
        </p:txBody>
      </p:sp>
    </p:spTree>
    <p:extLst>
      <p:ext uri="{BB962C8B-B14F-4D97-AF65-F5344CB8AC3E}">
        <p14:creationId xmlns:p14="http://schemas.microsoft.com/office/powerpoint/2010/main" val="28559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3" y="136525"/>
            <a:ext cx="8039100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Payer Filing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93953"/>
              </p:ext>
            </p:extLst>
          </p:nvPr>
        </p:nvGraphicFramePr>
        <p:xfrm>
          <a:off x="561974" y="847725"/>
          <a:ext cx="7775575" cy="4731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473"/>
                <a:gridCol w="4189039"/>
                <a:gridCol w="1586063"/>
              </a:tblGrid>
              <a:tr h="542869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File Due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 </a:t>
                      </a:r>
                      <a:endParaRPr lang="en-US" dirty="0"/>
                    </a:p>
                  </a:txBody>
                  <a:tcPr/>
                </a:tc>
              </a:tr>
              <a:tr h="530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TME-APM</a:t>
                      </a:r>
                      <a:endParaRPr lang="en-US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List Feedback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r>
                        <a:rPr lang="en-US" baseline="0" dirty="0" smtClean="0"/>
                        <a:t> 19, 2019</a:t>
                      </a:r>
                      <a:endParaRPr lang="en-US" dirty="0"/>
                    </a:p>
                  </a:txBody>
                  <a:tcPr/>
                </a:tc>
              </a:tr>
              <a:tr h="530781">
                <a:tc rowSpan="2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TME-APM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 Final TME-APM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17, 2019 </a:t>
                      </a:r>
                      <a:endParaRPr lang="en-US" dirty="0"/>
                    </a:p>
                  </a:txBody>
                  <a:tcPr/>
                </a:tc>
              </a:tr>
              <a:tr h="531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Preliminary TME-APM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17,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565970">
                <a:tc rowSpan="2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Prescription</a:t>
                      </a:r>
                      <a:r>
                        <a:rPr lang="en-US" b="1" baseline="0" dirty="0" smtClean="0"/>
                        <a:t> Drug Rebates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</a:t>
                      </a:r>
                      <a:r>
                        <a:rPr lang="en-US" baseline="0" dirty="0" smtClean="0"/>
                        <a:t> Prescription Drug Rebates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3, 2019</a:t>
                      </a:r>
                      <a:endParaRPr lang="en-US" dirty="0"/>
                    </a:p>
                  </a:txBody>
                  <a:tcPr/>
                </a:tc>
              </a:tr>
              <a:tr h="5428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</a:t>
                      </a:r>
                      <a:r>
                        <a:rPr lang="en-US" baseline="0" dirty="0" smtClean="0"/>
                        <a:t> 2018 Prescription Drug Rebates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3, 2019</a:t>
                      </a:r>
                      <a:endParaRPr lang="en-US" dirty="0"/>
                    </a:p>
                  </a:txBody>
                  <a:tcPr/>
                </a:tc>
              </a:tr>
              <a:tr h="468208">
                <a:tc rowSpan="3"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b="1" smtClean="0"/>
                        <a:t>Relative</a:t>
                      </a:r>
                      <a:r>
                        <a:rPr lang="en-US" b="1" baseline="0" smtClean="0"/>
                        <a:t> </a:t>
                      </a:r>
                      <a:r>
                        <a:rPr lang="en-US" b="1" baseline="0" dirty="0" smtClean="0"/>
                        <a:t>Price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 Hospital 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28, 2019</a:t>
                      </a:r>
                      <a:endParaRPr lang="en-US" dirty="0"/>
                    </a:p>
                  </a:txBody>
                  <a:tcPr/>
                </a:tc>
              </a:tr>
              <a:tr h="488609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2018</a:t>
                      </a:r>
                      <a:r>
                        <a:rPr lang="en-US" baseline="0" dirty="0" smtClean="0"/>
                        <a:t> Other Provider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12, 2019</a:t>
                      </a:r>
                      <a:endParaRPr lang="en-US" dirty="0"/>
                    </a:p>
                  </a:txBody>
                  <a:tcPr/>
                </a:tc>
              </a:tr>
              <a:tr h="530048">
                <a:tc v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 2017 Physician</a:t>
                      </a:r>
                      <a:r>
                        <a:rPr lang="en-US" baseline="0" dirty="0" smtClean="0"/>
                        <a:t> Group 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12, 2019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266103"/>
            <a:ext cx="8039100" cy="3923414"/>
          </a:xfrm>
        </p:spPr>
        <p:txBody>
          <a:bodyPr>
            <a:normAutofit/>
          </a:bodyPr>
          <a:lstStyle/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information on RP reporting will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distributed to payers following the TAG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pPr marL="0" indent="0" algn="l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TME-APM Data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Manual, Reporting template, Provider list, and CHIA submissions guide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posted on CHIA’s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website.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reach out to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 Bonney at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erin.bonney@state.ma.us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questions, comments, or concerns. </a:t>
            </a:r>
          </a:p>
          <a:p>
            <a:pPr marL="0" indent="0" algn="l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2" y="415925"/>
            <a:ext cx="8039100" cy="641350"/>
          </a:xfrm>
        </p:spPr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5088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317625"/>
            <a:ext cx="8242540" cy="837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cap="all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2019 </a:t>
            </a:r>
            <a:r>
              <a:rPr lang="en-US" cap="all" spc="300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Payer Data </a:t>
            </a:r>
            <a:r>
              <a:rPr lang="en-US" cap="all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Reporting</a:t>
            </a:r>
            <a:endParaRPr lang="en-US" cap="all" spc="30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04925" y="3586955"/>
            <a:ext cx="7515585" cy="4754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12, 2019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87094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27540" y="2039938"/>
            <a:ext cx="6400800" cy="7810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Annual Premiums Data Request</a:t>
            </a:r>
            <a:endParaRPr lang="en-US" sz="1600" cap="all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algn="r">
              <a:defRPr/>
            </a:pPr>
            <a:endParaRPr lang="en-US" sz="1600" cap="all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51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 957 CMR 10.00, only payers with at least 50,000 Massachusetts Private Commercial Plan members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to submit. For the May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Submission, this includes the following payers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63028"/>
              </p:ext>
            </p:extLst>
          </p:nvPr>
        </p:nvGraphicFramePr>
        <p:xfrm>
          <a:off x="681268" y="2594813"/>
          <a:ext cx="7629064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532"/>
                <a:gridCol w="3814532"/>
              </a:tblGrid>
              <a:tr h="370840">
                <a:tc>
                  <a:txBody>
                    <a:bodyPr/>
                    <a:lstStyle/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Aetna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AllWays</a:t>
                      </a: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Health Partners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BCBSMA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BMCHP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Cigna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Fallon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HPHC (incl.</a:t>
                      </a: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HPI)</a:t>
                      </a:r>
                      <a:endParaRPr lang="en-US" sz="2000" b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0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Tufts Health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Tufts </a:t>
                      </a: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UniCare</a:t>
                      </a:r>
                      <a:endParaRPr lang="en-US" sz="2000" b="0" baseline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</a:t>
                      </a:r>
                      <a:endParaRPr lang="en-US" sz="20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449262" y="136525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mtClean="0">
                <a:latin typeface="+mn-lt"/>
                <a:ea typeface="ＭＳ Ｐゴシック" pitchFamily="34" charset="-128"/>
                <a:cs typeface="Arial" charset="0"/>
              </a:rPr>
              <a:t>Annual Premiums Data Request</a:t>
            </a:r>
            <a:endParaRPr lang="en-US" altLang="en-US" dirty="0" smtClean="0">
              <a:latin typeface="+mn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Submitters</a:t>
            </a:r>
          </a:p>
        </p:txBody>
      </p:sp>
    </p:spTree>
    <p:extLst>
      <p:ext uri="{BB962C8B-B14F-4D97-AF65-F5344CB8AC3E}">
        <p14:creationId xmlns:p14="http://schemas.microsoft.com/office/powerpoint/2010/main" val="20780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561032"/>
          </a:xfrm>
        </p:spPr>
        <p:txBody>
          <a:bodyPr>
            <a:normAutofit/>
          </a:bodyPr>
          <a:lstStyle/>
          <a:p>
            <a:pPr marL="0" lvl="1" inden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 C (Member Months by Cost-Sharing Limits):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 months should be classified based on the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(individual) policy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deductible or out-of-pocket limit, even for members enrolled in family policies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CHIA is no longer requesting data on the percent of members reaching their deductible or out-of-pocket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member months reported in tabs B1 – B4 should also be reported on tab 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/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Annual Premiums Data Request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Specification Updates and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38268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Annual Premiums Data Request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Specification Updates and Clarifications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24003" r="37735" b="6944"/>
          <a:stretch/>
        </p:blipFill>
        <p:spPr bwMode="auto">
          <a:xfrm>
            <a:off x="422399" y="1174750"/>
            <a:ext cx="7130624" cy="45862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eft Arrow Callout 4"/>
          <p:cNvSpPr/>
          <p:nvPr/>
        </p:nvSpPr>
        <p:spPr>
          <a:xfrm>
            <a:off x="7096124" y="2390777"/>
            <a:ext cx="1962151" cy="1581150"/>
          </a:xfrm>
          <a:prstGeom prst="left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 longer requesting </a:t>
            </a:r>
            <a:r>
              <a:rPr lang="en-US" sz="1600" b="1" dirty="0" smtClean="0">
                <a:solidFill>
                  <a:schemeClr val="tx1"/>
                </a:solidFill>
              </a:rPr>
              <a:t>Percent of Members Reaching Limit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3181350" y="1127124"/>
            <a:ext cx="1962150" cy="123666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Based on </a:t>
            </a:r>
            <a:r>
              <a:rPr lang="en-US" sz="1600" b="1" dirty="0" smtClean="0">
                <a:solidFill>
                  <a:schemeClr val="tx1"/>
                </a:solidFill>
              </a:rPr>
              <a:t>single (individual) policy </a:t>
            </a:r>
            <a:r>
              <a:rPr lang="en-US" sz="1600" dirty="0" smtClean="0">
                <a:solidFill>
                  <a:schemeClr val="tx1"/>
                </a:solidFill>
              </a:rPr>
              <a:t>levels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Timeline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449262" y="136525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Annual Premiums Data Request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47515"/>
              </p:ext>
            </p:extLst>
          </p:nvPr>
        </p:nvGraphicFramePr>
        <p:xfrm>
          <a:off x="302843" y="1171575"/>
          <a:ext cx="8426487" cy="4619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859"/>
                <a:gridCol w="1127051"/>
                <a:gridCol w="839973"/>
                <a:gridCol w="1178701"/>
                <a:gridCol w="1045646"/>
                <a:gridCol w="1045646"/>
                <a:gridCol w="1045646"/>
                <a:gridCol w="1106965"/>
              </a:tblGrid>
              <a:tr h="4987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Feb. 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2019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Payers review draft materials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2019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9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2018 Risk Adjustment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5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Next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424465"/>
            <a:ext cx="8102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Finalized Data Submission Manual and Reporting Workbook will be posted on CHIA’s website.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Workbooks should be sent to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CHIAData@gormanactuarial.com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later than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Friday, May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reach out to Ashley Storms 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ashley.storms@state.ma.us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questions, comments, or concerns.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136525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1436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TME, APM, Prescription Drug Rebates, RP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2018 HMO Membership reports sent 3/1. Responses due 4/15.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2018 Annual Membership reports under internal CHIA review and will be distributed shortly.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 and testing is ongoing.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9,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14,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 MA APCD 2019 Submission Guides are now available on CHIA’s website (along with the Redline versions).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Administrative Bulletin 19-02 posted to CHIA’s website (highlighting the changes previously discussed and reflected in the 2019 Submission Guides).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Changes effective for July 2019 data due in August.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63252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5088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317625"/>
            <a:ext cx="8242540" cy="837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cap="all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2019 </a:t>
            </a:r>
            <a:r>
              <a:rPr lang="en-US" cap="all" spc="300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Payer Data </a:t>
            </a:r>
            <a:r>
              <a:rPr lang="en-US" cap="all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Reporting</a:t>
            </a:r>
            <a:endParaRPr lang="en-US" cap="all" spc="30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04925" y="3586955"/>
            <a:ext cx="7515585" cy="4754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12, 2019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87094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27540" y="2039938"/>
            <a:ext cx="6400800" cy="7810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Total Medical Expenses (TME) </a:t>
            </a:r>
          </a:p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Alternative Payment Methods (APM)</a:t>
            </a:r>
          </a:p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Prescription drug rebates</a:t>
            </a:r>
          </a:p>
          <a:p>
            <a:pPr algn="r">
              <a:defRPr/>
            </a:pPr>
            <a:r>
              <a:rPr lang="en-US" sz="1800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Relative </a:t>
            </a: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Price </a:t>
            </a:r>
            <a:r>
              <a:rPr lang="en-US" sz="1800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(RP</a:t>
            </a:r>
            <a:r>
              <a:rPr lang="en-US" sz="1600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)</a:t>
            </a:r>
          </a:p>
          <a:p>
            <a:pPr algn="r">
              <a:defRPr/>
            </a:pPr>
            <a:endParaRPr lang="en-US" sz="1600" cap="all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0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561032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pharmacy dollars should be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 gap discount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57300" lvl="2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Applicable only to payers with Medicare business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 Indicator: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0” if provider is not an ACO or payer has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Medicaid business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Renamed Insurance Category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“Medicaid &amp; Medicaid Managed Care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MCO)” to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“Medicaid (e.g., ACO, MCO)”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List Updates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added NPIs, removed parent to local provider relationships</a:t>
            </a:r>
          </a:p>
          <a:p>
            <a:pPr marL="0" lvl="1" indent="0"/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TME-APM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Specification Updates and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34522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22592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Input required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Name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verify that all data in workbook is correct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 Name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a dropdown list which will automatically populate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 </a:t>
            </a:r>
            <a:r>
              <a:rPr lang="en-US" sz="2000" b="1" dirty="0" err="1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OrgID</a:t>
            </a: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fill out all other questions on the front page completely, including the carved-out benefits table for payers with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Once all tabs are populated and reviewed, click the red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“Save and Name”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button on front page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TME-APM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Submission File – Front Tab</a:t>
            </a:r>
          </a:p>
        </p:txBody>
      </p:sp>
    </p:spTree>
    <p:extLst>
      <p:ext uri="{BB962C8B-B14F-4D97-AF65-F5344CB8AC3E}">
        <p14:creationId xmlns:p14="http://schemas.microsoft.com/office/powerpoint/2010/main" val="35500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225925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columns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must have a value input</a:t>
            </a:r>
          </a:p>
          <a:p>
            <a:pPr marL="1257300" lvl="2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Files with blank columns will not be saved</a:t>
            </a:r>
          </a:p>
          <a:p>
            <a:pPr marL="342900" lvl="1" indent="-3429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 to the reference tables on the last tab for coding values for columns  </a:t>
            </a:r>
          </a:p>
          <a:p>
            <a:pPr marL="0" lvl="1" inden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TME-APM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Submission File – Zip Code and Physician Group Data</a:t>
            </a:r>
          </a:p>
        </p:txBody>
      </p:sp>
    </p:spTree>
    <p:extLst>
      <p:ext uri="{BB962C8B-B14F-4D97-AF65-F5344CB8AC3E}">
        <p14:creationId xmlns:p14="http://schemas.microsoft.com/office/powerpoint/2010/main" val="29073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74750"/>
            <a:ext cx="8354220" cy="4225925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Trends tabs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automatically generate aggregated spending amounts and data trends using the zip code and physician group tabs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Tables will not populate until all data is filled out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tables should be </a:t>
            </a:r>
            <a:r>
              <a:rPr lang="en-US" sz="20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carefully reviewed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 to data submission and will serve as a replacement for the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PDF reports </a:t>
            </a:r>
          </a:p>
          <a:p>
            <a:pPr marL="0" lvl="1" inden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TME-APM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Submission File – Summary Tabs</a:t>
            </a:r>
          </a:p>
        </p:txBody>
      </p:sp>
    </p:spTree>
    <p:extLst>
      <p:ext uri="{BB962C8B-B14F-4D97-AF65-F5344CB8AC3E}">
        <p14:creationId xmlns:p14="http://schemas.microsoft.com/office/powerpoint/2010/main" val="41539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18777</TotalTime>
  <Words>1085</Words>
  <Application>Microsoft Office PowerPoint</Application>
  <PresentationFormat>On-screen Show (4:3)</PresentationFormat>
  <Paragraphs>263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FINALPowerPointTEMPLATE</vt:lpstr>
      <vt:lpstr>PowerPoint Presentation</vt:lpstr>
      <vt:lpstr>Agenda</vt:lpstr>
      <vt:lpstr>MA APCD 2019 Submission Guide Updates</vt:lpstr>
      <vt:lpstr>MA APCD Intake Version 2019</vt:lpstr>
      <vt:lpstr>PowerPoint Presentation</vt:lpstr>
      <vt:lpstr>TME-APM</vt:lpstr>
      <vt:lpstr>TME-APM</vt:lpstr>
      <vt:lpstr>TME-APM</vt:lpstr>
      <vt:lpstr>TME-APM</vt:lpstr>
      <vt:lpstr>Prescription Drug Rebates</vt:lpstr>
      <vt:lpstr>Relative Price (RP)</vt:lpstr>
      <vt:lpstr>Payer Filing Schedule</vt:lpstr>
      <vt:lpstr>Next Steps </vt:lpstr>
      <vt:lpstr>PowerPoint Presentation</vt:lpstr>
      <vt:lpstr>PowerPoint Presentation</vt:lpstr>
      <vt:lpstr>Annual Premiums Data Request</vt:lpstr>
      <vt:lpstr>Annual Premiums Data Request</vt:lpstr>
      <vt:lpstr>PowerPoint Presentation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911</cp:revision>
  <cp:lastPrinted>2019-02-12T16:56:44Z</cp:lastPrinted>
  <dcterms:created xsi:type="dcterms:W3CDTF">2014-02-09T20:57:02Z</dcterms:created>
  <dcterms:modified xsi:type="dcterms:W3CDTF">2019-03-13T13:09:26Z</dcterms:modified>
</cp:coreProperties>
</file>