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55" r:id="rId2"/>
    <p:sldMasterId id="2147483767" r:id="rId3"/>
    <p:sldMasterId id="2147483774" r:id="rId4"/>
  </p:sldMasterIdLst>
  <p:notesMasterIdLst>
    <p:notesMasterId r:id="rId17"/>
  </p:notesMasterIdLst>
  <p:handoutMasterIdLst>
    <p:handoutMasterId r:id="rId18"/>
  </p:handoutMasterIdLst>
  <p:sldIdLst>
    <p:sldId id="256" r:id="rId5"/>
    <p:sldId id="414" r:id="rId6"/>
    <p:sldId id="527" r:id="rId7"/>
    <p:sldId id="528" r:id="rId8"/>
    <p:sldId id="529" r:id="rId9"/>
    <p:sldId id="530" r:id="rId10"/>
    <p:sldId id="531" r:id="rId11"/>
    <p:sldId id="532" r:id="rId12"/>
    <p:sldId id="533" r:id="rId13"/>
    <p:sldId id="499" r:id="rId14"/>
    <p:sldId id="362" r:id="rId15"/>
    <p:sldId id="451" r:id="rId16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73398" autoAdjust="0"/>
  </p:normalViewPr>
  <p:slideViewPr>
    <p:cSldViewPr snapToGrid="0" snapToObjects="1" showGuides="1">
      <p:cViewPr varScale="1">
        <p:scale>
          <a:sx n="53" d="100"/>
          <a:sy n="53" d="100"/>
        </p:scale>
        <p:origin x="-1136" y="-64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6/12/2018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6/12/2018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>
                <a:solidFill>
                  <a:prstClr val="black"/>
                </a:solidFill>
              </a:rPr>
              <a:pPr/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993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0CA50A-4583-453D-B781-415949AD5A4C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24" indent="-291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653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514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375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23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09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3957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9819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27E585-00B2-4BB9-A31A-005B1A238703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aseline="0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24" indent="-291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653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514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375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23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09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3957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9819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D056F31-54BE-43C3-98C0-9375C8A524D6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24" indent="-291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653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514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375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23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09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3957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9819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53F84D0-1CB7-4CA0-9B79-CB5FCD487120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0163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3C31B-0D22-4CA6-9E7C-468322E30DA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55641-0D04-44F4-B3D6-7C0EE0D14F4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498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12B1D-D7C4-4023-B549-CE3F7F6616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BCEEE-BB86-4D47-8EC7-0590C10B0F6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258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A49BC-02AF-4314-AA35-FC63F04CA46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359F9-5BA7-4A36-A821-4895A505EC2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804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DE258-D4EB-440D-A3DE-05AF8393525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FEACE-0E8A-40F8-9A0C-FA7CB3C59F1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147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BF148-2E11-4474-86C0-5BCDD73AD0D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A762D-EEED-4571-B328-11A0E926D54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5212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E5093-71E1-4390-AA5F-24DCD89C9D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B7F70-952E-4DAB-8763-C77839CC0E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759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7EDC4-8EAE-405E-8C8E-3D6D2A3D247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3C7B2-D81B-4B93-8646-BD33CB06C80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78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1AB1-AF6F-4F4E-9EB5-04EBA443043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ABF39-5DEB-41F7-9528-CCE43A71F1A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79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811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441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221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>
                <a:solidFill>
                  <a:prstClr val="white">
                    <a:lumMod val="50000"/>
                  </a:prstClr>
                </a:solidFill>
              </a:rPr>
              <a:t>Title  |  Name, Position Title  |  Date     </a:t>
            </a:r>
          </a:p>
          <a:p>
            <a:pPr>
              <a:defRPr/>
            </a:pPr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2862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2856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185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60186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 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74003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0388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>
                <a:solidFill>
                  <a:prstClr val="white">
                    <a:lumMod val="50000"/>
                  </a:prstClr>
                </a:solidFill>
              </a:rPr>
              <a:t>Title  |  Name, Position Title  |  Date     </a:t>
            </a:r>
          </a:p>
          <a:p>
            <a:pPr>
              <a:defRPr/>
            </a:pPr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9133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4327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771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017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3E80B-1ED5-40D1-A32A-26ABE381FCC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A6784-0D68-4B4D-B02D-9164CD41B9B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664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0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760EC138-8C88-48E7-ADD0-6E41374201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35DA24ED-914E-482F-AE8A-23346656E119}" type="slidenum">
              <a:rPr lang="en-US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59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924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37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.almquist@state.ma.u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HIAData@gormanactuarial.co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 June 12, 2018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Housekeeping Items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u="sng" dirty="0" smtClean="0"/>
              <a:t>DOI Reporting: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Quarterly HMO Membership report  for Q1 2018 – liaisons will be sending out this week.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CHIA’s Annual Report: we truly appreciate your </a:t>
            </a:r>
            <a:r>
              <a:rPr lang="en-US" dirty="0"/>
              <a:t>efforts these past few months. </a:t>
            </a:r>
            <a:r>
              <a:rPr lang="en-US" dirty="0" smtClean="0"/>
              <a:t>It feels like this </a:t>
            </a:r>
            <a:r>
              <a:rPr lang="en-US" dirty="0"/>
              <a:t>year has been/will be smoother for the carriers and that’s a testament to </a:t>
            </a:r>
            <a:r>
              <a:rPr lang="en-US" dirty="0" smtClean="0"/>
              <a:t>your work on this important publication.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63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July 10, 2018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August 14, 2018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APCD Intake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Enrollment </a:t>
            </a:r>
            <a:r>
              <a:rPr lang="en-US" dirty="0"/>
              <a:t>T</a:t>
            </a:r>
            <a:r>
              <a:rPr lang="en-US" dirty="0" smtClean="0"/>
              <a:t>rends Reporting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Annual Premiums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TME, APM, RP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Housekeeping Items</a:t>
            </a:r>
          </a:p>
          <a:p>
            <a:pPr lvl="0"/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APCD Intake - Compliance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April 2018 submissions should be in at this point.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By </a:t>
            </a:r>
            <a:r>
              <a:rPr lang="en-US" dirty="0"/>
              <a:t>end of </a:t>
            </a:r>
            <a:r>
              <a:rPr lang="en-US" dirty="0" smtClean="0"/>
              <a:t>July </a:t>
            </a:r>
            <a:r>
              <a:rPr lang="en-US" dirty="0"/>
              <a:t>2018 – production files </a:t>
            </a:r>
            <a:r>
              <a:rPr lang="en-US" dirty="0" smtClean="0"/>
              <a:t>through June 2018 </a:t>
            </a:r>
            <a:r>
              <a:rPr lang="en-US" dirty="0"/>
              <a:t>are due at </a:t>
            </a:r>
            <a:r>
              <a:rPr lang="en-US" dirty="0" smtClean="0"/>
              <a:t>CHIA. This is a quarter end so Enrollment Trends and DOI Membership reports are dependent on these submissions. In addition, our next data release is reliant on 2013 – 2017 submissions with 6 months of runout (through June 2018).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96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274638"/>
            <a:ext cx="8326967" cy="933816"/>
          </a:xfrm>
        </p:spPr>
        <p:txBody>
          <a:bodyPr/>
          <a:lstStyle/>
          <a:p>
            <a:pPr algn="l">
              <a:defRPr/>
            </a:pPr>
            <a:r>
              <a:rPr lang="en-US" sz="3000" b="1" dirty="0" smtClean="0">
                <a:latin typeface="+mn-lt"/>
              </a:rPr>
              <a:t>Enrollment Trends Update</a:t>
            </a:r>
            <a:endParaRPr lang="en-US" sz="3000" b="1" dirty="0">
              <a:latin typeface="+mn-lt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90526" y="1068779"/>
            <a:ext cx="8171584" cy="5379646"/>
          </a:xfrm>
        </p:spPr>
        <p:txBody>
          <a:bodyPr/>
          <a:lstStyle/>
          <a:p>
            <a:r>
              <a:rPr lang="en-US" sz="2000" dirty="0" smtClean="0">
                <a:latin typeface="Calibri" panose="020F0502020204030204" pitchFamily="34" charset="0"/>
                <a:cs typeface="Helvetica" panose="020B0604020202020204" pitchFamily="34" charset="0"/>
              </a:rPr>
              <a:t>CHIA </a:t>
            </a:r>
            <a:r>
              <a:rPr lang="en-US" sz="2000" dirty="0">
                <a:latin typeface="Calibri" panose="020F0502020204030204" pitchFamily="34" charset="0"/>
                <a:cs typeface="Helvetica" panose="020B0604020202020204" pitchFamily="34" charset="0"/>
              </a:rPr>
              <a:t>shared MA APCD-sourced enrollment counts for payer review earlier this month. These enrollment counts are based on payers’ </a:t>
            </a:r>
            <a:r>
              <a:rPr lang="en-US" sz="2000" b="1" dirty="0">
                <a:latin typeface="Calibri" panose="020F0502020204030204" pitchFamily="34" charset="0"/>
                <a:cs typeface="Helvetica" panose="020B0604020202020204" pitchFamily="34" charset="0"/>
              </a:rPr>
              <a:t>March </a:t>
            </a:r>
            <a:r>
              <a:rPr lang="en-US" sz="2000" b="1" dirty="0" smtClean="0">
                <a:latin typeface="Calibri" panose="020F0502020204030204" pitchFamily="34" charset="0"/>
                <a:cs typeface="Helvetica" panose="020B0604020202020204" pitchFamily="34" charset="0"/>
              </a:rPr>
              <a:t>2018 </a:t>
            </a:r>
            <a:r>
              <a:rPr lang="en-US" sz="2000" dirty="0">
                <a:latin typeface="Calibri" panose="020F0502020204030204" pitchFamily="34" charset="0"/>
                <a:cs typeface="Helvetica" panose="020B0604020202020204" pitchFamily="34" charset="0"/>
              </a:rPr>
              <a:t>Member Eligibility (ME) submissions and do not reflect any additional supplemental data</a:t>
            </a:r>
            <a:r>
              <a:rPr lang="en-US" sz="2000" dirty="0" smtClean="0">
                <a:latin typeface="Calibri" panose="020F0502020204030204" pitchFamily="34" charset="0"/>
                <a:cs typeface="Helvetica" panose="020B0604020202020204" pitchFamily="34" charset="0"/>
              </a:rPr>
              <a:t>.</a:t>
            </a:r>
          </a:p>
          <a:p>
            <a:endParaRPr lang="en-US" sz="2000" dirty="0" smtClean="0">
              <a:latin typeface="Calibri" panose="020F0502020204030204" pitchFamily="34" charset="0"/>
              <a:cs typeface="Helvetica" panose="020B0604020202020204" pitchFamily="34" charset="0"/>
            </a:endParaRPr>
          </a:p>
          <a:p>
            <a:r>
              <a:rPr lang="en-US" altLang="en-US" sz="2000" dirty="0"/>
              <a:t>Some data in the workbooks was provided for informational purposes only (i.e. Medicaid product types );  please see the Notes for Payers section on the Main Data Review tab for more specific information on how to focus review</a:t>
            </a:r>
            <a:r>
              <a:rPr lang="en-US" altLang="en-US" sz="2000" dirty="0" smtClean="0"/>
              <a:t>.</a:t>
            </a:r>
          </a:p>
          <a:p>
            <a:pPr marL="0" indent="0">
              <a:buNone/>
            </a:pPr>
            <a:endParaRPr lang="en-US" altLang="en-US" sz="2000" dirty="0"/>
          </a:p>
          <a:p>
            <a:r>
              <a:rPr lang="en-US" altLang="en-US" sz="2000" dirty="0" smtClean="0"/>
              <a:t>Please contact us with any comments or concerns about this data by </a:t>
            </a:r>
            <a:r>
              <a:rPr lang="en-US" altLang="en-US" sz="2000" b="1" dirty="0" smtClean="0"/>
              <a:t>June 29, 2018. </a:t>
            </a:r>
            <a:r>
              <a:rPr lang="en-US" altLang="en-US" sz="2000" dirty="0" smtClean="0"/>
              <a:t>Feedback received after this date may not be incorporated into the upcoming report.</a:t>
            </a:r>
          </a:p>
          <a:p>
            <a:pPr marL="0" indent="0">
              <a:buNone/>
            </a:pPr>
            <a:endParaRPr lang="en-US" altLang="en-US" sz="2000" dirty="0" smtClean="0"/>
          </a:p>
          <a:p>
            <a:pPr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altLang="en-US" sz="2000" b="1" dirty="0">
                <a:solidFill>
                  <a:prstClr val="black"/>
                </a:solidFill>
                <a:cs typeface="Arial" charset="0"/>
              </a:rPr>
              <a:t>For questions on Enrollment Trends: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Contact your </a:t>
            </a:r>
            <a:r>
              <a:rPr lang="en-US" altLang="en-US" sz="2000" u="sng" dirty="0">
                <a:solidFill>
                  <a:prstClr val="black"/>
                </a:solidFill>
                <a:cs typeface="Arial" panose="020B0604020202020204" pitchFamily="34" charset="0"/>
              </a:rPr>
              <a:t>CHIA liaison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and Lauren Almquist at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  <a:hlinkClick r:id="rId3"/>
              </a:rPr>
              <a:t>lauren.almquist@state.ma.us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altLang="en-US" sz="2000" dirty="0" smtClean="0"/>
          </a:p>
          <a:p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7070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825803"/>
              </p:ext>
            </p:extLst>
          </p:nvPr>
        </p:nvGraphicFramePr>
        <p:xfrm>
          <a:off x="533400" y="1371600"/>
          <a:ext cx="7581900" cy="4061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6380">
                  <a:extLst>
                    <a:ext uri="{9D8B030D-6E8A-4147-A177-3AD203B41FA5}"/>
                  </a:extLst>
                </a:gridCol>
                <a:gridCol w="1516380">
                  <a:extLst>
                    <a:ext uri="{9D8B030D-6E8A-4147-A177-3AD203B41FA5}"/>
                  </a:extLst>
                </a:gridCol>
                <a:gridCol w="1516380"/>
                <a:gridCol w="1516380"/>
                <a:gridCol w="1516380"/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Apr. 2018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May 2018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Jun. 2018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Jul. 2018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Aug.</a:t>
                      </a:r>
                      <a:r>
                        <a:rPr lang="en-US" sz="1800" b="1" baseline="0" dirty="0" smtClean="0"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2018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/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n-lt"/>
                          <a:cs typeface="Helvetica" panose="020B0604020202020204" pitchFamily="34" charset="0"/>
                        </a:rPr>
                        <a:t>Payers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 submit March 2018 MA APCD files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 smtClean="0">
                          <a:latin typeface="+mn-lt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 smtClean="0">
                          <a:latin typeface="+mn-lt"/>
                          <a:cs typeface="Helvetica" panose="020B0604020202020204" pitchFamily="34" charset="0"/>
                        </a:rPr>
                        <a:t> APCD enrollment counts sent to payers for review</a:t>
                      </a:r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cs typeface="Helvetica" panose="020B0604020202020204" pitchFamily="34" charset="0"/>
                        </a:rPr>
                        <a:t>Reporting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953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328738"/>
            <a:ext cx="822960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prstClr val="black"/>
                </a:solidFill>
                <a:latin typeface="Calibri"/>
                <a:cs typeface="Arial" charset="0"/>
              </a:rPr>
              <a:t>Thank you to everyone who submitted data for the 2018 Annual Premiums Data Request. Our consultant at Gorman Actuarial may be reaching out with follow-up questions.</a:t>
            </a:r>
          </a:p>
          <a:p>
            <a:pPr marL="342900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marL="342900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prstClr val="black"/>
                </a:solidFill>
                <a:latin typeface="Calibri"/>
                <a:cs typeface="Arial" charset="0"/>
              </a:rPr>
              <a:t>CHIA will follow up with payers in July to collect Risk Adjustment amounts for 2017. Unlike </a:t>
            </a:r>
            <a:r>
              <a:rPr lang="en-US" dirty="0">
                <a:solidFill>
                  <a:prstClr val="black"/>
                </a:solidFill>
                <a:latin typeface="Calibri"/>
                <a:cs typeface="Arial" charset="0"/>
              </a:rPr>
              <a:t>in prior years, payers </a:t>
            </a:r>
            <a:r>
              <a:rPr lang="en-US" u="sng" dirty="0">
                <a:solidFill>
                  <a:prstClr val="black"/>
                </a:solidFill>
                <a:latin typeface="Calibri"/>
                <a:cs typeface="Arial" charset="0"/>
              </a:rPr>
              <a:t>will not</a:t>
            </a:r>
            <a:r>
              <a:rPr lang="en-US" dirty="0">
                <a:solidFill>
                  <a:prstClr val="black"/>
                </a:solidFill>
                <a:latin typeface="Calibri"/>
                <a:cs typeface="Arial" charset="0"/>
              </a:rPr>
              <a:t> be asked to break out the payment amounts by product or benefit design type. </a:t>
            </a:r>
            <a:endParaRPr lang="en-US" dirty="0" smtClean="0">
              <a:solidFill>
                <a:prstClr val="black"/>
              </a:solidFill>
              <a:latin typeface="Calibri"/>
              <a:cs typeface="Arial" charset="0"/>
            </a:endParaRPr>
          </a:p>
          <a:p>
            <a:pPr marL="1257300" lvl="2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prstClr val="black"/>
                </a:solidFill>
                <a:latin typeface="Calibri"/>
                <a:cs typeface="Arial" charset="0"/>
              </a:rPr>
              <a:t>Instructions will be emailed to data submitters.</a:t>
            </a: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381000" y="625362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cs typeface="Arial" charset="0"/>
              </a:rPr>
              <a:t>2018 Annual Premiums Request Update</a:t>
            </a:r>
          </a:p>
        </p:txBody>
      </p:sp>
    </p:spTree>
    <p:extLst>
      <p:ext uri="{BB962C8B-B14F-4D97-AF65-F5344CB8AC3E}">
        <p14:creationId xmlns:p14="http://schemas.microsoft.com/office/powerpoint/2010/main" val="18469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cs typeface="Arial" charset="0"/>
              </a:rPr>
              <a:t>2018 Annual Premiums Request Timeline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108179"/>
              </p:ext>
            </p:extLst>
          </p:nvPr>
        </p:nvGraphicFramePr>
        <p:xfrm>
          <a:off x="302843" y="935038"/>
          <a:ext cx="8245538" cy="50395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7934"/>
                <a:gridCol w="1103032"/>
                <a:gridCol w="1252836"/>
                <a:gridCol w="1177934"/>
                <a:gridCol w="1177934"/>
                <a:gridCol w="1177934"/>
                <a:gridCol w="1177934"/>
              </a:tblGrid>
              <a:tr h="61644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Mar. 2018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Apr.</a:t>
                      </a:r>
                      <a:r>
                        <a:rPr lang="en-US" sz="1800" b="1" baseline="0" dirty="0" smtClean="0"/>
                        <a:t> 2018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May </a:t>
                      </a:r>
                    </a:p>
                    <a:p>
                      <a:pPr algn="ctr"/>
                      <a:r>
                        <a:rPr lang="en-US" sz="1800" b="1" dirty="0" smtClean="0"/>
                        <a:t>2018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Jun. 2018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Jul. </a:t>
                      </a:r>
                    </a:p>
                    <a:p>
                      <a:pPr algn="ctr"/>
                      <a:r>
                        <a:rPr lang="en-US" sz="1800" b="1" dirty="0" smtClean="0"/>
                        <a:t>2018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Aug. 2018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Sept. 2018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74856">
                <a:tc>
                  <a:txBody>
                    <a:bodyPr/>
                    <a:lstStyle/>
                    <a:p>
                      <a:pPr algn="ctr"/>
                      <a:endParaRPr lang="en-US" sz="1300" b="0" dirty="0" smtClean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13956"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/>
                        <a:t>Final 2018 Premiums Request</a:t>
                      </a:r>
                    </a:p>
                    <a:p>
                      <a:pPr algn="ctr"/>
                      <a:r>
                        <a:rPr lang="en-US" sz="1300" b="0" dirty="0" smtClean="0"/>
                        <a:t>released</a:t>
                      </a: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9668"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</a:rPr>
                        <a:t>Submissions due</a:t>
                      </a: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5094"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Data analysis</a:t>
                      </a:r>
                      <a:r>
                        <a:rPr lang="en-US" sz="1300" baseline="0" dirty="0" smtClean="0"/>
                        <a:t> and reporting</a:t>
                      </a:r>
                      <a:endParaRPr lang="en-US" sz="1300" dirty="0" smtClean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 smtClean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 smtClean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 smtClean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13956"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</a:rPr>
                        <a:t>2017 Risk Adjustment data due</a:t>
                      </a:r>
                      <a:endParaRPr lang="en-US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13956"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CHIA’s Annual Report</a:t>
                      </a: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74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86868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cs typeface="Arial" charset="0"/>
              </a:rPr>
              <a:t>2018 Annual Premiums Request Contact Information</a:t>
            </a:r>
            <a:endParaRPr lang="en-US" altLang="en-US" sz="3000" b="1" dirty="0" smtClean="0">
              <a:solidFill>
                <a:srgbClr val="0070C0"/>
              </a:solidFill>
              <a:cs typeface="Arial" charset="0"/>
            </a:endParaRPr>
          </a:p>
        </p:txBody>
      </p:sp>
      <p:sp>
        <p:nvSpPr>
          <p:cNvPr id="35843" name="TextBox 2"/>
          <p:cNvSpPr txBox="1">
            <a:spLocks noChangeArrowheads="1"/>
          </p:cNvSpPr>
          <p:nvPr/>
        </p:nvSpPr>
        <p:spPr bwMode="auto">
          <a:xfrm>
            <a:off x="457199" y="1695450"/>
            <a:ext cx="81057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prstClr val="black"/>
                </a:solidFill>
                <a:cs typeface="Arial" charset="0"/>
              </a:rPr>
              <a:t>For Annual Premiums technical questions and data submission: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prstClr val="black"/>
                </a:solidFill>
                <a:cs typeface="Arial" charset="0"/>
              </a:rPr>
              <a:t>Contact </a:t>
            </a:r>
            <a:r>
              <a:rPr lang="en-US" sz="2000" u="sng" dirty="0" smtClean="0">
                <a:solidFill>
                  <a:prstClr val="black"/>
                </a:solidFill>
                <a:hlinkClick r:id="rId3"/>
              </a:rPr>
              <a:t>CHIAData@gormanactuarial.com</a:t>
            </a:r>
            <a:endParaRPr lang="en-US" sz="2000" u="sng" dirty="0" smtClean="0">
              <a:solidFill>
                <a:prstClr val="black"/>
              </a:solidFill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endParaRPr lang="en-US" altLang="en-US" sz="2000" b="1" dirty="0" smtClean="0">
              <a:solidFill>
                <a:prstClr val="black"/>
              </a:solidFill>
              <a:cs typeface="Arial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3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584" y="1447800"/>
            <a:ext cx="8192016" cy="4800600"/>
          </a:xfrm>
        </p:spPr>
        <p:txBody>
          <a:bodyPr>
            <a:normAutofit/>
          </a:bodyPr>
          <a:lstStyle/>
          <a:p>
            <a:pPr marL="285750" marR="0" indent="-28575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dirty="0" smtClean="0">
              <a:latin typeface="Arial Narrow"/>
              <a:ea typeface="Calibri"/>
              <a:cs typeface="Times New Roman"/>
            </a:endParaRPr>
          </a:p>
          <a:p>
            <a:pPr marL="0" marR="0" indent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latin typeface="Arial Narrow"/>
                <a:ea typeface="Calibri"/>
                <a:cs typeface="Times New Roman"/>
              </a:rPr>
              <a:t> </a:t>
            </a:r>
            <a:endParaRPr lang="en-US" dirty="0">
              <a:latin typeface="Arial Narrow"/>
              <a:ea typeface="Calibri"/>
              <a:cs typeface="Times New Roman"/>
            </a:endParaRPr>
          </a:p>
          <a:p>
            <a:pPr marL="0" indent="0" algn="l">
              <a:buNone/>
            </a:pPr>
            <a:endParaRPr lang="en-U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4B19A9-79AC-44A8-B774-53CFB0574B6A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61924" y="359703"/>
            <a:ext cx="77644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</a:rPr>
              <a:t>Payer Data Reporting: TME, APM, RP</a:t>
            </a:r>
          </a:p>
          <a:p>
            <a:r>
              <a:rPr lang="en-US" dirty="0" smtClean="0">
                <a:solidFill>
                  <a:srgbClr val="F79646">
                    <a:lumMod val="75000"/>
                  </a:srgbClr>
                </a:solidFill>
              </a:rPr>
              <a:t>D</a:t>
            </a:r>
            <a:r>
              <a:rPr lang="en-US" dirty="0">
                <a:solidFill>
                  <a:srgbClr val="F79646">
                    <a:lumMod val="75000"/>
                  </a:srgbClr>
                </a:solidFill>
              </a:rPr>
              <a:t>eadlines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431022"/>
              </p:ext>
            </p:extLst>
          </p:nvPr>
        </p:nvGraphicFramePr>
        <p:xfrm>
          <a:off x="401122" y="1409703"/>
          <a:ext cx="8285678" cy="196595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640161"/>
                <a:gridCol w="5645517"/>
              </a:tblGrid>
              <a:tr h="4914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Deadline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Data File Due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914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Friday, June 29,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2018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CY 2017 Hospital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RP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48329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Friday,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July 13, 2018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CY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2017 Other Provider RP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96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CY </a:t>
                      </a:r>
                      <a:r>
                        <a:rPr lang="en-US" sz="1600" u="none" strike="noStrike" dirty="0" smtClean="0">
                          <a:effectLst/>
                        </a:rPr>
                        <a:t>2016 </a:t>
                      </a:r>
                      <a:r>
                        <a:rPr lang="en-US" sz="1600" u="none" strike="noStrike" dirty="0">
                          <a:effectLst/>
                        </a:rPr>
                        <a:t>Physician Group RP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634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MasSP BBL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16265</TotalTime>
  <Words>540</Words>
  <Application>Microsoft Office PowerPoint</Application>
  <PresentationFormat>On-screen Show (4:3)</PresentationFormat>
  <Paragraphs>122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FINALPowerPointTEMPLATE</vt:lpstr>
      <vt:lpstr>Office Theme</vt:lpstr>
      <vt:lpstr>1_FINALPowerPointTEMPLATE</vt:lpstr>
      <vt:lpstr>MasSP BBL Template</vt:lpstr>
      <vt:lpstr>PowerPoint Presentation</vt:lpstr>
      <vt:lpstr>Agenda</vt:lpstr>
      <vt:lpstr>APCD Intake - Compliance </vt:lpstr>
      <vt:lpstr>Enrollment Trends Update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Housekeeping Items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Vogel, Rick</cp:lastModifiedBy>
  <cp:revision>824</cp:revision>
  <cp:lastPrinted>2018-06-12T12:57:32Z</cp:lastPrinted>
  <dcterms:created xsi:type="dcterms:W3CDTF">2014-02-09T20:57:02Z</dcterms:created>
  <dcterms:modified xsi:type="dcterms:W3CDTF">2018-06-12T19:14:06Z</dcterms:modified>
</cp:coreProperties>
</file>