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4" r:id="rId3"/>
    <p:sldId id="527" r:id="rId4"/>
    <p:sldId id="547" r:id="rId5"/>
    <p:sldId id="499" r:id="rId6"/>
    <p:sldId id="54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362" r:id="rId16"/>
    <p:sldId id="451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84" y="-22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3/20/18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3/20/18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7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CHIAData@gormanactuarial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CHIAData@gormanactuarial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hiamass.gov/information-for-data-submitters-premiums-dat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March 20,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Updated Tab D: Member Months by SIC Code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1000" y="1280226"/>
            <a:ext cx="8322674" cy="4451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Left Arrow Callout 2"/>
          <p:cNvSpPr/>
          <p:nvPr/>
        </p:nvSpPr>
        <p:spPr>
          <a:xfrm>
            <a:off x="5111436" y="2286085"/>
            <a:ext cx="3268301" cy="1778921"/>
          </a:xfrm>
          <a:prstGeom prst="leftArrowCallout">
            <a:avLst>
              <a:gd name="adj1" fmla="val 9732"/>
              <a:gd name="adj2" fmla="val 12277"/>
              <a:gd name="adj3" fmla="val 25000"/>
              <a:gd name="adj4" fmla="val 6497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 line was added to row 13 to document member months without known industry codes.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1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Updated Tab G: Reconciliation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4933" y="1142076"/>
            <a:ext cx="7782317" cy="48612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Left Arrow Callout 2"/>
          <p:cNvSpPr/>
          <p:nvPr/>
        </p:nvSpPr>
        <p:spPr>
          <a:xfrm>
            <a:off x="5907754" y="4213176"/>
            <a:ext cx="3073281" cy="1465004"/>
          </a:xfrm>
          <a:prstGeom prst="leftArrowCallout">
            <a:avLst>
              <a:gd name="adj1" fmla="val 15912"/>
              <a:gd name="adj2" fmla="val 16603"/>
              <a:gd name="adj3" fmla="val 25000"/>
              <a:gd name="adj4" fmla="val 6497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Reconcile 2017 Merged Market aggregate premiums between SHCE and this data submission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5907753" y="1767231"/>
            <a:ext cx="3073281" cy="1465004"/>
          </a:xfrm>
          <a:prstGeom prst="leftArrowCallout">
            <a:avLst>
              <a:gd name="adj1" fmla="val 15912"/>
              <a:gd name="adj2" fmla="val 16603"/>
              <a:gd name="adj3" fmla="val 25000"/>
              <a:gd name="adj4" fmla="val 6497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Reconcile against Massachusetts MLR form rather than ACFS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4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Completed workbooks (containing data for 2015-2017 plan years) should be submitted to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  <a:hlinkClick r:id="rId3"/>
              </a:rPr>
              <a:t>CHIAData@gormanactuarial.com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by 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May 10, 2018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CHIA will follow up with payers in July to collect Risk Adjustment and MLR Rebate amounts for 2017.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Deadlines</a:t>
            </a:r>
          </a:p>
        </p:txBody>
      </p:sp>
    </p:spTree>
    <p:extLst>
      <p:ext uri="{BB962C8B-B14F-4D97-AF65-F5344CB8AC3E}">
        <p14:creationId xmlns:p14="http://schemas.microsoft.com/office/powerpoint/2010/main" val="233732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42083"/>
              </p:ext>
            </p:extLst>
          </p:nvPr>
        </p:nvGraphicFramePr>
        <p:xfrm>
          <a:off x="302843" y="935038"/>
          <a:ext cx="8426487" cy="505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859"/>
                <a:gridCol w="1127051"/>
                <a:gridCol w="839973"/>
                <a:gridCol w="1178701"/>
                <a:gridCol w="1045646"/>
                <a:gridCol w="1045646"/>
                <a:gridCol w="1045646"/>
                <a:gridCol w="1106965"/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Feb.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Payers review draft materials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2018 Premiums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2017 Risk Adjustment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9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Contact Information – </a:t>
            </a:r>
            <a:r>
              <a:rPr lang="en-US" altLang="en-US" sz="3000" b="1" dirty="0" smtClean="0">
                <a:solidFill>
                  <a:srgbClr val="0070C0"/>
                </a:solidFill>
                <a:ea typeface="+mn-ea"/>
                <a:cs typeface="Arial" charset="0"/>
              </a:rPr>
              <a:t>New Actuarial Firm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50"/>
            <a:ext cx="81057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</a:t>
            </a:r>
            <a:r>
              <a:rPr lang="en-US" sz="2000" u="sng" dirty="0" smtClean="0">
                <a:hlinkClick r:id="rId3"/>
              </a:rPr>
              <a:t>CHIAData@gormanactuarial.com</a:t>
            </a:r>
            <a:endParaRPr lang="en-US" sz="2000" u="sng" dirty="0" smtClean="0"/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0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10,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8,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 Notes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TME, APM, RP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Premiums Data Request</a:t>
            </a:r>
          </a:p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Compliance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end of </a:t>
            </a:r>
            <a:r>
              <a:rPr lang="en-US" dirty="0" smtClean="0"/>
              <a:t>March </a:t>
            </a:r>
            <a:r>
              <a:rPr lang="en-US" dirty="0"/>
              <a:t>2018 – production files </a:t>
            </a:r>
            <a:r>
              <a:rPr lang="en-US" dirty="0" smtClean="0"/>
              <a:t>through February 2018 </a:t>
            </a:r>
            <a:r>
              <a:rPr lang="en-US" dirty="0"/>
              <a:t>are due at </a:t>
            </a:r>
            <a:r>
              <a:rPr lang="en-US" dirty="0" smtClean="0"/>
              <a:t>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outstanding files for 2017 need to be submitted ASAP as we are preparing for year end reports.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Changes for ACOs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Product Line of </a:t>
            </a:r>
            <a:r>
              <a:rPr lang="en-US" b="1" dirty="0" smtClean="0"/>
              <a:t>Business</a:t>
            </a:r>
            <a:r>
              <a:rPr lang="en-US" dirty="0" smtClean="0"/>
              <a:t> (PR004) / </a:t>
            </a:r>
            <a:r>
              <a:rPr lang="en-US" b="1" dirty="0" smtClean="0"/>
              <a:t>Insurance </a:t>
            </a:r>
            <a:r>
              <a:rPr lang="en-US" b="1" dirty="0"/>
              <a:t>Type </a:t>
            </a:r>
            <a:r>
              <a:rPr lang="en-US" b="1" dirty="0" smtClean="0"/>
              <a:t>Code/Product</a:t>
            </a:r>
            <a:r>
              <a:rPr lang="en-US" dirty="0" smtClean="0"/>
              <a:t> (ME003</a:t>
            </a:r>
            <a:r>
              <a:rPr lang="en-US" dirty="0"/>
              <a:t>, MC003, PC003, DC003) </a:t>
            </a:r>
            <a:r>
              <a:rPr lang="en-US" dirty="0" smtClean="0"/>
              <a:t>will have  </a:t>
            </a:r>
            <a:r>
              <a:rPr lang="en-US" dirty="0"/>
              <a:t>‘30’ for </a:t>
            </a:r>
            <a:r>
              <a:rPr lang="en-US" dirty="0" smtClean="0"/>
              <a:t> ACO-</a:t>
            </a:r>
            <a:r>
              <a:rPr lang="en-US" dirty="0" err="1" smtClean="0"/>
              <a:t>MassHealth</a:t>
            </a:r>
            <a:r>
              <a:rPr lang="en-US" dirty="0" smtClean="0"/>
              <a:t> </a:t>
            </a:r>
            <a:r>
              <a:rPr lang="en-US" dirty="0"/>
              <a:t>and ‘31’ for </a:t>
            </a:r>
            <a:r>
              <a:rPr lang="en-US" dirty="0" smtClean="0"/>
              <a:t> ACO-Commercial added</a:t>
            </a:r>
            <a:r>
              <a:rPr lang="en-US" dirty="0"/>
              <a:t> </a:t>
            </a:r>
            <a:r>
              <a:rPr lang="en-US" dirty="0" smtClean="0"/>
              <a:t>as lookup table values.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i="1" dirty="0" smtClean="0"/>
              <a:t>ACO-</a:t>
            </a:r>
            <a:r>
              <a:rPr lang="en-US" i="1" dirty="0" err="1" smtClean="0"/>
              <a:t>MassHealth</a:t>
            </a:r>
            <a:r>
              <a:rPr lang="en-US" i="1" dirty="0" smtClean="0"/>
              <a:t> – any </a:t>
            </a:r>
            <a:r>
              <a:rPr lang="en-US" i="1" dirty="0"/>
              <a:t>ACO business that covers a </a:t>
            </a:r>
            <a:r>
              <a:rPr lang="en-US" i="1" dirty="0" err="1"/>
              <a:t>MassHealth</a:t>
            </a:r>
            <a:r>
              <a:rPr lang="en-US" i="1" dirty="0"/>
              <a:t> member</a:t>
            </a:r>
            <a:endParaRPr lang="en-US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i="1" dirty="0" smtClean="0"/>
              <a:t>ACO-Commercial – placeholder for now</a:t>
            </a:r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Product ID </a:t>
            </a:r>
            <a:r>
              <a:rPr lang="en-US" b="1" dirty="0" smtClean="0"/>
              <a:t>Number </a:t>
            </a:r>
            <a:r>
              <a:rPr lang="en-US" dirty="0" smtClean="0"/>
              <a:t>for </a:t>
            </a:r>
            <a:r>
              <a:rPr lang="en-US" dirty="0"/>
              <a:t>each ACO </a:t>
            </a:r>
            <a:r>
              <a:rPr lang="en-US" dirty="0" smtClean="0"/>
              <a:t>Partnership Plan – </a:t>
            </a:r>
            <a:r>
              <a:rPr lang="en-US" dirty="0"/>
              <a:t>populated in PR001, ME040, MC079, PC056, DC042</a:t>
            </a:r>
            <a:r>
              <a:rPr lang="en-US" dirty="0" smtClean="0"/>
              <a:t>. Carriers will provide a crosswalk </a:t>
            </a:r>
            <a:r>
              <a:rPr lang="en-US" dirty="0"/>
              <a:t>for the Product ID Number to the ACO Plan Name and CHIA will maintain the lookup </a:t>
            </a:r>
            <a:r>
              <a:rPr lang="en-US" dirty="0" smtClean="0"/>
              <a:t>table.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2017 HMO Membership report – responses due by 4/19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 2017 Annual Membership report – under internal review. Liaisons should be sending this week to select carriers.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36064"/>
              </p:ext>
            </p:extLst>
          </p:nvPr>
        </p:nvGraphicFramePr>
        <p:xfrm>
          <a:off x="401122" y="1409703"/>
          <a:ext cx="8285678" cy="49148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40161"/>
                <a:gridCol w="5645517"/>
              </a:tblGrid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File Due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14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Tuesday, </a:t>
                      </a:r>
                      <a:r>
                        <a:rPr lang="en-US" sz="1600" u="none" strike="noStrike" dirty="0">
                          <a:effectLst/>
                        </a:rPr>
                        <a:t>May 1, </a:t>
                      </a:r>
                      <a:r>
                        <a:rPr lang="en-US" sz="1600" u="none" strike="noStrike" dirty="0" smtClean="0">
                          <a:effectLst/>
                        </a:rPr>
                        <a:t>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Final TME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kern="1200" dirty="0" smtClean="0">
                          <a:effectLst/>
                        </a:rPr>
                        <a:t>2017 Preliminary </a:t>
                      </a:r>
                      <a:r>
                        <a:rPr lang="en-US" sz="1600" u="none" strike="noStrike" dirty="0" smtClean="0">
                          <a:effectLst/>
                        </a:rPr>
                        <a:t>TME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149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1, 2018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Final APM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CY 2017 Preliminary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APM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600" i="1" dirty="0"/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baseline="0" dirty="0" smtClean="0">
                          <a:effectLst/>
                        </a:rPr>
                        <a:t> CY 2016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Prescription </a:t>
                      </a:r>
                      <a:r>
                        <a:rPr lang="en-US" sz="1600" i="0" u="none" strike="noStrike" kern="1200" dirty="0">
                          <a:effectLst/>
                        </a:rPr>
                        <a:t>Drug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Rebates</a:t>
                      </a:r>
                      <a:endParaRPr lang="en-US" sz="160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baseline="0" dirty="0" smtClean="0">
                          <a:effectLst/>
                        </a:rPr>
                        <a:t> CY 2017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Prescription Drug Rebates</a:t>
                      </a:r>
                      <a:endParaRPr lang="en-US" sz="160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29,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 2017 Hospital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832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July 13,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2017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9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</a:t>
                      </a:r>
                      <a:r>
                        <a:rPr lang="en-US" sz="1600" u="none" strike="noStrike" dirty="0">
                          <a:effectLst/>
                        </a:rPr>
                        <a:t>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68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4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400" b="1" dirty="0" smtClean="0">
                <a:solidFill>
                  <a:schemeClr val="tx2"/>
                </a:solidFill>
              </a:rPr>
              <a:t>Annual Premiums 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4400" b="1" dirty="0" smtClean="0">
                <a:solidFill>
                  <a:schemeClr val="tx2"/>
                </a:solidFill>
              </a:rPr>
              <a:t>Data Request</a:t>
            </a:r>
          </a:p>
        </p:txBody>
      </p:sp>
    </p:spTree>
    <p:extLst>
      <p:ext uri="{BB962C8B-B14F-4D97-AF65-F5344CB8AC3E}">
        <p14:creationId xmlns:p14="http://schemas.microsoft.com/office/powerpoint/2010/main" val="271215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The finalized Data Submission Manual and Reporting Workbook were emailed to payer representatives last week.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Materials are also available for download from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CHIA’s website at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  <a:hlinkClick r:id="rId3"/>
              </a:rPr>
              <a:t>http://www.chiamass.gov/information-for-data-submitters-premiums-data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  <a:hlinkClick r:id="rId3"/>
              </a:rPr>
              <a:t>/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15747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6825" y="228597"/>
            <a:ext cx="8629819" cy="5638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613149" y="3047997"/>
            <a:ext cx="3123445" cy="16960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9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15551</TotalTime>
  <Words>473</Words>
  <Application>Microsoft Macintosh PowerPoint</Application>
  <PresentationFormat>On-screen Show (4:3)</PresentationFormat>
  <Paragraphs>137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APCD Intake - Compliance </vt:lpstr>
      <vt:lpstr>APCD Intake - Changes for ACOs</vt:lpstr>
      <vt:lpstr>Housekeeping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795</cp:revision>
  <cp:lastPrinted>2018-02-13T18:17:28Z</cp:lastPrinted>
  <dcterms:created xsi:type="dcterms:W3CDTF">2014-02-09T20:57:02Z</dcterms:created>
  <dcterms:modified xsi:type="dcterms:W3CDTF">2018-03-20T18:52:24Z</dcterms:modified>
</cp:coreProperties>
</file>