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4" r:id="rId3"/>
    <p:sldId id="425" r:id="rId4"/>
    <p:sldId id="416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362" r:id="rId21"/>
    <p:sldId id="451" r:id="rId2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807" autoAdjust="0"/>
  </p:normalViewPr>
  <p:slideViewPr>
    <p:cSldViewPr snapToGrid="0" snapToObjects="1" showGuides="1">
      <p:cViewPr>
        <p:scale>
          <a:sx n="82" d="100"/>
          <a:sy n="82" d="100"/>
        </p:scale>
        <p:origin x="-300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39" d="100"/>
          <a:sy n="39" d="100"/>
        </p:scale>
        <p:origin x="-229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110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8E3DC8-8FF0-4AB2-9100-29BC4EC7CFFE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677EAD-1408-47BC-B908-61605944D15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097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11D11F-0AED-44DB-93EE-3177411BA717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0293E6-BF74-4590-9CF1-B4711D33DFC5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44C723-49F1-4534-890B-02C2CE5A32BC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8654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236B38-E5BB-40E7-B368-339410202908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A12FF5-50C8-4591-91A6-692854760B3F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8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740835-8394-46BB-8979-5FAFF19605ED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FB5371-BFEF-472C-AC5C-7E8A7B360430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600B3F-C641-47F9-91EE-F0858A089AC6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DB312C-FDEB-4916-8C88-919790D0896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C0A10-9AAD-49FC-875F-DAB01C4A4BA5}" type="datetimeFigureOut">
              <a:rPr lang="en-US"/>
              <a:pPr>
                <a:defRPr/>
              </a:pPr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4845-02BA-467C-9AB8-5912DEDA5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0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cavey@state.ma.u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hley.storms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docs/g/chia-ab/16-04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June 14,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1716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APCD Data Verification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916363"/>
          </a:xfrm>
        </p:spPr>
        <p:txBody>
          <a:bodyPr/>
          <a:lstStyle/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July 2016 Enrollment Trends will report membership from December 31, 2013 through March 31, 2016. </a:t>
            </a:r>
          </a:p>
          <a:p>
            <a:pPr algn="l" defTabSz="914400">
              <a:buFont typeface="Arial" charset="0"/>
              <a:buChar char="•"/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Data will be sourced from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September 2015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(already verified),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December 2015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and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March 2016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Member Eligibility files.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As always, payers will have the opportunity to review APCD-based enrollment counts prior to publication.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10D3DC-911A-4C7C-8D37-56E9024BCD17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APCD Data Verification: Main Report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12B028C-D2F8-4EE2-85B9-4F3E09217C9F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39813"/>
            <a:ext cx="7686675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2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161338" cy="3579813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altLang="en-US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For the first time, CHIA will release a membership Mapping Appendix to complement the main Enrollment Trends report.</a:t>
            </a:r>
          </a:p>
          <a:p>
            <a:pPr algn="l">
              <a:buFont typeface="Arial" charset="0"/>
              <a:buChar char="•"/>
            </a:pPr>
            <a:endParaRPr lang="en-US" altLang="en-US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altLang="en-US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Membership Mapping Appendix will illustrate geographic distribution of payers’ private commercial membership by county in December 2015 and change since December 2013.</a:t>
            </a:r>
          </a:p>
          <a:p>
            <a:pPr algn="l">
              <a:buFont typeface="Arial" charset="0"/>
              <a:buChar char="•"/>
            </a:pPr>
            <a:endParaRPr lang="en-US" altLang="en-US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altLang="en-US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MA APCD population only, sourced from September 2015 and December 2015 Member Eligibility submissions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2"/>
                </a:solidFill>
                <a:latin typeface="+mj-lt"/>
              </a:rPr>
              <a:t>APCD Data Verification: </a:t>
            </a: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Mapping Appendix</a:t>
            </a:r>
            <a:endParaRPr lang="en-US" dirty="0">
              <a:latin typeface="+mj-lt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39CC8C4-B3C6-4B64-B062-3172CB0B4255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APCD Data Verification: Mapping Appendix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11FFC20-3138-4F19-B631-EF220F348E84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7" r="20831" b="6664"/>
          <a:stretch>
            <a:fillRect/>
          </a:stretch>
        </p:blipFill>
        <p:spPr bwMode="auto">
          <a:xfrm>
            <a:off x="492125" y="1066800"/>
            <a:ext cx="7916863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14313" y="3927475"/>
            <a:ext cx="2570162" cy="1497013"/>
          </a:xfrm>
          <a:prstGeom prst="ellipse">
            <a:avLst/>
          </a:prstGeom>
          <a:noFill/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+mj-lt"/>
              </a:rPr>
              <a:t>APCD Data Verification: Expectations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039100" cy="3916363"/>
          </a:xfrm>
        </p:spPr>
        <p:txBody>
          <a:bodyPr/>
          <a:lstStyle/>
          <a:p>
            <a:pPr algn="l" defTabSz="9144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Please review data breakouts to ensure that counts and trends appear reasonable.</a:t>
            </a:r>
          </a:p>
          <a:p>
            <a:pPr marL="0" indent="0" algn="l" defTabSz="914400">
              <a:defRPr/>
            </a:pPr>
            <a:endParaRPr lang="en-US" dirty="0" smtClean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We are not requesting a detailed reconciliation of each data point.</a:t>
            </a:r>
          </a:p>
          <a:p>
            <a:pPr algn="l" defTabSz="914400">
              <a:buFont typeface="Arial" pitchFamily="34" charset="0"/>
              <a:buChar char="•"/>
              <a:defRPr/>
            </a:pPr>
            <a:endParaRPr lang="en-US" dirty="0">
              <a:solidFill>
                <a:srgbClr val="1F497D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algn="l" defTabSz="9144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Payer feedback on data quality/specifications is always welcome; however, responses received after 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Friday, July 8</a:t>
            </a:r>
            <a:r>
              <a:rPr lang="en-US" b="1" baseline="30000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</a:t>
            </a:r>
            <a:r>
              <a:rPr lang="en-US" b="1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1F497D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may not be fully incorporated into the July 2016 report.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11D1A7-7D83-469D-8170-5F9534E37327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C35EDEB-C7C0-4ADF-B876-5899FB877DA3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371600"/>
          <a:ext cx="7848600" cy="3206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752600"/>
                <a:gridCol w="1524000"/>
                <a:gridCol w="1524000"/>
                <a:gridCol w="1524000"/>
              </a:tblGrid>
              <a:tr h="4566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Mar. 2016</a:t>
                      </a:r>
                      <a:endParaRPr lang="en-US" sz="1600" b="1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Apr. 2016</a:t>
                      </a:r>
                      <a:endParaRPr lang="en-US" sz="1600" b="1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May 2016</a:t>
                      </a:r>
                      <a:endParaRPr lang="en-US" sz="1600" b="1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June 2016</a:t>
                      </a:r>
                      <a:endParaRPr lang="en-US" sz="1600" b="1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July 2016</a:t>
                      </a:r>
                      <a:endParaRPr lang="en-US" sz="1600" b="1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1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Work with individual payers to fix remaining </a:t>
                      </a:r>
                      <a:r>
                        <a:rPr lang="en-US" sz="1200" baseline="0" dirty="0" smtClean="0"/>
                        <a:t>reporting issues</a:t>
                      </a:r>
                      <a:r>
                        <a:rPr lang="en-US" sz="1200" dirty="0" smtClean="0"/>
                        <a:t>; validate new MA APCD fields for ongoing enrollment</a:t>
                      </a:r>
                      <a:r>
                        <a:rPr lang="en-US" sz="1200" baseline="0" dirty="0" smtClean="0"/>
                        <a:t> reporting</a:t>
                      </a:r>
                      <a:endParaRPr lang="en-US" sz="1200" dirty="0" smtClean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1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March 2016 </a:t>
                      </a:r>
                    </a:p>
                    <a:p>
                      <a:pPr algn="ctr"/>
                      <a:r>
                        <a:rPr lang="en-US" sz="1200" dirty="0" smtClean="0"/>
                        <a:t>MA APCD </a:t>
                      </a:r>
                    </a:p>
                    <a:p>
                      <a:pPr algn="ctr"/>
                      <a:r>
                        <a:rPr lang="en-US" sz="1200" dirty="0" smtClean="0"/>
                        <a:t>file submissions</a:t>
                      </a:r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1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Supplemental reporting due (requested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payers)</a:t>
                      </a:r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13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Payer  APCD data verification</a:t>
                      </a:r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296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687" marB="45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Medical Expenditure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23294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MET Data Verification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0299EFA-B6C7-4C9F-B933-0E5F7029ACEC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82296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We will soon ask you to verify Payer- and Patient-Paid Medical Expenditures for calendar year 2014</a:t>
            </a: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The verification workbook will follow the Enrollment Trends format</a:t>
            </a: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marL="342900" indent="-342900" algn="l" eaLnBrk="1" hangingPunct="1">
              <a:lnSpc>
                <a:spcPts val="3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It will ask you to verify data from either your APCD submissions or your Financial Control Total submissions</a:t>
            </a:r>
          </a:p>
          <a:p>
            <a:pPr algn="l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lnSpc>
                <a:spcPts val="3000"/>
              </a:lnSpc>
              <a:spcBef>
                <a:spcPct val="0"/>
              </a:spcBef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  <a:p>
            <a:pPr algn="l" eaLnBrk="1" hangingPunct="1">
              <a:lnSpc>
                <a:spcPts val="3000"/>
              </a:lnSpc>
              <a:spcBef>
                <a:spcPct val="0"/>
              </a:spcBef>
              <a:buFontTx/>
              <a:buNone/>
              <a:defRPr/>
            </a:pPr>
            <a:endParaRPr lang="en-US" altLang="en-US" dirty="0" smtClean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</a:rPr>
              <a:t>Contact Information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419600"/>
          </a:xfrm>
        </p:spPr>
        <p:txBody>
          <a:bodyPr/>
          <a:lstStyle/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Annual </a:t>
            </a:r>
            <a:r>
              <a:rPr lang="en-US" altLang="en-US" sz="1800" b="1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Premiums or Medical Expenditure Trends:</a:t>
            </a:r>
            <a:endParaRPr lang="en-US" altLang="en-US" sz="1800" b="1" dirty="0">
              <a:solidFill>
                <a:schemeClr val="tx2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</a:t>
            </a:r>
            <a:r>
              <a:rPr lang="en-US" altLang="en-US" sz="1800" u="sng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liaison</a:t>
            </a:r>
            <a:r>
              <a:rPr lang="en-US" altLang="en-US" sz="1800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and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Kevin </a:t>
            </a:r>
            <a:r>
              <a:rPr lang="en-US" altLang="en-US" sz="1800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McAvey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at </a:t>
            </a:r>
            <a:r>
              <a:rPr lang="en-US" altLang="en-US" sz="1800" dirty="0" smtClean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kevin.mcavey@state.ma.us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b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questions about Enrollment Trends:</a:t>
            </a: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Contact</a:t>
            </a:r>
            <a:r>
              <a:rPr lang="en-US" altLang="en-US" sz="1800" i="1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your </a:t>
            </a:r>
            <a:r>
              <a:rPr lang="en-US" altLang="en-US" sz="1800" u="sng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CHIA </a:t>
            </a:r>
            <a:r>
              <a:rPr lang="en-US" altLang="en-US" sz="1800" u="sng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liaison</a:t>
            </a:r>
            <a:r>
              <a:rPr lang="en-US" altLang="en-US" sz="1800" dirty="0" smtClean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and </a:t>
            </a:r>
            <a:r>
              <a:rPr lang="en-US" altLang="en-US" sz="1800" dirty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Ashley Storms at </a:t>
            </a:r>
            <a:r>
              <a:rPr lang="en-US" altLang="en-US" sz="1800" dirty="0">
                <a:solidFill>
                  <a:prstClr val="black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/>
              </a:rPr>
              <a:t>ashley.storms@state.ma.us</a:t>
            </a: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indent="0" algn="l" defTabSz="914400" eaLnBrk="1" hangingPunct="1">
              <a:spcBef>
                <a:spcPct val="0"/>
              </a:spcBef>
              <a:defRPr/>
            </a:pPr>
            <a:endParaRPr lang="en-US" altLang="en-US" sz="1800" b="1" dirty="0">
              <a:solidFill>
                <a:prstClr val="black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6B4E597-FEEE-4933-92F5-F6F06A7966BA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Version 5.0 Intake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TME/APM/RP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Request, Enrollment Trends and Medical Expenditure Trends 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12, 2016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9, 2016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Version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70857"/>
              </p:ext>
            </p:extLst>
          </p:nvPr>
        </p:nvGraphicFramePr>
        <p:xfrm>
          <a:off x="485415" y="1895492"/>
          <a:ext cx="7747360" cy="3475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449"/>
                <a:gridCol w="2576911"/>
              </a:tblGrid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Partners Propose Version 5 Updates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2015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 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Development/Testing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March/June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Testing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5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Version 5.0 Intake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APCD V5 carrier testing begins in July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Production data begins in August for July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resubmissions from Oct 2013 forward will need to be in V5 format beginning in 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Variance workbooks will be sent to carriers this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157149"/>
              </p:ext>
            </p:extLst>
          </p:nvPr>
        </p:nvGraphicFramePr>
        <p:xfrm>
          <a:off x="449263" y="874714"/>
          <a:ext cx="8039100" cy="4573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016"/>
                <a:gridCol w="4514850"/>
                <a:gridCol w="2071234"/>
              </a:tblGrid>
              <a:tr h="3982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 Type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Deadline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rowSpan="3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TME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CY 2014 Final TME - ZIP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code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records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May 2, 2016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CY 2015 Preliminary TME (+ IBNR factors) - ZIP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code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records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May 2, 2016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Physician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Group TME for both years</a:t>
                      </a:r>
                      <a:endParaRPr lang="en-US" sz="18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May 16,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2016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</a:tr>
              <a:tr h="398270">
                <a:tc row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APM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CY 2015 Preliminary APM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00B050"/>
                          </a:solidFill>
                        </a:rPr>
                        <a:t>(+ IBNR factors)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June 1, 2016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Final APM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15, 2016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vMerge="1">
                  <a:txBody>
                    <a:bodyPr/>
                    <a:lstStyle/>
                    <a:p>
                      <a:endParaRPr lang="en-US" sz="1800" baseline="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</a:t>
                      </a:r>
                      <a:r>
                        <a:rPr lang="en-US" sz="1800" baseline="0" dirty="0" smtClean="0"/>
                        <a:t> Supplemental APM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00B050"/>
                          </a:solidFill>
                        </a:rPr>
                        <a:t>(for payers reported global payments only)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15, 2016</a:t>
                      </a:r>
                      <a:endParaRPr lang="en-US" sz="1800" dirty="0"/>
                    </a:p>
                  </a:txBody>
                  <a:tcPr marT="45701" marB="45701"/>
                </a:tc>
              </a:tr>
              <a:tr h="398270">
                <a:tc row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RP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 Hospital</a:t>
                      </a:r>
                      <a:r>
                        <a:rPr lang="en-US" sz="1800" baseline="0" dirty="0" smtClean="0"/>
                        <a:t> Relative Price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</a:t>
                      </a:r>
                      <a:r>
                        <a:rPr lang="en-US" sz="1800" b="0" baseline="0" dirty="0" smtClean="0"/>
                        <a:t> 1, 2016</a:t>
                      </a:r>
                      <a:endParaRPr lang="en-US" sz="1800" b="0" dirty="0"/>
                    </a:p>
                  </a:txBody>
                  <a:tcPr marT="45701" marB="45701"/>
                </a:tc>
              </a:tr>
              <a:tr h="449083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Physician Group Relative</a:t>
                      </a:r>
                      <a:r>
                        <a:rPr lang="en-US" sz="1800" baseline="0" dirty="0" smtClean="0"/>
                        <a:t> Price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</a:t>
                      </a:r>
                      <a:r>
                        <a:rPr lang="en-US" sz="1800" b="0" baseline="0" dirty="0" smtClean="0"/>
                        <a:t> 1, 2016</a:t>
                      </a:r>
                      <a:endParaRPr lang="en-US" sz="1800" b="0" dirty="0"/>
                    </a:p>
                  </a:txBody>
                  <a:tcPr marT="45701" marB="45701"/>
                </a:tc>
              </a:tr>
              <a:tr h="454352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2015 Other Provider Relative</a:t>
                      </a:r>
                      <a:r>
                        <a:rPr lang="en-US" sz="1800" baseline="0" dirty="0" smtClean="0"/>
                        <a:t> Price</a:t>
                      </a:r>
                      <a:endParaRPr 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</a:t>
                      </a:r>
                      <a:r>
                        <a:rPr lang="en-US" sz="1800" b="0" baseline="0" dirty="0" smtClean="0"/>
                        <a:t> 1, 2016</a:t>
                      </a:r>
                      <a:endParaRPr lang="en-US" sz="1800" b="0" dirty="0"/>
                    </a:p>
                  </a:txBody>
                  <a:tcPr marT="45701" marB="45701"/>
                </a:tc>
              </a:tr>
            </a:tbl>
          </a:graphicData>
        </a:graphic>
      </p:graphicFrame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3" y="136525"/>
            <a:ext cx="8039100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Payer Data Filing Schedule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49262" y="5515927"/>
            <a:ext cx="6956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Calibri" pitchFamily="34" charset="0"/>
              </a:rPr>
              <a:t>For </a:t>
            </a:r>
            <a:r>
              <a:rPr lang="en-US" altLang="en-US" sz="1400" dirty="0">
                <a:solidFill>
                  <a:prstClr val="black"/>
                </a:solidFill>
                <a:latin typeface="Calibri" pitchFamily="34" charset="0"/>
              </a:rPr>
              <a:t>more information, please see </a:t>
            </a:r>
            <a:r>
              <a:rPr lang="en-US" altLang="en-US" sz="1400" i="1" dirty="0">
                <a:solidFill>
                  <a:prstClr val="black"/>
                </a:solidFill>
                <a:latin typeface="Calibri" pitchFamily="34" charset="0"/>
              </a:rPr>
              <a:t>Administrative Bulletin </a:t>
            </a:r>
            <a:r>
              <a:rPr lang="en-US" altLang="en-US" sz="1400" i="1" dirty="0" smtClean="0">
                <a:solidFill>
                  <a:prstClr val="black"/>
                </a:solidFill>
                <a:latin typeface="Calibri" pitchFamily="34" charset="0"/>
              </a:rPr>
              <a:t>16-04; </a:t>
            </a:r>
            <a:r>
              <a:rPr lang="en-US" altLang="en-US" sz="1400" i="1" dirty="0">
                <a:solidFill>
                  <a:prstClr val="black"/>
                </a:solidFill>
                <a:latin typeface="Calibri" pitchFamily="34" charset="0"/>
              </a:rPr>
              <a:t>957 CMR 2.00: Payer Data Reporting </a:t>
            </a:r>
            <a:r>
              <a:rPr lang="en-US" altLang="en-US" sz="1400" dirty="0">
                <a:solidFill>
                  <a:prstClr val="black"/>
                </a:solidFill>
                <a:latin typeface="Calibri" pitchFamily="34" charset="0"/>
              </a:rPr>
              <a:t>available at: </a:t>
            </a:r>
            <a:r>
              <a:rPr lang="en-US" altLang="en-US" sz="1400" dirty="0">
                <a:solidFill>
                  <a:prstClr val="black"/>
                </a:solidFill>
                <a:latin typeface="Calibri" pitchFamily="34" charset="0"/>
                <a:hlinkClick r:id="rId3"/>
              </a:rPr>
              <a:t>http://</a:t>
            </a:r>
            <a:r>
              <a:rPr lang="en-US" altLang="en-US" sz="1400" dirty="0" smtClean="0">
                <a:solidFill>
                  <a:prstClr val="black"/>
                </a:solidFill>
                <a:latin typeface="Calibri" pitchFamily="34" charset="0"/>
                <a:hlinkClick r:id="rId3"/>
              </a:rPr>
              <a:t>www.chiamass.gov/assets/docs/g/chia-ab/16-04.pdf</a:t>
            </a:r>
            <a:r>
              <a:rPr lang="en-US" altLang="en-US" sz="1400" dirty="0" smtClean="0">
                <a:solidFill>
                  <a:prstClr val="black"/>
                </a:solidFill>
                <a:latin typeface="Calibri" pitchFamily="34" charset="0"/>
              </a:rPr>
              <a:t>. </a:t>
            </a:r>
            <a:endParaRPr lang="en-US" altLang="en-US" sz="2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83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113" y="-17938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Annual Premiums Data Request, 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June 14</a:t>
            </a:r>
            <a:r>
              <a:rPr lang="en-US" sz="1600" baseline="300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th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/>
              </a:rPr>
              <a:t>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j-lt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14550" y="3041650"/>
            <a:ext cx="6400800" cy="10906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</a:p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cs typeface="Times New Roman"/>
              </a:rPr>
              <a:t>Kevin Meives  |  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  <a:cs typeface="Times New Roman"/>
              </a:rPr>
              <a:t>Senior Health System Policy Analyst</a:t>
            </a:r>
            <a:endParaRPr lang="en-US" sz="1600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06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22367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2016 Annual Premiums Data Request Update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91636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Thank you for submitting the 2016 Request</a:t>
            </a:r>
          </a:p>
          <a:p>
            <a:pPr algn="l">
              <a:buFont typeface="Arial" charset="0"/>
              <a:buChar char="•"/>
              <a:defRPr/>
            </a:pPr>
            <a:endParaRPr lang="en-US" altLang="en-US" sz="2200" dirty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Follow-up questions and resubmission requests were sent Tuesday, June 7</a:t>
            </a:r>
            <a:r>
              <a:rPr lang="en-US" altLang="en-US" sz="2200" baseline="300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th</a:t>
            </a: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indent="0" algn="l"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solidFill>
                  <a:schemeClr val="tx2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We will also follow-up in July for 2015 “3R” amounts</a:t>
            </a:r>
            <a:endParaRPr lang="en-US" altLang="en-US" sz="2200" u="sng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indent="0" algn="l">
              <a:defRPr/>
            </a:pPr>
            <a:endParaRPr lang="en-US" altLang="en-US" sz="2200" dirty="0" smtClean="0">
              <a:solidFill>
                <a:schemeClr val="tx2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2E5EFF5-FBE7-4221-9917-2519D2AB97E3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457200"/>
            <a:ext cx="8039100" cy="641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Timeline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0019B7C-797A-4279-A18E-327BE3133582}" type="slidenum">
              <a:rPr lang="en-US" altLang="en-US" sz="1000" smtClean="0">
                <a:solidFill>
                  <a:srgbClr val="FFFFFF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smtClean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447800"/>
          <a:ext cx="8229600" cy="369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139"/>
                <a:gridCol w="1107279"/>
                <a:gridCol w="1569690"/>
                <a:gridCol w="186599"/>
                <a:gridCol w="2562893"/>
              </a:tblGrid>
              <a:tr h="9012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June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July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August</a:t>
                      </a:r>
                      <a:r>
                        <a:rPr lang="en-US" sz="1800" b="1" baseline="0" dirty="0" smtClean="0"/>
                        <a:t> 2016</a:t>
                      </a:r>
                      <a:endParaRPr lang="en-US" sz="1800" b="1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55" marR="91455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50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Anomaly Identification &amp; Resolution</a:t>
                      </a: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50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Follow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-up for 2015 “3R” and MLR amounts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1231">
                <a:tc gridSpan="4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CHIA’s 2016 Annual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Report finalized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8" marR="91468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1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8586</TotalTime>
  <Words>758</Words>
  <Application>Microsoft Office PowerPoint</Application>
  <PresentationFormat>On-screen Show (4:3)</PresentationFormat>
  <Paragraphs>192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FINALPowerPointTEMPLATE</vt:lpstr>
      <vt:lpstr>PowerPoint Presentation</vt:lpstr>
      <vt:lpstr>Agenda</vt:lpstr>
      <vt:lpstr>Intake Version 5.0</vt:lpstr>
      <vt:lpstr>APCD Version 5.0 Intake </vt:lpstr>
      <vt:lpstr>Payer Data Filing Schedule</vt:lpstr>
      <vt:lpstr>PowerPoint Presentation</vt:lpstr>
      <vt:lpstr>PowerPoint Presentation</vt:lpstr>
      <vt:lpstr>2016 Annual Premiums Data Request Update</vt:lpstr>
      <vt:lpstr>Timeline</vt:lpstr>
      <vt:lpstr>PowerPoint Presentation</vt:lpstr>
      <vt:lpstr>APCD Data Verification</vt:lpstr>
      <vt:lpstr>APCD Data Verification: Main Report</vt:lpstr>
      <vt:lpstr>APCD Data Verification: Mapping Appendix</vt:lpstr>
      <vt:lpstr>APCD Data Verification: Mapping Appendix</vt:lpstr>
      <vt:lpstr>APCD Data Verification: Expectations</vt:lpstr>
      <vt:lpstr>Timeline</vt:lpstr>
      <vt:lpstr>PowerPoint Presentation</vt:lpstr>
      <vt:lpstr>MET Data Verification</vt:lpstr>
      <vt:lpstr>Contact Information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561</cp:revision>
  <cp:lastPrinted>2016-06-14T12:26:51Z</cp:lastPrinted>
  <dcterms:created xsi:type="dcterms:W3CDTF">2014-02-09T20:57:02Z</dcterms:created>
  <dcterms:modified xsi:type="dcterms:W3CDTF">2016-06-17T14:00:11Z</dcterms:modified>
</cp:coreProperties>
</file>