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55" r:id="rId2"/>
  </p:sldMasterIdLst>
  <p:notesMasterIdLst>
    <p:notesMasterId r:id="rId28"/>
  </p:notesMasterIdLst>
  <p:handoutMasterIdLst>
    <p:handoutMasterId r:id="rId29"/>
  </p:handoutMasterIdLst>
  <p:sldIdLst>
    <p:sldId id="256" r:id="rId3"/>
    <p:sldId id="414" r:id="rId4"/>
    <p:sldId id="416" r:id="rId5"/>
    <p:sldId id="425" r:id="rId6"/>
    <p:sldId id="427" r:id="rId7"/>
    <p:sldId id="429" r:id="rId8"/>
    <p:sldId id="430" r:id="rId9"/>
    <p:sldId id="426" r:id="rId10"/>
    <p:sldId id="428" r:id="rId11"/>
    <p:sldId id="431" r:id="rId12"/>
    <p:sldId id="432" r:id="rId13"/>
    <p:sldId id="433" r:id="rId14"/>
    <p:sldId id="434" r:id="rId15"/>
    <p:sldId id="435" r:id="rId16"/>
    <p:sldId id="436" r:id="rId17"/>
    <p:sldId id="437" r:id="rId18"/>
    <p:sldId id="438" r:id="rId19"/>
    <p:sldId id="439" r:id="rId20"/>
    <p:sldId id="440" r:id="rId21"/>
    <p:sldId id="441" r:id="rId22"/>
    <p:sldId id="442" r:id="rId23"/>
    <p:sldId id="443" r:id="rId24"/>
    <p:sldId id="444" r:id="rId25"/>
    <p:sldId id="362" r:id="rId26"/>
    <p:sldId id="389" r:id="rId27"/>
  </p:sldIdLst>
  <p:sldSz cx="9144000" cy="6858000" type="screen4x3"/>
  <p:notesSz cx="7010400" cy="9296400"/>
  <p:defaultTextStyle>
    <a:defPPr>
      <a:defRPr lang="en-US"/>
    </a:defPPr>
    <a:lvl1pPr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5pPr>
    <a:lvl6pPr marL="2286000" algn="l" defTabSz="914400" rtl="0" eaLnBrk="1" latinLnBrk="0" hangingPunct="1">
      <a:defRPr sz="2400" kern="1200">
        <a:solidFill>
          <a:schemeClr val="tx1"/>
        </a:solidFill>
        <a:latin typeface="Calibri" pitchFamily="34" charset="0"/>
        <a:ea typeface="ＭＳ Ｐゴシック" charset="-128"/>
        <a:cs typeface="+mn-cs"/>
      </a:defRPr>
    </a:lvl6pPr>
    <a:lvl7pPr marL="2743200" algn="l" defTabSz="914400" rtl="0" eaLnBrk="1" latinLnBrk="0" hangingPunct="1">
      <a:defRPr sz="2400" kern="1200">
        <a:solidFill>
          <a:schemeClr val="tx1"/>
        </a:solidFill>
        <a:latin typeface="Calibri" pitchFamily="34" charset="0"/>
        <a:ea typeface="ＭＳ Ｐゴシック" charset="-128"/>
        <a:cs typeface="+mn-cs"/>
      </a:defRPr>
    </a:lvl7pPr>
    <a:lvl8pPr marL="3200400" algn="l" defTabSz="914400" rtl="0" eaLnBrk="1" latinLnBrk="0" hangingPunct="1">
      <a:defRPr sz="2400" kern="1200">
        <a:solidFill>
          <a:schemeClr val="tx1"/>
        </a:solidFill>
        <a:latin typeface="Calibri" pitchFamily="34" charset="0"/>
        <a:ea typeface="ＭＳ Ｐゴシック" charset="-128"/>
        <a:cs typeface="+mn-cs"/>
      </a:defRPr>
    </a:lvl8pPr>
    <a:lvl9pPr marL="3657600" algn="l" defTabSz="914400" rtl="0" eaLnBrk="1" latinLnBrk="0" hangingPunct="1">
      <a:defRPr sz="2400" kern="1200">
        <a:solidFill>
          <a:schemeClr val="tx1"/>
        </a:solidFill>
        <a:latin typeface="Calibri" pitchFamily="34" charset="0"/>
        <a:ea typeface="ＭＳ Ｐゴシック" charset="-128"/>
        <a:cs typeface="+mn-cs"/>
      </a:defRPr>
    </a:lvl9pPr>
  </p:defaultTextStyle>
  <p:extLst>
    <p:ext uri="{EFAFB233-063F-42B5-8137-9DF3F51BA10A}">
      <p15:sldGuideLst xmlns="" xmlns:p15="http://schemas.microsoft.com/office/powerpoint/2012/main">
        <p15:guide id="1" orient="horz" pos="973">
          <p15:clr>
            <a:srgbClr val="A4A3A4"/>
          </p15:clr>
        </p15:guide>
        <p15:guide id="2" pos="3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73398" autoAdjust="0"/>
  </p:normalViewPr>
  <p:slideViewPr>
    <p:cSldViewPr snapToGrid="0" snapToObjects="1" showGuides="1">
      <p:cViewPr>
        <p:scale>
          <a:sx n="82" d="100"/>
          <a:sy n="82" d="100"/>
        </p:scale>
        <p:origin x="-2760" y="-88"/>
      </p:cViewPr>
      <p:guideLst>
        <p:guide orient="horz" pos="973"/>
        <p:guide pos="33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printerSettings" Target="printerSettings/printerSettings1.bin"/><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7C334750-2352-4B2E-BA89-7D4D92F6063F}" type="datetimeFigureOut">
              <a:rPr lang="en-US" altLang="en-US"/>
              <a:pPr/>
              <a:t>12/8/15</a:t>
            </a:fld>
            <a:endParaRPr lang="en-US" alt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3161" tIns="46581" rIns="93161" bIns="46581" rtlCol="0" anchor="b"/>
          <a:lstStyle>
            <a:lvl1pPr algn="l">
              <a:defRPr sz="1200">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07923F82-0C55-4A82-ADB7-C020DF7AEF21}" type="slidenum">
              <a:rPr lang="en-US" altLang="en-US"/>
              <a:pPr/>
              <a:t>‹#›</a:t>
            </a:fld>
            <a:endParaRPr lang="en-US" altLang="en-US"/>
          </a:p>
        </p:txBody>
      </p:sp>
    </p:spTree>
    <p:extLst>
      <p:ext uri="{BB962C8B-B14F-4D97-AF65-F5344CB8AC3E}">
        <p14:creationId xmlns:p14="http://schemas.microsoft.com/office/powerpoint/2010/main" val="2404603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pitchFamily="34" charset="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CEFC4FF3-F2B4-4986-85D7-E6C0D0EDDD3C}" type="datetimeFigureOut">
              <a:rPr lang="en-US" altLang="en-US"/>
              <a:pPr/>
              <a:t>12/8/15</a:t>
            </a:fld>
            <a:endParaRPr lang="en-US" alt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1" tIns="46581" rIns="93161" bIns="46581" rtlCol="0" anchor="ctr"/>
          <a:lstStyle/>
          <a:p>
            <a:pPr lvl="0"/>
            <a:endParaRPr lang="en-US" noProof="0" smtClean="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1" tIns="46581" rIns="93161" bIns="46581"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61" tIns="46581" rIns="93161" bIns="46581" rtlCol="0" anchor="b"/>
          <a:lstStyle>
            <a:lvl1pPr algn="l">
              <a:defRPr sz="1200">
                <a:latin typeface="Calibri" pitchFamily="34" charset="0"/>
                <a:ea typeface="ＭＳ Ｐゴシック" charset="-128"/>
                <a:cs typeface="+mn-cs"/>
              </a:defRPr>
            </a:lvl1pPr>
          </a:lstStyle>
          <a:p>
            <a:pPr>
              <a:defRPr/>
            </a:pPr>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C633E6E6-89C7-4DE2-8571-13BA2D2041F3}" type="slidenum">
              <a:rPr lang="en-US" altLang="en-US"/>
              <a:pPr/>
              <a:t>‹#›</a:t>
            </a:fld>
            <a:endParaRPr lang="en-US" altLang="en-US"/>
          </a:p>
        </p:txBody>
      </p:sp>
    </p:spTree>
    <p:extLst>
      <p:ext uri="{BB962C8B-B14F-4D97-AF65-F5344CB8AC3E}">
        <p14:creationId xmlns:p14="http://schemas.microsoft.com/office/powerpoint/2010/main" val="1195750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ea typeface="ＭＳ Ｐゴシック"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charset="-128"/>
              </a:defRPr>
            </a:lvl1pPr>
            <a:lvl2pPr marL="756932" indent="-291127" eaLnBrk="0" hangingPunct="0">
              <a:defRPr sz="2400">
                <a:solidFill>
                  <a:schemeClr val="tx1"/>
                </a:solidFill>
                <a:latin typeface="Calibri" pitchFamily="34" charset="0"/>
                <a:ea typeface="ＭＳ Ｐゴシック" charset="-128"/>
              </a:defRPr>
            </a:lvl2pPr>
            <a:lvl3pPr marL="1164511" indent="-232902" eaLnBrk="0" hangingPunct="0">
              <a:defRPr sz="2400">
                <a:solidFill>
                  <a:schemeClr val="tx1"/>
                </a:solidFill>
                <a:latin typeface="Calibri" pitchFamily="34" charset="0"/>
                <a:ea typeface="ＭＳ Ｐゴシック" charset="-128"/>
              </a:defRPr>
            </a:lvl3pPr>
            <a:lvl4pPr marL="1630315" indent="-232902" eaLnBrk="0" hangingPunct="0">
              <a:defRPr sz="2400">
                <a:solidFill>
                  <a:schemeClr val="tx1"/>
                </a:solidFill>
                <a:latin typeface="Calibri" pitchFamily="34" charset="0"/>
                <a:ea typeface="ＭＳ Ｐゴシック" charset="-128"/>
              </a:defRPr>
            </a:lvl4pPr>
            <a:lvl5pPr marL="2096119" indent="-232902" eaLnBrk="0" hangingPunct="0">
              <a:defRPr sz="2400">
                <a:solidFill>
                  <a:schemeClr val="tx1"/>
                </a:solidFill>
                <a:latin typeface="Calibri" pitchFamily="34" charset="0"/>
                <a:ea typeface="ＭＳ Ｐゴシック" charset="-128"/>
              </a:defRPr>
            </a:lvl5pPr>
            <a:lvl6pPr marL="2561924"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6pPr>
            <a:lvl7pPr marL="302772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7pPr>
            <a:lvl8pPr marL="3493532"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8pPr>
            <a:lvl9pPr marL="395933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hangingPunct="1"/>
            <a:fld id="{F4311CE4-E988-47FC-95D4-86132A681C2E}" type="slidenum">
              <a:rPr lang="en-US" altLang="en-US" sz="1200"/>
              <a:pPr eaLnBrk="1" hangingPunct="1"/>
              <a:t>1</a:t>
            </a:fld>
            <a:endParaRPr lang="en-US" altLang="en-US" sz="1200" dirty="0"/>
          </a:p>
        </p:txBody>
      </p:sp>
    </p:spTree>
    <p:extLst>
      <p:ext uri="{BB962C8B-B14F-4D97-AF65-F5344CB8AC3E}">
        <p14:creationId xmlns:p14="http://schemas.microsoft.com/office/powerpoint/2010/main" val="954369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itchFamily="34" charset="-128"/>
            </a:endParaRP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449" indent="-289562" eaLnBrk="0" hangingPunct="0">
              <a:spcBef>
                <a:spcPct val="30000"/>
              </a:spcBef>
              <a:defRPr sz="1200">
                <a:solidFill>
                  <a:schemeClr val="tx1"/>
                </a:solidFill>
                <a:latin typeface="Calibri" pitchFamily="34" charset="0"/>
              </a:defRPr>
            </a:lvl2pPr>
            <a:lvl3pPr marL="1163100" indent="-231326" eaLnBrk="0" hangingPunct="0">
              <a:spcBef>
                <a:spcPct val="30000"/>
              </a:spcBef>
              <a:defRPr sz="1200">
                <a:solidFill>
                  <a:schemeClr val="tx1"/>
                </a:solidFill>
                <a:latin typeface="Calibri" pitchFamily="34" charset="0"/>
              </a:defRPr>
            </a:lvl3pPr>
            <a:lvl4pPr marL="1628987" indent="-231326" eaLnBrk="0" hangingPunct="0">
              <a:spcBef>
                <a:spcPct val="30000"/>
              </a:spcBef>
              <a:defRPr sz="1200">
                <a:solidFill>
                  <a:schemeClr val="tx1"/>
                </a:solidFill>
                <a:latin typeface="Calibri" pitchFamily="34" charset="0"/>
              </a:defRPr>
            </a:lvl4pPr>
            <a:lvl5pPr marL="2094873" indent="-231326" eaLnBrk="0" hangingPunct="0">
              <a:spcBef>
                <a:spcPct val="30000"/>
              </a:spcBef>
              <a:defRPr sz="1200">
                <a:solidFill>
                  <a:schemeClr val="tx1"/>
                </a:solidFill>
                <a:latin typeface="Calibri" pitchFamily="34" charset="0"/>
              </a:defRPr>
            </a:lvl5pPr>
            <a:lvl6pPr marL="2560760" indent="-231326" eaLnBrk="0" fontAlgn="base" hangingPunct="0">
              <a:spcBef>
                <a:spcPct val="30000"/>
              </a:spcBef>
              <a:spcAft>
                <a:spcPct val="0"/>
              </a:spcAft>
              <a:defRPr sz="1200">
                <a:solidFill>
                  <a:schemeClr val="tx1"/>
                </a:solidFill>
                <a:latin typeface="Calibri" pitchFamily="34" charset="0"/>
              </a:defRPr>
            </a:lvl6pPr>
            <a:lvl7pPr marL="3026647" indent="-231326" eaLnBrk="0" fontAlgn="base" hangingPunct="0">
              <a:spcBef>
                <a:spcPct val="30000"/>
              </a:spcBef>
              <a:spcAft>
                <a:spcPct val="0"/>
              </a:spcAft>
              <a:defRPr sz="1200">
                <a:solidFill>
                  <a:schemeClr val="tx1"/>
                </a:solidFill>
                <a:latin typeface="Calibri" pitchFamily="34" charset="0"/>
              </a:defRPr>
            </a:lvl7pPr>
            <a:lvl8pPr marL="3492534" indent="-231326" eaLnBrk="0" fontAlgn="base" hangingPunct="0">
              <a:spcBef>
                <a:spcPct val="30000"/>
              </a:spcBef>
              <a:spcAft>
                <a:spcPct val="0"/>
              </a:spcAft>
              <a:defRPr sz="1200">
                <a:solidFill>
                  <a:schemeClr val="tx1"/>
                </a:solidFill>
                <a:latin typeface="Calibri" pitchFamily="34" charset="0"/>
              </a:defRPr>
            </a:lvl8pPr>
            <a:lvl9pPr marL="3958421" indent="-231326"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726DF40-2275-46F0-B475-3DA0847E86A9}" type="slidenum">
              <a:rPr lang="en-US" altLang="en-US">
                <a:solidFill>
                  <a:prstClr val="black"/>
                </a:solidFill>
                <a:ea typeface="ＭＳ Ｐゴシック" pitchFamily="34" charset="-128"/>
              </a:rPr>
              <a:pPr eaLnBrk="1" hangingPunct="1">
                <a:spcBef>
                  <a:spcPct val="0"/>
                </a:spcBef>
              </a:pPr>
              <a:t>10</a:t>
            </a:fld>
            <a:endParaRPr lang="en-US" altLang="en-US">
              <a:solidFill>
                <a:prstClr val="black"/>
              </a:solidFill>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11</a:t>
            </a:fld>
            <a:endParaRPr lang="en-US" altLang="en-US"/>
          </a:p>
        </p:txBody>
      </p:sp>
    </p:spTree>
    <p:extLst>
      <p:ext uri="{BB962C8B-B14F-4D97-AF65-F5344CB8AC3E}">
        <p14:creationId xmlns:p14="http://schemas.microsoft.com/office/powerpoint/2010/main" val="2743792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D181657-5D6E-42B5-939C-F32154F919DF}" type="slidenum">
              <a:rPr lang="en-US" altLang="en-US">
                <a:solidFill>
                  <a:prstClr val="black"/>
                </a:solidFill>
              </a:rPr>
              <a:pPr eaLnBrk="1" hangingPunct="1">
                <a:spcBef>
                  <a:spcPct val="0"/>
                </a:spcBef>
              </a:pPr>
              <a:t>12</a:t>
            </a:fld>
            <a:endParaRPr lang="en-US" alt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3D3656C-EBA5-4F9C-8319-7560F5A70D1F}" type="slidenum">
              <a:rPr lang="en-US" altLang="en-US">
                <a:solidFill>
                  <a:prstClr val="black"/>
                </a:solidFill>
              </a:rPr>
              <a:pPr eaLnBrk="1" hangingPunct="1">
                <a:spcBef>
                  <a:spcPct val="0"/>
                </a:spcBef>
              </a:pPr>
              <a:t>13</a:t>
            </a:fld>
            <a:endParaRPr lang="en-US" altLang="en-US">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21B0C63-D7B0-473E-A550-798BFC5BB401}" type="slidenum">
              <a:rPr lang="en-US" altLang="en-US">
                <a:solidFill>
                  <a:prstClr val="black"/>
                </a:solidFill>
              </a:rPr>
              <a:pPr eaLnBrk="1" hangingPunct="1">
                <a:spcBef>
                  <a:spcPct val="0"/>
                </a:spcBef>
              </a:pPr>
              <a:t>14</a:t>
            </a:fld>
            <a:endParaRPr lang="en-US" altLang="en-US">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C8276712-D5D5-4456-BCCA-BB6D574583E8}" type="slidenum">
              <a:rPr lang="en-US" altLang="en-US">
                <a:solidFill>
                  <a:prstClr val="black"/>
                </a:solidFill>
              </a:rPr>
              <a:pPr eaLnBrk="1" hangingPunct="1">
                <a:spcBef>
                  <a:spcPct val="0"/>
                </a:spcBef>
              </a:pPr>
              <a:t>15</a:t>
            </a:fld>
            <a:endParaRPr lang="en-US" altLang="en-US">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931A36EB-A22D-4534-9160-6520405DB576}" type="slidenum">
              <a:rPr lang="en-US" altLang="en-US">
                <a:solidFill>
                  <a:prstClr val="black"/>
                </a:solidFill>
              </a:rPr>
              <a:pPr eaLnBrk="1" hangingPunct="1">
                <a:spcBef>
                  <a:spcPct val="0"/>
                </a:spcBef>
              </a:pPr>
              <a:t>16</a:t>
            </a:fld>
            <a:endParaRPr lang="en-US" altLang="en-US">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17</a:t>
            </a:fld>
            <a:endParaRPr lang="en-US" altLang="en-US"/>
          </a:p>
        </p:txBody>
      </p:sp>
    </p:spTree>
    <p:extLst>
      <p:ext uri="{BB962C8B-B14F-4D97-AF65-F5344CB8AC3E}">
        <p14:creationId xmlns:p14="http://schemas.microsoft.com/office/powerpoint/2010/main" val="27797353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C3C5819-12A8-4DA5-BC0F-4B0EB1F7B02C}" type="slidenum">
              <a:rPr lang="en-US" altLang="en-US">
                <a:solidFill>
                  <a:prstClr val="black"/>
                </a:solidFill>
              </a:rPr>
              <a:pPr eaLnBrk="1" hangingPunct="1">
                <a:spcBef>
                  <a:spcPct val="0"/>
                </a:spcBef>
              </a:pPr>
              <a:t>18</a:t>
            </a:fld>
            <a:endParaRPr lang="en-US" altLang="en-US">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83269FA-5268-48A6-8B2C-484194041E31}" type="slidenum">
              <a:rPr lang="en-US" altLang="en-US">
                <a:solidFill>
                  <a:prstClr val="black"/>
                </a:solidFill>
              </a:rPr>
              <a:pPr eaLnBrk="1" hangingPunct="1">
                <a:spcBef>
                  <a:spcPct val="0"/>
                </a:spcBef>
              </a:pPr>
              <a:t>19</a:t>
            </a:fld>
            <a:endParaRPr lang="en-US"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a:t>
            </a:fld>
            <a:endParaRPr lang="en-US" altLang="en-US"/>
          </a:p>
        </p:txBody>
      </p:sp>
    </p:spTree>
    <p:extLst>
      <p:ext uri="{BB962C8B-B14F-4D97-AF65-F5344CB8AC3E}">
        <p14:creationId xmlns:p14="http://schemas.microsoft.com/office/powerpoint/2010/main" val="14964528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E27DBE2-5B86-4632-AE6B-3FEF5D7EFF5D}" type="slidenum">
              <a:rPr lang="en-US" altLang="en-US">
                <a:solidFill>
                  <a:prstClr val="black"/>
                </a:solidFill>
              </a:rPr>
              <a:pPr eaLnBrk="1" hangingPunct="1">
                <a:spcBef>
                  <a:spcPct val="0"/>
                </a:spcBef>
              </a:pPr>
              <a:t>20</a:t>
            </a:fld>
            <a:endParaRPr lang="en-US" altLang="en-US">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4C58710-5914-4ED7-B471-0AE17354853E}" type="slidenum">
              <a:rPr lang="en-US" altLang="en-US">
                <a:solidFill>
                  <a:prstClr val="black"/>
                </a:solidFill>
              </a:rPr>
              <a:pPr eaLnBrk="1" hangingPunct="1">
                <a:spcBef>
                  <a:spcPct val="0"/>
                </a:spcBef>
              </a:pPr>
              <a:t>21</a:t>
            </a:fld>
            <a:endParaRPr lang="en-US" altLang="en-US">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8934BE0-8E70-4EC3-B071-CAE22A9BFC1C}" type="slidenum">
              <a:rPr lang="en-US" altLang="en-US">
                <a:solidFill>
                  <a:prstClr val="black"/>
                </a:solidFill>
              </a:rPr>
              <a:pPr eaLnBrk="1" hangingPunct="1">
                <a:spcBef>
                  <a:spcPct val="0"/>
                </a:spcBef>
              </a:pPr>
              <a:t>22</a:t>
            </a:fld>
            <a:endParaRPr lang="en-US" altLang="en-US">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AEBC900-182E-4C09-9D6E-748134541B5A}" type="slidenum">
              <a:rPr lang="en-US" altLang="en-US">
                <a:solidFill>
                  <a:prstClr val="black"/>
                </a:solidFill>
              </a:rPr>
              <a:pPr eaLnBrk="1" hangingPunct="1">
                <a:spcBef>
                  <a:spcPct val="0"/>
                </a:spcBef>
              </a:pPr>
              <a:t>23</a:t>
            </a:fld>
            <a:endParaRPr lang="en-US" altLang="en-US">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24</a:t>
            </a:fld>
            <a:endParaRPr lang="en-US" altLang="en-US"/>
          </a:p>
        </p:txBody>
      </p:sp>
    </p:spTree>
    <p:extLst>
      <p:ext uri="{BB962C8B-B14F-4D97-AF65-F5344CB8AC3E}">
        <p14:creationId xmlns:p14="http://schemas.microsoft.com/office/powerpoint/2010/main" val="5515859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25</a:t>
            </a:fld>
            <a:endParaRPr lang="en-US" altLang="en-US"/>
          </a:p>
        </p:txBody>
      </p:sp>
    </p:spTree>
    <p:extLst>
      <p:ext uri="{BB962C8B-B14F-4D97-AF65-F5344CB8AC3E}">
        <p14:creationId xmlns:p14="http://schemas.microsoft.com/office/powerpoint/2010/main" val="1860381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3</a:t>
            </a:fld>
            <a:endParaRPr lang="en-US" altLang="en-US"/>
          </a:p>
        </p:txBody>
      </p:sp>
    </p:spTree>
    <p:extLst>
      <p:ext uri="{BB962C8B-B14F-4D97-AF65-F5344CB8AC3E}">
        <p14:creationId xmlns:p14="http://schemas.microsoft.com/office/powerpoint/2010/main" val="2044751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4</a:t>
            </a:fld>
            <a:endParaRPr lang="en-US" altLang="en-US"/>
          </a:p>
        </p:txBody>
      </p:sp>
    </p:spTree>
    <p:extLst>
      <p:ext uri="{BB962C8B-B14F-4D97-AF65-F5344CB8AC3E}">
        <p14:creationId xmlns:p14="http://schemas.microsoft.com/office/powerpoint/2010/main" val="2711756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5</a:t>
            </a:fld>
            <a:endParaRPr lang="en-US" altLang="en-US"/>
          </a:p>
        </p:txBody>
      </p:sp>
    </p:spTree>
    <p:extLst>
      <p:ext uri="{BB962C8B-B14F-4D97-AF65-F5344CB8AC3E}">
        <p14:creationId xmlns:p14="http://schemas.microsoft.com/office/powerpoint/2010/main" val="1547704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6</a:t>
            </a:fld>
            <a:endParaRPr lang="en-US" altLang="en-US"/>
          </a:p>
        </p:txBody>
      </p:sp>
    </p:spTree>
    <p:extLst>
      <p:ext uri="{BB962C8B-B14F-4D97-AF65-F5344CB8AC3E}">
        <p14:creationId xmlns:p14="http://schemas.microsoft.com/office/powerpoint/2010/main" val="2432461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7</a:t>
            </a:fld>
            <a:endParaRPr lang="en-US" altLang="en-US"/>
          </a:p>
        </p:txBody>
      </p:sp>
    </p:spTree>
    <p:extLst>
      <p:ext uri="{BB962C8B-B14F-4D97-AF65-F5344CB8AC3E}">
        <p14:creationId xmlns:p14="http://schemas.microsoft.com/office/powerpoint/2010/main" val="1366854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8</a:t>
            </a:fld>
            <a:endParaRPr lang="en-US" altLang="en-US"/>
          </a:p>
        </p:txBody>
      </p:sp>
    </p:spTree>
    <p:extLst>
      <p:ext uri="{BB962C8B-B14F-4D97-AF65-F5344CB8AC3E}">
        <p14:creationId xmlns:p14="http://schemas.microsoft.com/office/powerpoint/2010/main" val="2594363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9</a:t>
            </a:fld>
            <a:endParaRPr lang="en-US" altLang="en-US"/>
          </a:p>
        </p:txBody>
      </p:sp>
    </p:spTree>
    <p:extLst>
      <p:ext uri="{BB962C8B-B14F-4D97-AF65-F5344CB8AC3E}">
        <p14:creationId xmlns:p14="http://schemas.microsoft.com/office/powerpoint/2010/main" val="775918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and Content Layout A">
    <p:spTree>
      <p:nvGrpSpPr>
        <p:cNvPr id="1" name=""/>
        <p:cNvGrpSpPr/>
        <p:nvPr/>
      </p:nvGrpSpPr>
      <p:grpSpPr>
        <a:xfrm>
          <a:off x="0" y="0"/>
          <a:ext cx="0" cy="0"/>
          <a:chOff x="0" y="0"/>
          <a:chExt cx="0" cy="0"/>
        </a:xfrm>
      </p:grpSpPr>
      <p:sp>
        <p:nvSpPr>
          <p:cNvPr id="3" name="Text Placeholder 2"/>
          <p:cNvSpPr>
            <a:spLocks noGrp="1"/>
          </p:cNvSpPr>
          <p:nvPr>
            <p:ph idx="1"/>
          </p:nvPr>
        </p:nvSpPr>
        <p:spPr>
          <a:xfrm>
            <a:off x="449263" y="1646114"/>
            <a:ext cx="8039100"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5"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4" name="Footer Placeholder 3"/>
          <p:cNvSpPr>
            <a:spLocks noGrp="1"/>
          </p:cNvSpPr>
          <p:nvPr>
            <p:ph type="ftr" sz="quarter" idx="10"/>
          </p:nvPr>
        </p:nvSpPr>
        <p:spPr/>
        <p:txBody>
          <a:bodyPr/>
          <a:lstStyle>
            <a:lvl1pPr algn="ctr">
              <a:defRPr smtClean="0"/>
            </a:lvl1pPr>
          </a:lstStyle>
          <a:p>
            <a:pPr algn="l">
              <a:defRPr/>
            </a:pPr>
            <a:r>
              <a:rPr lang="en-US"/>
              <a:t>Title  |  Name, Position Title  |  Date     </a:t>
            </a:r>
          </a:p>
          <a:p>
            <a:pPr>
              <a:defRPr/>
            </a:pPr>
            <a:endParaRPr lang="en-US"/>
          </a:p>
        </p:txBody>
      </p:sp>
      <p:sp>
        <p:nvSpPr>
          <p:cNvPr id="6" name="Slide Number Placeholder 5"/>
          <p:cNvSpPr>
            <a:spLocks noGrp="1"/>
          </p:cNvSpPr>
          <p:nvPr>
            <p:ph type="sldNum" sz="quarter" idx="11"/>
          </p:nvPr>
        </p:nvSpPr>
        <p:spPr/>
        <p:txBody>
          <a:bodyPr/>
          <a:lstStyle>
            <a:lvl1pPr>
              <a:defRPr/>
            </a:lvl1pPr>
          </a:lstStyle>
          <a:p>
            <a:fld id="{FCD77F8D-BCE2-4DEF-A10E-9452B17B910D}" type="slidenum">
              <a:rPr lang="en-US" altLang="en-US"/>
              <a:pPr/>
              <a:t>‹#›</a:t>
            </a:fld>
            <a:endParaRPr lang="en-US" altLang="en-US"/>
          </a:p>
        </p:txBody>
      </p:sp>
    </p:spTree>
    <p:extLst>
      <p:ext uri="{BB962C8B-B14F-4D97-AF65-F5344CB8AC3E}">
        <p14:creationId xmlns:p14="http://schemas.microsoft.com/office/powerpoint/2010/main" val="3506765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14445BB-572D-4E47-BC24-B33D5527146C}" type="datetimeFigureOut">
              <a:rPr lang="en-US">
                <a:solidFill>
                  <a:prstClr val="black">
                    <a:tint val="75000"/>
                  </a:prstClr>
                </a:solidFill>
              </a:rPr>
              <a:pPr>
                <a:defRPr/>
              </a:pPr>
              <a:t>12/8/15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08E8EAA-AC81-4690-A511-33F5DF21B4E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9334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A817E8E-829A-47D4-8BC9-67B79069B4C1}" type="datetimeFigureOut">
              <a:rPr lang="en-US">
                <a:solidFill>
                  <a:prstClr val="black">
                    <a:tint val="75000"/>
                  </a:prstClr>
                </a:solidFill>
              </a:rPr>
              <a:pPr>
                <a:defRPr/>
              </a:pPr>
              <a:t>12/8/15</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DCD2759B-CEEB-420F-896E-7EF77657DB8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94677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977E59C-6483-451D-8A15-0BD503F42BF9}" type="datetimeFigureOut">
              <a:rPr lang="en-US">
                <a:solidFill>
                  <a:prstClr val="black">
                    <a:tint val="75000"/>
                  </a:prstClr>
                </a:solidFill>
              </a:rPr>
              <a:pPr>
                <a:defRPr/>
              </a:pPr>
              <a:t>12/8/15</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AB015876-3BCA-482E-B2B6-2FA5950EC41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17492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1C1A373-A0D8-426A-8C22-EC1EB5A53E5F}" type="datetimeFigureOut">
              <a:rPr lang="en-US">
                <a:solidFill>
                  <a:prstClr val="black">
                    <a:tint val="75000"/>
                  </a:prstClr>
                </a:solidFill>
              </a:rPr>
              <a:pPr>
                <a:defRPr/>
              </a:pPr>
              <a:t>12/8/15</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8A5DCDF-6ADE-4FC8-B3EA-40ECA16D9ED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979188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BEFDD15-C04C-441D-B9FA-C046213B357A}" type="datetimeFigureOut">
              <a:rPr lang="en-US">
                <a:solidFill>
                  <a:prstClr val="black">
                    <a:tint val="75000"/>
                  </a:prstClr>
                </a:solidFill>
              </a:rPr>
              <a:pPr>
                <a:defRPr/>
              </a:pPr>
              <a:t>12/8/15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F09C2E8-3A5E-41F7-BA69-B724AF26B59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5216288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5CE8FEF-C44A-4B18-92B3-DC7F15D868A1}" type="datetimeFigureOut">
              <a:rPr lang="en-US">
                <a:solidFill>
                  <a:prstClr val="black">
                    <a:tint val="75000"/>
                  </a:prstClr>
                </a:solidFill>
              </a:rPr>
              <a:pPr>
                <a:defRPr/>
              </a:pPr>
              <a:t>12/8/15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921BE68-B709-45EA-BC90-57B61895185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824407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C78869A-35BF-4EF2-AFFD-E8D906895998}" type="datetimeFigureOut">
              <a:rPr lang="en-US">
                <a:solidFill>
                  <a:prstClr val="black">
                    <a:tint val="75000"/>
                  </a:prstClr>
                </a:solidFill>
              </a:rPr>
              <a:pPr>
                <a:defRPr/>
              </a:pPr>
              <a:t>12/8/15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16E7F10-FCAA-47F2-87D0-9CCF32AD32F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312993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089DED9-3375-478D-B99F-8582DFEA9159}" type="datetimeFigureOut">
              <a:rPr lang="en-US">
                <a:solidFill>
                  <a:prstClr val="black">
                    <a:tint val="75000"/>
                  </a:prstClr>
                </a:solidFill>
              </a:rPr>
              <a:pPr>
                <a:defRPr/>
              </a:pPr>
              <a:t>12/8/15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7C0E9FD-C519-40ED-AC3D-3F0B94F457B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063699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xt and Content Layout A">
    <p:spTree>
      <p:nvGrpSpPr>
        <p:cNvPr id="1" name=""/>
        <p:cNvGrpSpPr/>
        <p:nvPr/>
      </p:nvGrpSpPr>
      <p:grpSpPr>
        <a:xfrm>
          <a:off x="0" y="0"/>
          <a:ext cx="0" cy="0"/>
          <a:chOff x="0" y="0"/>
          <a:chExt cx="0" cy="0"/>
        </a:xfrm>
      </p:grpSpPr>
      <p:sp>
        <p:nvSpPr>
          <p:cNvPr id="3" name="Text Placeholder 2"/>
          <p:cNvSpPr>
            <a:spLocks noGrp="1"/>
          </p:cNvSpPr>
          <p:nvPr>
            <p:ph idx="1"/>
          </p:nvPr>
        </p:nvSpPr>
        <p:spPr>
          <a:xfrm>
            <a:off x="449263" y="1646114"/>
            <a:ext cx="8039100"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5"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4" name="Footer Placeholder 3"/>
          <p:cNvSpPr>
            <a:spLocks noGrp="1"/>
          </p:cNvSpPr>
          <p:nvPr>
            <p:ph type="ftr" sz="quarter" idx="10"/>
          </p:nvPr>
        </p:nvSpPr>
        <p:spPr/>
        <p:txBody>
          <a:bodyPr/>
          <a:lstStyle>
            <a:lvl1pPr algn="l">
              <a:defRPr/>
            </a:lvl1pPr>
          </a:lstStyle>
          <a:p>
            <a:pPr>
              <a:defRPr/>
            </a:pPr>
            <a:r>
              <a:rPr lang="en-US">
                <a:solidFill>
                  <a:prstClr val="black">
                    <a:tint val="75000"/>
                  </a:prstClr>
                </a:solidFill>
              </a:rPr>
              <a:t>Title  |  Name, Position Title  |  Date     </a:t>
            </a:r>
          </a:p>
          <a:p>
            <a:pPr algn="ctr">
              <a:defRPr/>
            </a:pPr>
            <a:endParaRPr lang="en-US">
              <a:solidFill>
                <a:prstClr val="black">
                  <a:tint val="75000"/>
                </a:prstClr>
              </a:solidFill>
            </a:endParaRPr>
          </a:p>
        </p:txBody>
      </p:sp>
      <p:sp>
        <p:nvSpPr>
          <p:cNvPr id="6" name="Slide Number Placeholder 5"/>
          <p:cNvSpPr>
            <a:spLocks noGrp="1"/>
          </p:cNvSpPr>
          <p:nvPr>
            <p:ph type="sldNum" sz="quarter" idx="11"/>
          </p:nvPr>
        </p:nvSpPr>
        <p:spPr/>
        <p:txBody>
          <a:bodyPr/>
          <a:lstStyle>
            <a:lvl1pPr>
              <a:defRPr/>
            </a:lvl1pPr>
          </a:lstStyle>
          <a:p>
            <a:pPr>
              <a:defRPr/>
            </a:pPr>
            <a:fld id="{CEEF5381-A446-46AE-B9FE-C5F4AA767A60}"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112087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and Content 2 Column Layout">
    <p:spTree>
      <p:nvGrpSpPr>
        <p:cNvPr id="1" name=""/>
        <p:cNvGrpSpPr/>
        <p:nvPr/>
      </p:nvGrpSpPr>
      <p:grpSpPr>
        <a:xfrm>
          <a:off x="0" y="0"/>
          <a:ext cx="0" cy="0"/>
          <a:chOff x="0" y="0"/>
          <a:chExt cx="0" cy="0"/>
        </a:xfrm>
      </p:grpSpPr>
      <p:sp>
        <p:nvSpPr>
          <p:cNvPr id="5" name="Text Placeholder 2"/>
          <p:cNvSpPr>
            <a:spLocks noGrp="1"/>
          </p:cNvSpPr>
          <p:nvPr>
            <p:ph idx="1"/>
          </p:nvPr>
        </p:nvSpPr>
        <p:spPr>
          <a:xfrm>
            <a:off x="449263"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9" name="Text Placeholder 2"/>
          <p:cNvSpPr>
            <a:spLocks noGrp="1"/>
          </p:cNvSpPr>
          <p:nvPr>
            <p:ph idx="10"/>
          </p:nvPr>
        </p:nvSpPr>
        <p:spPr>
          <a:xfrm>
            <a:off x="4628697"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7" name="Footer Placeholder 1"/>
          <p:cNvSpPr>
            <a:spLocks noGrp="1"/>
          </p:cNvSpPr>
          <p:nvPr>
            <p:ph type="ftr" sz="quarter" idx="11"/>
          </p:nvPr>
        </p:nvSpPr>
        <p:spPr/>
        <p:txBody>
          <a:bodyPr/>
          <a:lstStyle>
            <a:lvl1pPr algn="ctr">
              <a:defRPr smtClean="0"/>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2"/>
          </p:nvPr>
        </p:nvSpPr>
        <p:spPr/>
        <p:txBody>
          <a:bodyPr/>
          <a:lstStyle>
            <a:lvl1pPr>
              <a:defRPr/>
            </a:lvl1pPr>
          </a:lstStyle>
          <a:p>
            <a:fld id="{7BE6BEC1-6C80-4843-84D8-EF9FABDC7B1C}" type="slidenum">
              <a:rPr lang="en-US" altLang="en-US"/>
              <a:pPr/>
              <a:t>‹#›</a:t>
            </a:fld>
            <a:endParaRPr lang="en-US" altLang="en-US"/>
          </a:p>
        </p:txBody>
      </p:sp>
    </p:spTree>
    <p:extLst>
      <p:ext uri="{BB962C8B-B14F-4D97-AF65-F5344CB8AC3E}">
        <p14:creationId xmlns:p14="http://schemas.microsoft.com/office/powerpoint/2010/main" val="55903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pic>
        <p:nvPicPr>
          <p:cNvPr id="4" name="Picture 7" descr="coverfinal-01.tif"/>
          <p:cNvPicPr>
            <a:picLocks noChangeAspect="1"/>
          </p:cNvPicPr>
          <p:nvPr userDrawn="1"/>
        </p:nvPicPr>
        <p:blipFill>
          <a:blip r:embed="rId2">
            <a:extLst>
              <a:ext uri="{28A0092B-C50C-407E-A947-70E740481C1C}">
                <a14:useLocalDpi xmlns:a14="http://schemas.microsoft.com/office/drawing/2010/main" val="0"/>
              </a:ext>
            </a:extLst>
          </a:blip>
          <a:srcRect l="4504"/>
          <a:stretch>
            <a:fillRect/>
          </a:stretch>
        </p:blipFill>
        <p:spPr bwMode="auto">
          <a:xfrm>
            <a:off x="-96838" y="-2619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853173" y="928285"/>
            <a:ext cx="7772400" cy="516948"/>
          </a:xfrm>
        </p:spPr>
        <p:txBody>
          <a:bodyPr>
            <a:normAutofit/>
          </a:bodyPr>
          <a:lstStyle>
            <a:lvl1pPr algn="r">
              <a:defRPr sz="3800" b="0" cap="all" baseline="0">
                <a:solidFill>
                  <a:srgbClr val="FFFFFF"/>
                </a:solidFill>
                <a:latin typeface="Arial"/>
                <a:cs typeface="Arial"/>
              </a:defRPr>
            </a:lvl1pPr>
          </a:lstStyle>
          <a:p>
            <a:r>
              <a:rPr lang="en-US" smtClean="0"/>
              <a:t>Click to edit Master title style</a:t>
            </a:r>
            <a:endParaRPr lang="en-US" dirty="0"/>
          </a:p>
        </p:txBody>
      </p:sp>
      <p:sp>
        <p:nvSpPr>
          <p:cNvPr id="6" name="Subtitle 2"/>
          <p:cNvSpPr>
            <a:spLocks noGrp="1"/>
          </p:cNvSpPr>
          <p:nvPr>
            <p:ph type="subTitle" idx="1"/>
          </p:nvPr>
        </p:nvSpPr>
        <p:spPr>
          <a:xfrm>
            <a:off x="2224773" y="1505281"/>
            <a:ext cx="6400800" cy="443587"/>
          </a:xfrm>
        </p:spPr>
        <p:txBody>
          <a:bodyPr>
            <a:normAutofit/>
          </a:bodyPr>
          <a:lstStyle>
            <a:lvl1pPr marL="0" indent="0" algn="r">
              <a:buNone/>
              <a:defRPr sz="2400" cap="all">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02052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Slide Text B">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7" name="Title 1"/>
          <p:cNvSpPr>
            <a:spLocks noGrp="1"/>
          </p:cNvSpPr>
          <p:nvPr>
            <p:ph type="title"/>
          </p:nvPr>
        </p:nvSpPr>
        <p:spPr>
          <a:xfrm>
            <a:off x="449263" y="1074078"/>
            <a:ext cx="8039100" cy="641350"/>
          </a:xfrm>
        </p:spPr>
        <p:txBody>
          <a:bodyPr/>
          <a:lstStyle/>
          <a:p>
            <a:r>
              <a:rPr lang="en-US" smtClean="0"/>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lvl2pPr marL="457200" indent="-457200">
              <a:buFont typeface="Wingdings" charset="2"/>
              <a:buChar char="§"/>
              <a:defRPr sz="2400" b="0"/>
            </a:lvl2pPr>
          </a:lstStyle>
          <a:p>
            <a:pPr lvl="0"/>
            <a:r>
              <a:rPr lang="en-US" noProof="0" smtClean="0"/>
              <a:t>Click to edit Master text styles</a:t>
            </a:r>
          </a:p>
        </p:txBody>
      </p:sp>
      <p:sp>
        <p:nvSpPr>
          <p:cNvPr id="6" name="Footer Placeholder 1"/>
          <p:cNvSpPr>
            <a:spLocks noGrp="1"/>
          </p:cNvSpPr>
          <p:nvPr>
            <p:ph type="ftr" sz="quarter" idx="10"/>
          </p:nvPr>
        </p:nvSpPr>
        <p:spPr>
          <a:xfrm>
            <a:off x="354013" y="6465888"/>
            <a:ext cx="2225675" cy="365125"/>
          </a:xfrm>
        </p:spPr>
        <p:txBody>
          <a:bodyPr/>
          <a:lstStyle>
            <a:lvl1pPr algn="ctr">
              <a:defRPr dirty="0" smtClean="0">
                <a:solidFill>
                  <a:schemeClr val="bg1">
                    <a:lumMod val="50000"/>
                  </a:schemeClr>
                </a:solidFill>
              </a:defRPr>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1"/>
          </p:nvPr>
        </p:nvSpPr>
        <p:spPr>
          <a:xfrm>
            <a:off x="6702425" y="6465888"/>
            <a:ext cx="2133600" cy="365125"/>
          </a:xfrm>
        </p:spPr>
        <p:txBody>
          <a:bodyPr/>
          <a:lstStyle>
            <a:lvl1pPr>
              <a:defRPr>
                <a:solidFill>
                  <a:srgbClr val="7F7F7F"/>
                </a:solidFill>
              </a:defRPr>
            </a:lvl1pPr>
          </a:lstStyle>
          <a:p>
            <a:fld id="{6A4B19A9-79AC-44A8-B774-53CFB0574B6A}" type="slidenum">
              <a:rPr lang="en-US" altLang="en-US"/>
              <a:pPr/>
              <a:t>‹#›</a:t>
            </a:fld>
            <a:endParaRPr lang="en-US" altLang="en-US"/>
          </a:p>
        </p:txBody>
      </p:sp>
    </p:spTree>
    <p:extLst>
      <p:ext uri="{BB962C8B-B14F-4D97-AF65-F5344CB8AC3E}">
        <p14:creationId xmlns:p14="http://schemas.microsoft.com/office/powerpoint/2010/main" val="419350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 and Graphics Layout B">
    <p:spTree>
      <p:nvGrpSpPr>
        <p:cNvPr id="1" name=""/>
        <p:cNvGrpSpPr/>
        <p:nvPr/>
      </p:nvGrpSpPr>
      <p:grpSpPr>
        <a:xfrm>
          <a:off x="0" y="0"/>
          <a:ext cx="0" cy="0"/>
          <a:chOff x="0" y="0"/>
          <a:chExt cx="0" cy="0"/>
        </a:xfrm>
      </p:grpSpPr>
      <p:pic>
        <p:nvPicPr>
          <p:cNvPr id="8" name="Picture 8"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5" name="Text Placeholder 2"/>
          <p:cNvSpPr>
            <a:spLocks noGrp="1"/>
          </p:cNvSpPr>
          <p:nvPr>
            <p:ph idx="1"/>
          </p:nvPr>
        </p:nvSpPr>
        <p:spPr>
          <a:xfrm>
            <a:off x="449263"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1065197"/>
            <a:ext cx="8039100" cy="641350"/>
          </a:xfrm>
        </p:spPr>
        <p:txBody>
          <a:bodyPr/>
          <a:lstStyle/>
          <a:p>
            <a:r>
              <a:rPr lang="en-US" smtClean="0"/>
              <a:t>Click to edit Master title style</a:t>
            </a:r>
            <a:endParaRPr lang="en-US" dirty="0"/>
          </a:p>
        </p:txBody>
      </p:sp>
      <p:sp>
        <p:nvSpPr>
          <p:cNvPr id="7" name="Text Placeholder 2"/>
          <p:cNvSpPr>
            <a:spLocks noGrp="1"/>
          </p:cNvSpPr>
          <p:nvPr>
            <p:ph idx="10"/>
          </p:nvPr>
        </p:nvSpPr>
        <p:spPr>
          <a:xfrm>
            <a:off x="4628697"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10" name="Footer Placeholder 1"/>
          <p:cNvSpPr>
            <a:spLocks noGrp="1"/>
          </p:cNvSpPr>
          <p:nvPr>
            <p:ph type="ftr" sz="quarter" idx="11"/>
          </p:nvPr>
        </p:nvSpPr>
        <p:spPr>
          <a:xfrm>
            <a:off x="346075" y="6465888"/>
            <a:ext cx="2225675" cy="365125"/>
          </a:xfrm>
        </p:spPr>
        <p:txBody>
          <a:bodyPr/>
          <a:lstStyle>
            <a:lvl1pPr algn="ctr">
              <a:defRPr dirty="0" smtClean="0">
                <a:solidFill>
                  <a:srgbClr val="7F7F7F"/>
                </a:solidFill>
              </a:defRPr>
            </a:lvl1pPr>
          </a:lstStyle>
          <a:p>
            <a:pPr algn="l">
              <a:defRPr/>
            </a:pPr>
            <a:r>
              <a:rPr lang="en-US"/>
              <a:t>Title  |  Name, Position Title  |  Date     </a:t>
            </a:r>
          </a:p>
          <a:p>
            <a:pPr>
              <a:defRPr/>
            </a:pPr>
            <a:endParaRPr lang="en-US"/>
          </a:p>
        </p:txBody>
      </p:sp>
      <p:sp>
        <p:nvSpPr>
          <p:cNvPr id="11" name="Slide Number Placeholder 2"/>
          <p:cNvSpPr>
            <a:spLocks noGrp="1"/>
          </p:cNvSpPr>
          <p:nvPr>
            <p:ph type="sldNum" sz="quarter" idx="12"/>
          </p:nvPr>
        </p:nvSpPr>
        <p:spPr>
          <a:xfrm>
            <a:off x="6702425" y="6465888"/>
            <a:ext cx="2133600" cy="365125"/>
          </a:xfrm>
        </p:spPr>
        <p:txBody>
          <a:bodyPr/>
          <a:lstStyle>
            <a:lvl1pPr>
              <a:defRPr>
                <a:solidFill>
                  <a:srgbClr val="7F7F7F"/>
                </a:solidFill>
              </a:defRPr>
            </a:lvl1pPr>
          </a:lstStyle>
          <a:p>
            <a:fld id="{453C5610-CA60-43AB-B212-AA21431CD306}" type="slidenum">
              <a:rPr lang="en-US" altLang="en-US"/>
              <a:pPr/>
              <a:t>‹#›</a:t>
            </a:fld>
            <a:endParaRPr lang="en-US" altLang="en-US"/>
          </a:p>
        </p:txBody>
      </p:sp>
    </p:spTree>
    <p:extLst>
      <p:ext uri="{BB962C8B-B14F-4D97-AF65-F5344CB8AC3E}">
        <p14:creationId xmlns:p14="http://schemas.microsoft.com/office/powerpoint/2010/main" val="60549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4979048"/>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1FCB53F-080F-42A5-B12B-63283219D957}" type="datetimeFigureOut">
              <a:rPr lang="en-US">
                <a:solidFill>
                  <a:prstClr val="black">
                    <a:tint val="75000"/>
                  </a:prstClr>
                </a:solidFill>
              </a:rPr>
              <a:pPr>
                <a:defRPr/>
              </a:pPr>
              <a:t>12/8/15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0889BD0-26E4-494F-9DAD-77E09A5C2FB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18026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8C7357-A463-41A2-82A8-4C553942BBDC}" type="datetimeFigureOut">
              <a:rPr lang="en-US">
                <a:solidFill>
                  <a:prstClr val="black">
                    <a:tint val="75000"/>
                  </a:prstClr>
                </a:solidFill>
              </a:rPr>
              <a:pPr>
                <a:defRPr/>
              </a:pPr>
              <a:t>12/8/15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E89372A-863D-49EA-B18C-843FF13A5B5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562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A21E20C-8A0F-4A41-84E4-46237FF8640E}" type="datetimeFigureOut">
              <a:rPr lang="en-US">
                <a:solidFill>
                  <a:prstClr val="black">
                    <a:tint val="75000"/>
                  </a:prstClr>
                </a:solidFill>
              </a:rPr>
              <a:pPr>
                <a:defRPr/>
              </a:pPr>
              <a:t>12/8/15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B41D934-993E-4EAE-ACA0-C37276292DD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31346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7.xml"/><Relationship Id="rId12" Type="http://schemas.openxmlformats.org/officeDocument/2006/relationships/slideLayout" Target="../slideLayouts/slideLayout18.xml"/><Relationship Id="rId13" Type="http://schemas.openxmlformats.org/officeDocument/2006/relationships/theme" Target="../theme/theme2.xml"/><Relationship Id="rId1" Type="http://schemas.openxmlformats.org/officeDocument/2006/relationships/slideLayout" Target="../slideLayouts/slideLayout7.xml"/><Relationship Id="rId2" Type="http://schemas.openxmlformats.org/officeDocument/2006/relationships/slideLayout" Target="../slideLayouts/slideLayout8.xml"/><Relationship Id="rId3" Type="http://schemas.openxmlformats.org/officeDocument/2006/relationships/slideLayout" Target="../slideLayouts/slideLayout9.xml"/><Relationship Id="rId4" Type="http://schemas.openxmlformats.org/officeDocument/2006/relationships/slideLayout" Target="../slideLayouts/slideLayout10.xml"/><Relationship Id="rId5" Type="http://schemas.openxmlformats.org/officeDocument/2006/relationships/slideLayout" Target="../slideLayouts/slideLayout11.xml"/><Relationship Id="rId6" Type="http://schemas.openxmlformats.org/officeDocument/2006/relationships/slideLayout" Target="../slideLayouts/slideLayout12.xml"/><Relationship Id="rId7" Type="http://schemas.openxmlformats.org/officeDocument/2006/relationships/slideLayout" Target="../slideLayouts/slideLayout13.xml"/><Relationship Id="rId8" Type="http://schemas.openxmlformats.org/officeDocument/2006/relationships/slideLayout" Target="../slideLayouts/slideLayout14.xml"/><Relationship Id="rId9" Type="http://schemas.openxmlformats.org/officeDocument/2006/relationships/slideLayout" Target="../slideLayouts/slideLayout15.xml"/><Relationship Id="rId10"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8" descr="bottomborderfinal-04.tif"/>
          <p:cNvPicPr>
            <a:picLocks noChangeAspect="1"/>
          </p:cNvPicPr>
          <p:nvPr/>
        </p:nvPicPr>
        <p:blipFill>
          <a:blip r:embed="rId8">
            <a:extLst>
              <a:ext uri="{28A0092B-C50C-407E-A947-70E740481C1C}">
                <a14:useLocalDpi xmlns:a14="http://schemas.microsoft.com/office/drawing/2010/main" val="0"/>
              </a:ext>
            </a:extLst>
          </a:blip>
          <a:srcRect l="1154"/>
          <a:stretch>
            <a:fillRect/>
          </a:stretch>
        </p:blipFill>
        <p:spPr bwMode="auto">
          <a:xfrm>
            <a:off x="-69850" y="6045200"/>
            <a:ext cx="9220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519113" y="736600"/>
            <a:ext cx="8039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
            </a:r>
            <a:br>
              <a:rPr lang="en-US" altLang="en-US" smtClean="0"/>
            </a:br>
            <a:r>
              <a:rPr lang="en-US" altLang="en-US" smtClean="0"/>
              <a:t/>
            </a:r>
            <a:br>
              <a:rPr lang="en-US" altLang="en-US" smtClean="0"/>
            </a:br>
            <a:r>
              <a:rPr lang="en-US" altLang="en-US" smtClean="0"/>
              <a:t>Click to Edit Master Title Slide</a:t>
            </a:r>
            <a:br>
              <a:rPr lang="en-US" altLang="en-US" smtClean="0"/>
            </a:br>
            <a:r>
              <a:rPr lang="en-US" altLang="en-US" smtClean="0"/>
              <a:t/>
            </a:r>
            <a:br>
              <a:rPr lang="en-US" altLang="en-US" smtClean="0"/>
            </a:br>
            <a:endParaRPr lang="en-US" altLang="en-US" smtClean="0"/>
          </a:p>
        </p:txBody>
      </p:sp>
      <p:sp>
        <p:nvSpPr>
          <p:cNvPr id="7" name="Footer Placeholder 3"/>
          <p:cNvSpPr>
            <a:spLocks noGrp="1"/>
          </p:cNvSpPr>
          <p:nvPr>
            <p:ph type="ftr" sz="quarter" idx="3"/>
          </p:nvPr>
        </p:nvSpPr>
        <p:spPr>
          <a:xfrm>
            <a:off x="393700" y="6465888"/>
            <a:ext cx="2225675" cy="365125"/>
          </a:xfrm>
          <a:prstGeom prst="rect">
            <a:avLst/>
          </a:prstGeom>
        </p:spPr>
        <p:txBody>
          <a:bodyPr vert="horz" wrap="square" lIns="91440" tIns="45720" rIns="91440" bIns="45720" numCol="1" anchor="ctr" anchorCtr="0" compatLnSpc="1">
            <a:prstTxWarp prst="textNoShape">
              <a:avLst/>
            </a:prstTxWarp>
          </a:bodyPr>
          <a:lstStyle>
            <a:lvl1pPr algn="l">
              <a:defRPr sz="1000" dirty="0">
                <a:solidFill>
                  <a:srgbClr val="FFFFFF"/>
                </a:solidFill>
                <a:latin typeface="Arial"/>
                <a:ea typeface="ＭＳ Ｐゴシック" charset="0"/>
                <a:cs typeface="Arial"/>
              </a:defRPr>
            </a:lvl1pPr>
          </a:lstStyle>
          <a:p>
            <a:pPr>
              <a:defRPr/>
            </a:pPr>
            <a:r>
              <a:rPr lang="en-US"/>
              <a:t>Title  |  Name, Position Title  |  Date     </a:t>
            </a:r>
          </a:p>
          <a:p>
            <a:pPr algn="ctr">
              <a:defRPr/>
            </a:pPr>
            <a:endParaRPr lang="en-US"/>
          </a:p>
        </p:txBody>
      </p:sp>
      <p:sp>
        <p:nvSpPr>
          <p:cNvPr id="1029" name="Text Placeholder 2"/>
          <p:cNvSpPr>
            <a:spLocks noGrp="1"/>
          </p:cNvSpPr>
          <p:nvPr>
            <p:ph type="body" idx="1"/>
          </p:nvPr>
        </p:nvSpPr>
        <p:spPr bwMode="auto">
          <a:xfrm>
            <a:off x="519113" y="1646238"/>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mtClean="0"/>
              <a:t>Click to add text</a:t>
            </a:r>
          </a:p>
        </p:txBody>
      </p:sp>
      <p:sp>
        <p:nvSpPr>
          <p:cNvPr id="8" name="Slide Number Placeholder 5"/>
          <p:cNvSpPr>
            <a:spLocks noGrp="1"/>
          </p:cNvSpPr>
          <p:nvPr>
            <p:ph type="sldNum" sz="quarter" idx="4"/>
          </p:nvPr>
        </p:nvSpPr>
        <p:spPr>
          <a:xfrm>
            <a:off x="6203950" y="64658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pitchFamily="34" charset="0"/>
                <a:cs typeface="Arial" pitchFamily="34" charset="0"/>
              </a:defRPr>
            </a:lvl1pPr>
          </a:lstStyle>
          <a:p>
            <a:fld id="{969A4E1B-3F2C-44F4-9ABA-DF446E66318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Lst>
  <p:timing>
    <p:tnLst>
      <p:par>
        <p:cTn xmlns:p14="http://schemas.microsoft.com/office/powerpoint/2010/main" id="1" dur="indefinite" restart="never" nodeType="tmRoot"/>
      </p:par>
    </p:tnLst>
  </p:timing>
  <p:txStyles>
    <p:title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marL="342900" indent="-342900" algn="ctr" defTabSz="457200" rtl="0" eaLnBrk="1" fontAlgn="base" hangingPunct="1">
        <a:spcBef>
          <a:spcPct val="20000"/>
        </a:spcBef>
        <a:spcAft>
          <a:spcPct val="0"/>
        </a:spcAft>
        <a:buFont typeface="Arial" pitchFamily="34"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Wingdings" pitchFamily="2" charset="2"/>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Arial" charset="0"/>
          <a:cs typeface="Arial" charset="0"/>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defTabSz="914400">
              <a:defRPr/>
            </a:pPr>
            <a:fld id="{ED1E5AD2-8EB8-4F14-91FA-9690DBB42A5B}" type="datetimeFigureOut">
              <a:rPr lang="en-US">
                <a:solidFill>
                  <a:prstClr val="black">
                    <a:tint val="75000"/>
                  </a:prstClr>
                </a:solidFill>
                <a:ea typeface="+mn-ea"/>
              </a:rPr>
              <a:pPr defTabSz="914400">
                <a:defRPr/>
              </a:pPr>
              <a:t>12/8/15</a:t>
            </a:fld>
            <a:endParaRPr lang="en-US">
              <a:solidFill>
                <a:prstClr val="black">
                  <a:tint val="75000"/>
                </a:prstClr>
              </a:solidFill>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defTabSz="914400">
              <a:defRPr/>
            </a:pPr>
            <a:endParaRPr lang="en-US">
              <a:solidFill>
                <a:prstClr val="black">
                  <a:tint val="75000"/>
                </a:prstClr>
              </a:solidFill>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defTabSz="914400">
              <a:defRPr/>
            </a:pPr>
            <a:fld id="{4724171E-97DE-4668-92DF-C083DEF26E36}" type="slidenum">
              <a:rPr lang="en-US">
                <a:solidFill>
                  <a:prstClr val="black">
                    <a:tint val="75000"/>
                  </a:prstClr>
                </a:solidFill>
                <a:ea typeface="+mn-ea"/>
              </a:rPr>
              <a:pPr defTabSz="914400">
                <a:defRPr/>
              </a:pPr>
              <a:t>‹#›</a:t>
            </a:fld>
            <a:endParaRPr lang="en-US">
              <a:solidFill>
                <a:prstClr val="black">
                  <a:tint val="75000"/>
                </a:prstClr>
              </a:solidFill>
              <a:ea typeface="+mn-ea"/>
            </a:endParaRPr>
          </a:p>
        </p:txBody>
      </p:sp>
    </p:spTree>
    <p:extLst>
      <p:ext uri="{BB962C8B-B14F-4D97-AF65-F5344CB8AC3E}">
        <p14:creationId xmlns:p14="http://schemas.microsoft.com/office/powerpoint/2010/main" val="2680375748"/>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 Id="rId3"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 Id="rId3"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 Id="rId3" Type="http://schemas.openxmlformats.org/officeDocument/2006/relationships/image" Target="../media/image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hyperlink" Target="mailto:ashley.storms@state.ma.us" TargetMode="External"/><Relationship Id="rId4" Type="http://schemas.openxmlformats.org/officeDocument/2006/relationships/hyperlink" Target="mailto:kevin.meives@state.ma.us" TargetMode="External"/><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3" descr="coverfinal-01.tif"/>
          <p:cNvPicPr>
            <a:picLocks noChangeAspect="1"/>
          </p:cNvPicPr>
          <p:nvPr/>
        </p:nvPicPr>
        <p:blipFill>
          <a:blip r:embed="rId3">
            <a:extLst>
              <a:ext uri="{28A0092B-C50C-407E-A947-70E740481C1C}">
                <a14:useLocalDpi xmlns:a14="http://schemas.microsoft.com/office/drawing/2010/main" val="0"/>
              </a:ext>
            </a:extLst>
          </a:blip>
          <a:srcRect l="4504"/>
          <a:stretch>
            <a:fillRect/>
          </a:stretch>
        </p:blipFill>
        <p:spPr bwMode="auto">
          <a:xfrm>
            <a:off x="-392113" y="-2746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85800" y="1403349"/>
            <a:ext cx="7772400" cy="1038225"/>
          </a:xfrm>
          <a:prstGeom prst="rect">
            <a:avLst/>
          </a:prstGeom>
        </p:spPr>
        <p:txBody>
          <a:bodyPr anchor="ctr">
            <a:normAutofit fontScale="82500" lnSpcReduction="10000"/>
          </a:bodyP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sz="4000" dirty="0" smtClean="0">
                <a:solidFill>
                  <a:schemeClr val="bg1"/>
                </a:solidFill>
                <a:latin typeface="+mn-lt"/>
              </a:rPr>
              <a:t>Massachusetts All-Payer Claims Database:</a:t>
            </a:r>
            <a:br>
              <a:rPr lang="en-US" sz="4000" dirty="0" smtClean="0">
                <a:solidFill>
                  <a:schemeClr val="bg1"/>
                </a:solidFill>
                <a:latin typeface="+mn-lt"/>
              </a:rPr>
            </a:br>
            <a:r>
              <a:rPr lang="en-US" sz="4000" dirty="0" smtClean="0">
                <a:solidFill>
                  <a:schemeClr val="bg1"/>
                </a:solidFill>
                <a:latin typeface="+mn-lt"/>
              </a:rPr>
              <a:t>Technical Assistance Group (TAG)</a:t>
            </a:r>
          </a:p>
        </p:txBody>
      </p:sp>
      <p:sp>
        <p:nvSpPr>
          <p:cNvPr id="6" name="Subtitle 2"/>
          <p:cNvSpPr txBox="1">
            <a:spLocks/>
          </p:cNvSpPr>
          <p:nvPr/>
        </p:nvSpPr>
        <p:spPr>
          <a:xfrm>
            <a:off x="2057400" y="2039938"/>
            <a:ext cx="6400800" cy="401637"/>
          </a:xfrm>
          <a:prstGeom prst="rect">
            <a:avLst/>
          </a:prstGeom>
        </p:spPr>
        <p:txBody>
          <a:bodyPr>
            <a:normAutofit lnSpcReduction="10000"/>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schemeClr val="bg1">
                  <a:lumMod val="65000"/>
                </a:schemeClr>
              </a:solidFill>
              <a:cs typeface="Arial"/>
            </a:endParaRPr>
          </a:p>
        </p:txBody>
      </p:sp>
      <p:sp>
        <p:nvSpPr>
          <p:cNvPr id="7" name="Subtitle 2"/>
          <p:cNvSpPr txBox="1">
            <a:spLocks/>
          </p:cNvSpPr>
          <p:nvPr/>
        </p:nvSpPr>
        <p:spPr>
          <a:xfrm>
            <a:off x="2057400" y="3660775"/>
            <a:ext cx="6400800" cy="401638"/>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smtClean="0">
                <a:solidFill>
                  <a:schemeClr val="bg1">
                    <a:lumMod val="65000"/>
                  </a:schemeClr>
                </a:solidFill>
                <a:latin typeface="Arial"/>
                <a:cs typeface="Times New Roman"/>
              </a:rPr>
              <a:t>December 8, 2015</a:t>
            </a:r>
            <a:endParaRPr lang="en-US" sz="1600" dirty="0">
              <a:solidFill>
                <a:schemeClr val="bg1">
                  <a:lumMod val="65000"/>
                </a:schemeClr>
              </a:solidFill>
              <a:latin typeface="Arial"/>
              <a:cs typeface="Times New Roman"/>
            </a:endParaRPr>
          </a:p>
        </p:txBody>
      </p:sp>
      <p:sp>
        <p:nvSpPr>
          <p:cNvPr id="8" name="Subtitle 2"/>
          <p:cNvSpPr txBox="1">
            <a:spLocks/>
          </p:cNvSpPr>
          <p:nvPr/>
        </p:nvSpPr>
        <p:spPr>
          <a:xfrm>
            <a:off x="2057400" y="3386138"/>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i="1" dirty="0">
              <a:solidFill>
                <a:schemeClr val="bg1">
                  <a:lumMod val="65000"/>
                </a:schemeClr>
              </a:solidFill>
              <a:latin typeface="Arial"/>
              <a:cs typeface="Times New Roman"/>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descr="coverfinal-01.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2113" y="-2746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85800" y="1403350"/>
            <a:ext cx="7772400" cy="1038225"/>
          </a:xfrm>
          <a:prstGeom prst="rect">
            <a:avLst/>
          </a:prstGeom>
        </p:spPr>
        <p:txBody>
          <a:bodyPr anchor="ctr">
            <a:normAutofit fontScale="97500"/>
          </a:bodyP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dirty="0" smtClean="0">
                <a:solidFill>
                  <a:prstClr val="white"/>
                </a:solidFill>
                <a:latin typeface="Calibri"/>
                <a:cs typeface="Arial" panose="020B0604020202020204" pitchFamily="34" charset="0"/>
              </a:rPr>
              <a:t>CHIA Public Reporting Updates:</a:t>
            </a:r>
            <a:endParaRPr lang="en-US" dirty="0">
              <a:solidFill>
                <a:prstClr val="white"/>
              </a:solidFill>
              <a:latin typeface="Calibri"/>
              <a:cs typeface="Arial" panose="020B0604020202020204" pitchFamily="34" charset="0"/>
            </a:endParaRPr>
          </a:p>
          <a:p>
            <a:pPr algn="r">
              <a:defRPr/>
            </a:pPr>
            <a:r>
              <a:rPr lang="en-US" b="0" dirty="0" smtClean="0">
                <a:solidFill>
                  <a:prstClr val="white"/>
                </a:solidFill>
                <a:latin typeface="Calibri"/>
                <a:cs typeface="Arial" panose="020B0604020202020204" pitchFamily="34" charset="0"/>
              </a:rPr>
              <a:t>Enrollment and Medical Expenditure Trends</a:t>
            </a:r>
          </a:p>
        </p:txBody>
      </p:sp>
      <p:sp>
        <p:nvSpPr>
          <p:cNvPr id="6" name="Subtitle 2"/>
          <p:cNvSpPr txBox="1">
            <a:spLocks/>
          </p:cNvSpPr>
          <p:nvPr/>
        </p:nvSpPr>
        <p:spPr>
          <a:xfrm>
            <a:off x="2057400" y="2039938"/>
            <a:ext cx="6400800" cy="401637"/>
          </a:xfrm>
          <a:prstGeom prst="rect">
            <a:avLst/>
          </a:prstGeom>
        </p:spPr>
        <p:txBody>
          <a:bodyPr>
            <a:normAutofit lnSpcReduction="10000"/>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prstClr val="white">
                  <a:lumMod val="65000"/>
                </a:prstClr>
              </a:solidFill>
              <a:cs typeface="Arial"/>
            </a:endParaRPr>
          </a:p>
        </p:txBody>
      </p:sp>
      <p:sp>
        <p:nvSpPr>
          <p:cNvPr id="7" name="Subtitle 2"/>
          <p:cNvSpPr txBox="1">
            <a:spLocks/>
          </p:cNvSpPr>
          <p:nvPr/>
        </p:nvSpPr>
        <p:spPr>
          <a:xfrm>
            <a:off x="2114550" y="4227513"/>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smtClean="0">
                <a:solidFill>
                  <a:prstClr val="white">
                    <a:lumMod val="65000"/>
                  </a:prstClr>
                </a:solidFill>
                <a:cs typeface="Times New Roman"/>
              </a:rPr>
              <a:t>December 8, 2015</a:t>
            </a:r>
            <a:endParaRPr lang="en-US" sz="1600" dirty="0">
              <a:solidFill>
                <a:prstClr val="white">
                  <a:lumMod val="65000"/>
                </a:prstClr>
              </a:solidFill>
              <a:cs typeface="Times New Roman"/>
            </a:endParaRPr>
          </a:p>
        </p:txBody>
      </p:sp>
      <p:sp>
        <p:nvSpPr>
          <p:cNvPr id="8" name="Subtitle 2"/>
          <p:cNvSpPr txBox="1">
            <a:spLocks/>
          </p:cNvSpPr>
          <p:nvPr/>
        </p:nvSpPr>
        <p:spPr>
          <a:xfrm>
            <a:off x="2057400" y="3386138"/>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i="1" dirty="0">
              <a:solidFill>
                <a:prstClr val="white">
                  <a:lumMod val="65000"/>
                </a:prstClr>
              </a:solidFill>
              <a:latin typeface="Arial"/>
              <a:cs typeface="Times New Roman"/>
            </a:endParaRPr>
          </a:p>
        </p:txBody>
      </p:sp>
      <p:sp>
        <p:nvSpPr>
          <p:cNvPr id="10" name="Subtitle 2"/>
          <p:cNvSpPr txBox="1">
            <a:spLocks/>
          </p:cNvSpPr>
          <p:nvPr/>
        </p:nvSpPr>
        <p:spPr>
          <a:xfrm>
            <a:off x="2057400" y="3371850"/>
            <a:ext cx="6400800" cy="660400"/>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smtClean="0">
                <a:solidFill>
                  <a:prstClr val="white">
                    <a:lumMod val="65000"/>
                  </a:prstClr>
                </a:solidFill>
                <a:cs typeface="Times New Roman"/>
              </a:rPr>
              <a:t>Ashley Storms  |  </a:t>
            </a:r>
            <a:r>
              <a:rPr lang="en-US" sz="1600" i="1" dirty="0" smtClean="0">
                <a:solidFill>
                  <a:prstClr val="white">
                    <a:lumMod val="65000"/>
                  </a:prstClr>
                </a:solidFill>
                <a:cs typeface="Times New Roman"/>
              </a:rPr>
              <a:t>Senior Health System Policy Analyst</a:t>
            </a:r>
          </a:p>
          <a:p>
            <a:pPr algn="r">
              <a:defRPr/>
            </a:pPr>
            <a:r>
              <a:rPr lang="en-US" sz="1600" dirty="0" smtClean="0">
                <a:solidFill>
                  <a:prstClr val="white">
                    <a:lumMod val="65000"/>
                  </a:prstClr>
                </a:solidFill>
                <a:cs typeface="Times New Roman"/>
              </a:rPr>
              <a:t>Kevin Meives  </a:t>
            </a:r>
            <a:r>
              <a:rPr lang="en-US" sz="1600" dirty="0">
                <a:solidFill>
                  <a:prstClr val="white">
                    <a:lumMod val="65000"/>
                  </a:prstClr>
                </a:solidFill>
                <a:cs typeface="Times New Roman"/>
              </a:rPr>
              <a:t>|  </a:t>
            </a:r>
            <a:r>
              <a:rPr lang="en-US" sz="1600" i="1" dirty="0" smtClean="0">
                <a:solidFill>
                  <a:prstClr val="white">
                    <a:lumMod val="65000"/>
                  </a:prstClr>
                </a:solidFill>
                <a:cs typeface="Times New Roman"/>
              </a:rPr>
              <a:t>Senior Health System Policy </a:t>
            </a:r>
            <a:r>
              <a:rPr lang="en-US" sz="1600" i="1" dirty="0">
                <a:solidFill>
                  <a:prstClr val="white">
                    <a:lumMod val="65000"/>
                  </a:prstClr>
                </a:solidFill>
                <a:cs typeface="Times New Roman"/>
              </a:rPr>
              <a:t>Analyst</a:t>
            </a:r>
          </a:p>
          <a:p>
            <a:pPr algn="r">
              <a:defRPr/>
            </a:pPr>
            <a:endParaRPr lang="en-US" sz="1600" i="1" dirty="0" smtClean="0">
              <a:solidFill>
                <a:prstClr val="white">
                  <a:lumMod val="65000"/>
                </a:prstClr>
              </a:solidFill>
              <a:cs typeface="Times New Roman"/>
            </a:endParaRPr>
          </a:p>
          <a:p>
            <a:pPr algn="r">
              <a:defRPr/>
            </a:pPr>
            <a:endParaRPr lang="en-US" sz="1600" i="1" dirty="0">
              <a:solidFill>
                <a:prstClr val="white">
                  <a:lumMod val="65000"/>
                </a:prstClr>
              </a:solidFill>
              <a:cs typeface="Times New Roman"/>
            </a:endParaRPr>
          </a:p>
        </p:txBody>
      </p:sp>
    </p:spTree>
    <p:extLst>
      <p:ext uri="{BB962C8B-B14F-4D97-AF65-F5344CB8AC3E}">
        <p14:creationId xmlns:p14="http://schemas.microsoft.com/office/powerpoint/2010/main" val="95262411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p:txBody>
          <a:bodyPr/>
          <a:lstStyle/>
          <a:p>
            <a:pPr marL="0" indent="0" algn="ctr">
              <a:buFont typeface="Arial" charset="0"/>
              <a:buNone/>
            </a:pPr>
            <a:endParaRPr lang="en-US" altLang="en-US" sz="4800" b="1" smtClean="0">
              <a:solidFill>
                <a:schemeClr val="tx2"/>
              </a:solidFill>
            </a:endParaRPr>
          </a:p>
          <a:p>
            <a:pPr marL="0" indent="0" algn="ctr">
              <a:buFont typeface="Arial" charset="0"/>
              <a:buNone/>
            </a:pPr>
            <a:r>
              <a:rPr lang="en-US" altLang="en-US" sz="4800" b="1" smtClean="0">
                <a:solidFill>
                  <a:schemeClr val="tx2"/>
                </a:solidFill>
              </a:rPr>
              <a:t>Enrollment Trends</a:t>
            </a:r>
          </a:p>
        </p:txBody>
      </p:sp>
    </p:spTree>
    <p:extLst>
      <p:ext uri="{BB962C8B-B14F-4D97-AF65-F5344CB8AC3E}">
        <p14:creationId xmlns:p14="http://schemas.microsoft.com/office/powerpoint/2010/main" val="4241533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Enrollment Trends Timeline</a:t>
            </a:r>
          </a:p>
        </p:txBody>
      </p:sp>
      <p:graphicFrame>
        <p:nvGraphicFramePr>
          <p:cNvPr id="5" name="Table 4"/>
          <p:cNvGraphicFramePr>
            <a:graphicFrameLocks noGrp="1"/>
          </p:cNvGraphicFramePr>
          <p:nvPr/>
        </p:nvGraphicFramePr>
        <p:xfrm>
          <a:off x="460375" y="1895475"/>
          <a:ext cx="7799390" cy="3282951"/>
        </p:xfrm>
        <a:graphic>
          <a:graphicData uri="http://schemas.openxmlformats.org/drawingml/2006/table">
            <a:tbl>
              <a:tblPr firstRow="1" bandRow="1">
                <a:tableStyleId>{5940675A-B579-460E-94D1-54222C63F5DA}</a:tableStyleId>
              </a:tblPr>
              <a:tblGrid>
                <a:gridCol w="1577620"/>
                <a:gridCol w="1577620"/>
                <a:gridCol w="1577620"/>
                <a:gridCol w="1577620"/>
                <a:gridCol w="1488910"/>
              </a:tblGrid>
              <a:tr h="456974">
                <a:tc>
                  <a:txBody>
                    <a:bodyPr/>
                    <a:lstStyle/>
                    <a:p>
                      <a:pPr algn="ctr"/>
                      <a:r>
                        <a:rPr lang="en-US" sz="1800" b="1" dirty="0" smtClean="0"/>
                        <a:t>Sept.</a:t>
                      </a:r>
                      <a:r>
                        <a:rPr lang="en-US" sz="1800" b="1" baseline="0" dirty="0" smtClean="0"/>
                        <a:t> 2015</a:t>
                      </a:r>
                      <a:endParaRPr lang="en-US" sz="1800" b="1" dirty="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t>Oct. 2015</a:t>
                      </a:r>
                      <a:endParaRPr lang="en-US" sz="1800" b="1" dirty="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t>Nov. 2015</a:t>
                      </a:r>
                      <a:endParaRPr lang="en-US" sz="1800" b="1" dirty="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t>Dec. 2015</a:t>
                      </a:r>
                      <a:endParaRPr lang="en-US" sz="1800" b="1" dirty="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t>Jan.</a:t>
                      </a:r>
                      <a:r>
                        <a:rPr lang="en-US" sz="1800" b="1" baseline="0" dirty="0" smtClean="0"/>
                        <a:t> 2016</a:t>
                      </a:r>
                      <a:endParaRPr lang="en-US" sz="1800" b="1" dirty="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84455">
                <a:tc gridSpan="2">
                  <a:txBody>
                    <a:bodyPr/>
                    <a:lstStyle/>
                    <a:p>
                      <a:pPr algn="ctr"/>
                      <a:r>
                        <a:rPr lang="en-US" sz="1400" dirty="0" smtClean="0"/>
                        <a:t>Follow-up</a:t>
                      </a:r>
                      <a:r>
                        <a:rPr lang="en-US" sz="1400" baseline="0" dirty="0" smtClean="0"/>
                        <a:t> on remaining data issues</a:t>
                      </a:r>
                      <a:endParaRPr lang="en-US" sz="1400" dirty="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US" dirty="0"/>
                    </a:p>
                  </a:txBody>
                  <a:tcPr/>
                </a:tc>
                <a:tc>
                  <a:txBody>
                    <a:bodyPr/>
                    <a:lstStyle/>
                    <a:p>
                      <a:pPr algn="ctr"/>
                      <a:endParaRPr lang="en-US" sz="1400" dirty="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34532">
                <a:tc>
                  <a:txBody>
                    <a:bodyPr/>
                    <a:lstStyle/>
                    <a:p>
                      <a:pPr algn="ctr"/>
                      <a:endParaRPr lang="en-US" sz="1400" dirty="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Supplemental enrollment</a:t>
                      </a:r>
                      <a:r>
                        <a:rPr lang="en-US" sz="1400" baseline="0" dirty="0" smtClean="0"/>
                        <a:t> reporting (identified payers)</a:t>
                      </a:r>
                      <a:endParaRPr lang="en-US" sz="1400" dirty="0" smtClean="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dirty="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34532">
                <a:tc>
                  <a:txBody>
                    <a:bodyPr/>
                    <a:lstStyle/>
                    <a:p>
                      <a:pPr algn="ctr"/>
                      <a:endParaRPr lang="en-US" sz="1400" dirty="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aseline="0" dirty="0" smtClean="0"/>
                        <a:t>Sept. 2015 file submission</a:t>
                      </a:r>
                      <a:endParaRPr lang="en-US" sz="1400" dirty="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US" sz="1400" dirty="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dirty="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99602">
                <a:tc>
                  <a:txBody>
                    <a:bodyPr/>
                    <a:lstStyle/>
                    <a:p>
                      <a:pPr algn="ctr"/>
                      <a:endParaRPr lang="en-US" sz="1400" dirty="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400" b="1" dirty="0" smtClean="0">
                          <a:solidFill>
                            <a:schemeClr val="tx1"/>
                          </a:solidFill>
                        </a:rPr>
                        <a:t>Data </a:t>
                      </a:r>
                      <a:r>
                        <a:rPr lang="en-US" sz="1400" b="1" baseline="0" dirty="0" smtClean="0">
                          <a:solidFill>
                            <a:schemeClr val="tx1"/>
                          </a:solidFill>
                        </a:rPr>
                        <a:t>a</a:t>
                      </a:r>
                      <a:r>
                        <a:rPr lang="en-US" sz="1400" b="1" dirty="0" smtClean="0">
                          <a:solidFill>
                            <a:schemeClr val="tx1"/>
                          </a:solidFill>
                        </a:rPr>
                        <a:t>nalysis</a:t>
                      </a:r>
                      <a:endParaRPr lang="en-US" sz="1400" b="1" dirty="0">
                        <a:solidFill>
                          <a:schemeClr val="tx1"/>
                        </a:solidFill>
                      </a:endParaRPr>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US"/>
                    </a:p>
                  </a:txBody>
                  <a:tcPr/>
                </a:tc>
                <a:tc>
                  <a:txBody>
                    <a:bodyPr/>
                    <a:lstStyle/>
                    <a:p>
                      <a:pPr algn="ctr"/>
                      <a:endParaRPr lang="en-US" sz="1400" dirty="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99602">
                <a:tc>
                  <a:txBody>
                    <a:bodyPr/>
                    <a:lstStyle/>
                    <a:p>
                      <a:pPr algn="ctr"/>
                      <a:endParaRPr lang="en-US" sz="1400" dirty="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400" b="1" dirty="0" smtClean="0">
                          <a:solidFill>
                            <a:schemeClr val="tx1"/>
                          </a:solidFill>
                        </a:rPr>
                        <a:t>Payer</a:t>
                      </a:r>
                      <a:r>
                        <a:rPr lang="en-US" sz="1400" b="1" baseline="0" dirty="0" smtClean="0">
                          <a:solidFill>
                            <a:schemeClr val="tx1"/>
                          </a:solidFill>
                        </a:rPr>
                        <a:t> data verification</a:t>
                      </a:r>
                      <a:endParaRPr lang="en-US" sz="1400" b="1" dirty="0">
                        <a:solidFill>
                          <a:schemeClr val="tx1"/>
                        </a:solidFill>
                      </a:endParaRPr>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US" dirty="0"/>
                    </a:p>
                  </a:txBody>
                  <a:tcPr/>
                </a:tc>
                <a:tc>
                  <a:txBody>
                    <a:bodyPr/>
                    <a:lstStyle/>
                    <a:p>
                      <a:pPr algn="ctr"/>
                      <a:endParaRPr lang="en-US" sz="1400" dirty="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3254">
                <a:tc>
                  <a:txBody>
                    <a:bodyPr/>
                    <a:lstStyle/>
                    <a:p>
                      <a:pPr algn="ctr"/>
                      <a:endParaRPr lang="en-US" sz="1400" dirty="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chemeClr val="bg1"/>
                          </a:solidFill>
                        </a:rPr>
                        <a:t>Reporting</a:t>
                      </a:r>
                      <a:endParaRPr lang="en-US" sz="1400" dirty="0">
                        <a:solidFill>
                          <a:schemeClr val="bg1"/>
                        </a:solidFill>
                      </a:endParaRPr>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r>
            </a:tbl>
          </a:graphicData>
        </a:graphic>
      </p:graphicFrame>
      <p:sp>
        <p:nvSpPr>
          <p:cNvPr id="5172" name="TextBox 1"/>
          <p:cNvSpPr txBox="1">
            <a:spLocks noChangeArrowheads="1"/>
          </p:cNvSpPr>
          <p:nvPr/>
        </p:nvSpPr>
        <p:spPr bwMode="auto">
          <a:xfrm>
            <a:off x="438150" y="5345113"/>
            <a:ext cx="77914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1600" smtClean="0">
                <a:solidFill>
                  <a:srgbClr val="1F497D"/>
                </a:solidFill>
                <a:ea typeface="+mn-ea"/>
                <a:cs typeface="Arial" charset="0"/>
              </a:rPr>
              <a:t>Payer data verification deadline: </a:t>
            </a:r>
            <a:r>
              <a:rPr lang="en-US" altLang="en-US" sz="1600" b="1" smtClean="0">
                <a:solidFill>
                  <a:srgbClr val="FF0000"/>
                </a:solidFill>
                <a:ea typeface="+mn-ea"/>
                <a:cs typeface="Arial" charset="0"/>
              </a:rPr>
              <a:t>December 29, 2015</a:t>
            </a:r>
          </a:p>
        </p:txBody>
      </p:sp>
    </p:spTree>
    <p:extLst>
      <p:ext uri="{BB962C8B-B14F-4D97-AF65-F5344CB8AC3E}">
        <p14:creationId xmlns:p14="http://schemas.microsoft.com/office/powerpoint/2010/main" val="385139647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Enrollment Trends Verification Workbook</a:t>
            </a:r>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862013"/>
            <a:ext cx="8007350" cy="586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4552166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Enrollment Trends Verification Workbook</a:t>
            </a:r>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862013"/>
            <a:ext cx="8007350" cy="586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Oval 2"/>
          <p:cNvSpPr/>
          <p:nvPr/>
        </p:nvSpPr>
        <p:spPr>
          <a:xfrm>
            <a:off x="533400" y="5791200"/>
            <a:ext cx="5029200" cy="619125"/>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sz="1800">
              <a:solidFill>
                <a:prstClr val="white"/>
              </a:solidFill>
            </a:endParaRPr>
          </a:p>
        </p:txBody>
      </p:sp>
    </p:spTree>
    <p:extLst>
      <p:ext uri="{BB962C8B-B14F-4D97-AF65-F5344CB8AC3E}">
        <p14:creationId xmlns:p14="http://schemas.microsoft.com/office/powerpoint/2010/main" val="156577548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Enrollment Trends Verification Workbook</a:t>
            </a:r>
          </a:p>
        </p:txBody>
      </p:sp>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862013"/>
            <a:ext cx="8007350" cy="586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Oval 1"/>
          <p:cNvSpPr/>
          <p:nvPr/>
        </p:nvSpPr>
        <p:spPr>
          <a:xfrm>
            <a:off x="4419600" y="1981200"/>
            <a:ext cx="4114800" cy="12954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sz="1800">
              <a:solidFill>
                <a:prstClr val="white"/>
              </a:solidFill>
            </a:endParaRPr>
          </a:p>
        </p:txBody>
      </p:sp>
    </p:spTree>
    <p:extLst>
      <p:ext uri="{BB962C8B-B14F-4D97-AF65-F5344CB8AC3E}">
        <p14:creationId xmlns:p14="http://schemas.microsoft.com/office/powerpoint/2010/main" val="319594642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Enrollment Trends Verification Workbook</a:t>
            </a:r>
          </a:p>
        </p:txBody>
      </p:sp>
      <p:sp>
        <p:nvSpPr>
          <p:cNvPr id="5" name="TextBox 4"/>
          <p:cNvSpPr txBox="1"/>
          <p:nvPr/>
        </p:nvSpPr>
        <p:spPr>
          <a:xfrm>
            <a:off x="381000" y="1600200"/>
            <a:ext cx="8229600" cy="2216150"/>
          </a:xfrm>
          <a:prstGeom prst="rect">
            <a:avLst/>
          </a:prstGeom>
          <a:noFill/>
        </p:spPr>
        <p:txBody>
          <a:bodyPr>
            <a:spAutoFit/>
          </a:bodyPr>
          <a:lstStyle/>
          <a:p>
            <a:pPr marL="285750" indent="-285750" defTabSz="914400" fontAlgn="auto">
              <a:spcBef>
                <a:spcPts val="0"/>
              </a:spcBef>
              <a:spcAft>
                <a:spcPts val="0"/>
              </a:spcAft>
              <a:buFont typeface="Arial" panose="020B0604020202020204" pitchFamily="34" charset="0"/>
              <a:buChar char="•"/>
              <a:defRPr/>
            </a:pPr>
            <a:r>
              <a:rPr lang="en-US" sz="1800" dirty="0">
                <a:solidFill>
                  <a:prstClr val="black"/>
                </a:solidFill>
                <a:latin typeface="Calibri"/>
                <a:ea typeface="+mn-ea"/>
                <a:cs typeface="Arial" charset="0"/>
              </a:rPr>
              <a:t>Feedback should be returned to your CHIA liaison by </a:t>
            </a:r>
            <a:r>
              <a:rPr lang="en-US" sz="1800" b="1" dirty="0">
                <a:solidFill>
                  <a:srgbClr val="1F497D"/>
                </a:solidFill>
                <a:latin typeface="Calibri"/>
                <a:ea typeface="+mn-ea"/>
                <a:cs typeface="Arial" charset="0"/>
              </a:rPr>
              <a:t>December 29</a:t>
            </a:r>
            <a:r>
              <a:rPr lang="en-US" sz="1800" b="1" baseline="30000" dirty="0">
                <a:solidFill>
                  <a:srgbClr val="1F497D"/>
                </a:solidFill>
                <a:latin typeface="Calibri"/>
                <a:ea typeface="+mn-ea"/>
                <a:cs typeface="Arial" charset="0"/>
              </a:rPr>
              <a:t>th</a:t>
            </a:r>
          </a:p>
          <a:p>
            <a:pPr marL="285750" indent="-285750" defTabSz="914400" fontAlgn="auto">
              <a:spcBef>
                <a:spcPts val="0"/>
              </a:spcBef>
              <a:spcAft>
                <a:spcPts val="0"/>
              </a:spcAft>
              <a:buFont typeface="Arial" panose="020B0604020202020204" pitchFamily="34" charset="0"/>
              <a:buChar char="•"/>
              <a:defRPr/>
            </a:pPr>
            <a:endParaRPr lang="en-US" sz="1800" b="1" baseline="30000" dirty="0">
              <a:solidFill>
                <a:srgbClr val="1F497D"/>
              </a:solidFill>
              <a:latin typeface="Calibri"/>
              <a:ea typeface="+mn-ea"/>
              <a:cs typeface="Arial" charset="0"/>
            </a:endParaRPr>
          </a:p>
          <a:p>
            <a:pPr marL="285750" indent="-285750" defTabSz="914400" fontAlgn="auto">
              <a:spcBef>
                <a:spcPts val="0"/>
              </a:spcBef>
              <a:spcAft>
                <a:spcPts val="0"/>
              </a:spcAft>
              <a:buFont typeface="Arial" panose="020B0604020202020204" pitchFamily="34" charset="0"/>
              <a:buChar char="•"/>
              <a:defRPr/>
            </a:pPr>
            <a:r>
              <a:rPr lang="en-US" sz="1800" dirty="0">
                <a:solidFill>
                  <a:prstClr val="black"/>
                </a:solidFill>
                <a:latin typeface="Calibri"/>
                <a:ea typeface="+mn-ea"/>
                <a:cs typeface="Arial" charset="0"/>
              </a:rPr>
              <a:t>Payers may save “Data Checklist” tab in a new workbook and return to liaison with any comments</a:t>
            </a:r>
          </a:p>
          <a:p>
            <a:pPr marL="285750" indent="-285750" defTabSz="914400" fontAlgn="auto">
              <a:spcBef>
                <a:spcPts val="0"/>
              </a:spcBef>
              <a:spcAft>
                <a:spcPts val="0"/>
              </a:spcAft>
              <a:buFont typeface="Arial" panose="020B0604020202020204" pitchFamily="34" charset="0"/>
              <a:buChar char="•"/>
              <a:defRPr/>
            </a:pPr>
            <a:endParaRPr lang="en-US" sz="1800" b="1" dirty="0">
              <a:solidFill>
                <a:prstClr val="black"/>
              </a:solidFill>
              <a:latin typeface="Calibri"/>
              <a:ea typeface="+mn-ea"/>
              <a:cs typeface="Arial" charset="0"/>
            </a:endParaRPr>
          </a:p>
          <a:p>
            <a:pPr marL="285750" indent="-285750" defTabSz="914400" fontAlgn="auto">
              <a:spcBef>
                <a:spcPts val="0"/>
              </a:spcBef>
              <a:spcAft>
                <a:spcPts val="0"/>
              </a:spcAft>
              <a:buFont typeface="Arial" panose="020B0604020202020204" pitchFamily="34" charset="0"/>
              <a:buChar char="•"/>
              <a:defRPr/>
            </a:pPr>
            <a:r>
              <a:rPr lang="en-US" sz="1800" dirty="0">
                <a:solidFill>
                  <a:prstClr val="black"/>
                </a:solidFill>
                <a:latin typeface="Calibri"/>
                <a:ea typeface="+mn-ea"/>
                <a:cs typeface="Arial" charset="0"/>
              </a:rPr>
              <a:t>Include name and email address for main point of contact</a:t>
            </a:r>
          </a:p>
          <a:p>
            <a:pPr marL="285750" indent="-285750" defTabSz="914400" fontAlgn="auto">
              <a:spcBef>
                <a:spcPts val="0"/>
              </a:spcBef>
              <a:spcAft>
                <a:spcPts val="0"/>
              </a:spcAft>
              <a:buFont typeface="Arial" panose="020B0604020202020204" pitchFamily="34" charset="0"/>
              <a:buChar char="•"/>
              <a:defRPr/>
            </a:pPr>
            <a:endParaRPr lang="en-US" sz="1800" dirty="0">
              <a:solidFill>
                <a:prstClr val="black"/>
              </a:solidFill>
              <a:latin typeface="Calibri"/>
              <a:ea typeface="+mn-ea"/>
              <a:cs typeface="Arial" charset="0"/>
            </a:endParaRPr>
          </a:p>
          <a:p>
            <a:pPr marL="285750" indent="-285750" defTabSz="914400" fontAlgn="auto">
              <a:spcBef>
                <a:spcPts val="0"/>
              </a:spcBef>
              <a:spcAft>
                <a:spcPts val="0"/>
              </a:spcAft>
              <a:buFont typeface="Arial" panose="020B0604020202020204" pitchFamily="34" charset="0"/>
              <a:buChar char="•"/>
              <a:defRPr/>
            </a:pPr>
            <a:endParaRPr lang="en-US" sz="1800" dirty="0">
              <a:solidFill>
                <a:prstClr val="black"/>
              </a:solidFill>
              <a:latin typeface="Calibri"/>
              <a:ea typeface="+mn-ea"/>
              <a:cs typeface="Arial" charset="0"/>
            </a:endParaRPr>
          </a:p>
        </p:txBody>
      </p:sp>
    </p:spTree>
    <p:extLst>
      <p:ext uri="{BB962C8B-B14F-4D97-AF65-F5344CB8AC3E}">
        <p14:creationId xmlns:p14="http://schemas.microsoft.com/office/powerpoint/2010/main" val="30952717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p:txBody>
          <a:bodyPr/>
          <a:lstStyle/>
          <a:p>
            <a:pPr marL="0" indent="0" algn="ctr">
              <a:buFont typeface="Arial" charset="0"/>
              <a:buNone/>
            </a:pPr>
            <a:endParaRPr lang="en-US" altLang="en-US" sz="4800" b="1" smtClean="0">
              <a:solidFill>
                <a:schemeClr val="tx2"/>
              </a:solidFill>
            </a:endParaRPr>
          </a:p>
          <a:p>
            <a:pPr marL="0" indent="0" algn="ctr">
              <a:buFont typeface="Arial" charset="0"/>
              <a:buNone/>
            </a:pPr>
            <a:r>
              <a:rPr lang="en-US" altLang="en-US" sz="4800" b="1" smtClean="0">
                <a:solidFill>
                  <a:schemeClr val="tx2"/>
                </a:solidFill>
              </a:rPr>
              <a:t>Medical Expenditure</a:t>
            </a:r>
          </a:p>
          <a:p>
            <a:pPr marL="0" indent="0" algn="ctr">
              <a:spcBef>
                <a:spcPct val="0"/>
              </a:spcBef>
              <a:buFont typeface="Arial" charset="0"/>
              <a:buNone/>
            </a:pPr>
            <a:r>
              <a:rPr lang="en-US" altLang="en-US" sz="4800" b="1" smtClean="0">
                <a:solidFill>
                  <a:schemeClr val="tx2"/>
                </a:solidFill>
              </a:rPr>
              <a:t>Trends</a:t>
            </a:r>
          </a:p>
        </p:txBody>
      </p:sp>
    </p:spTree>
    <p:extLst>
      <p:ext uri="{BB962C8B-B14F-4D97-AF65-F5344CB8AC3E}">
        <p14:creationId xmlns:p14="http://schemas.microsoft.com/office/powerpoint/2010/main" val="208441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2900" y="1447800"/>
            <a:ext cx="8229600" cy="4924425"/>
          </a:xfrm>
          <a:prstGeom prst="rect">
            <a:avLst/>
          </a:prstGeom>
          <a:noFill/>
        </p:spPr>
        <p:txBody>
          <a:bodyPr>
            <a:spAutoFit/>
          </a:bodyPr>
          <a:lstStyle/>
          <a:p>
            <a:pPr marL="285750" indent="-285750" defTabSz="914400" fontAlgn="auto">
              <a:spcBef>
                <a:spcPts val="0"/>
              </a:spcBef>
              <a:spcAft>
                <a:spcPts val="1200"/>
              </a:spcAft>
              <a:buFont typeface="Arial" panose="020B0604020202020204" pitchFamily="34" charset="0"/>
              <a:buChar char="•"/>
              <a:defRPr/>
            </a:pPr>
            <a:r>
              <a:rPr lang="en-US" sz="1800" dirty="0">
                <a:solidFill>
                  <a:prstClr val="black"/>
                </a:solidFill>
                <a:latin typeface="Calibri"/>
                <a:ea typeface="+mn-ea"/>
                <a:cs typeface="Arial" charset="0"/>
              </a:rPr>
              <a:t>Enrollment Trends has produced accurate, reliable membership data for each payer using the payers’ Member Eligibility (ME) files</a:t>
            </a:r>
          </a:p>
          <a:p>
            <a:pPr marL="285750" indent="-285750" defTabSz="914400" fontAlgn="auto">
              <a:spcBef>
                <a:spcPts val="0"/>
              </a:spcBef>
              <a:spcAft>
                <a:spcPts val="1200"/>
              </a:spcAft>
              <a:buFont typeface="Arial" panose="020B0604020202020204" pitchFamily="34" charset="0"/>
              <a:buChar char="•"/>
              <a:defRPr/>
            </a:pPr>
            <a:r>
              <a:rPr lang="en-US" sz="1800" dirty="0">
                <a:solidFill>
                  <a:prstClr val="black"/>
                </a:solidFill>
                <a:latin typeface="Calibri"/>
                <a:ea typeface="+mn-ea"/>
                <a:cs typeface="Arial" charset="0"/>
              </a:rPr>
              <a:t>Next step is to assign and verify – for accuracy and completeness – those members’ medical claims, as submitted in payers’ Medical Claims (MC) files </a:t>
            </a:r>
          </a:p>
          <a:p>
            <a:pPr marL="285750" indent="-285750" defTabSz="914400" fontAlgn="auto">
              <a:spcBef>
                <a:spcPts val="0"/>
              </a:spcBef>
              <a:spcAft>
                <a:spcPts val="0"/>
              </a:spcAft>
              <a:buFont typeface="Arial" panose="020B0604020202020204" pitchFamily="34" charset="0"/>
              <a:buChar char="•"/>
              <a:defRPr/>
            </a:pPr>
            <a:endParaRPr lang="en-US" sz="1800" dirty="0">
              <a:solidFill>
                <a:prstClr val="black"/>
              </a:solidFill>
              <a:latin typeface="Calibri"/>
              <a:ea typeface="+mn-ea"/>
              <a:cs typeface="Arial" charset="0"/>
            </a:endParaRPr>
          </a:p>
          <a:p>
            <a:pPr defTabSz="914400" fontAlgn="auto">
              <a:spcBef>
                <a:spcPts val="0"/>
              </a:spcBef>
              <a:spcAft>
                <a:spcPts val="1200"/>
              </a:spcAft>
              <a:defRPr/>
            </a:pPr>
            <a:r>
              <a:rPr lang="en-US" b="1" dirty="0">
                <a:solidFill>
                  <a:prstClr val="black"/>
                </a:solidFill>
                <a:latin typeface="Calibri"/>
                <a:ea typeface="+mn-ea"/>
                <a:cs typeface="Arial" charset="0"/>
              </a:rPr>
              <a:t>Goal</a:t>
            </a:r>
          </a:p>
          <a:p>
            <a:pPr marL="285750" indent="-285750" defTabSz="914400" fontAlgn="auto">
              <a:spcBef>
                <a:spcPts val="0"/>
              </a:spcBef>
              <a:spcAft>
                <a:spcPts val="1200"/>
              </a:spcAft>
              <a:buFont typeface="Arial" panose="020B0604020202020204" pitchFamily="34" charset="0"/>
              <a:buChar char="•"/>
              <a:defRPr/>
            </a:pPr>
            <a:r>
              <a:rPr lang="en-US" sz="1800" dirty="0">
                <a:solidFill>
                  <a:prstClr val="black"/>
                </a:solidFill>
                <a:latin typeface="Calibri"/>
                <a:ea typeface="+mn-ea"/>
                <a:cs typeface="Arial" charset="0"/>
              </a:rPr>
              <a:t>To produce reliable, payer-verified per member per month (PMPM) measures of the cost of health care services for Massachusetts residents by enrollment subpopulations. For example:</a:t>
            </a:r>
          </a:p>
          <a:p>
            <a:pPr marL="1200150" lvl="2" indent="-285750" defTabSz="914400" fontAlgn="auto">
              <a:spcBef>
                <a:spcPts val="0"/>
              </a:spcBef>
              <a:spcAft>
                <a:spcPts val="1200"/>
              </a:spcAft>
              <a:buFont typeface="Wingdings" panose="05000000000000000000" pitchFamily="2" charset="2"/>
              <a:buChar char="q"/>
              <a:defRPr/>
            </a:pPr>
            <a:r>
              <a:rPr lang="en-US" sz="1600" dirty="0">
                <a:solidFill>
                  <a:prstClr val="black"/>
                </a:solidFill>
                <a:latin typeface="Calibri"/>
                <a:ea typeface="+mn-ea"/>
                <a:cs typeface="Arial" charset="0"/>
              </a:rPr>
              <a:t>Total monthly expenditures by market sector</a:t>
            </a:r>
          </a:p>
          <a:p>
            <a:pPr marL="1200150" lvl="2" indent="-285750" defTabSz="914400" fontAlgn="auto">
              <a:spcBef>
                <a:spcPts val="0"/>
              </a:spcBef>
              <a:spcAft>
                <a:spcPts val="1200"/>
              </a:spcAft>
              <a:buFont typeface="Wingdings" panose="05000000000000000000" pitchFamily="2" charset="2"/>
              <a:buChar char="q"/>
              <a:defRPr/>
            </a:pPr>
            <a:r>
              <a:rPr lang="en-US" sz="1600" dirty="0">
                <a:solidFill>
                  <a:prstClr val="black"/>
                </a:solidFill>
                <a:latin typeface="Calibri"/>
                <a:ea typeface="+mn-ea"/>
                <a:cs typeface="Arial" charset="0"/>
              </a:rPr>
              <a:t>Payer-paid PMPMs for fully-insured HMO enrollees:</a:t>
            </a:r>
            <a:endParaRPr lang="en-US" sz="1800" dirty="0">
              <a:solidFill>
                <a:prstClr val="black"/>
              </a:solidFill>
              <a:latin typeface="Calibri"/>
              <a:ea typeface="+mn-ea"/>
              <a:cs typeface="Arial" charset="0"/>
            </a:endParaRPr>
          </a:p>
          <a:p>
            <a:pPr defTabSz="914400" fontAlgn="auto">
              <a:spcBef>
                <a:spcPts val="0"/>
              </a:spcBef>
              <a:spcAft>
                <a:spcPts val="0"/>
              </a:spcAft>
              <a:defRPr/>
            </a:pPr>
            <a:endParaRPr lang="en-US" sz="1800" b="1" dirty="0">
              <a:solidFill>
                <a:prstClr val="black"/>
              </a:solidFill>
              <a:latin typeface="Calibri"/>
              <a:ea typeface="+mn-ea"/>
              <a:cs typeface="Arial" charset="0"/>
            </a:endParaRPr>
          </a:p>
          <a:p>
            <a:pPr marL="285750" indent="-285750" defTabSz="914400" fontAlgn="auto">
              <a:spcBef>
                <a:spcPts val="0"/>
              </a:spcBef>
              <a:spcAft>
                <a:spcPts val="0"/>
              </a:spcAft>
              <a:buFont typeface="Arial" panose="020B0604020202020204" pitchFamily="34" charset="0"/>
              <a:buChar char="•"/>
              <a:defRPr/>
            </a:pPr>
            <a:endParaRPr lang="en-US" sz="1800" dirty="0">
              <a:solidFill>
                <a:prstClr val="black"/>
              </a:solidFill>
              <a:latin typeface="Calibri"/>
              <a:ea typeface="+mn-ea"/>
              <a:cs typeface="Arial" charset="0"/>
            </a:endParaRPr>
          </a:p>
          <a:p>
            <a:pPr marL="285750" indent="-285750" defTabSz="914400" fontAlgn="auto">
              <a:spcBef>
                <a:spcPts val="0"/>
              </a:spcBef>
              <a:spcAft>
                <a:spcPts val="0"/>
              </a:spcAft>
              <a:buFont typeface="Arial" panose="020B0604020202020204" pitchFamily="34" charset="0"/>
              <a:buChar char="•"/>
              <a:defRPr/>
            </a:pPr>
            <a:endParaRPr lang="en-US" sz="1800" b="1" dirty="0">
              <a:solidFill>
                <a:prstClr val="black"/>
              </a:solidFill>
              <a:latin typeface="Calibri"/>
              <a:ea typeface="+mn-ea"/>
              <a:cs typeface="Arial" charset="0"/>
            </a:endParaRPr>
          </a:p>
        </p:txBody>
      </p:sp>
      <p:sp>
        <p:nvSpPr>
          <p:cNvPr id="11267"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Medical Expenditure Trends</a:t>
            </a:r>
          </a:p>
        </p:txBody>
      </p:sp>
      <p:pic>
        <p:nvPicPr>
          <p:cNvPr id="1126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5438775"/>
            <a:ext cx="6505575"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72143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600200"/>
            <a:ext cx="8229600" cy="4754563"/>
          </a:xfrm>
          <a:prstGeom prst="rect">
            <a:avLst/>
          </a:prstGeom>
          <a:noFill/>
        </p:spPr>
        <p:txBody>
          <a:bodyPr>
            <a:spAutoFit/>
          </a:bodyPr>
          <a:lstStyle/>
          <a:p>
            <a:pPr marL="285750" indent="-285750" defTabSz="914400" fontAlgn="auto">
              <a:spcBef>
                <a:spcPts val="0"/>
              </a:spcBef>
              <a:spcAft>
                <a:spcPts val="0"/>
              </a:spcAft>
              <a:buFont typeface="Arial" panose="020B0604020202020204" pitchFamily="34" charset="0"/>
              <a:buChar char="•"/>
              <a:defRPr/>
            </a:pPr>
            <a:r>
              <a:rPr lang="en-US" sz="1800" dirty="0">
                <a:solidFill>
                  <a:prstClr val="black"/>
                </a:solidFill>
                <a:latin typeface="Calibri"/>
                <a:ea typeface="+mn-ea"/>
                <a:cs typeface="Arial" charset="0"/>
              </a:rPr>
              <a:t>Payers’ Medical Claims (MC) data merged to Member Eligibility (ME) data on </a:t>
            </a:r>
            <a:r>
              <a:rPr lang="en-US" sz="1800" b="1" dirty="0">
                <a:solidFill>
                  <a:prstClr val="black"/>
                </a:solidFill>
                <a:latin typeface="Calibri"/>
                <a:ea typeface="+mn-ea"/>
                <a:cs typeface="Arial" charset="0"/>
              </a:rPr>
              <a:t>Carrier Specific Unique Member ID (ME107) </a:t>
            </a:r>
            <a:r>
              <a:rPr lang="en-US" sz="1800" dirty="0">
                <a:solidFill>
                  <a:prstClr val="black"/>
                </a:solidFill>
                <a:latin typeface="Calibri"/>
                <a:ea typeface="+mn-ea"/>
                <a:cs typeface="Arial" charset="0"/>
              </a:rPr>
              <a:t>for:</a:t>
            </a:r>
          </a:p>
          <a:p>
            <a:pPr marL="1200150" lvl="2" indent="-285750" defTabSz="914400" fontAlgn="auto">
              <a:spcBef>
                <a:spcPts val="600"/>
              </a:spcBef>
              <a:spcAft>
                <a:spcPts val="0"/>
              </a:spcAft>
              <a:buFont typeface="Wingdings" panose="05000000000000000000" pitchFamily="2" charset="2"/>
              <a:buChar char="q"/>
              <a:defRPr/>
            </a:pPr>
            <a:r>
              <a:rPr lang="en-US" sz="1800" dirty="0">
                <a:solidFill>
                  <a:prstClr val="black"/>
                </a:solidFill>
                <a:latin typeface="Calibri"/>
                <a:ea typeface="+mn-ea"/>
                <a:cs typeface="Arial" charset="0"/>
              </a:rPr>
              <a:t>The Enrollment Trends population;</a:t>
            </a:r>
          </a:p>
          <a:p>
            <a:pPr marL="1200150" lvl="2" indent="-285750" defTabSz="914400" fontAlgn="auto">
              <a:spcBef>
                <a:spcPts val="600"/>
              </a:spcBef>
              <a:spcAft>
                <a:spcPts val="0"/>
              </a:spcAft>
              <a:buFont typeface="Wingdings" panose="05000000000000000000" pitchFamily="2" charset="2"/>
              <a:buChar char="q"/>
              <a:defRPr/>
            </a:pPr>
            <a:r>
              <a:rPr lang="en-US" sz="1800" dirty="0">
                <a:solidFill>
                  <a:prstClr val="black"/>
                </a:solidFill>
                <a:latin typeface="Calibri"/>
                <a:ea typeface="+mn-ea"/>
                <a:cs typeface="Arial" charset="0"/>
              </a:rPr>
              <a:t>Claims with dates of services in State Fiscal Year 2014 (July 2013 – June 2014).</a:t>
            </a:r>
          </a:p>
          <a:p>
            <a:pPr marL="1200150" lvl="2" indent="-285750" defTabSz="914400" fontAlgn="auto">
              <a:spcBef>
                <a:spcPts val="600"/>
              </a:spcBef>
              <a:spcAft>
                <a:spcPts val="0"/>
              </a:spcAft>
              <a:buFont typeface="Wingdings" panose="05000000000000000000" pitchFamily="2" charset="2"/>
              <a:buChar char="q"/>
              <a:defRPr/>
            </a:pPr>
            <a:r>
              <a:rPr lang="en-US" sz="1800" dirty="0">
                <a:solidFill>
                  <a:prstClr val="black"/>
                </a:solidFill>
                <a:latin typeface="Calibri"/>
                <a:ea typeface="+mn-ea"/>
                <a:cs typeface="Arial" charset="0"/>
              </a:rPr>
              <a:t>Run out into CY2015</a:t>
            </a:r>
          </a:p>
          <a:p>
            <a:pPr defTabSz="914400" fontAlgn="auto">
              <a:spcBef>
                <a:spcPts val="0"/>
              </a:spcBef>
              <a:spcAft>
                <a:spcPts val="0"/>
              </a:spcAft>
              <a:defRPr/>
            </a:pPr>
            <a:endParaRPr lang="en-US" sz="1800" dirty="0">
              <a:solidFill>
                <a:prstClr val="black"/>
              </a:solidFill>
              <a:latin typeface="Calibri"/>
              <a:ea typeface="+mn-ea"/>
              <a:cs typeface="Arial" charset="0"/>
            </a:endParaRPr>
          </a:p>
          <a:p>
            <a:pPr marL="285750" indent="-285750" defTabSz="914400" fontAlgn="auto">
              <a:spcBef>
                <a:spcPts val="0"/>
              </a:spcBef>
              <a:spcAft>
                <a:spcPts val="0"/>
              </a:spcAft>
              <a:buFont typeface="Arial" panose="020B0604020202020204" pitchFamily="34" charset="0"/>
              <a:buChar char="•"/>
              <a:defRPr/>
            </a:pPr>
            <a:r>
              <a:rPr lang="en-US" sz="1800" dirty="0">
                <a:solidFill>
                  <a:prstClr val="black"/>
                </a:solidFill>
                <a:latin typeface="Calibri"/>
                <a:ea typeface="+mn-ea"/>
                <a:cs typeface="Arial" charset="0"/>
              </a:rPr>
              <a:t>Analysis restricted to “final versioned” medical claims, using CHIA logic developed in partnership with payers</a:t>
            </a:r>
          </a:p>
          <a:p>
            <a:pPr marL="285750" indent="-285750" defTabSz="914400" fontAlgn="auto">
              <a:spcBef>
                <a:spcPts val="0"/>
              </a:spcBef>
              <a:spcAft>
                <a:spcPts val="0"/>
              </a:spcAft>
              <a:buFont typeface="Arial" panose="020B0604020202020204" pitchFamily="34" charset="0"/>
              <a:buChar char="•"/>
              <a:defRPr/>
            </a:pPr>
            <a:endParaRPr lang="en-US" sz="1800" dirty="0">
              <a:solidFill>
                <a:prstClr val="black"/>
              </a:solidFill>
              <a:latin typeface="Calibri"/>
              <a:ea typeface="+mn-ea"/>
              <a:cs typeface="Arial" charset="0"/>
            </a:endParaRPr>
          </a:p>
          <a:p>
            <a:pPr marL="285750" indent="-285750" defTabSz="914400" fontAlgn="auto">
              <a:spcBef>
                <a:spcPts val="0"/>
              </a:spcBef>
              <a:spcAft>
                <a:spcPts val="0"/>
              </a:spcAft>
              <a:buFont typeface="Arial" panose="020B0604020202020204" pitchFamily="34" charset="0"/>
              <a:buChar char="•"/>
              <a:defRPr/>
            </a:pPr>
            <a:r>
              <a:rPr lang="en-US" sz="1800" dirty="0">
                <a:solidFill>
                  <a:prstClr val="black"/>
                </a:solidFill>
                <a:latin typeface="Calibri"/>
                <a:ea typeface="+mn-ea"/>
                <a:cs typeface="Arial" charset="0"/>
              </a:rPr>
              <a:t>Like enrollment, claims data will be able to be aggregated and analyzed by Coverage Type (ME029), Insurance Type Code Product (ME003), and Market Category Code (ME030) for commercial, MassHealth MCO, and Medicare Advantage populations.</a:t>
            </a:r>
          </a:p>
          <a:p>
            <a:pPr marL="285750" indent="-285750" defTabSz="914400" fontAlgn="auto">
              <a:spcBef>
                <a:spcPts val="0"/>
              </a:spcBef>
              <a:spcAft>
                <a:spcPts val="0"/>
              </a:spcAft>
              <a:buFont typeface="Arial" panose="020B0604020202020204" pitchFamily="34" charset="0"/>
              <a:buChar char="•"/>
              <a:defRPr/>
            </a:pPr>
            <a:endParaRPr lang="en-US" sz="1800" dirty="0">
              <a:solidFill>
                <a:prstClr val="black"/>
              </a:solidFill>
              <a:latin typeface="Calibri"/>
              <a:ea typeface="+mn-ea"/>
              <a:cs typeface="Arial" charset="0"/>
            </a:endParaRPr>
          </a:p>
          <a:p>
            <a:pPr marL="285750" indent="-285750" defTabSz="914400" fontAlgn="auto">
              <a:spcBef>
                <a:spcPts val="0"/>
              </a:spcBef>
              <a:spcAft>
                <a:spcPts val="0"/>
              </a:spcAft>
              <a:buFont typeface="Arial" panose="020B0604020202020204" pitchFamily="34" charset="0"/>
              <a:buChar char="•"/>
              <a:defRPr/>
            </a:pPr>
            <a:endParaRPr lang="en-US" sz="1800" dirty="0">
              <a:solidFill>
                <a:prstClr val="black"/>
              </a:solidFill>
              <a:latin typeface="Calibri"/>
              <a:ea typeface="+mn-ea"/>
              <a:cs typeface="Arial" charset="0"/>
            </a:endParaRPr>
          </a:p>
        </p:txBody>
      </p:sp>
      <p:sp>
        <p:nvSpPr>
          <p:cNvPr id="12291"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Methods</a:t>
            </a:r>
          </a:p>
        </p:txBody>
      </p:sp>
    </p:spTree>
    <p:extLst>
      <p:ext uri="{BB962C8B-B14F-4D97-AF65-F5344CB8AC3E}">
        <p14:creationId xmlns:p14="http://schemas.microsoft.com/office/powerpoint/2010/main" val="359453533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Agenda</a:t>
            </a:r>
            <a:endParaRPr lang="en-US" dirty="0"/>
          </a:p>
        </p:txBody>
      </p:sp>
      <p:sp>
        <p:nvSpPr>
          <p:cNvPr id="3" name="Subtitle 2"/>
          <p:cNvSpPr>
            <a:spLocks noGrp="1"/>
          </p:cNvSpPr>
          <p:nvPr>
            <p:ph type="subTitle" idx="1"/>
          </p:nvPr>
        </p:nvSpPr>
        <p:spPr>
          <a:xfrm>
            <a:off x="485415" y="1759352"/>
            <a:ext cx="7761815" cy="4254951"/>
          </a:xfrm>
        </p:spPr>
        <p:txBody>
          <a:bodyPr/>
          <a:lstStyle/>
          <a:p>
            <a:pPr marL="342900" indent="-342900">
              <a:buFont typeface="Arial" pitchFamily="34" charset="0"/>
              <a:buChar char="•"/>
            </a:pPr>
            <a:r>
              <a:rPr lang="en-US" sz="1800" dirty="0" smtClean="0"/>
              <a:t>Housekeeping</a:t>
            </a:r>
          </a:p>
          <a:p>
            <a:pPr marL="342900" indent="-342900">
              <a:buFont typeface="Arial" pitchFamily="34" charset="0"/>
              <a:buChar char="•"/>
            </a:pPr>
            <a:endParaRPr lang="en-US" sz="1800" dirty="0" smtClean="0"/>
          </a:p>
          <a:p>
            <a:pPr marL="342900" indent="-342900">
              <a:buFont typeface="Arial" pitchFamily="34" charset="0"/>
              <a:buChar char="•"/>
            </a:pPr>
            <a:r>
              <a:rPr lang="en-US" sz="1800" dirty="0" smtClean="0"/>
              <a:t>Intake Version 5.0</a:t>
            </a:r>
          </a:p>
          <a:p>
            <a:pPr marL="342900" indent="-342900">
              <a:buFont typeface="Arial" pitchFamily="34" charset="0"/>
              <a:buChar char="•"/>
            </a:pPr>
            <a:endParaRPr lang="en-US" sz="1800" dirty="0" smtClean="0"/>
          </a:p>
          <a:p>
            <a:pPr marL="342900" indent="-342900">
              <a:buFont typeface="Arial" pitchFamily="34" charset="0"/>
              <a:buChar char="•"/>
            </a:pPr>
            <a:r>
              <a:rPr lang="en-US" sz="1800" dirty="0" smtClean="0"/>
              <a:t>Enrollment and Medical Expenditure Trends Updates</a:t>
            </a:r>
          </a:p>
          <a:p>
            <a:endParaRPr lang="en-US" sz="1800" dirty="0" smtClean="0"/>
          </a:p>
          <a:p>
            <a:pPr marL="342900" lvl="0" indent="-342900">
              <a:buFont typeface="Arial" panose="020B0604020202020204" pitchFamily="34" charset="0"/>
              <a:buChar char="•"/>
            </a:pPr>
            <a:r>
              <a:rPr lang="en-US" sz="1800" dirty="0" smtClean="0"/>
              <a:t>Wrap Up</a:t>
            </a:r>
            <a:endParaRPr lang="en-US" sz="1800" dirty="0"/>
          </a:p>
        </p:txBody>
      </p:sp>
    </p:spTree>
    <p:extLst>
      <p:ext uri="{BB962C8B-B14F-4D97-AF65-F5344CB8AC3E}">
        <p14:creationId xmlns:p14="http://schemas.microsoft.com/office/powerpoint/2010/main" val="296990710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Methods</a:t>
            </a:r>
          </a:p>
        </p:txBody>
      </p:sp>
      <p:sp>
        <p:nvSpPr>
          <p:cNvPr id="6" name="Content Placeholder 5"/>
          <p:cNvSpPr>
            <a:spLocks noGrp="1"/>
          </p:cNvSpPr>
          <p:nvPr/>
        </p:nvSpPr>
        <p:spPr bwMode="auto">
          <a:xfrm>
            <a:off x="296863" y="3886200"/>
            <a:ext cx="86106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ctr" defTabSz="457200" rtl="0" eaLnBrk="0" fontAlgn="base" hangingPunct="0">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0" fontAlgn="base" hangingPunct="0">
              <a:spcBef>
                <a:spcPct val="20000"/>
              </a:spcBef>
              <a:spcAft>
                <a:spcPct val="0"/>
              </a:spcAft>
              <a:buFont typeface="Wingdings" pitchFamily="2" charset="2"/>
              <a:defRPr sz="2400" kern="1200">
                <a:solidFill>
                  <a:schemeClr val="tx1"/>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Arial" charset="0"/>
                <a:cs typeface="Arial" charset="0"/>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Arial" charset="0"/>
                <a:cs typeface="Arial"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spcBef>
                <a:spcPts val="1200"/>
              </a:spcBef>
              <a:buFont typeface="Arial" panose="020B0604020202020204" pitchFamily="34" charset="0"/>
              <a:buChar char="•"/>
              <a:defRPr/>
            </a:pPr>
            <a:r>
              <a:rPr lang="en-US" sz="1800" dirty="0" smtClean="0">
                <a:solidFill>
                  <a:prstClr val="black"/>
                </a:solidFill>
                <a:latin typeface="Calibri"/>
              </a:rPr>
              <a:t>Working to understand how each payer populates these APCD fields</a:t>
            </a:r>
          </a:p>
          <a:p>
            <a:pPr algn="l">
              <a:spcBef>
                <a:spcPts val="1200"/>
              </a:spcBef>
              <a:buFont typeface="Arial" panose="020B0604020202020204" pitchFamily="34" charset="0"/>
              <a:buChar char="•"/>
              <a:defRPr/>
            </a:pPr>
            <a:r>
              <a:rPr lang="en-US" sz="1800" dirty="0" smtClean="0">
                <a:solidFill>
                  <a:prstClr val="black"/>
                </a:solidFill>
                <a:latin typeface="Calibri"/>
              </a:rPr>
              <a:t>Individual financial fields are building blocks to total medical costs PMPM, broken out by patient- vs. payer-paid</a:t>
            </a:r>
          </a:p>
          <a:p>
            <a:pPr algn="l">
              <a:spcBef>
                <a:spcPts val="1200"/>
              </a:spcBef>
              <a:buFont typeface="Arial" panose="020B0604020202020204" pitchFamily="34" charset="0"/>
              <a:buChar char="•"/>
              <a:defRPr/>
            </a:pPr>
            <a:r>
              <a:rPr lang="en-US" sz="1800" dirty="0" smtClean="0">
                <a:solidFill>
                  <a:prstClr val="black"/>
                </a:solidFill>
                <a:latin typeface="Calibri"/>
              </a:rPr>
              <a:t>Compared against quality control totals (e.g. Premiums Data Request, Total Medical Expenses, Milliman, HPC)</a:t>
            </a:r>
          </a:p>
          <a:p>
            <a:pPr algn="l">
              <a:spcBef>
                <a:spcPts val="1200"/>
              </a:spcBef>
              <a:buFont typeface="Arial" panose="020B0604020202020204" pitchFamily="34" charset="0"/>
              <a:buChar char="•"/>
              <a:defRPr/>
            </a:pPr>
            <a:endParaRPr lang="en-US" sz="1800" dirty="0">
              <a:solidFill>
                <a:prstClr val="black"/>
              </a:solidFill>
              <a:latin typeface="Calibri"/>
            </a:endParaRPr>
          </a:p>
        </p:txBody>
      </p:sp>
      <p:pic>
        <p:nvPicPr>
          <p:cNvPr id="1331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713" y="1447800"/>
            <a:ext cx="87249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1841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600200"/>
            <a:ext cx="8229600" cy="3232150"/>
          </a:xfrm>
          <a:prstGeom prst="rect">
            <a:avLst/>
          </a:prstGeom>
          <a:noFill/>
        </p:spPr>
        <p:txBody>
          <a:bodyPr>
            <a:spAutoFit/>
          </a:bodyPr>
          <a:lstStyle/>
          <a:p>
            <a:pPr marL="285750" indent="-285750" defTabSz="914400" fontAlgn="auto">
              <a:spcBef>
                <a:spcPts val="0"/>
              </a:spcBef>
              <a:spcAft>
                <a:spcPts val="0"/>
              </a:spcAft>
              <a:buFont typeface="Arial" panose="020B0604020202020204" pitchFamily="34" charset="0"/>
              <a:buChar char="•"/>
              <a:defRPr/>
            </a:pPr>
            <a:r>
              <a:rPr lang="en-US" dirty="0">
                <a:solidFill>
                  <a:prstClr val="black"/>
                </a:solidFill>
                <a:latin typeface="Calibri"/>
                <a:ea typeface="+mn-ea"/>
                <a:cs typeface="Arial" charset="0"/>
              </a:rPr>
              <a:t>Quality control totals</a:t>
            </a:r>
          </a:p>
          <a:p>
            <a:pPr defTabSz="914400" fontAlgn="auto">
              <a:spcBef>
                <a:spcPts val="0"/>
              </a:spcBef>
              <a:spcAft>
                <a:spcPts val="0"/>
              </a:spcAft>
              <a:defRPr/>
            </a:pPr>
            <a:endParaRPr lang="en-US" dirty="0">
              <a:solidFill>
                <a:prstClr val="black"/>
              </a:solidFill>
              <a:latin typeface="Calibri"/>
              <a:ea typeface="+mn-ea"/>
              <a:cs typeface="Arial" charset="0"/>
            </a:endParaRPr>
          </a:p>
          <a:p>
            <a:pPr defTabSz="914400" fontAlgn="auto">
              <a:spcBef>
                <a:spcPts val="0"/>
              </a:spcBef>
              <a:spcAft>
                <a:spcPts val="0"/>
              </a:spcAft>
              <a:defRPr/>
            </a:pPr>
            <a:endParaRPr lang="en-US" dirty="0">
              <a:solidFill>
                <a:prstClr val="black"/>
              </a:solidFill>
              <a:latin typeface="Calibri"/>
              <a:ea typeface="+mn-ea"/>
              <a:cs typeface="Arial" charset="0"/>
            </a:endParaRPr>
          </a:p>
          <a:p>
            <a:pPr marL="285750" indent="-285750" defTabSz="914400" fontAlgn="auto">
              <a:spcBef>
                <a:spcPts val="0"/>
              </a:spcBef>
              <a:spcAft>
                <a:spcPts val="0"/>
              </a:spcAft>
              <a:buFont typeface="Arial" panose="020B0604020202020204" pitchFamily="34" charset="0"/>
              <a:buChar char="•"/>
              <a:defRPr/>
            </a:pPr>
            <a:r>
              <a:rPr lang="en-US" dirty="0">
                <a:solidFill>
                  <a:prstClr val="black"/>
                </a:solidFill>
                <a:latin typeface="Calibri"/>
                <a:ea typeface="+mn-ea"/>
                <a:cs typeface="Arial" charset="0"/>
              </a:rPr>
              <a:t>MA APCD field logic</a:t>
            </a:r>
          </a:p>
          <a:p>
            <a:pPr defTabSz="914400" fontAlgn="auto">
              <a:spcBef>
                <a:spcPts val="0"/>
              </a:spcBef>
              <a:spcAft>
                <a:spcPts val="0"/>
              </a:spcAft>
              <a:defRPr/>
            </a:pPr>
            <a:endParaRPr lang="en-US" dirty="0">
              <a:solidFill>
                <a:prstClr val="black"/>
              </a:solidFill>
              <a:latin typeface="Calibri"/>
              <a:ea typeface="+mn-ea"/>
              <a:cs typeface="Arial" charset="0"/>
            </a:endParaRPr>
          </a:p>
          <a:p>
            <a:pPr marL="285750" indent="-285750" defTabSz="914400" fontAlgn="auto">
              <a:spcBef>
                <a:spcPts val="0"/>
              </a:spcBef>
              <a:spcAft>
                <a:spcPts val="0"/>
              </a:spcAft>
              <a:buFont typeface="Arial" panose="020B0604020202020204" pitchFamily="34" charset="0"/>
              <a:buChar char="•"/>
              <a:defRPr/>
            </a:pPr>
            <a:endParaRPr lang="en-US" dirty="0">
              <a:solidFill>
                <a:prstClr val="black"/>
              </a:solidFill>
              <a:latin typeface="Calibri"/>
              <a:ea typeface="+mn-ea"/>
              <a:cs typeface="Arial" charset="0"/>
            </a:endParaRPr>
          </a:p>
          <a:p>
            <a:pPr marL="285750" indent="-285750" defTabSz="914400" fontAlgn="auto">
              <a:spcBef>
                <a:spcPts val="0"/>
              </a:spcBef>
              <a:spcAft>
                <a:spcPts val="0"/>
              </a:spcAft>
              <a:buFont typeface="Arial" panose="020B0604020202020204" pitchFamily="34" charset="0"/>
              <a:buChar char="•"/>
              <a:defRPr/>
            </a:pPr>
            <a:r>
              <a:rPr lang="en-US" dirty="0">
                <a:solidFill>
                  <a:prstClr val="black"/>
                </a:solidFill>
                <a:latin typeface="Calibri"/>
                <a:ea typeface="+mn-ea"/>
                <a:cs typeface="Arial" charset="0"/>
              </a:rPr>
              <a:t>Data verification and anomaly troubleshooting</a:t>
            </a:r>
          </a:p>
          <a:p>
            <a:pPr marL="285750" indent="-285750" defTabSz="914400" fontAlgn="auto">
              <a:spcBef>
                <a:spcPts val="0"/>
              </a:spcBef>
              <a:spcAft>
                <a:spcPts val="0"/>
              </a:spcAft>
              <a:buFont typeface="Arial" panose="020B0604020202020204" pitchFamily="34" charset="0"/>
              <a:buChar char="•"/>
              <a:defRPr/>
            </a:pPr>
            <a:endParaRPr lang="en-US" sz="1800" dirty="0">
              <a:solidFill>
                <a:prstClr val="black"/>
              </a:solidFill>
              <a:latin typeface="Calibri"/>
              <a:ea typeface="+mn-ea"/>
              <a:cs typeface="Arial" charset="0"/>
            </a:endParaRPr>
          </a:p>
          <a:p>
            <a:pPr marL="285750" indent="-285750" defTabSz="914400" fontAlgn="auto">
              <a:spcBef>
                <a:spcPts val="0"/>
              </a:spcBef>
              <a:spcAft>
                <a:spcPts val="0"/>
              </a:spcAft>
              <a:buFont typeface="Arial" panose="020B0604020202020204" pitchFamily="34" charset="0"/>
              <a:buChar char="•"/>
              <a:defRPr/>
            </a:pPr>
            <a:endParaRPr lang="en-US" sz="1800" dirty="0">
              <a:solidFill>
                <a:prstClr val="black"/>
              </a:solidFill>
              <a:latin typeface="Calibri"/>
              <a:ea typeface="+mn-ea"/>
              <a:cs typeface="Arial" charset="0"/>
            </a:endParaRPr>
          </a:p>
        </p:txBody>
      </p:sp>
      <p:sp>
        <p:nvSpPr>
          <p:cNvPr id="14339"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Payer Partnership</a:t>
            </a:r>
          </a:p>
        </p:txBody>
      </p:sp>
    </p:spTree>
    <p:extLst>
      <p:ext uri="{BB962C8B-B14F-4D97-AF65-F5344CB8AC3E}">
        <p14:creationId xmlns:p14="http://schemas.microsoft.com/office/powerpoint/2010/main" val="10619492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Timeline</a:t>
            </a:r>
          </a:p>
        </p:txBody>
      </p:sp>
      <p:graphicFrame>
        <p:nvGraphicFramePr>
          <p:cNvPr id="4" name="Table 3"/>
          <p:cNvGraphicFramePr>
            <a:graphicFrameLocks noGrp="1"/>
          </p:cNvGraphicFramePr>
          <p:nvPr/>
        </p:nvGraphicFramePr>
        <p:xfrm>
          <a:off x="457200" y="1676400"/>
          <a:ext cx="8305800" cy="4505325"/>
        </p:xfrm>
        <a:graphic>
          <a:graphicData uri="http://schemas.openxmlformats.org/drawingml/2006/table">
            <a:tbl>
              <a:tblPr firstRow="1" bandRow="1">
                <a:tableStyleId>{5940675A-B579-460E-94D1-54222C63F5DA}</a:tableStyleId>
              </a:tblPr>
              <a:tblGrid>
                <a:gridCol w="1066800"/>
                <a:gridCol w="1066800"/>
                <a:gridCol w="635000"/>
                <a:gridCol w="1384300"/>
                <a:gridCol w="116840"/>
                <a:gridCol w="1064260"/>
                <a:gridCol w="1066800"/>
                <a:gridCol w="1905000"/>
              </a:tblGrid>
              <a:tr h="901065">
                <a:tc gridSpan="2">
                  <a:txBody>
                    <a:bodyPr/>
                    <a:lstStyle/>
                    <a:p>
                      <a:pPr algn="ctr"/>
                      <a:r>
                        <a:rPr lang="en-US" sz="1800" b="1" dirty="0" smtClean="0"/>
                        <a:t>Q1 2016</a:t>
                      </a:r>
                      <a:endParaRPr lang="en-US" sz="1800" b="1" dirty="0"/>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800" b="1" dirty="0"/>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a:r>
                        <a:rPr lang="en-US" sz="1800" b="1" dirty="0" smtClean="0"/>
                        <a:t>Q2 2016</a:t>
                      </a:r>
                      <a:endParaRPr lang="en-US" sz="1800" b="1" dirty="0"/>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800" b="1" dirty="0"/>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800" b="1" dirty="0"/>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b="1" dirty="0" smtClean="0"/>
                        <a:t>Q3 2016</a:t>
                      </a:r>
                      <a:endParaRPr lang="en-US" sz="1800" b="1" dirty="0"/>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800" b="1" dirty="0"/>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t>Q4 2016</a:t>
                      </a:r>
                      <a:endParaRPr lang="en-US" sz="1800" b="1" dirty="0"/>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01065">
                <a:tc gridSpan="2">
                  <a:txBody>
                    <a:bodyPr/>
                    <a:lstStyle/>
                    <a:p>
                      <a:pPr algn="ctr"/>
                      <a:r>
                        <a:rPr lang="en-US" sz="1400" b="1" dirty="0" smtClean="0"/>
                        <a:t>CHIA</a:t>
                      </a:r>
                      <a:r>
                        <a:rPr lang="en-US" sz="1400" b="1" baseline="0" dirty="0" smtClean="0"/>
                        <a:t> payer data review</a:t>
                      </a:r>
                      <a:endParaRPr lang="en-US" sz="1400" b="1" dirty="0"/>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pPr algn="ctr"/>
                      <a:endParaRPr lang="en-US" sz="1400" dirty="0"/>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endParaRPr lang="en-US"/>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400" dirty="0"/>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400" dirty="0"/>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endParaRPr lang="en-US"/>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400" dirty="0"/>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01065">
                <a:tc gridSpan="2">
                  <a:txBody>
                    <a:bodyPr/>
                    <a:lstStyle/>
                    <a:p>
                      <a:pPr algn="ctr"/>
                      <a:r>
                        <a:rPr lang="en-US" sz="1400" b="1" dirty="0" smtClean="0"/>
                        <a:t>CHIA quality control total</a:t>
                      </a:r>
                      <a:r>
                        <a:rPr lang="en-US" sz="1400" b="1" baseline="0" dirty="0" smtClean="0"/>
                        <a:t> and field-logic requests</a:t>
                      </a:r>
                      <a:endParaRPr lang="en-US" sz="1400" dirty="0"/>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en-US" sz="1800" dirty="0"/>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endParaRPr lang="en-US"/>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800" dirty="0"/>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800" dirty="0"/>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endParaRPr lang="en-US" dirty="0"/>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800" dirty="0"/>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010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tx1"/>
                        </a:solidFill>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Payer</a:t>
                      </a:r>
                      <a:r>
                        <a:rPr lang="en-US" sz="1400" b="1" baseline="0" dirty="0" smtClean="0">
                          <a:solidFill>
                            <a:schemeClr val="tx1"/>
                          </a:solidFill>
                        </a:rPr>
                        <a:t> data verification</a:t>
                      </a:r>
                      <a:endParaRPr lang="en-US" sz="1400" b="1" dirty="0" smtClean="0">
                        <a:solidFill>
                          <a:schemeClr val="tx1"/>
                        </a:solidFill>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lang="en-US"/>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tx1"/>
                        </a:solidFill>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pPr algn="ctr"/>
                      <a:endParaRPr lang="en-US" sz="1400" dirty="0"/>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algn="ctr"/>
                      <a:endParaRPr lang="en-US" sz="1400" dirty="0"/>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dirty="0"/>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01065">
                <a:tc>
                  <a:txBody>
                    <a:bodyPr/>
                    <a:lstStyle/>
                    <a:p>
                      <a:pPr algn="ctr"/>
                      <a:endParaRPr lang="en-US" sz="1400" dirty="0"/>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400" dirty="0"/>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400" dirty="0"/>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a:endParaRPr lang="en-US" sz="1400" dirty="0"/>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pPr algn="ctr"/>
                      <a:endParaRPr lang="en-US" sz="1400" dirty="0"/>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1" dirty="0" smtClean="0">
                          <a:solidFill>
                            <a:schemeClr val="bg1"/>
                          </a:solidFill>
                        </a:rPr>
                        <a:t>Public Reporting</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r>
            </a:tbl>
          </a:graphicData>
        </a:graphic>
      </p:graphicFrame>
    </p:spTree>
    <p:extLst>
      <p:ext uri="{BB962C8B-B14F-4D97-AF65-F5344CB8AC3E}">
        <p14:creationId xmlns:p14="http://schemas.microsoft.com/office/powerpoint/2010/main" val="168877792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smtClean="0">
                <a:solidFill>
                  <a:prstClr val="black"/>
                </a:solidFill>
                <a:ea typeface="+mn-ea"/>
                <a:cs typeface="Arial" charset="0"/>
              </a:rPr>
              <a:t>Contact Information</a:t>
            </a:r>
          </a:p>
        </p:txBody>
      </p:sp>
      <p:sp>
        <p:nvSpPr>
          <p:cNvPr id="16387" name="TextBox 2"/>
          <p:cNvSpPr txBox="1">
            <a:spLocks noChangeArrowheads="1"/>
          </p:cNvSpPr>
          <p:nvPr/>
        </p:nvSpPr>
        <p:spPr bwMode="auto">
          <a:xfrm>
            <a:off x="838200" y="1828800"/>
            <a:ext cx="7467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1800" b="1" smtClean="0">
                <a:solidFill>
                  <a:prstClr val="black"/>
                </a:solidFill>
                <a:ea typeface="+mn-ea"/>
                <a:cs typeface="Arial" charset="0"/>
              </a:rPr>
              <a:t>For questions about Enrollment Trends:</a:t>
            </a:r>
          </a:p>
          <a:p>
            <a:pPr defTabSz="914400" eaLnBrk="1" hangingPunct="1">
              <a:spcBef>
                <a:spcPct val="0"/>
              </a:spcBef>
              <a:buFontTx/>
              <a:buNone/>
            </a:pPr>
            <a:r>
              <a:rPr lang="en-US" altLang="en-US" sz="1800" smtClean="0">
                <a:solidFill>
                  <a:prstClr val="black"/>
                </a:solidFill>
                <a:ea typeface="+mn-ea"/>
                <a:cs typeface="Arial" charset="0"/>
              </a:rPr>
              <a:t>Contact</a:t>
            </a:r>
            <a:r>
              <a:rPr lang="en-US" altLang="en-US" sz="1800" i="1" smtClean="0">
                <a:solidFill>
                  <a:prstClr val="black"/>
                </a:solidFill>
                <a:ea typeface="+mn-ea"/>
                <a:cs typeface="Arial" charset="0"/>
              </a:rPr>
              <a:t> </a:t>
            </a:r>
            <a:r>
              <a:rPr lang="en-US" altLang="en-US" sz="1800" smtClean="0">
                <a:solidFill>
                  <a:prstClr val="black"/>
                </a:solidFill>
                <a:ea typeface="+mn-ea"/>
                <a:cs typeface="Arial" charset="0"/>
              </a:rPr>
              <a:t>your </a:t>
            </a:r>
            <a:r>
              <a:rPr lang="en-US" altLang="en-US" sz="1800" u="sng" smtClean="0">
                <a:solidFill>
                  <a:prstClr val="black"/>
                </a:solidFill>
                <a:ea typeface="+mn-ea"/>
                <a:cs typeface="Arial" charset="0"/>
              </a:rPr>
              <a:t>CHIA liaison </a:t>
            </a:r>
            <a:r>
              <a:rPr lang="en-US" altLang="en-US" sz="1800" smtClean="0">
                <a:solidFill>
                  <a:prstClr val="black"/>
                </a:solidFill>
                <a:ea typeface="+mn-ea"/>
                <a:cs typeface="Arial" charset="0"/>
              </a:rPr>
              <a:t>and Ashley Storms at </a:t>
            </a:r>
            <a:r>
              <a:rPr lang="en-US" altLang="en-US" sz="1800" smtClean="0">
                <a:solidFill>
                  <a:prstClr val="black"/>
                </a:solidFill>
                <a:ea typeface="+mn-ea"/>
                <a:cs typeface="Arial" charset="0"/>
                <a:hlinkClick r:id="rId3"/>
              </a:rPr>
              <a:t>ashley.storms@state.ma.us</a:t>
            </a:r>
            <a:endParaRPr lang="en-US" altLang="en-US" sz="1800" smtClean="0">
              <a:solidFill>
                <a:prstClr val="black"/>
              </a:solidFill>
              <a:ea typeface="+mn-ea"/>
              <a:cs typeface="Arial" charset="0"/>
            </a:endParaRPr>
          </a:p>
          <a:p>
            <a:pPr defTabSz="914400" eaLnBrk="1" hangingPunct="1">
              <a:spcBef>
                <a:spcPct val="0"/>
              </a:spcBef>
              <a:buFontTx/>
              <a:buNone/>
            </a:pPr>
            <a:endParaRPr lang="en-US" altLang="en-US" sz="1800" smtClean="0">
              <a:solidFill>
                <a:prstClr val="black"/>
              </a:solidFill>
              <a:ea typeface="+mn-ea"/>
              <a:cs typeface="Arial" charset="0"/>
            </a:endParaRPr>
          </a:p>
          <a:p>
            <a:pPr defTabSz="914400" eaLnBrk="1" hangingPunct="1">
              <a:spcBef>
                <a:spcPct val="0"/>
              </a:spcBef>
              <a:buFontTx/>
              <a:buNone/>
            </a:pPr>
            <a:endParaRPr lang="en-US" altLang="en-US" sz="1800" b="1" smtClean="0">
              <a:solidFill>
                <a:prstClr val="black"/>
              </a:solidFill>
              <a:ea typeface="+mn-ea"/>
              <a:cs typeface="Arial" charset="0"/>
            </a:endParaRPr>
          </a:p>
          <a:p>
            <a:pPr defTabSz="914400" eaLnBrk="1" hangingPunct="1">
              <a:spcBef>
                <a:spcPct val="0"/>
              </a:spcBef>
              <a:buFontTx/>
              <a:buNone/>
            </a:pPr>
            <a:r>
              <a:rPr lang="en-US" altLang="en-US" sz="1800" b="1" smtClean="0">
                <a:solidFill>
                  <a:prstClr val="black"/>
                </a:solidFill>
                <a:ea typeface="+mn-ea"/>
                <a:cs typeface="Arial" charset="0"/>
              </a:rPr>
              <a:t>For questions about Medical Expenditure Trends:</a:t>
            </a:r>
          </a:p>
          <a:p>
            <a:pPr defTabSz="914400" eaLnBrk="1" hangingPunct="1">
              <a:spcBef>
                <a:spcPct val="0"/>
              </a:spcBef>
              <a:buFontTx/>
              <a:buNone/>
            </a:pPr>
            <a:r>
              <a:rPr lang="en-US" altLang="en-US" sz="1800" smtClean="0">
                <a:solidFill>
                  <a:prstClr val="black"/>
                </a:solidFill>
                <a:ea typeface="+mn-ea"/>
                <a:cs typeface="Arial" charset="0"/>
              </a:rPr>
              <a:t>Contact</a:t>
            </a:r>
            <a:r>
              <a:rPr lang="en-US" altLang="en-US" sz="1800" i="1" smtClean="0">
                <a:solidFill>
                  <a:prstClr val="black"/>
                </a:solidFill>
                <a:ea typeface="+mn-ea"/>
                <a:cs typeface="Arial" charset="0"/>
              </a:rPr>
              <a:t> </a:t>
            </a:r>
            <a:r>
              <a:rPr lang="en-US" altLang="en-US" sz="1800" smtClean="0">
                <a:solidFill>
                  <a:prstClr val="black"/>
                </a:solidFill>
                <a:ea typeface="+mn-ea"/>
                <a:cs typeface="Arial" charset="0"/>
              </a:rPr>
              <a:t>your </a:t>
            </a:r>
            <a:r>
              <a:rPr lang="en-US" altLang="en-US" sz="1800" u="sng" smtClean="0">
                <a:solidFill>
                  <a:prstClr val="black"/>
                </a:solidFill>
                <a:ea typeface="+mn-ea"/>
                <a:cs typeface="Arial" charset="0"/>
              </a:rPr>
              <a:t>CHIA liaison </a:t>
            </a:r>
            <a:r>
              <a:rPr lang="en-US" altLang="en-US" sz="1800" smtClean="0">
                <a:solidFill>
                  <a:prstClr val="black"/>
                </a:solidFill>
                <a:ea typeface="+mn-ea"/>
                <a:cs typeface="Arial" charset="0"/>
              </a:rPr>
              <a:t>and Kevin Meives at </a:t>
            </a:r>
            <a:r>
              <a:rPr lang="en-US" altLang="en-US" sz="1800" smtClean="0">
                <a:solidFill>
                  <a:prstClr val="black"/>
                </a:solidFill>
                <a:ea typeface="+mn-ea"/>
                <a:cs typeface="Arial" charset="0"/>
                <a:hlinkClick r:id="rId4"/>
              </a:rPr>
              <a:t>kevin.meives@state.ma.us</a:t>
            </a:r>
            <a:endParaRPr lang="en-US" altLang="en-US" sz="1800" smtClean="0">
              <a:solidFill>
                <a:prstClr val="black"/>
              </a:solidFill>
              <a:ea typeface="+mn-ea"/>
              <a:cs typeface="Arial" charset="0"/>
            </a:endParaRPr>
          </a:p>
          <a:p>
            <a:pPr defTabSz="914400" eaLnBrk="1" hangingPunct="1">
              <a:spcBef>
                <a:spcPct val="0"/>
              </a:spcBef>
              <a:buFontTx/>
              <a:buNone/>
            </a:pPr>
            <a:endParaRPr lang="en-US" altLang="en-US" sz="1800" i="1" smtClean="0">
              <a:solidFill>
                <a:prstClr val="black"/>
              </a:solidFill>
              <a:ea typeface="+mn-ea"/>
              <a:cs typeface="Arial" charset="0"/>
            </a:endParaRPr>
          </a:p>
          <a:p>
            <a:pPr defTabSz="914400" eaLnBrk="1" hangingPunct="1">
              <a:spcBef>
                <a:spcPct val="0"/>
              </a:spcBef>
              <a:buFontTx/>
              <a:buNone/>
            </a:pPr>
            <a:endParaRPr lang="en-US" altLang="en-US" sz="1800" smtClean="0">
              <a:solidFill>
                <a:prstClr val="black"/>
              </a:solidFill>
              <a:ea typeface="+mn-ea"/>
              <a:cs typeface="Arial" charset="0"/>
            </a:endParaRPr>
          </a:p>
        </p:txBody>
      </p:sp>
    </p:spTree>
    <p:extLst>
      <p:ext uri="{BB962C8B-B14F-4D97-AF65-F5344CB8AC3E}">
        <p14:creationId xmlns:p14="http://schemas.microsoft.com/office/powerpoint/2010/main" val="313476975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Next Meetings</a:t>
            </a:r>
            <a:endParaRPr lang="en-US" dirty="0"/>
          </a:p>
        </p:txBody>
      </p:sp>
      <p:sp>
        <p:nvSpPr>
          <p:cNvPr id="3" name="Subtitle 2"/>
          <p:cNvSpPr>
            <a:spLocks noGrp="1"/>
          </p:cNvSpPr>
          <p:nvPr>
            <p:ph type="subTitle" idx="1"/>
          </p:nvPr>
        </p:nvSpPr>
        <p:spPr/>
        <p:txBody>
          <a:bodyPr/>
          <a:lstStyle/>
          <a:p>
            <a:pPr algn="ctr"/>
            <a:endParaRPr lang="en-US" sz="4000" dirty="0" smtClean="0"/>
          </a:p>
          <a:p>
            <a:pPr algn="ctr"/>
            <a:r>
              <a:rPr lang="en-US" sz="4000" dirty="0" smtClean="0"/>
              <a:t>January 12, 2016 </a:t>
            </a:r>
            <a:r>
              <a:rPr lang="en-US" sz="4000" dirty="0"/>
              <a:t>@ 2:00 pm</a:t>
            </a:r>
          </a:p>
          <a:p>
            <a:pPr algn="ctr"/>
            <a:endParaRPr lang="en-US" sz="4000" dirty="0" smtClean="0"/>
          </a:p>
          <a:p>
            <a:pPr algn="ctr"/>
            <a:r>
              <a:rPr lang="en-US" sz="4000" dirty="0" smtClean="0"/>
              <a:t>February 9, 2016 @ 2:00 pm</a:t>
            </a:r>
            <a:endParaRPr lang="en-US" sz="4000" dirty="0"/>
          </a:p>
        </p:txBody>
      </p:sp>
    </p:spTree>
    <p:extLst>
      <p:ext uri="{BB962C8B-B14F-4D97-AF65-F5344CB8AC3E}">
        <p14:creationId xmlns:p14="http://schemas.microsoft.com/office/powerpoint/2010/main" val="19376748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a:p>
            <a:endParaRPr lang="en-US" dirty="0" smtClean="0"/>
          </a:p>
          <a:p>
            <a:endParaRPr lang="en-US" dirty="0"/>
          </a:p>
          <a:p>
            <a:pPr lvl="0" algn="ctr"/>
            <a:r>
              <a:rPr lang="en-US" sz="4800" dirty="0" smtClean="0"/>
              <a:t>Questions?</a:t>
            </a:r>
            <a:endParaRPr lang="en-US" dirty="0" smtClean="0"/>
          </a:p>
          <a:p>
            <a:endParaRPr lang="en-US" dirty="0"/>
          </a:p>
        </p:txBody>
      </p:sp>
    </p:spTree>
    <p:extLst>
      <p:ext uri="{BB962C8B-B14F-4D97-AF65-F5344CB8AC3E}">
        <p14:creationId xmlns:p14="http://schemas.microsoft.com/office/powerpoint/2010/main" val="397514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Housekeeping	</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Pharmacy Claims Versioning</a:t>
            </a:r>
          </a:p>
          <a:p>
            <a:endParaRPr lang="en-US" dirty="0" smtClean="0"/>
          </a:p>
          <a:p>
            <a:pPr marL="342900" indent="-342900">
              <a:buFont typeface="Arial" panose="020B0604020202020204" pitchFamily="34" charset="0"/>
              <a:buChar char="•"/>
            </a:pPr>
            <a:r>
              <a:rPr lang="en-US" dirty="0" smtClean="0"/>
              <a:t>Division of Insurance (DOI) Meetings</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982217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Intake Version </a:t>
            </a:r>
            <a:r>
              <a:rPr lang="en-US" dirty="0" smtClean="0"/>
              <a:t>5.0</a:t>
            </a:r>
            <a:endParaRPr lang="en-US" dirty="0"/>
          </a:p>
        </p:txBody>
      </p:sp>
      <p:sp>
        <p:nvSpPr>
          <p:cNvPr id="3" name="Subtitle 2"/>
          <p:cNvSpPr>
            <a:spLocks noGrp="1"/>
          </p:cNvSpPr>
          <p:nvPr>
            <p:ph type="subTitle"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9318155"/>
              </p:ext>
            </p:extLst>
          </p:nvPr>
        </p:nvGraphicFramePr>
        <p:xfrm>
          <a:off x="485415" y="1895492"/>
          <a:ext cx="7747360" cy="3475160"/>
        </p:xfrm>
        <a:graphic>
          <a:graphicData uri="http://schemas.openxmlformats.org/drawingml/2006/table">
            <a:tbl>
              <a:tblPr firstRow="1" firstCol="1" bandRow="1">
                <a:tableStyleId>{5C22544A-7EE6-4342-B048-85BDC9FD1C3A}</a:tableStyleId>
              </a:tblPr>
              <a:tblGrid>
                <a:gridCol w="5170449"/>
                <a:gridCol w="2576911"/>
              </a:tblGrid>
              <a:tr h="347516">
                <a:tc>
                  <a:txBody>
                    <a:bodyPr/>
                    <a:lstStyle/>
                    <a:p>
                      <a:pPr marL="0" marR="0">
                        <a:lnSpc>
                          <a:spcPct val="107000"/>
                        </a:lnSpc>
                        <a:spcBef>
                          <a:spcPts val="0"/>
                        </a:spcBef>
                        <a:spcAft>
                          <a:spcPts val="0"/>
                        </a:spcAft>
                      </a:pPr>
                      <a:r>
                        <a:rPr lang="en-US" sz="1100">
                          <a:effectLst/>
                        </a:rPr>
                        <a:t>MA APCD Intake Process</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1842135" algn="r"/>
                        </a:tabLst>
                      </a:pPr>
                      <a:r>
                        <a:rPr lang="en-US" sz="1100">
                          <a:effectLst/>
                        </a:rPr>
                        <a:t>Timeline</a:t>
                      </a:r>
                      <a:endParaRPr lang="en-US" sz="1100">
                        <a:effectLst/>
                        <a:latin typeface="Calibri"/>
                        <a:ea typeface="Calibri"/>
                        <a:cs typeface="Times New Roman"/>
                      </a:endParaRPr>
                    </a:p>
                  </a:txBody>
                  <a:tcPr marL="68580" marR="68580" marT="0" marB="0"/>
                </a:tc>
              </a:tr>
              <a:tr h="347516">
                <a:tc>
                  <a:txBody>
                    <a:bodyPr/>
                    <a:lstStyle/>
                    <a:p>
                      <a:pPr marL="0" marR="0">
                        <a:lnSpc>
                          <a:spcPct val="107000"/>
                        </a:lnSpc>
                        <a:spcBef>
                          <a:spcPts val="0"/>
                        </a:spcBef>
                        <a:spcAft>
                          <a:spcPts val="0"/>
                        </a:spcAft>
                      </a:pPr>
                      <a:r>
                        <a:rPr lang="en-US" sz="1100">
                          <a:effectLst/>
                        </a:rPr>
                        <a:t>Data Partners Propose Version 5 Updates</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November 2015 </a:t>
                      </a:r>
                      <a:endParaRPr lang="en-US" sz="1100">
                        <a:effectLst/>
                        <a:latin typeface="Calibri"/>
                        <a:ea typeface="Calibri"/>
                        <a:cs typeface="Times New Roman"/>
                      </a:endParaRPr>
                    </a:p>
                  </a:txBody>
                  <a:tcPr marL="68580" marR="68580" marT="0" marB="0"/>
                </a:tc>
              </a:tr>
              <a:tr h="347516">
                <a:tc>
                  <a:txBody>
                    <a:bodyPr/>
                    <a:lstStyle/>
                    <a:p>
                      <a:pPr marL="0" marR="0">
                        <a:lnSpc>
                          <a:spcPct val="107000"/>
                        </a:lnSpc>
                        <a:spcBef>
                          <a:spcPts val="0"/>
                        </a:spcBef>
                        <a:spcAft>
                          <a:spcPts val="0"/>
                        </a:spcAft>
                      </a:pPr>
                      <a:r>
                        <a:rPr lang="en-US" sz="1100">
                          <a:effectLst/>
                        </a:rPr>
                        <a:t>Proposals Shared/Discussed with Carriers</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December 2015</a:t>
                      </a:r>
                      <a:endParaRPr lang="en-US" sz="1100">
                        <a:effectLst/>
                        <a:latin typeface="Calibri"/>
                        <a:ea typeface="Calibri"/>
                        <a:cs typeface="Times New Roman"/>
                      </a:endParaRPr>
                    </a:p>
                  </a:txBody>
                  <a:tcPr marL="68580" marR="68580" marT="0" marB="0"/>
                </a:tc>
              </a:tr>
              <a:tr h="347516">
                <a:tc>
                  <a:txBody>
                    <a:bodyPr/>
                    <a:lstStyle/>
                    <a:p>
                      <a:pPr marL="0" marR="0">
                        <a:lnSpc>
                          <a:spcPct val="107000"/>
                        </a:lnSpc>
                        <a:spcBef>
                          <a:spcPts val="0"/>
                        </a:spcBef>
                        <a:spcAft>
                          <a:spcPts val="0"/>
                        </a:spcAft>
                      </a:pPr>
                      <a:r>
                        <a:rPr lang="en-US" sz="1100" dirty="0">
                          <a:effectLst/>
                        </a:rPr>
                        <a:t>Draft Submission Guides published</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January 2016</a:t>
                      </a:r>
                      <a:endParaRPr lang="en-US" sz="1100">
                        <a:effectLst/>
                        <a:latin typeface="Calibri"/>
                        <a:ea typeface="Calibri"/>
                        <a:cs typeface="Times New Roman"/>
                      </a:endParaRPr>
                    </a:p>
                  </a:txBody>
                  <a:tcPr marL="68580" marR="68580" marT="0" marB="0"/>
                </a:tc>
              </a:tr>
              <a:tr h="347516">
                <a:tc>
                  <a:txBody>
                    <a:bodyPr/>
                    <a:lstStyle/>
                    <a:p>
                      <a:pPr marL="0" marR="0">
                        <a:lnSpc>
                          <a:spcPct val="107000"/>
                        </a:lnSpc>
                        <a:spcBef>
                          <a:spcPts val="0"/>
                        </a:spcBef>
                        <a:spcAft>
                          <a:spcPts val="0"/>
                        </a:spcAft>
                      </a:pPr>
                      <a:r>
                        <a:rPr lang="en-US" sz="1100">
                          <a:effectLst/>
                        </a:rPr>
                        <a:t>Guides Reviewed at Technical Advisory Group</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January 2016</a:t>
                      </a:r>
                      <a:endParaRPr lang="en-US" sz="1100">
                        <a:effectLst/>
                        <a:latin typeface="Calibri"/>
                        <a:ea typeface="Calibri"/>
                        <a:cs typeface="Times New Roman"/>
                      </a:endParaRPr>
                    </a:p>
                  </a:txBody>
                  <a:tcPr marL="68580" marR="68580" marT="0" marB="0"/>
                </a:tc>
              </a:tr>
              <a:tr h="347516">
                <a:tc>
                  <a:txBody>
                    <a:bodyPr/>
                    <a:lstStyle/>
                    <a:p>
                      <a:pPr marL="0" marR="0">
                        <a:lnSpc>
                          <a:spcPct val="107000"/>
                        </a:lnSpc>
                        <a:spcBef>
                          <a:spcPts val="0"/>
                        </a:spcBef>
                        <a:spcAft>
                          <a:spcPts val="0"/>
                        </a:spcAft>
                      </a:pPr>
                      <a:r>
                        <a:rPr lang="en-US" sz="1100">
                          <a:effectLst/>
                        </a:rPr>
                        <a:t>Carrier Comment Period</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January 2016</a:t>
                      </a:r>
                      <a:endParaRPr lang="en-US" sz="1100">
                        <a:effectLst/>
                        <a:latin typeface="Calibri"/>
                        <a:ea typeface="Calibri"/>
                        <a:cs typeface="Times New Roman"/>
                      </a:endParaRPr>
                    </a:p>
                  </a:txBody>
                  <a:tcPr marL="68580" marR="68580" marT="0" marB="0"/>
                </a:tc>
              </a:tr>
              <a:tr h="347516">
                <a:tc>
                  <a:txBody>
                    <a:bodyPr/>
                    <a:lstStyle/>
                    <a:p>
                      <a:pPr marL="0" marR="0">
                        <a:lnSpc>
                          <a:spcPct val="107000"/>
                        </a:lnSpc>
                        <a:spcBef>
                          <a:spcPts val="0"/>
                        </a:spcBef>
                        <a:spcAft>
                          <a:spcPts val="0"/>
                        </a:spcAft>
                      </a:pPr>
                      <a:r>
                        <a:rPr lang="en-US" sz="1100">
                          <a:effectLst/>
                        </a:rPr>
                        <a:t>Administrative Bulletin and Guides Adopted</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February 2016</a:t>
                      </a:r>
                      <a:endParaRPr lang="en-US" sz="1100">
                        <a:effectLst/>
                        <a:latin typeface="Calibri"/>
                        <a:ea typeface="Calibri"/>
                        <a:cs typeface="Times New Roman"/>
                      </a:endParaRPr>
                    </a:p>
                  </a:txBody>
                  <a:tcPr marL="68580" marR="68580" marT="0" marB="0"/>
                </a:tc>
              </a:tr>
              <a:tr h="347516">
                <a:tc>
                  <a:txBody>
                    <a:bodyPr/>
                    <a:lstStyle/>
                    <a:p>
                      <a:pPr marL="0" marR="0">
                        <a:lnSpc>
                          <a:spcPct val="107000"/>
                        </a:lnSpc>
                        <a:spcBef>
                          <a:spcPts val="0"/>
                        </a:spcBef>
                        <a:spcAft>
                          <a:spcPts val="0"/>
                        </a:spcAft>
                      </a:pPr>
                      <a:r>
                        <a:rPr lang="en-US" sz="1100">
                          <a:effectLst/>
                        </a:rPr>
                        <a:t>Development/Testing</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March/June 2016</a:t>
                      </a:r>
                      <a:endParaRPr lang="en-US" sz="1100">
                        <a:effectLst/>
                        <a:latin typeface="Calibri"/>
                        <a:ea typeface="Calibri"/>
                        <a:cs typeface="Times New Roman"/>
                      </a:endParaRPr>
                    </a:p>
                  </a:txBody>
                  <a:tcPr marL="68580" marR="68580" marT="0" marB="0"/>
                </a:tc>
              </a:tr>
              <a:tr h="347516">
                <a:tc>
                  <a:txBody>
                    <a:bodyPr/>
                    <a:lstStyle/>
                    <a:p>
                      <a:pPr marL="0" marR="0">
                        <a:lnSpc>
                          <a:spcPct val="107000"/>
                        </a:lnSpc>
                        <a:spcBef>
                          <a:spcPts val="0"/>
                        </a:spcBef>
                        <a:spcAft>
                          <a:spcPts val="0"/>
                        </a:spcAft>
                      </a:pPr>
                      <a:r>
                        <a:rPr lang="en-US" sz="1100">
                          <a:effectLst/>
                        </a:rPr>
                        <a:t>Carrier Testing</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July 2016</a:t>
                      </a:r>
                      <a:endParaRPr lang="en-US" sz="1100">
                        <a:effectLst/>
                        <a:latin typeface="Calibri"/>
                        <a:ea typeface="Calibri"/>
                        <a:cs typeface="Times New Roman"/>
                      </a:endParaRPr>
                    </a:p>
                  </a:txBody>
                  <a:tcPr marL="68580" marR="68580" marT="0" marB="0"/>
                </a:tc>
              </a:tr>
              <a:tr h="347516">
                <a:tc>
                  <a:txBody>
                    <a:bodyPr/>
                    <a:lstStyle/>
                    <a:p>
                      <a:pPr marL="0" marR="0">
                        <a:lnSpc>
                          <a:spcPct val="107000"/>
                        </a:lnSpc>
                        <a:spcBef>
                          <a:spcPts val="0"/>
                        </a:spcBef>
                        <a:spcAft>
                          <a:spcPts val="0"/>
                        </a:spcAft>
                      </a:pPr>
                      <a:r>
                        <a:rPr lang="en-US" sz="1100">
                          <a:effectLst/>
                        </a:rPr>
                        <a:t>MA APCD Intake Version 5 Production</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August 2016</a:t>
                      </a:r>
                      <a:endParaRPr lang="en-US"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594945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Intake Version 5.0</a:t>
            </a:r>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Minimal Changes</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No New Data Elements</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Limited to Provider and Eligibility</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Updated Edits</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Category/Threshold Updates</a:t>
            </a:r>
          </a:p>
          <a:p>
            <a:endParaRPr lang="en-US" dirty="0"/>
          </a:p>
          <a:p>
            <a:pPr marL="342900" indent="-342900">
              <a:buFont typeface="Arial" panose="020B0604020202020204" pitchFamily="34" charset="0"/>
              <a:buChar char="•"/>
            </a:pPr>
            <a:r>
              <a:rPr lang="en-US" dirty="0" smtClean="0"/>
              <a:t>Language Clarifications</a:t>
            </a:r>
            <a:endParaRPr lang="en-US" dirty="0"/>
          </a:p>
        </p:txBody>
      </p:sp>
    </p:spTree>
    <p:extLst>
      <p:ext uri="{BB962C8B-B14F-4D97-AF65-F5344CB8AC3E}">
        <p14:creationId xmlns:p14="http://schemas.microsoft.com/office/powerpoint/2010/main" val="877893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Intake Version 5: Provider</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Providers inactive before January 2010 should not be included</a:t>
            </a:r>
          </a:p>
          <a:p>
            <a:r>
              <a:rPr lang="en-US" dirty="0"/>
              <a:t> </a:t>
            </a:r>
            <a:r>
              <a:rPr lang="en-US" dirty="0" smtClean="0"/>
              <a:t>         Update edits</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PV011 – Suffix</a:t>
            </a:r>
            <a:endParaRPr lang="en-US" dirty="0"/>
          </a:p>
          <a:p>
            <a:r>
              <a:rPr lang="en-US" dirty="0" smtClean="0"/>
              <a:t>         Repurpose to capture clinical suffix (i.e. MD, DO, NP, </a:t>
            </a:r>
            <a:r>
              <a:rPr lang="en-US" dirty="0" err="1" smtClean="0"/>
              <a:t>etc</a:t>
            </a:r>
            <a:r>
              <a:rPr lang="en-US" dirty="0" smtClean="0"/>
              <a:t>)</a:t>
            </a:r>
          </a:p>
          <a:p>
            <a:endParaRPr lang="en-US" dirty="0" smtClean="0"/>
          </a:p>
          <a:p>
            <a:pPr marL="342900" indent="-342900">
              <a:buFont typeface="Arial" panose="020B0604020202020204" pitchFamily="34" charset="0"/>
              <a:buChar char="•"/>
            </a:pPr>
            <a:r>
              <a:rPr lang="en-US" dirty="0" smtClean="0"/>
              <a:t>PV032 – Registered Provider Organization (RPO)</a:t>
            </a:r>
          </a:p>
          <a:p>
            <a:r>
              <a:rPr lang="en-US" dirty="0" smtClean="0"/>
              <a:t>         Move from Category Z to Category B</a:t>
            </a:r>
          </a:p>
          <a:p>
            <a:pPr marL="342900" indent="-342900">
              <a:buFont typeface="Arial" panose="020B0604020202020204" pitchFamily="34" charset="0"/>
              <a:buChar char="•"/>
            </a:pPr>
            <a:endParaRPr lang="en-US" dirty="0" smtClean="0"/>
          </a:p>
          <a:p>
            <a:endParaRPr lang="en-US" sz="1500" dirty="0" smtClean="0"/>
          </a:p>
          <a:p>
            <a:endParaRPr lang="en-US" dirty="0" smtClean="0"/>
          </a:p>
        </p:txBody>
      </p:sp>
    </p:spTree>
    <p:extLst>
      <p:ext uri="{BB962C8B-B14F-4D97-AF65-F5344CB8AC3E}">
        <p14:creationId xmlns:p14="http://schemas.microsoft.com/office/powerpoint/2010/main" val="2395637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Intake Version 5: Provider</a:t>
            </a:r>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a:t>PV034 – Provider ID Code </a:t>
            </a:r>
          </a:p>
          <a:p>
            <a:r>
              <a:rPr lang="en-US" dirty="0"/>
              <a:t>         Update edits against NPPES</a:t>
            </a:r>
          </a:p>
          <a:p>
            <a:endParaRPr lang="en-US" dirty="0"/>
          </a:p>
          <a:p>
            <a:pPr marL="285750" indent="-285750">
              <a:buFont typeface="Arial" panose="020B0604020202020204" pitchFamily="34" charset="0"/>
              <a:buChar char="•"/>
            </a:pPr>
            <a:r>
              <a:rPr lang="en-US" dirty="0"/>
              <a:t>PV039 – National Provider ID</a:t>
            </a:r>
          </a:p>
          <a:p>
            <a:r>
              <a:rPr lang="en-US" dirty="0"/>
              <a:t>         Update edits against </a:t>
            </a:r>
            <a:r>
              <a:rPr lang="en-US" dirty="0" smtClean="0"/>
              <a:t>NPPES</a:t>
            </a:r>
          </a:p>
          <a:p>
            <a:endParaRPr lang="en-US" dirty="0"/>
          </a:p>
          <a:p>
            <a:pPr marL="342900" indent="-342900">
              <a:buFont typeface="Arial" panose="020B0604020202020204" pitchFamily="34" charset="0"/>
              <a:buChar char="•"/>
            </a:pPr>
            <a:r>
              <a:rPr lang="en-US" dirty="0" smtClean="0"/>
              <a:t>PV056 – Provider Affiliation</a:t>
            </a:r>
          </a:p>
          <a:p>
            <a:r>
              <a:rPr lang="en-US" dirty="0"/>
              <a:t> </a:t>
            </a:r>
            <a:r>
              <a:rPr lang="en-US" dirty="0" smtClean="0"/>
              <a:t>        Update to Category A - Lower Threshold</a:t>
            </a:r>
          </a:p>
        </p:txBody>
      </p:sp>
    </p:spTree>
    <p:extLst>
      <p:ext uri="{BB962C8B-B14F-4D97-AF65-F5344CB8AC3E}">
        <p14:creationId xmlns:p14="http://schemas.microsoft.com/office/powerpoint/2010/main" val="1898473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Intake Version </a:t>
            </a:r>
            <a:r>
              <a:rPr lang="en-US" dirty="0" smtClean="0"/>
              <a:t>5.0: Eligibility</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ME031 – Special Coverage</a:t>
            </a:r>
          </a:p>
          <a:p>
            <a:r>
              <a:rPr lang="en-US" dirty="0"/>
              <a:t> </a:t>
            </a:r>
            <a:r>
              <a:rPr lang="en-US" dirty="0" smtClean="0"/>
              <a:t>          Add code for Connector Care</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smtClean="0"/>
              <a:t>ME046 – Member PCP ID</a:t>
            </a:r>
          </a:p>
          <a:p>
            <a:r>
              <a:rPr lang="en-US" dirty="0"/>
              <a:t> </a:t>
            </a:r>
            <a:r>
              <a:rPr lang="en-US" dirty="0" smtClean="0"/>
              <a:t>          Update threshold</a:t>
            </a:r>
          </a:p>
          <a:p>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455367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Future Updates:  Workgroups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Premiums Workgroup</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Provider Workgroup</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Coverage Flag Workgroup</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Plan/Network/Cost Share/Product Workgroup</a:t>
            </a:r>
            <a:endParaRPr lang="en-US" dirty="0"/>
          </a:p>
        </p:txBody>
      </p:sp>
    </p:spTree>
    <p:extLst>
      <p:ext uri="{BB962C8B-B14F-4D97-AF65-F5344CB8AC3E}">
        <p14:creationId xmlns:p14="http://schemas.microsoft.com/office/powerpoint/2010/main" val="3055091517"/>
      </p:ext>
    </p:extLst>
  </p:cSld>
  <p:clrMapOvr>
    <a:masterClrMapping/>
  </p:clrMapOvr>
</p:sld>
</file>

<file path=ppt/theme/theme1.xml><?xml version="1.0" encoding="utf-8"?>
<a:theme xmlns:a="http://schemas.openxmlformats.org/drawingml/2006/main" name="FINAL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FINALPowerPointTEMPLATE</Template>
  <TotalTime>6707</TotalTime>
  <Words>804</Words>
  <Application>Microsoft Macintosh PowerPoint</Application>
  <PresentationFormat>On-screen Show (4:3)</PresentationFormat>
  <Paragraphs>193</Paragraphs>
  <Slides>25</Slides>
  <Notes>25</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FINALPowerPointTEMPLATE</vt:lpstr>
      <vt:lpstr>Office Theme</vt:lpstr>
      <vt:lpstr>PowerPoint Presentation</vt:lpstr>
      <vt:lpstr>Agenda</vt:lpstr>
      <vt:lpstr>Housekeeping </vt:lpstr>
      <vt:lpstr>Intake Version 5.0</vt:lpstr>
      <vt:lpstr>Intake Version 5.0</vt:lpstr>
      <vt:lpstr>Intake Version 5: Provider</vt:lpstr>
      <vt:lpstr>Intake Version 5: Provider</vt:lpstr>
      <vt:lpstr>Intake Version 5.0: Eligibility</vt:lpstr>
      <vt:lpstr>Future Updates:  Workgroups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Next Meetings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 HINES</dc:creator>
  <cp:lastModifiedBy>Rick Vogel</cp:lastModifiedBy>
  <cp:revision>488</cp:revision>
  <cp:lastPrinted>2015-12-08T18:14:58Z</cp:lastPrinted>
  <dcterms:created xsi:type="dcterms:W3CDTF">2014-02-09T20:57:02Z</dcterms:created>
  <dcterms:modified xsi:type="dcterms:W3CDTF">2015-12-08T19:50:22Z</dcterms:modified>
</cp:coreProperties>
</file>