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45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62" r:id="rId30"/>
  </p:sldIdLst>
  <p:sldSz cx="9144000" cy="6858000" type="screen4x3"/>
  <p:notesSz cx="68580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66629" autoAdjust="0"/>
  </p:normalViewPr>
  <p:slideViewPr>
    <p:cSldViewPr snapToGrid="0" snapToObjects="1" showGuides="1">
      <p:cViewPr>
        <p:scale>
          <a:sx n="82" d="100"/>
          <a:sy n="82" d="100"/>
        </p:scale>
        <p:origin x="-2454" y="132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4/14/2015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4/14/2015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7" tIns="45974" rIns="91947" bIns="4597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947" tIns="45974" rIns="91947" bIns="4597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7071" indent="-287334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9340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9075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8811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28547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88283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48018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07756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B60C692-015D-4441-B4C1-FF7F24FF6B98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C44A2BE7-D515-4C52-97D9-31E292CACC24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74C44D8D-7D80-4069-B273-42FE2296DC47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F80FCC03-143D-4935-B243-E456CBE9F5EC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929AEABE-D3AF-4B6D-BEFD-48B5C7B0E737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i="1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E225582D-DDC6-44FB-AC6F-460A6E5F86BF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Garamond" pitchFamily="18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18496A0E-F8EC-4261-90C2-B30047F021BF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i="1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023E779C-1578-4E0C-B388-B13B977CA48A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3EB3B389-F802-4C52-9EF2-274AC956772C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801CA3A5-ABC0-49DA-BCAA-83E9368BA7AE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2281F09-C6C5-4AD5-837F-38B7A04233CD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71752FE0-4621-4BAA-AE2E-D41161520D73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D7E5B405-6247-4722-9B1D-8726786D4A6E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02B67280-5543-4BEC-A510-00A5CBB08340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9F65773B-1994-4E7B-AA2B-D4A7AEBD1D5B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24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0289B98-28DE-4131-B3C1-A283D51D840E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25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1DA1959C-37E8-4A2A-849C-23AF819178AD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26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Garamond" pitchFamily="18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0A6ADF00-D03A-4482-A030-D938F2E43A2B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27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i="1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F2D9124-3483-41B1-8530-DA1BD0AA2701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28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855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36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0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CFAE25DA-030D-4FD9-9A7D-6518EA945F17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E2DDBF6-BC73-4363-8E3B-99F7815C819B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2BC3196C-B411-4C90-A278-71329EDCA3CB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C76E720-A350-4293-926E-84882E5B9C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7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McAvey@state.ma.u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ianna.Welch@oliverwyman.co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Storms@state.ma.u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athy.Ho@state.ma.us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April 14,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49263" y="608013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latin typeface="Cambria" pitchFamily="18" charset="0"/>
                <a:cs typeface="Arial" pitchFamily="34" charset="0"/>
              </a:rPr>
              <a:t>Behavioral Health, Dental, &amp; Vision Expenses</a:t>
            </a:r>
            <a:endParaRPr lang="en-US" altLang="en-US" sz="2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679575"/>
            <a:ext cx="8039100" cy="4738688"/>
          </a:xfrm>
        </p:spPr>
        <p:txBody>
          <a:bodyPr/>
          <a:lstStyle/>
          <a:p>
            <a:pPr marL="0" indent="0" algn="l" eaLnBrk="1" hangingPunct="1">
              <a:defRPr/>
            </a:pPr>
            <a:r>
              <a:rPr lang="en-US" altLang="en-US" sz="1800" b="1" u="sng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Question</a:t>
            </a:r>
            <a:r>
              <a:rPr lang="en-US" altLang="en-US" sz="1800" b="1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: 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Should Allowed and Incurred claims include behavioral health, dental, and vision expenses?</a:t>
            </a:r>
          </a:p>
          <a:p>
            <a:pPr marL="0" indent="0" algn="l" eaLnBrk="1" hangingPunct="1">
              <a:defRPr/>
            </a:pPr>
            <a:endParaRPr lang="en-US" altLang="en-US" sz="1800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0" indent="0" algn="l" eaLnBrk="1" hangingPunct="1">
              <a:defRPr/>
            </a:pPr>
            <a:r>
              <a:rPr lang="en-US" altLang="en-US" sz="1800" b="1" u="sng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Answer</a:t>
            </a:r>
            <a:r>
              <a:rPr lang="en-US" altLang="en-US" sz="1800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: </a:t>
            </a:r>
            <a:endParaRPr lang="en-US" altLang="en-US" sz="1800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285750" indent="-285750" algn="l" eaLnBrk="1" hangingPunct="1">
              <a:buFont typeface="Arial" pitchFamily="34" charset="0"/>
              <a:buChar char="•"/>
              <a:defRPr/>
            </a:pP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Scenario 1: Behavioral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health, dental, or vision benefits are part of the </a:t>
            </a:r>
            <a:r>
              <a:rPr lang="en-US" altLang="en-US" sz="1800" b="1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comprehensive medical </a:t>
            </a:r>
            <a:r>
              <a:rPr lang="en-US" altLang="en-US" sz="1800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policy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(either as the </a:t>
            </a:r>
            <a:r>
              <a:rPr lang="en-US" altLang="en-US" sz="1800" b="1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base policy or attached as a </a:t>
            </a:r>
            <a:r>
              <a:rPr lang="en-US" altLang="en-US" sz="1800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rider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). </a:t>
            </a:r>
          </a:p>
          <a:p>
            <a:pPr marL="0" indent="0" algn="l" eaLnBrk="1" hangingPunct="1">
              <a:defRPr/>
            </a:pP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		</a:t>
            </a:r>
            <a:r>
              <a:rPr lang="en-US" altLang="en-US" sz="1800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Yes,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they should be included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in the reported premium and claims amounts. </a:t>
            </a:r>
            <a:endParaRPr lang="en-US" altLang="en-US" sz="1800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0" indent="0" algn="l" eaLnBrk="1" hangingPunct="1">
              <a:defRPr/>
            </a:pPr>
            <a:endParaRPr lang="en-US" altLang="en-US" sz="1800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285750" indent="-285750" algn="l" eaLnBrk="1" hangingPunct="1">
              <a:buFont typeface="Arial" pitchFamily="34" charset="0"/>
              <a:buChar char="•"/>
              <a:defRPr/>
            </a:pP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Scenario 2: The behavioral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health, dental or vision are sold entirely separately as </a:t>
            </a:r>
            <a:r>
              <a:rPr lang="en-US" altLang="en-US" sz="1800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standalone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 policies. </a:t>
            </a:r>
          </a:p>
          <a:p>
            <a:pPr marL="0" indent="0" algn="l" eaLnBrk="1" hangingPunct="1">
              <a:defRPr/>
            </a:pP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	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	</a:t>
            </a:r>
            <a:r>
              <a:rPr lang="en-US" altLang="en-US" sz="1800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No,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these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would fall under the category of “other non-primary, non-medical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			business,” and be excluded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from the request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.</a:t>
            </a:r>
          </a:p>
          <a:p>
            <a:pPr marL="0" indent="0" algn="l" eaLnBrk="1" hangingPunct="1">
              <a:defRPr/>
            </a:pPr>
            <a:endParaRPr lang="en-US" sz="1800" dirty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0" indent="0" algn="l" eaLnBrk="1" hangingPunct="1">
              <a:defRPr/>
            </a:pPr>
            <a:r>
              <a:rPr 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	</a:t>
            </a: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976313" y="4859338"/>
            <a:ext cx="414337" cy="271462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014413" y="3598863"/>
            <a:ext cx="414337" cy="269875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97038" y="5605463"/>
            <a:ext cx="5575300" cy="64611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If behavioral health is carved out of medical, that should be reflected in the </a:t>
            </a:r>
            <a:r>
              <a:rPr lang="en-US" sz="1800" b="1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Percent of Benefits Not Carved Out</a:t>
            </a:r>
            <a:r>
              <a:rPr 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24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49263" y="608013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Arial" pitchFamily="34" charset="0"/>
              </a:rPr>
              <a:t>Counting Membership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49263" y="1679575"/>
            <a:ext cx="8039100" cy="4881563"/>
          </a:xfrm>
        </p:spPr>
        <p:txBody>
          <a:bodyPr/>
          <a:lstStyle/>
          <a:p>
            <a:pPr marL="0" indent="0" algn="l" eaLnBrk="1" hangingPunct="1">
              <a:lnSpc>
                <a:spcPct val="150000"/>
              </a:lnSpc>
            </a:pPr>
            <a:r>
              <a:rPr lang="en-US" altLang="en-US" sz="1800" b="1" u="sng" smtClean="0">
                <a:latin typeface="Garamond" pitchFamily="18" charset="0"/>
                <a:cs typeface="Arial" pitchFamily="34" charset="0"/>
              </a:rPr>
              <a:t>Question</a:t>
            </a:r>
            <a:r>
              <a:rPr lang="en-US" altLang="en-US" sz="1800" b="1" smtClean="0">
                <a:latin typeface="Garamond" pitchFamily="18" charset="0"/>
                <a:cs typeface="Arial" pitchFamily="34" charset="0"/>
              </a:rPr>
              <a:t>:  </a:t>
            </a:r>
            <a:r>
              <a:rPr lang="en-US" altLang="en-US" sz="1800" smtClean="0">
                <a:latin typeface="Garamond" pitchFamily="18" charset="0"/>
                <a:cs typeface="Arial" pitchFamily="34" charset="0"/>
              </a:rPr>
              <a:t>When counting membership/member months, should we count members active on 12/31 of the reporting year or members active any time during the reporting year?</a:t>
            </a:r>
          </a:p>
          <a:p>
            <a:pPr marL="0" indent="0" algn="l" eaLnBrk="1" hangingPunct="1">
              <a:lnSpc>
                <a:spcPct val="150000"/>
              </a:lnSpc>
            </a:pPr>
            <a:endParaRPr lang="en-US" altLang="en-US" sz="1800" smtClean="0">
              <a:latin typeface="Garamond" pitchFamily="18" charset="0"/>
              <a:cs typeface="Arial" pitchFamily="34" charset="0"/>
            </a:endParaRPr>
          </a:p>
          <a:p>
            <a:pPr marL="0" indent="0" algn="l" eaLnBrk="1" hangingPunct="1">
              <a:lnSpc>
                <a:spcPct val="150000"/>
              </a:lnSpc>
            </a:pPr>
            <a:r>
              <a:rPr lang="en-US" altLang="en-US" sz="1800" b="1" u="sng" smtClean="0">
                <a:latin typeface="Garamond" pitchFamily="18" charset="0"/>
                <a:cs typeface="Arial" pitchFamily="34" charset="0"/>
              </a:rPr>
              <a:t>Answer</a:t>
            </a:r>
            <a:r>
              <a:rPr lang="en-US" altLang="en-US" sz="1800" b="1" smtClean="0">
                <a:latin typeface="Garamond" pitchFamily="18" charset="0"/>
                <a:cs typeface="Arial" pitchFamily="34" charset="0"/>
              </a:rPr>
              <a:t>: </a:t>
            </a:r>
            <a:r>
              <a:rPr lang="en-US" altLang="en-US" sz="1800" smtClean="0">
                <a:latin typeface="Garamond" pitchFamily="18" charset="0"/>
                <a:cs typeface="Arial" pitchFamily="34" charset="0"/>
              </a:rPr>
              <a:t>Please report the total member months of coverage during the year, for members that were active any time during the year. </a:t>
            </a:r>
          </a:p>
          <a:p>
            <a:pPr marL="0" indent="0" algn="l" eaLnBrk="1" hangingPunct="1">
              <a:lnSpc>
                <a:spcPct val="150000"/>
              </a:lnSpc>
            </a:pPr>
            <a:endParaRPr lang="en-US" altLang="en-US" sz="1800" smtClean="0">
              <a:latin typeface="Garamond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8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49263" y="608013"/>
            <a:ext cx="8039100" cy="788987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Arial" pitchFamily="34" charset="0"/>
              </a:rPr>
              <a:t>Counting Membership - Example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539875"/>
            <a:ext cx="8039100" cy="3052763"/>
          </a:xfrm>
        </p:spPr>
        <p:txBody>
          <a:bodyPr/>
          <a:lstStyle/>
          <a:p>
            <a:pPr marL="0" indent="0" algn="l" eaLnBrk="1" hangingPunct="1">
              <a:lnSpc>
                <a:spcPct val="150000"/>
              </a:lnSpc>
              <a:defRPr/>
            </a:pPr>
            <a:r>
              <a:rPr lang="en-US" altLang="en-US" sz="1800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Member Effective Date: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April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1,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2014</a:t>
            </a:r>
          </a:p>
          <a:p>
            <a:pPr marL="0" indent="0" algn="l" eaLnBrk="1" hangingPunct="1">
              <a:lnSpc>
                <a:spcPct val="150000"/>
              </a:lnSpc>
              <a:defRPr/>
            </a:pPr>
            <a:r>
              <a:rPr lang="en-US" altLang="en-US" sz="1800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Coverage Terminated Date: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July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31,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2014</a:t>
            </a:r>
          </a:p>
          <a:p>
            <a:pPr marL="0" indent="0" algn="l" eaLnBrk="1" hangingPunct="1">
              <a:lnSpc>
                <a:spcPct val="150000"/>
              </a:lnSpc>
              <a:defRPr/>
            </a:pPr>
            <a:r>
              <a:rPr lang="en-US" altLang="en-US" sz="1800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What You Would Report: </a:t>
            </a:r>
          </a:p>
          <a:p>
            <a:pPr marL="744538" indent="-168275" algn="l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800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Membership: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4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member months </a:t>
            </a:r>
            <a:endParaRPr lang="en-US" altLang="en-US" sz="1800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744538" indent="-168275" algn="l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800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Premiums and Claims: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T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he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premium that was earned and the claims that were incurred for that member for the 4 months of coverage. </a:t>
            </a:r>
            <a:endParaRPr lang="en-US" altLang="en-US" sz="1800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0" indent="0" algn="l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en-US" altLang="en-US" sz="1800" i="1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0" indent="0" algn="l" eaLnBrk="1" hangingPunct="1">
              <a:lnSpc>
                <a:spcPct val="150000"/>
              </a:lnSpc>
              <a:defRPr/>
            </a:pPr>
            <a:endParaRPr lang="en-US" altLang="en-US" sz="1800" dirty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100" y="4716463"/>
            <a:ext cx="4881563" cy="64611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en-US" sz="1800" dirty="0">
                <a:latin typeface="Garamond" panose="02020404030301010803" pitchFamily="18" charset="0"/>
              </a:rPr>
              <a:t>There should be consistency between the member months, premiums, and claims reported.</a:t>
            </a:r>
            <a:endParaRPr lang="en-US" sz="1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8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49263" y="498475"/>
            <a:ext cx="8039100" cy="796925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Arial" pitchFamily="34" charset="0"/>
              </a:rPr>
              <a:t>Average Employer Size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49263" y="1525588"/>
            <a:ext cx="8039100" cy="4881562"/>
          </a:xfrm>
        </p:spPr>
        <p:txBody>
          <a:bodyPr/>
          <a:lstStyle/>
          <a:p>
            <a:pPr marL="0" indent="0" algn="l" eaLnBrk="1" hangingPunct="1">
              <a:lnSpc>
                <a:spcPct val="150000"/>
              </a:lnSpc>
            </a:pPr>
            <a:r>
              <a:rPr lang="en-US" altLang="en-US" sz="1800" b="1" u="sng" smtClean="0">
                <a:latin typeface="Garamond" pitchFamily="18" charset="0"/>
                <a:cs typeface="Arial" pitchFamily="34" charset="0"/>
              </a:rPr>
              <a:t>Question</a:t>
            </a:r>
            <a:r>
              <a:rPr lang="en-US" altLang="en-US" sz="1800" b="1" smtClean="0">
                <a:latin typeface="Garamond" pitchFamily="18" charset="0"/>
                <a:cs typeface="Arial" pitchFamily="34" charset="0"/>
              </a:rPr>
              <a:t>:  </a:t>
            </a:r>
            <a:r>
              <a:rPr lang="en-US" altLang="en-US" sz="1800" smtClean="0">
                <a:latin typeface="Garamond" pitchFamily="18" charset="0"/>
                <a:cs typeface="Arial" pitchFamily="34" charset="0"/>
              </a:rPr>
              <a:t>For </a:t>
            </a:r>
            <a:r>
              <a:rPr lang="en-US" altLang="en-US" sz="1800" b="1" smtClean="0">
                <a:latin typeface="Garamond" pitchFamily="18" charset="0"/>
                <a:cs typeface="Arial" pitchFamily="34" charset="0"/>
              </a:rPr>
              <a:t>average employer size</a:t>
            </a:r>
            <a:r>
              <a:rPr lang="en-US" altLang="en-US" sz="1800" smtClean="0">
                <a:latin typeface="Garamond" pitchFamily="18" charset="0"/>
                <a:cs typeface="Arial" pitchFamily="34" charset="0"/>
              </a:rPr>
              <a:t>, should we count all covered employees regardless of their state of residence or only covered employees who reside in MA?</a:t>
            </a:r>
          </a:p>
          <a:p>
            <a:pPr marL="0" indent="0" algn="l" eaLnBrk="1" hangingPunct="1">
              <a:lnSpc>
                <a:spcPct val="150000"/>
              </a:lnSpc>
            </a:pPr>
            <a:endParaRPr lang="en-US" altLang="en-US" sz="1800" smtClean="0">
              <a:latin typeface="Garamond" pitchFamily="18" charset="0"/>
              <a:cs typeface="Arial" pitchFamily="34" charset="0"/>
            </a:endParaRPr>
          </a:p>
          <a:p>
            <a:pPr marL="0" indent="0" algn="l" eaLnBrk="1" hangingPunct="1">
              <a:lnSpc>
                <a:spcPct val="150000"/>
              </a:lnSpc>
            </a:pPr>
            <a:r>
              <a:rPr lang="en-US" altLang="en-US" sz="1800" b="1" u="sng" smtClean="0">
                <a:latin typeface="Garamond" pitchFamily="18" charset="0"/>
                <a:cs typeface="Arial" pitchFamily="34" charset="0"/>
              </a:rPr>
              <a:t>Answer</a:t>
            </a:r>
            <a:r>
              <a:rPr lang="en-US" altLang="en-US" sz="1800" b="1" smtClean="0">
                <a:latin typeface="Garamond" pitchFamily="18" charset="0"/>
                <a:cs typeface="Arial" pitchFamily="34" charset="0"/>
              </a:rPr>
              <a:t>: </a:t>
            </a:r>
            <a:r>
              <a:rPr lang="en-US" altLang="en-US" sz="1800" smtClean="0">
                <a:latin typeface="Garamond" pitchFamily="18" charset="0"/>
                <a:cs typeface="Arial" pitchFamily="34" charset="0"/>
              </a:rPr>
              <a:t>All of the reporting should be based on the </a:t>
            </a:r>
            <a:r>
              <a:rPr lang="en-US" altLang="en-US" sz="1800" b="1" smtClean="0">
                <a:latin typeface="Garamond" pitchFamily="18" charset="0"/>
                <a:cs typeface="Arial" pitchFamily="34" charset="0"/>
              </a:rPr>
              <a:t>contract situs</a:t>
            </a:r>
            <a:r>
              <a:rPr lang="en-US" altLang="en-US" sz="1800" smtClean="0">
                <a:latin typeface="Garamond" pitchFamily="18" charset="0"/>
                <a:cs typeface="Arial" pitchFamily="34" charset="0"/>
              </a:rPr>
              <a:t>, not member residence. For the average employer size count, this would include all covered employees, both residents and non-residents.</a:t>
            </a:r>
            <a:endParaRPr lang="en-US" altLang="en-US" sz="18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5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49263" y="592138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Arial" pitchFamily="34" charset="0"/>
              </a:rPr>
              <a:t>Additional Questions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250" y="1795463"/>
            <a:ext cx="4203700" cy="368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Are there any other questions at this time?</a:t>
            </a:r>
            <a:endParaRPr lang="en-US" sz="1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49263" y="592138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Arial" pitchFamily="34" charset="0"/>
              </a:rPr>
              <a:t>Timeline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28625" y="1574800"/>
            <a:ext cx="8039100" cy="446088"/>
          </a:xfrm>
        </p:spPr>
        <p:txBody>
          <a:bodyPr/>
          <a:lstStyle/>
          <a:p>
            <a:pPr algn="l" eaLnBrk="1" hangingPunct="1"/>
            <a:r>
              <a:rPr lang="en-US" altLang="en-US" b="1" smtClean="0">
                <a:latin typeface="Garamond" pitchFamily="18" charset="0"/>
              </a:rPr>
              <a:t>Annual Premiums Data Request:  2015 Timeline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9263" y="2020888"/>
          <a:ext cx="8258175" cy="237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416"/>
                <a:gridCol w="5427759"/>
              </a:tblGrid>
              <a:tr h="3963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Date(s)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26" marB="45726"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Milestone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26" marB="45726">
                    <a:solidFill>
                      <a:srgbClr val="00436E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May 6, 2015</a:t>
                      </a:r>
                      <a:endParaRPr lang="en-US" sz="2000" b="1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Payer data due to Oliver Wyman</a:t>
                      </a:r>
                    </a:p>
                  </a:txBody>
                  <a:tcPr marL="91432" marR="91432" marT="45726" marB="45726" anchor="ctr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May -</a:t>
                      </a:r>
                      <a:r>
                        <a:rPr lang="en-US" sz="20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June 2015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CHIA and Oliver Wyman payer</a:t>
                      </a:r>
                      <a:r>
                        <a:rPr lang="en-US" sz="20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d</a:t>
                      </a:r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ata verification</a:t>
                      </a:r>
                    </a:p>
                  </a:txBody>
                  <a:tcPr marL="91432" marR="91432" marT="45726" marB="45726" anchor="ctr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July 2015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Oliver Wyman follow-up</a:t>
                      </a:r>
                      <a:r>
                        <a:rPr lang="en-US" sz="20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for “3 R” amounts</a:t>
                      </a:r>
                      <a:endParaRPr lang="en-US" sz="2000" dirty="0" smtClean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26" marB="45726" anchor="ctr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July</a:t>
                      </a:r>
                      <a:r>
                        <a:rPr lang="en-US" sz="20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August</a:t>
                      </a:r>
                      <a:r>
                        <a:rPr lang="en-US" sz="20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2015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“Annual Report” analysis </a:t>
                      </a:r>
                    </a:p>
                  </a:txBody>
                  <a:tcPr marL="91432" marR="91432" marT="45726" marB="45726" anchor="ctr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September 2015 (early)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“Annual Report” publication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26" marB="4572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75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49263" y="592138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Times" pitchFamily="18" charset="0"/>
              </a:rPr>
              <a:t>Contact Information &amp; Request Materials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9250" y="1493838"/>
            <a:ext cx="4168775" cy="257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>
            <a:lvl1pPr marL="342900" indent="-34290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457200" indent="-4572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400" b="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General Questions:</a:t>
            </a:r>
          </a:p>
          <a:p>
            <a:pPr algn="l">
              <a:lnSpc>
                <a:spcPct val="90000"/>
              </a:lnSpc>
              <a:spcBef>
                <a:spcPts val="475"/>
              </a:spcBef>
              <a:defRPr/>
            </a:pPr>
            <a:r>
              <a:rPr lang="en-US" altLang="en-US" dirty="0" smtClean="0">
                <a:latin typeface="Garamond" panose="02020404030301010803" pitchFamily="18" charset="0"/>
              </a:rPr>
              <a:t>Kevin Meives</a:t>
            </a:r>
          </a:p>
          <a:p>
            <a:pPr algn="l">
              <a:lnSpc>
                <a:spcPct val="90000"/>
              </a:lnSpc>
              <a:spcBef>
                <a:spcPts val="475"/>
              </a:spcBef>
              <a:defRPr/>
            </a:pPr>
            <a:r>
              <a:rPr lang="en-US" altLang="en-US" dirty="0" smtClean="0">
                <a:latin typeface="Garamond" panose="02020404030301010803" pitchFamily="18" charset="0"/>
              </a:rPr>
              <a:t>Senior Health Policy Analyst</a:t>
            </a:r>
          </a:p>
          <a:p>
            <a:pPr marL="0" indent="0" algn="l">
              <a:lnSpc>
                <a:spcPct val="90000"/>
              </a:lnSpc>
              <a:spcBef>
                <a:spcPts val="475"/>
              </a:spcBef>
              <a:defRPr/>
            </a:pPr>
            <a:r>
              <a:rPr lang="en-US" altLang="en-US" dirty="0" smtClean="0">
                <a:latin typeface="Garamond" panose="02020404030301010803" pitchFamily="18" charset="0"/>
              </a:rPr>
              <a:t>CHIA Health System Performance Analytic Team</a:t>
            </a:r>
          </a:p>
          <a:p>
            <a:pPr algn="l">
              <a:lnSpc>
                <a:spcPct val="90000"/>
              </a:lnSpc>
              <a:spcBef>
                <a:spcPts val="475"/>
              </a:spcBef>
              <a:defRPr/>
            </a:pPr>
            <a:r>
              <a:rPr lang="en-US" altLang="en-US" dirty="0" smtClean="0">
                <a:latin typeface="Garamond" panose="02020404030301010803" pitchFamily="18" charset="0"/>
                <a:hlinkClick r:id="rId3"/>
              </a:rPr>
              <a:t>Kevin.Meives@state.ma.us</a:t>
            </a:r>
            <a:r>
              <a:rPr lang="en-US" altLang="en-US" dirty="0" smtClean="0">
                <a:latin typeface="Garamond" panose="02020404030301010803" pitchFamily="18" charset="0"/>
              </a:rPr>
              <a:t> </a:t>
            </a:r>
          </a:p>
          <a:p>
            <a:pPr>
              <a:defRPr/>
            </a:pPr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388" name="Content Placeholder 2"/>
          <p:cNvSpPr txBox="1">
            <a:spLocks/>
          </p:cNvSpPr>
          <p:nvPr/>
        </p:nvSpPr>
        <p:spPr bwMode="auto">
          <a:xfrm>
            <a:off x="4648200" y="1493838"/>
            <a:ext cx="4267200" cy="236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1pPr>
            <a:lvl2pPr marL="742950" indent="282575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altLang="en-US" b="1">
                <a:latin typeface="Garamond" pitchFamily="18" charset="0"/>
                <a:cs typeface="Arial" pitchFamily="34" charset="0"/>
              </a:rPr>
              <a:t>Technical Questions:</a:t>
            </a:r>
          </a:p>
          <a:p>
            <a:pPr algn="l" eaLnBrk="1" hangingPunct="1">
              <a:spcBef>
                <a:spcPts val="475"/>
              </a:spcBef>
            </a:pPr>
            <a:r>
              <a:rPr lang="en-US" altLang="en-US">
                <a:solidFill>
                  <a:srgbClr val="000000"/>
                </a:solidFill>
                <a:latin typeface="Garamond" pitchFamily="18" charset="0"/>
                <a:cs typeface="Arial" pitchFamily="34" charset="0"/>
              </a:rPr>
              <a:t>Dianna Welch</a:t>
            </a:r>
          </a:p>
          <a:p>
            <a:pPr algn="l" eaLnBrk="1" hangingPunct="1">
              <a:spcBef>
                <a:spcPts val="475"/>
              </a:spcBef>
            </a:pPr>
            <a:r>
              <a:rPr lang="en-US" altLang="en-US">
                <a:solidFill>
                  <a:srgbClr val="000000"/>
                </a:solidFill>
                <a:latin typeface="Garamond" pitchFamily="18" charset="0"/>
                <a:cs typeface="Arial" pitchFamily="34" charset="0"/>
              </a:rPr>
              <a:t>Principal</a:t>
            </a:r>
          </a:p>
          <a:p>
            <a:pPr algn="l" eaLnBrk="1" hangingPunct="1">
              <a:spcBef>
                <a:spcPts val="475"/>
              </a:spcBef>
            </a:pPr>
            <a:r>
              <a:rPr lang="en-US" altLang="en-US">
                <a:solidFill>
                  <a:srgbClr val="000000"/>
                </a:solidFill>
                <a:latin typeface="Garamond" pitchFamily="18" charset="0"/>
                <a:cs typeface="Arial" pitchFamily="34" charset="0"/>
              </a:rPr>
              <a:t>Oliver Wyman Actuarial Consulting, Inc.</a:t>
            </a:r>
          </a:p>
          <a:p>
            <a:pPr algn="l" eaLnBrk="1" hangingPunct="1">
              <a:spcBef>
                <a:spcPts val="475"/>
              </a:spcBef>
            </a:pPr>
            <a:r>
              <a:rPr lang="en-US" altLang="en-US">
                <a:solidFill>
                  <a:srgbClr val="000000"/>
                </a:solidFill>
                <a:latin typeface="Garamond" pitchFamily="18" charset="0"/>
                <a:cs typeface="Arial" pitchFamily="34" charset="0"/>
              </a:rPr>
              <a:t>(414) 277-4657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  <a:latin typeface="Garamond" pitchFamily="18" charset="0"/>
                <a:cs typeface="Arial" pitchFamily="34" charset="0"/>
                <a:hlinkClick r:id="rId4"/>
              </a:rPr>
              <a:t>Dianna.Welch@oliverwyman.com</a:t>
            </a:r>
            <a:r>
              <a:rPr lang="en-US" altLang="en-US">
                <a:solidFill>
                  <a:srgbClr val="000000"/>
                </a:solidFill>
                <a:latin typeface="Garamond" pitchFamily="18" charset="0"/>
                <a:cs typeface="Arial" pitchFamily="34" charset="0"/>
              </a:rPr>
              <a:t> </a:t>
            </a:r>
          </a:p>
          <a:p>
            <a:pPr algn="l" eaLnBrk="1" hangingPunct="1"/>
            <a:endParaRPr lang="en-US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2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50"/>
            <a:ext cx="7772400" cy="70485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Enrollment Trends</a:t>
            </a:r>
            <a:endParaRPr lang="en-US" sz="40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2200" cap="all" dirty="0" smtClean="0">
                <a:solidFill>
                  <a:schemeClr val="bg1">
                    <a:lumMod val="65000"/>
                  </a:schemeClr>
                </a:solidFill>
                <a:cs typeface="Arial"/>
              </a:rPr>
              <a:t>APCD Enrollment Reporting</a:t>
            </a: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April 14,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Ashley Storms|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Health System Policy Analyst</a:t>
            </a: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86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49263" y="652463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Arial" pitchFamily="34" charset="0"/>
              </a:rPr>
              <a:t>CHIA Enrollment Trends Reporting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41338" y="1484313"/>
            <a:ext cx="7947025" cy="4581525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mtClean="0">
                <a:latin typeface="Garamond" pitchFamily="18" charset="0"/>
                <a:cs typeface="Arial" pitchFamily="34" charset="0"/>
              </a:rPr>
              <a:t>Enrollment Trends Overview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mtClean="0">
                <a:latin typeface="Garamond" pitchFamily="18" charset="0"/>
                <a:cs typeface="Arial" pitchFamily="34" charset="0"/>
              </a:rPr>
              <a:t>About the Report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mtClean="0">
                <a:latin typeface="Garamond" pitchFamily="18" charset="0"/>
                <a:cs typeface="Arial" pitchFamily="34" charset="0"/>
              </a:rPr>
              <a:t>Timeline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mtClean="0">
                <a:latin typeface="Garamond" pitchFamily="18" charset="0"/>
                <a:cs typeface="Arial" pitchFamily="34" charset="0"/>
              </a:rPr>
              <a:t>Data Verification: </a:t>
            </a:r>
            <a:r>
              <a:rPr lang="en-US" altLang="en-US" smtClean="0">
                <a:latin typeface="Garamond" pitchFamily="18" charset="0"/>
              </a:rPr>
              <a:t>Payer Data Breakouts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mtClean="0">
                <a:latin typeface="Garamond" pitchFamily="18" charset="0"/>
                <a:cs typeface="Arial" pitchFamily="34" charset="0"/>
              </a:rPr>
              <a:t>Questions and Answers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mtClean="0">
                <a:latin typeface="Garamond" pitchFamily="18" charset="0"/>
                <a:cs typeface="Arial" pitchFamily="34" charset="0"/>
              </a:rPr>
              <a:t>Contact Information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smtClean="0">
              <a:latin typeface="Garamond" pitchFamily="18" charset="0"/>
              <a:cs typeface="Arial" pitchFamily="34" charset="0"/>
            </a:endParaRPr>
          </a:p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49263" y="584200"/>
            <a:ext cx="8039100" cy="641350"/>
          </a:xfrm>
        </p:spPr>
        <p:txBody>
          <a:bodyPr/>
          <a:lstStyle/>
          <a:p>
            <a:r>
              <a:rPr lang="en-US" altLang="en-US" smtClean="0">
                <a:latin typeface="Cambria" pitchFamily="18" charset="0"/>
                <a:cs typeface="Arial" pitchFamily="34" charset="0"/>
              </a:rPr>
              <a:t>CHIA Enrollment Trends Overview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49263" y="1687513"/>
            <a:ext cx="8039100" cy="4770437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altLang="en-US" smtClean="0">
                <a:latin typeface="Garamond" pitchFamily="18" charset="0"/>
              </a:rPr>
              <a:t>Enrollment Trends monitors health insurance coverage in the Commonwealth of Massachusetts within the top 16 commercial payers, MassHealth and Medicare (as data allow).</a:t>
            </a:r>
          </a:p>
          <a:p>
            <a:pPr algn="l">
              <a:buFont typeface="Arial" pitchFamily="34" charset="0"/>
              <a:buChar char="•"/>
            </a:pPr>
            <a:r>
              <a:rPr lang="en-US" altLang="en-US" smtClean="0">
                <a:latin typeface="Garamond" pitchFamily="18" charset="0"/>
              </a:rPr>
              <a:t>Population: unique, Massachusetts residents with primary, medical coverage</a:t>
            </a:r>
          </a:p>
          <a:p>
            <a:pPr algn="l">
              <a:buFont typeface="Arial" pitchFamily="34" charset="0"/>
              <a:buChar char="•"/>
            </a:pPr>
            <a:r>
              <a:rPr lang="en-US" altLang="en-US" smtClean="0">
                <a:latin typeface="Garamond" pitchFamily="18" charset="0"/>
              </a:rPr>
              <a:t>Transition from direct payer reporting (“ACA Enrollment Trends”) to APCD Member Eligibility data</a:t>
            </a:r>
          </a:p>
          <a:p>
            <a:pPr lvl="2"/>
            <a:r>
              <a:rPr lang="en-US" altLang="en-US" sz="1800" smtClean="0">
                <a:latin typeface="Garamond" pitchFamily="18" charset="0"/>
                <a:ea typeface="MS PGothic" pitchFamily="34" charset="-128"/>
                <a:cs typeface="Arial" pitchFamily="34" charset="0"/>
              </a:rPr>
              <a:t>Identifying the Enrollment Trends population:</a:t>
            </a:r>
          </a:p>
          <a:p>
            <a:pPr lvl="3"/>
            <a:r>
              <a:rPr lang="en-US" altLang="en-US" sz="1800" smtClean="0">
                <a:latin typeface="Garamond" pitchFamily="18" charset="0"/>
                <a:ea typeface="Arial" pitchFamily="34" charset="0"/>
                <a:cs typeface="Arial" pitchFamily="34" charset="0"/>
              </a:rPr>
              <a:t>Member State – </a:t>
            </a:r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  <a:ea typeface="Arial" pitchFamily="34" charset="0"/>
                <a:cs typeface="Arial" pitchFamily="34" charset="0"/>
              </a:rPr>
              <a:t>ME016 = MA</a:t>
            </a:r>
          </a:p>
          <a:p>
            <a:pPr lvl="3"/>
            <a:r>
              <a:rPr lang="en-US" altLang="en-US" sz="1800" smtClean="0">
                <a:latin typeface="Garamond" pitchFamily="18" charset="0"/>
                <a:ea typeface="Arial" pitchFamily="34" charset="0"/>
                <a:cs typeface="Arial" pitchFamily="34" charset="0"/>
              </a:rPr>
              <a:t>Medical Coverage – </a:t>
            </a:r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  <a:ea typeface="Arial" pitchFamily="34" charset="0"/>
                <a:cs typeface="Arial" pitchFamily="34" charset="0"/>
              </a:rPr>
              <a:t>ME018 = 1</a:t>
            </a:r>
          </a:p>
          <a:p>
            <a:pPr lvl="3"/>
            <a:r>
              <a:rPr lang="en-US" altLang="en-US" sz="1800" smtClean="0">
                <a:latin typeface="Garamond" pitchFamily="18" charset="0"/>
                <a:ea typeface="Arial" pitchFamily="34" charset="0"/>
                <a:cs typeface="Arial" pitchFamily="34" charset="0"/>
              </a:rPr>
              <a:t>Primary Insurance Indicator – </a:t>
            </a:r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  <a:ea typeface="Arial" pitchFamily="34" charset="0"/>
                <a:cs typeface="Arial" pitchFamily="34" charset="0"/>
              </a:rPr>
              <a:t>ME028 = 1</a:t>
            </a:r>
          </a:p>
          <a:p>
            <a:pPr lvl="2"/>
            <a:r>
              <a:rPr lang="en-US" altLang="en-US" sz="1800" smtClean="0">
                <a:latin typeface="Garamond" pitchFamily="18" charset="0"/>
                <a:ea typeface="MS PGothic" pitchFamily="34" charset="-128"/>
                <a:cs typeface="Arial" pitchFamily="34" charset="0"/>
              </a:rPr>
              <a:t>Understanding enrollment by category:</a:t>
            </a:r>
          </a:p>
          <a:p>
            <a:pPr lvl="3"/>
            <a:r>
              <a:rPr lang="en-US" altLang="en-US" sz="1800" smtClean="0">
                <a:latin typeface="Garamond" pitchFamily="18" charset="0"/>
                <a:ea typeface="Arial" pitchFamily="34" charset="0"/>
                <a:cs typeface="Arial" pitchFamily="34" charset="0"/>
              </a:rPr>
              <a:t>Insurance Type Code Product – </a:t>
            </a:r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  <a:ea typeface="Arial" pitchFamily="34" charset="0"/>
                <a:cs typeface="Arial" pitchFamily="34" charset="0"/>
              </a:rPr>
              <a:t>ME003</a:t>
            </a:r>
          </a:p>
          <a:p>
            <a:pPr lvl="3"/>
            <a:r>
              <a:rPr lang="en-US" altLang="en-US" sz="1800" smtClean="0">
                <a:latin typeface="Garamond" pitchFamily="18" charset="0"/>
                <a:ea typeface="Arial" pitchFamily="34" charset="0"/>
                <a:cs typeface="Arial" pitchFamily="34" charset="0"/>
              </a:rPr>
              <a:t>Coverage Type – </a:t>
            </a:r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  <a:ea typeface="Arial" pitchFamily="34" charset="0"/>
                <a:cs typeface="Arial" pitchFamily="34" charset="0"/>
              </a:rPr>
              <a:t>ME029</a:t>
            </a:r>
          </a:p>
          <a:p>
            <a:pPr lvl="3"/>
            <a:r>
              <a:rPr lang="en-US" altLang="en-US" sz="1800" smtClean="0">
                <a:latin typeface="Garamond" pitchFamily="18" charset="0"/>
                <a:ea typeface="Arial" pitchFamily="34" charset="0"/>
                <a:cs typeface="Arial" pitchFamily="34" charset="0"/>
              </a:rPr>
              <a:t>Market Category Code – </a:t>
            </a:r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  <a:ea typeface="Arial" pitchFamily="34" charset="0"/>
                <a:cs typeface="Arial" pitchFamily="34" charset="0"/>
              </a:rPr>
              <a:t>ME030</a:t>
            </a:r>
          </a:p>
          <a:p>
            <a:pPr lvl="2"/>
            <a:endParaRPr lang="en-US" altLang="en-US" sz="2000" smtClean="0">
              <a:latin typeface="Garamond" pitchFamily="18" charset="0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7761815" cy="4053888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Housekeeping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Submission Guides – Version 4 Timeline</a:t>
            </a:r>
            <a:endParaRPr lang="en-US" sz="2400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2015 </a:t>
            </a:r>
            <a:r>
              <a:rPr lang="en-US" sz="2400" dirty="0"/>
              <a:t>Annual Premiums Data </a:t>
            </a:r>
            <a:r>
              <a:rPr lang="en-US" sz="2400" dirty="0" smtClean="0"/>
              <a:t>Request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Enrollment Trends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Total Medical Expenses (TME</a:t>
            </a:r>
            <a:r>
              <a:rPr lang="en-US" sz="2400" dirty="0" smtClean="0"/>
              <a:t>)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Wrap 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8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76250" y="617538"/>
            <a:ext cx="8039100" cy="641350"/>
          </a:xfrm>
        </p:spPr>
        <p:txBody>
          <a:bodyPr/>
          <a:lstStyle/>
          <a:p>
            <a:r>
              <a:rPr lang="en-US" altLang="en-US" smtClean="0">
                <a:latin typeface="Cambria" pitchFamily="18" charset="0"/>
                <a:cs typeface="Arial" pitchFamily="34" charset="0"/>
              </a:rPr>
              <a:t>About the Report</a:t>
            </a:r>
          </a:p>
        </p:txBody>
      </p:sp>
      <p:pic>
        <p:nvPicPr>
          <p:cNvPr id="2048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3" t="18359" r="20175" b="14708"/>
          <a:stretch>
            <a:fillRect/>
          </a:stretch>
        </p:blipFill>
        <p:spPr>
          <a:xfrm>
            <a:off x="4402138" y="1800225"/>
            <a:ext cx="4427537" cy="358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449263" y="1258888"/>
            <a:ext cx="3952875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sz="1800">
                <a:latin typeface="Garamond" pitchFamily="18" charset="0"/>
              </a:rPr>
              <a:t>Report with DataBook and Technical Notes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sz="1800">
                <a:latin typeface="Garamond" pitchFamily="18" charset="0"/>
              </a:rPr>
              <a:t>Profiles of MA commercial enrollment by:</a:t>
            </a:r>
          </a:p>
          <a:p>
            <a:pPr lvl="1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sz="1800">
                <a:latin typeface="Garamond" pitchFamily="18" charset="0"/>
              </a:rPr>
              <a:t>Funding source</a:t>
            </a:r>
          </a:p>
          <a:p>
            <a:pPr lvl="1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sz="1800">
                <a:latin typeface="Garamond" pitchFamily="18" charset="0"/>
              </a:rPr>
              <a:t>Managed care type</a:t>
            </a:r>
          </a:p>
          <a:p>
            <a:pPr lvl="1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sz="1800">
                <a:latin typeface="Garamond" pitchFamily="18" charset="0"/>
              </a:rPr>
              <a:t>Market category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sz="1800">
                <a:latin typeface="Garamond" pitchFamily="18" charset="0"/>
              </a:rPr>
              <a:t>Enrollment trends in public programs, including MassHealth, Commonwealth Care, and the Medical Security Program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sz="1800">
                <a:latin typeface="Garamond" pitchFamily="18" charset="0"/>
              </a:rPr>
              <a:t>Reports enrollment as of the last day of each quarter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sz="1800">
                <a:latin typeface="Garamond" pitchFamily="18" charset="0"/>
              </a:rPr>
              <a:t>For July Report, data from Dec. 2013 – March 2015, covering the full ACA adoption period in Massachusetts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sz="1800">
                <a:latin typeface="Garamond" pitchFamily="18" charset="0"/>
              </a:rPr>
              <a:t>Released bi-annually starting in July 2015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US" altLang="en-US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20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49263" y="592138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Arial" pitchFamily="34" charset="0"/>
              </a:rPr>
              <a:t>Enrollment Trends Production Timeline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50863" y="1941513"/>
          <a:ext cx="7915275" cy="2237002"/>
        </p:xfrm>
        <a:graphic>
          <a:graphicData uri="http://schemas.openxmlformats.org/drawingml/2006/table">
            <a:tbl>
              <a:tblPr firstRow="1" bandRow="1"/>
              <a:tblGrid>
                <a:gridCol w="3046761"/>
                <a:gridCol w="4868514"/>
              </a:tblGrid>
              <a:tr h="3701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Date(s)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Garamond"/>
                      </a:endParaRPr>
                    </a:p>
                  </a:txBody>
                  <a:tcPr marL="952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Milestone</a:t>
                      </a:r>
                    </a:p>
                  </a:txBody>
                  <a:tcPr marL="952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36E"/>
                    </a:solidFill>
                  </a:tcPr>
                </a:tc>
              </a:tr>
              <a:tr h="6190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April and May 2015</a:t>
                      </a:r>
                    </a:p>
                  </a:txBody>
                  <a:tcPr marL="9524" marR="9524" marT="95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Verify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enrollment breakouts with individual payers via bi-weekly APCD calls</a:t>
                      </a:r>
                    </a:p>
                  </a:txBody>
                  <a:tcPr marL="8571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427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May 8, 2015</a:t>
                      </a:r>
                    </a:p>
                  </a:txBody>
                  <a:tcPr marL="9524" marR="9524" marT="95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Supplemental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Reports*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due to CHIA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liaison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8571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6190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June 2015</a:t>
                      </a:r>
                    </a:p>
                  </a:txBody>
                  <a:tcPr marL="9524" marR="9524" marT="95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Final APCD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summary data sent for payer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review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8571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427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July 2015</a:t>
                      </a:r>
                    </a:p>
                  </a:txBody>
                  <a:tcPr marL="9524" marR="9524" marT="95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"Enrollment Trends"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Report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publication</a:t>
                      </a:r>
                    </a:p>
                  </a:txBody>
                  <a:tcPr marL="8571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1527" name="TextBox 2"/>
          <p:cNvSpPr txBox="1">
            <a:spLocks noChangeArrowheads="1"/>
          </p:cNvSpPr>
          <p:nvPr/>
        </p:nvSpPr>
        <p:spPr bwMode="auto">
          <a:xfrm>
            <a:off x="550863" y="4178300"/>
            <a:ext cx="1322387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latin typeface="Garamond" pitchFamily="18" charset="0"/>
              </a:rPr>
              <a:t>*If requested</a:t>
            </a:r>
          </a:p>
        </p:txBody>
      </p:sp>
    </p:spTree>
    <p:extLst>
      <p:ext uri="{BB962C8B-B14F-4D97-AF65-F5344CB8AC3E}">
        <p14:creationId xmlns:p14="http://schemas.microsoft.com/office/powerpoint/2010/main" val="12310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49263" y="584200"/>
            <a:ext cx="8039100" cy="641350"/>
          </a:xfrm>
        </p:spPr>
        <p:txBody>
          <a:bodyPr/>
          <a:lstStyle/>
          <a:p>
            <a:r>
              <a:rPr lang="en-US" altLang="en-US" smtClean="0">
                <a:latin typeface="Cambria" pitchFamily="18" charset="0"/>
                <a:cs typeface="Arial" pitchFamily="34" charset="0"/>
              </a:rPr>
              <a:t>Data Verification: Payer Data Breakouts</a:t>
            </a: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60488"/>
            <a:ext cx="895985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85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49263" y="584200"/>
            <a:ext cx="8039100" cy="641350"/>
          </a:xfrm>
        </p:spPr>
        <p:txBody>
          <a:bodyPr/>
          <a:lstStyle/>
          <a:p>
            <a:r>
              <a:rPr lang="en-US" altLang="en-US" smtClean="0">
                <a:latin typeface="Cambria" pitchFamily="18" charset="0"/>
                <a:cs typeface="Arial" pitchFamily="34" charset="0"/>
              </a:rPr>
              <a:t>Data Verification: Payer Data Breakouts</a:t>
            </a: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60488"/>
            <a:ext cx="895985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631289"/>
            <a:ext cx="2194560" cy="994867"/>
          </a:xfrm>
          <a:prstGeom prst="rect">
            <a:avLst/>
          </a:prstGeom>
          <a:noFill/>
          <a:ln w="19050"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49263" y="584200"/>
            <a:ext cx="8039100" cy="641350"/>
          </a:xfrm>
        </p:spPr>
        <p:txBody>
          <a:bodyPr/>
          <a:lstStyle/>
          <a:p>
            <a:r>
              <a:rPr lang="en-US" altLang="en-US" smtClean="0">
                <a:latin typeface="Cambria" pitchFamily="18" charset="0"/>
                <a:cs typeface="Arial" pitchFamily="34" charset="0"/>
              </a:rPr>
              <a:t>Data Verification: Payer Data Breakouts</a:t>
            </a: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60488"/>
            <a:ext cx="895985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596896"/>
            <a:ext cx="9143999" cy="2809037"/>
          </a:xfrm>
          <a:prstGeom prst="rect">
            <a:avLst/>
          </a:prstGeom>
          <a:noFill/>
          <a:ln w="19050"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49263" y="584200"/>
            <a:ext cx="8039100" cy="641350"/>
          </a:xfrm>
        </p:spPr>
        <p:txBody>
          <a:bodyPr/>
          <a:lstStyle/>
          <a:p>
            <a:r>
              <a:rPr lang="en-US" altLang="en-US" smtClean="0">
                <a:latin typeface="Cambria" pitchFamily="18" charset="0"/>
                <a:cs typeface="Arial" pitchFamily="34" charset="0"/>
              </a:rPr>
              <a:t>Data Verification: Payer Data Breakouts</a:t>
            </a: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60488"/>
            <a:ext cx="895985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376672"/>
            <a:ext cx="2370125" cy="724205"/>
          </a:xfrm>
          <a:prstGeom prst="rect">
            <a:avLst/>
          </a:prstGeom>
          <a:noFill/>
          <a:ln w="19050"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33400" y="617538"/>
            <a:ext cx="8039100" cy="641350"/>
          </a:xfrm>
        </p:spPr>
        <p:txBody>
          <a:bodyPr/>
          <a:lstStyle/>
          <a:p>
            <a:r>
              <a:rPr lang="en-US" altLang="en-US" smtClean="0">
                <a:latin typeface="Cambria" pitchFamily="18" charset="0"/>
                <a:cs typeface="Arial" pitchFamily="34" charset="0"/>
              </a:rPr>
              <a:t>Additional Questions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49263" y="1722438"/>
            <a:ext cx="8039100" cy="3579812"/>
          </a:xfrm>
        </p:spPr>
        <p:txBody>
          <a:bodyPr/>
          <a:lstStyle/>
          <a:p>
            <a:pPr algn="l"/>
            <a:r>
              <a:rPr lang="en-US" altLang="en-US" sz="1800" smtClean="0">
                <a:latin typeface="Garamond" pitchFamily="18" charset="0"/>
              </a:rPr>
              <a:t>Are there any other questions at this time?</a:t>
            </a:r>
          </a:p>
        </p:txBody>
      </p:sp>
    </p:spTree>
    <p:extLst>
      <p:ext uri="{BB962C8B-B14F-4D97-AF65-F5344CB8AC3E}">
        <p14:creationId xmlns:p14="http://schemas.microsoft.com/office/powerpoint/2010/main" val="26608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49263" y="592138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Times" pitchFamily="18" charset="0"/>
              </a:rPr>
              <a:t>Contact Information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9250" y="1493838"/>
            <a:ext cx="4168775" cy="257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>
            <a:lvl1pPr marL="342900" indent="-34290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457200" indent="-4572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400" b="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General Questions:</a:t>
            </a:r>
          </a:p>
          <a:p>
            <a:pPr algn="l">
              <a:spcBef>
                <a:spcPts val="475"/>
              </a:spcBef>
              <a:defRPr/>
            </a:pPr>
            <a:r>
              <a:rPr lang="en-US" altLang="en-US" dirty="0" smtClean="0">
                <a:latin typeface="Garamond" panose="02020404030301010803" pitchFamily="18" charset="0"/>
              </a:rPr>
              <a:t>Ashley Storms</a:t>
            </a:r>
          </a:p>
          <a:p>
            <a:pPr algn="l">
              <a:spcBef>
                <a:spcPts val="475"/>
              </a:spcBef>
              <a:defRPr/>
            </a:pPr>
            <a:r>
              <a:rPr lang="en-US" altLang="en-US" dirty="0" smtClean="0">
                <a:latin typeface="Garamond" panose="02020404030301010803" pitchFamily="18" charset="0"/>
              </a:rPr>
              <a:t>Health System Policy Analyst</a:t>
            </a:r>
          </a:p>
          <a:p>
            <a:pPr marL="0" indent="0" algn="l">
              <a:spcBef>
                <a:spcPts val="475"/>
              </a:spcBef>
              <a:defRPr/>
            </a:pPr>
            <a:r>
              <a:rPr lang="en-US" altLang="en-US" dirty="0" smtClean="0">
                <a:latin typeface="Garamond" panose="02020404030301010803" pitchFamily="18" charset="0"/>
              </a:rPr>
              <a:t>CHIA Health System Performance Analytic Team</a:t>
            </a:r>
          </a:p>
          <a:p>
            <a:pPr marL="0" indent="0" algn="l">
              <a:spcBef>
                <a:spcPts val="475"/>
              </a:spcBef>
              <a:defRPr/>
            </a:pPr>
            <a:r>
              <a:rPr lang="en-US" altLang="en-US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  <a:hlinkClick r:id="rId3"/>
              </a:rPr>
              <a:t>Ashley.Storms@state.ma.us</a:t>
            </a:r>
            <a:endParaRPr lang="en-US" altLang="en-US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0" indent="0" algn="l">
              <a:lnSpc>
                <a:spcPct val="90000"/>
              </a:lnSpc>
              <a:spcBef>
                <a:spcPts val="475"/>
              </a:spcBef>
              <a:defRPr/>
            </a:pPr>
            <a:endParaRPr lang="en-US" altLang="en-U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7652" name="Content Placeholder 2"/>
          <p:cNvSpPr txBox="1">
            <a:spLocks/>
          </p:cNvSpPr>
          <p:nvPr/>
        </p:nvSpPr>
        <p:spPr bwMode="auto">
          <a:xfrm>
            <a:off x="4648200" y="1493838"/>
            <a:ext cx="42672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1pPr>
            <a:lvl2pPr marL="742950" indent="282575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altLang="en-US" b="1">
                <a:latin typeface="Garamond" pitchFamily="18" charset="0"/>
                <a:cs typeface="Arial" pitchFamily="34" charset="0"/>
              </a:rPr>
              <a:t>Technical Questions: </a:t>
            </a:r>
          </a:p>
          <a:p>
            <a:pPr algn="l" eaLnBrk="1" hangingPunct="1"/>
            <a:r>
              <a:rPr lang="en-US" altLang="en-US">
                <a:latin typeface="Garamond" pitchFamily="18" charset="0"/>
                <a:cs typeface="Arial" pitchFamily="34" charset="0"/>
              </a:rPr>
              <a:t>Cathy Ho</a:t>
            </a:r>
          </a:p>
          <a:p>
            <a:pPr algn="l" eaLnBrk="1" hangingPunct="1"/>
            <a:r>
              <a:rPr lang="en-US" altLang="en-US">
                <a:latin typeface="Garamond" pitchFamily="18" charset="0"/>
                <a:cs typeface="Arial" pitchFamily="34" charset="0"/>
              </a:rPr>
              <a:t>Senior Health Informatics Analyst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>
                <a:latin typeface="Garamond" pitchFamily="18" charset="0"/>
              </a:rPr>
              <a:t>CHIA Health System Performance Analytic Team</a:t>
            </a:r>
            <a:endParaRPr lang="en-US" altLang="en-US">
              <a:latin typeface="Garamond" pitchFamily="18" charset="0"/>
              <a:cs typeface="Arial" pitchFamily="34" charset="0"/>
            </a:endParaRPr>
          </a:p>
          <a:p>
            <a:pPr algn="l" eaLnBrk="1" hangingPunct="1"/>
            <a:r>
              <a:rPr lang="en-US" altLang="en-US">
                <a:latin typeface="Garamond" pitchFamily="18" charset="0"/>
                <a:cs typeface="Arial" pitchFamily="34" charset="0"/>
                <a:hlinkClick r:id="rId4"/>
              </a:rPr>
              <a:t>Cathy.Ho@state.ma.us</a:t>
            </a:r>
            <a:endParaRPr lang="en-US" altLang="en-US">
              <a:latin typeface="Garamond" pitchFamily="18" charset="0"/>
              <a:cs typeface="Arial" pitchFamily="34" charset="0"/>
            </a:endParaRPr>
          </a:p>
          <a:p>
            <a:pPr algn="l" eaLnBrk="1" hangingPunct="1"/>
            <a:endParaRPr lang="en-US" altLang="en-US">
              <a:latin typeface="Garamond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3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49263" y="592138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Arial" pitchFamily="34" charset="0"/>
              </a:rPr>
              <a:t>TME, APM, and RP Timelines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28625" y="1350963"/>
            <a:ext cx="8039100" cy="447675"/>
          </a:xfrm>
        </p:spPr>
        <p:txBody>
          <a:bodyPr/>
          <a:lstStyle/>
          <a:p>
            <a:pPr algn="l" eaLnBrk="1" hangingPunct="1"/>
            <a:r>
              <a:rPr lang="en-US" altLang="en-US" sz="1800" b="1" smtClean="0">
                <a:latin typeface="Garamond" pitchFamily="18" charset="0"/>
              </a:rPr>
              <a:t>Total Medical Expenses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9263" y="1639888"/>
          <a:ext cx="8258175" cy="109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416"/>
                <a:gridCol w="5427759"/>
              </a:tblGrid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Date(s)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Milestone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>
                    <a:solidFill>
                      <a:srgbClr val="00436E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May 1, 2015</a:t>
                      </a:r>
                      <a:endParaRPr lang="en-US" sz="1800" b="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2013 Final TME</a:t>
                      </a:r>
                    </a:p>
                  </a:txBody>
                  <a:tcPr marL="91432" marR="91432" marT="45678" marB="45678" anchor="ctr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May 1, 2015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2014 Preliminary TME (with IBNRs applied)</a:t>
                      </a:r>
                    </a:p>
                  </a:txBody>
                  <a:tcPr marL="91432" marR="91432" marT="45678" marB="45678" anchor="ctr"/>
                </a:tc>
              </a:tr>
            </a:tbl>
          </a:graphicData>
        </a:graphic>
      </p:graphicFrame>
      <p:sp>
        <p:nvSpPr>
          <p:cNvPr id="28690" name="Content Placeholder 2"/>
          <p:cNvSpPr txBox="1">
            <a:spLocks/>
          </p:cNvSpPr>
          <p:nvPr/>
        </p:nvSpPr>
        <p:spPr bwMode="auto">
          <a:xfrm>
            <a:off x="428625" y="2924175"/>
            <a:ext cx="80391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ctr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1pPr>
            <a:lvl2pPr marL="742950" indent="-45720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altLang="en-US" sz="1800" b="1">
                <a:latin typeface="Garamond" pitchFamily="18" charset="0"/>
              </a:rPr>
              <a:t>Alternative Payment Methods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625" y="3224213"/>
          <a:ext cx="8258175" cy="109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416"/>
                <a:gridCol w="5427759"/>
              </a:tblGrid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Date(s)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Milestone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>
                    <a:solidFill>
                      <a:srgbClr val="00436E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May 15, 2015</a:t>
                      </a:r>
                      <a:endParaRPr lang="en-US" sz="1800" b="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2014 Legacy APM</a:t>
                      </a:r>
                    </a:p>
                  </a:txBody>
                  <a:tcPr marL="91432" marR="91432" marT="45678" marB="45678" anchor="ctr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May 15, 2015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2014</a:t>
                      </a:r>
                      <a:r>
                        <a:rPr lang="en-US" sz="18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APM Addendum</a:t>
                      </a:r>
                      <a:endParaRPr lang="en-US" sz="1800" dirty="0" smtClean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 anchor="ctr"/>
                </a:tc>
              </a:tr>
            </a:tbl>
          </a:graphicData>
        </a:graphic>
      </p:graphicFrame>
      <p:sp>
        <p:nvSpPr>
          <p:cNvPr id="28705" name="Content Placeholder 2"/>
          <p:cNvSpPr txBox="1">
            <a:spLocks/>
          </p:cNvSpPr>
          <p:nvPr/>
        </p:nvSpPr>
        <p:spPr bwMode="auto">
          <a:xfrm>
            <a:off x="428625" y="4551363"/>
            <a:ext cx="80391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ctr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1pPr>
            <a:lvl2pPr marL="742950" indent="-45720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altLang="en-US" sz="1800" b="1">
                <a:latin typeface="Garamond" pitchFamily="18" charset="0"/>
              </a:rPr>
              <a:t>Relative Price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5" y="4849813"/>
          <a:ext cx="8258175" cy="146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416"/>
                <a:gridCol w="5427759"/>
              </a:tblGrid>
              <a:tr h="3659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Date(s)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Milestone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>
                    <a:solidFill>
                      <a:srgbClr val="00436E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June 1, 2015</a:t>
                      </a:r>
                      <a:endParaRPr lang="en-US" sz="1800" b="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2014 Hospital Relative</a:t>
                      </a:r>
                      <a:r>
                        <a:rPr lang="en-US" sz="1800" b="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Price</a:t>
                      </a:r>
                      <a:endParaRPr lang="en-US" sz="1800" b="0" dirty="0" smtClean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 anchor="ctr"/>
                </a:tc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June 1, 2015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2013 Physician Group</a:t>
                      </a:r>
                      <a:r>
                        <a:rPr lang="en-US" sz="18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Relative Price</a:t>
                      </a:r>
                      <a:endParaRPr lang="en-US" sz="1800" dirty="0" smtClean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 anchor="ctr"/>
                </a:tc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June</a:t>
                      </a:r>
                      <a:r>
                        <a:rPr lang="en-US" sz="18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1, 2015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2014 Other Provider Relative Price</a:t>
                      </a:r>
                    </a:p>
                  </a:txBody>
                  <a:tcPr marL="91432" marR="91432" marT="45744" marB="4574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4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May 12, 2015 @ 2:00 pm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/>
              <a:t>June 9, 2015 @ 2:00 pm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 – Risk Adjustment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Risk Adjustment Lockdown</a:t>
            </a:r>
          </a:p>
          <a:p>
            <a:r>
              <a:rPr lang="en-US" sz="2400" dirty="0" smtClean="0"/>
              <a:t>               Data Due 4/30/2015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All RACP fields and premiums </a:t>
            </a:r>
          </a:p>
          <a:p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Data Extracts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Risk Adjustment Member Month Tracker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Supplemental Diagnosis Submission Guide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0964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 – DOI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Membership Reports</a:t>
            </a:r>
          </a:p>
          <a:p>
            <a:r>
              <a:rPr lang="en-US" dirty="0" smtClean="0"/>
              <a:t>                 Review Logic</a:t>
            </a:r>
          </a:p>
          <a:p>
            <a:r>
              <a:rPr lang="en-US" dirty="0"/>
              <a:t>	</a:t>
            </a:r>
            <a:r>
              <a:rPr lang="en-US" dirty="0" smtClean="0"/>
              <a:t>	    Reply to Liaisons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Reruns based on logic updates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Utilization Reports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Meetings June 3</a:t>
            </a:r>
            <a:r>
              <a:rPr lang="en-US" baseline="30000" dirty="0" smtClean="0"/>
              <a:t>rd</a:t>
            </a:r>
            <a:r>
              <a:rPr lang="en-US" dirty="0" smtClean="0"/>
              <a:t> – June 19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     Pre-meetings the week prior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9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4 Intake Timeline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Version 4 File Submissions DELAYED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  Production TimeLine</a:t>
            </a:r>
          </a:p>
          <a:p>
            <a:r>
              <a:rPr lang="en-US" dirty="0" smtClean="0"/>
              <a:t>           Supplemental Diagnosis (SD) – Production Starts 7/1/2015</a:t>
            </a:r>
          </a:p>
          <a:p>
            <a:r>
              <a:rPr lang="en-US" dirty="0"/>
              <a:t>	 </a:t>
            </a:r>
            <a:r>
              <a:rPr lang="en-US" dirty="0" smtClean="0"/>
              <a:t>    ME, MC, PC, DC, PV, PR, BP – Production Starts 8/1/2015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Testing TimeLine – June/July 2015</a:t>
            </a:r>
          </a:p>
          <a:p>
            <a:r>
              <a:rPr lang="en-US" dirty="0"/>
              <a:t> </a:t>
            </a:r>
            <a:r>
              <a:rPr lang="en-US" dirty="0" smtClean="0"/>
              <a:t>           Priority – SD, MC, PV, ME followed by all others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0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5 Intake and Beyond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865485"/>
              </p:ext>
            </p:extLst>
          </p:nvPr>
        </p:nvGraphicFramePr>
        <p:xfrm>
          <a:off x="1064871" y="1875094"/>
          <a:ext cx="6551271" cy="2824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5711"/>
                <a:gridCol w="2455560"/>
              </a:tblGrid>
              <a:tr h="282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 APCD Intake Process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100">
                          <a:effectLst/>
                        </a:rPr>
                        <a:t>Timeline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Partners Propose Version 5 Updates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November 2015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Proposals Shared/Discussed with Carriers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Draft Submission Guides published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January 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Guides Reviewed at Technical Advisory Group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January 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Carrier Comment Period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January 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Administrative Bulletin and Guides Adopted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February 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Development/Testing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March/June 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Carrier Testing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July 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 APCD Intake Version 5 Production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August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5415" y="3531708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841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841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841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841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841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41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41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41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41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41500" algn="r"/>
              </a:tabLst>
            </a:pP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41500" algn="r"/>
              </a:tabLst>
            </a:pPr>
            <a:r>
              <a:rPr kumimoji="0" lang="en-US" alt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0698" y="4842302"/>
            <a:ext cx="70605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ea typeface="ＭＳ Ｐゴシック" charset="0"/>
                <a:cs typeface="ＭＳ Ｐゴシック" charset="0"/>
              </a:rPr>
              <a:t>* CHIA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plans to maintain this timeframe on an annual basis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192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366713" y="1403350"/>
            <a:ext cx="9139238" cy="704850"/>
          </a:xfrm>
          <a:prstGeom prst="rect">
            <a:avLst/>
          </a:prstGeom>
        </p:spPr>
        <p:txBody>
          <a:bodyPr anchor="ctr"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2015 annual premiums data request</a:t>
            </a:r>
            <a:endParaRPr lang="en-US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April 14,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Kevin Meives|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Senior Health Policy Analyst</a:t>
            </a: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31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49263" y="600075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Arial" pitchFamily="34" charset="0"/>
              </a:rPr>
              <a:t>Annual Premiums Data Request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438275"/>
            <a:ext cx="8039100" cy="3579813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mtClean="0">
                <a:latin typeface="Garamond" pitchFamily="18" charset="0"/>
                <a:cs typeface="Arial" pitchFamily="34" charset="0"/>
              </a:rPr>
              <a:t>Payer Questions</a:t>
            </a:r>
          </a:p>
          <a:p>
            <a:pPr marL="909638" lvl="2" indent="-342900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en-US" sz="2000" smtClean="0">
                <a:latin typeface="Garamond" pitchFamily="18" charset="0"/>
                <a:ea typeface="MS PGothic" pitchFamily="34" charset="-128"/>
                <a:cs typeface="Arial" pitchFamily="34" charset="0"/>
              </a:rPr>
              <a:t>Review of First TAG</a:t>
            </a:r>
          </a:p>
          <a:p>
            <a:pPr marL="909638" lvl="2" indent="-342900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en-US" sz="2000" smtClean="0">
                <a:latin typeface="Garamond" pitchFamily="18" charset="0"/>
                <a:ea typeface="MS PGothic" pitchFamily="34" charset="-128"/>
                <a:cs typeface="Arial" pitchFamily="34" charset="0"/>
              </a:rPr>
              <a:t>Behavioral Health, Dental, and Vision Benefits</a:t>
            </a:r>
          </a:p>
          <a:p>
            <a:pPr marL="909638" lvl="2" indent="-342900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en-US" sz="2000" smtClean="0">
                <a:latin typeface="Garamond" pitchFamily="18" charset="0"/>
                <a:ea typeface="MS PGothic" pitchFamily="34" charset="-128"/>
                <a:cs typeface="Arial" pitchFamily="34" charset="0"/>
              </a:rPr>
              <a:t>Counting Membership</a:t>
            </a:r>
          </a:p>
          <a:p>
            <a:pPr marL="909638" lvl="2" indent="-342900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en-US" sz="2000" smtClean="0">
                <a:latin typeface="Garamond" pitchFamily="18" charset="0"/>
                <a:ea typeface="MS PGothic" pitchFamily="34" charset="-128"/>
                <a:cs typeface="Arial" pitchFamily="34" charset="0"/>
              </a:rPr>
              <a:t>Average Employer Size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mtClean="0">
                <a:latin typeface="Garamond" pitchFamily="18" charset="0"/>
                <a:cs typeface="Arial" pitchFamily="34" charset="0"/>
              </a:rPr>
              <a:t>Additional Questions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mtClean="0">
                <a:latin typeface="Garamond" pitchFamily="18" charset="0"/>
                <a:cs typeface="Arial" pitchFamily="34" charset="0"/>
              </a:rPr>
              <a:t>Timeline</a:t>
            </a:r>
          </a:p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49263" y="608013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Arial" pitchFamily="34" charset="0"/>
              </a:rPr>
              <a:t>Review of First TAG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679575"/>
            <a:ext cx="8039100" cy="4637088"/>
          </a:xfrm>
        </p:spPr>
        <p:txBody>
          <a:bodyPr/>
          <a:lstStyle/>
          <a:p>
            <a:pPr marL="0" indent="0" algn="l" eaLnBrk="1" hangingPunct="1">
              <a:lnSpc>
                <a:spcPct val="150000"/>
              </a:lnSpc>
              <a:defRPr/>
            </a:pPr>
            <a:r>
              <a:rPr lang="en-US" altLang="en-US" sz="1800" b="1" u="sng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Question</a:t>
            </a:r>
            <a:r>
              <a:rPr lang="en-US" altLang="en-US" sz="1800" b="1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: 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Can payers use the same data submitted last year for 2012 and 2013 in this year’s Request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?</a:t>
            </a:r>
            <a:endParaRPr lang="en-US" altLang="en-US" sz="1800" b="1" dirty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0" indent="0" algn="l" eaLnBrk="1" hangingPunct="1">
              <a:lnSpc>
                <a:spcPct val="150000"/>
              </a:lnSpc>
              <a:defRPr/>
            </a:pPr>
            <a:r>
              <a:rPr lang="en-US" altLang="en-US" sz="1800" b="1" u="sng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Answer</a:t>
            </a:r>
            <a:r>
              <a:rPr lang="en-US" altLang="en-US" sz="1800" b="1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: 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No.  Please generate fresh data for 2012 and 2013, re-running queries to account for retro-activity, complete run-out, and specification consistency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.</a:t>
            </a:r>
          </a:p>
          <a:p>
            <a:pPr marL="0" indent="0" algn="l" eaLnBrk="1" hangingPunct="1">
              <a:lnSpc>
                <a:spcPct val="150000"/>
              </a:lnSpc>
              <a:defRPr/>
            </a:pPr>
            <a:endParaRPr lang="en-US" altLang="en-US" sz="1800" dirty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0" indent="0" algn="l" eaLnBrk="1" hangingPunct="1">
              <a:lnSpc>
                <a:spcPct val="150000"/>
              </a:lnSpc>
              <a:defRPr/>
            </a:pPr>
            <a:r>
              <a:rPr lang="en-US" altLang="en-US" sz="1800" b="1" u="sng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Question</a:t>
            </a:r>
            <a:r>
              <a:rPr lang="en-US" altLang="en-US" sz="1800" b="1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: 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CHIA is requesting premiums and claims data be split by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fully-insured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and self-insured.  Should we go back to 2012 and 2013 and split out that data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?</a:t>
            </a:r>
            <a:endParaRPr lang="en-US" altLang="en-US" sz="1800" b="1" dirty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0" indent="0" algn="l" eaLnBrk="1" hangingPunct="1">
              <a:lnSpc>
                <a:spcPct val="150000"/>
              </a:lnSpc>
              <a:defRPr/>
            </a:pPr>
            <a:r>
              <a:rPr lang="en-US" altLang="en-US" sz="1800" b="1" u="sng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Answer</a:t>
            </a:r>
            <a:r>
              <a:rPr lang="en-US" altLang="en-US" sz="1800" b="1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:  </a:t>
            </a:r>
            <a:r>
              <a:rPr lang="en-US" altLang="en-US" sz="1800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Yes. We ask that payers split out claims data by fully- and self-insured for all three years, not just for 2014.</a:t>
            </a:r>
            <a:endParaRPr lang="en-US" altLang="en-US" sz="1800" b="1" dirty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0" indent="0" algn="l" eaLnBrk="1" hangingPunct="1">
              <a:lnSpc>
                <a:spcPct val="150000"/>
              </a:lnSpc>
              <a:defRPr/>
            </a:pPr>
            <a:endParaRPr lang="en-US" altLang="en-US" sz="1800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marL="0" indent="0" algn="l" eaLnBrk="1" hangingPunct="1">
              <a:lnSpc>
                <a:spcPct val="150000"/>
              </a:lnSpc>
              <a:defRPr/>
            </a:pPr>
            <a:endParaRPr lang="en-US" altLang="en-US" sz="1800" b="1" dirty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5237</TotalTime>
  <Words>1173</Words>
  <Application>Microsoft Office PowerPoint</Application>
  <PresentationFormat>On-screen Show (4:3)</PresentationFormat>
  <Paragraphs>253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FINALPowerPointTEMPLATE</vt:lpstr>
      <vt:lpstr>PowerPoint Presentation</vt:lpstr>
      <vt:lpstr>Agenda</vt:lpstr>
      <vt:lpstr>Housekeeping – Risk Adjustment</vt:lpstr>
      <vt:lpstr>Housekeeping – DOI Reports</vt:lpstr>
      <vt:lpstr>Version 4 Intake Timeline</vt:lpstr>
      <vt:lpstr>Version 5 Intake and Beyond</vt:lpstr>
      <vt:lpstr>PowerPoint Presentation</vt:lpstr>
      <vt:lpstr>Annual Premiums Data Request</vt:lpstr>
      <vt:lpstr>Review of First TAG</vt:lpstr>
      <vt:lpstr>Behavioral Health, Dental, &amp; Vision Expenses</vt:lpstr>
      <vt:lpstr>Counting Membership</vt:lpstr>
      <vt:lpstr>Counting Membership - Example</vt:lpstr>
      <vt:lpstr>Average Employer Size</vt:lpstr>
      <vt:lpstr>Additional Questions</vt:lpstr>
      <vt:lpstr>Timeline</vt:lpstr>
      <vt:lpstr>Contact Information &amp; Request Materials</vt:lpstr>
      <vt:lpstr>PowerPoint Presentation</vt:lpstr>
      <vt:lpstr>CHIA Enrollment Trends Reporting</vt:lpstr>
      <vt:lpstr>CHIA Enrollment Trends Overview</vt:lpstr>
      <vt:lpstr>About the Report</vt:lpstr>
      <vt:lpstr>Enrollment Trends Production Timeline</vt:lpstr>
      <vt:lpstr>Data Verification: Payer Data Breakouts</vt:lpstr>
      <vt:lpstr>Data Verification: Payer Data Breakouts</vt:lpstr>
      <vt:lpstr>Data Verification: Payer Data Breakouts</vt:lpstr>
      <vt:lpstr>Data Verification: Payer Data Breakouts</vt:lpstr>
      <vt:lpstr>Additional Questions</vt:lpstr>
      <vt:lpstr>Contact Information</vt:lpstr>
      <vt:lpstr>TME, APM, and RP Timelines</vt:lpstr>
      <vt:lpstr>Next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sysadmin</cp:lastModifiedBy>
  <cp:revision>357</cp:revision>
  <cp:lastPrinted>2015-01-13T17:34:28Z</cp:lastPrinted>
  <dcterms:created xsi:type="dcterms:W3CDTF">2014-02-09T20:57:02Z</dcterms:created>
  <dcterms:modified xsi:type="dcterms:W3CDTF">2015-04-14T15:31:47Z</dcterms:modified>
</cp:coreProperties>
</file>