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5" r:id="rId2"/>
  </p:sldMasterIdLst>
  <p:notesMasterIdLst>
    <p:notesMasterId r:id="rId29"/>
  </p:notesMasterIdLst>
  <p:handoutMasterIdLst>
    <p:handoutMasterId r:id="rId30"/>
  </p:handoutMasterIdLst>
  <p:sldIdLst>
    <p:sldId id="256" r:id="rId3"/>
    <p:sldId id="339" r:id="rId4"/>
    <p:sldId id="383" r:id="rId5"/>
    <p:sldId id="402" r:id="rId6"/>
    <p:sldId id="353" r:id="rId7"/>
    <p:sldId id="401" r:id="rId8"/>
    <p:sldId id="403" r:id="rId9"/>
    <p:sldId id="404" r:id="rId10"/>
    <p:sldId id="355" r:id="rId11"/>
    <p:sldId id="414" r:id="rId12"/>
    <p:sldId id="415" r:id="rId13"/>
    <p:sldId id="416" r:id="rId14"/>
    <p:sldId id="405" r:id="rId15"/>
    <p:sldId id="417" r:id="rId16"/>
    <p:sldId id="418" r:id="rId17"/>
    <p:sldId id="362" r:id="rId18"/>
    <p:sldId id="406" r:id="rId19"/>
    <p:sldId id="407" r:id="rId20"/>
    <p:sldId id="408" r:id="rId21"/>
    <p:sldId id="365" r:id="rId22"/>
    <p:sldId id="409" r:id="rId23"/>
    <p:sldId id="410" r:id="rId24"/>
    <p:sldId id="411" r:id="rId25"/>
    <p:sldId id="412" r:id="rId26"/>
    <p:sldId id="366" r:id="rId27"/>
    <p:sldId id="413" r:id="rId28"/>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0"/>
    <a:srgbClr val="00436E"/>
    <a:srgbClr val="022453"/>
    <a:srgbClr val="F8921E"/>
    <a:srgbClr val="F06D19"/>
    <a:srgbClr val="042C38"/>
    <a:srgbClr val="032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43" autoAdjust="0"/>
  </p:normalViewPr>
  <p:slideViewPr>
    <p:cSldViewPr snapToGrid="0" snapToObjects="1" showGuides="1">
      <p:cViewPr>
        <p:scale>
          <a:sx n="100" d="100"/>
          <a:sy n="100" d="100"/>
        </p:scale>
        <p:origin x="-2424" y="-144"/>
      </p:cViewPr>
      <p:guideLst>
        <p:guide orient="horz" pos="973"/>
        <p:guide pos="3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wrap="square" lIns="92953" tIns="46477" rIns="92953" bIns="46477" numCol="1" anchor="t" anchorCtr="0" compatLnSpc="1">
            <a:prstTxWarp prst="textNoShape">
              <a:avLst/>
            </a:prstTxWarp>
          </a:bodyPr>
          <a:lstStyle>
            <a:lvl1pPr algn="r">
              <a:defRPr sz="1200"/>
            </a:lvl1pPr>
          </a:lstStyle>
          <a:p>
            <a:fld id="{7C334750-2352-4B2E-BA89-7D4D92F6063F}" type="datetimeFigureOut">
              <a:rPr lang="en-US" altLang="en-US"/>
              <a:pPr/>
              <a:t>8/31/16</a:t>
            </a:fld>
            <a:endParaRPr lang="en-US" alt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3" tIns="46477" rIns="92953" bIns="46477"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wrap="square" lIns="92953" tIns="46477" rIns="92953" bIns="46477" numCol="1" anchor="b" anchorCtr="0" compatLnSpc="1">
            <a:prstTxWarp prst="textNoShape">
              <a:avLst/>
            </a:prstTxWarp>
          </a:bodyPr>
          <a:lstStyle>
            <a:lvl1pPr algn="r">
              <a:defRPr sz="1200"/>
            </a:lvl1pPr>
          </a:lstStyle>
          <a:p>
            <a:fld id="{07923F82-0C55-4A82-ADB7-C020DF7AEF21}" type="slidenum">
              <a:rPr lang="en-US" altLang="en-US"/>
              <a:pPr/>
              <a:t>‹#›</a:t>
            </a:fld>
            <a:endParaRPr lang="en-US" altLang="en-US"/>
          </a:p>
        </p:txBody>
      </p:sp>
    </p:spTree>
    <p:extLst>
      <p:ext uri="{BB962C8B-B14F-4D97-AF65-F5344CB8AC3E}">
        <p14:creationId xmlns:p14="http://schemas.microsoft.com/office/powerpoint/2010/main" val="240460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atin typeface="Calibri"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56551" y="0"/>
            <a:ext cx="3026833" cy="464185"/>
          </a:xfrm>
          <a:prstGeom prst="rect">
            <a:avLst/>
          </a:prstGeom>
        </p:spPr>
        <p:txBody>
          <a:bodyPr vert="horz" wrap="square" lIns="92953" tIns="46477" rIns="92953" bIns="46477" numCol="1" anchor="t" anchorCtr="0" compatLnSpc="1">
            <a:prstTxWarp prst="textNoShape">
              <a:avLst/>
            </a:prstTxWarp>
          </a:bodyPr>
          <a:lstStyle>
            <a:lvl1pPr algn="r">
              <a:defRPr sz="1200"/>
            </a:lvl1pPr>
          </a:lstStyle>
          <a:p>
            <a:fld id="{CEFC4FF3-F2B4-4986-85D7-E6C0D0EDDD3C}" type="datetimeFigureOut">
              <a:rPr lang="en-US" altLang="en-US"/>
              <a:pPr/>
              <a:t>8/31/16</a:t>
            </a:fld>
            <a:endParaRPr lang="en-US" alt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wrap="square" lIns="92953" tIns="46477" rIns="92953" bIns="46477" numCol="1" anchor="b" anchorCtr="0" compatLnSpc="1">
            <a:prstTxWarp prst="textNoShape">
              <a:avLst/>
            </a:prstTxWarp>
          </a:bodyPr>
          <a:lstStyle>
            <a:lvl1pPr algn="r">
              <a:defRPr sz="1200"/>
            </a:lvl1pPr>
          </a:lstStyle>
          <a:p>
            <a:fld id="{C633E6E6-89C7-4DE2-8571-13BA2D2041F3}" type="slidenum">
              <a:rPr lang="en-US" altLang="en-US"/>
              <a:pPr/>
              <a:t>‹#›</a:t>
            </a:fld>
            <a:endParaRPr lang="en-US" altLang="en-US"/>
          </a:p>
        </p:txBody>
      </p:sp>
    </p:spTree>
    <p:extLst>
      <p:ext uri="{BB962C8B-B14F-4D97-AF65-F5344CB8AC3E}">
        <p14:creationId xmlns:p14="http://schemas.microsoft.com/office/powerpoint/2010/main" val="119575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charset="-128"/>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charset="-128"/>
              </a:defRPr>
            </a:lvl1pPr>
            <a:lvl2pPr marL="755249" indent="-290480" eaLnBrk="0" hangingPunct="0">
              <a:defRPr sz="2400">
                <a:solidFill>
                  <a:schemeClr val="tx1"/>
                </a:solidFill>
                <a:latin typeface="Calibri" pitchFamily="34" charset="0"/>
                <a:ea typeface="ＭＳ Ｐゴシック" charset="-128"/>
              </a:defRPr>
            </a:lvl2pPr>
            <a:lvl3pPr marL="1161922" indent="-232384" eaLnBrk="0" hangingPunct="0">
              <a:defRPr sz="2400">
                <a:solidFill>
                  <a:schemeClr val="tx1"/>
                </a:solidFill>
                <a:latin typeface="Calibri" pitchFamily="34" charset="0"/>
                <a:ea typeface="ＭＳ Ｐゴシック" charset="-128"/>
              </a:defRPr>
            </a:lvl3pPr>
            <a:lvl4pPr marL="1626691" indent="-232384" eaLnBrk="0" hangingPunct="0">
              <a:defRPr sz="2400">
                <a:solidFill>
                  <a:schemeClr val="tx1"/>
                </a:solidFill>
                <a:latin typeface="Calibri" pitchFamily="34" charset="0"/>
                <a:ea typeface="ＭＳ Ｐゴシック" charset="-128"/>
              </a:defRPr>
            </a:lvl4pPr>
            <a:lvl5pPr marL="2091459" indent="-232384" eaLnBrk="0" hangingPunct="0">
              <a:defRPr sz="2400">
                <a:solidFill>
                  <a:schemeClr val="tx1"/>
                </a:solidFill>
                <a:latin typeface="Calibri" pitchFamily="34" charset="0"/>
                <a:ea typeface="ＭＳ Ｐゴシック" charset="-128"/>
              </a:defRPr>
            </a:lvl5pPr>
            <a:lvl6pPr marL="2556227" indent="-232384" defTabSz="464769" eaLnBrk="0" fontAlgn="base" hangingPunct="0">
              <a:spcBef>
                <a:spcPct val="0"/>
              </a:spcBef>
              <a:spcAft>
                <a:spcPct val="0"/>
              </a:spcAft>
              <a:defRPr sz="2400">
                <a:solidFill>
                  <a:schemeClr val="tx1"/>
                </a:solidFill>
                <a:latin typeface="Calibri" pitchFamily="34" charset="0"/>
                <a:ea typeface="ＭＳ Ｐゴシック" charset="-128"/>
              </a:defRPr>
            </a:lvl6pPr>
            <a:lvl7pPr marL="3020996" indent="-232384" defTabSz="464769" eaLnBrk="0" fontAlgn="base" hangingPunct="0">
              <a:spcBef>
                <a:spcPct val="0"/>
              </a:spcBef>
              <a:spcAft>
                <a:spcPct val="0"/>
              </a:spcAft>
              <a:defRPr sz="2400">
                <a:solidFill>
                  <a:schemeClr val="tx1"/>
                </a:solidFill>
                <a:latin typeface="Calibri" pitchFamily="34" charset="0"/>
                <a:ea typeface="ＭＳ Ｐゴシック" charset="-128"/>
              </a:defRPr>
            </a:lvl7pPr>
            <a:lvl8pPr marL="3485765" indent="-232384" defTabSz="464769" eaLnBrk="0" fontAlgn="base" hangingPunct="0">
              <a:spcBef>
                <a:spcPct val="0"/>
              </a:spcBef>
              <a:spcAft>
                <a:spcPct val="0"/>
              </a:spcAft>
              <a:defRPr sz="2400">
                <a:solidFill>
                  <a:schemeClr val="tx1"/>
                </a:solidFill>
                <a:latin typeface="Calibri" pitchFamily="34" charset="0"/>
                <a:ea typeface="ＭＳ Ｐゴシック" charset="-128"/>
              </a:defRPr>
            </a:lvl8pPr>
            <a:lvl9pPr marL="3950534" indent="-232384" defTabSz="464769"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fld id="{F4311CE4-E988-47FC-95D4-86132A681C2E}"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03" rtl="0" eaLnBrk="0" fontAlgn="base" latinLnBrk="0" hangingPunct="0">
              <a:lnSpc>
                <a:spcPct val="100000"/>
              </a:lnSpc>
              <a:spcBef>
                <a:spcPct val="30000"/>
              </a:spcBef>
              <a:spcAft>
                <a:spcPct val="0"/>
              </a:spcAft>
              <a:buClrTx/>
              <a:buSzTx/>
              <a:buFontTx/>
              <a:buNone/>
              <a:tabLst/>
              <a:defRPr/>
            </a:pPr>
            <a:r>
              <a:rPr lang="en-US" sz="1200" dirty="0" smtClean="0">
                <a:latin typeface="Arial" panose="020B0604020202020204" pitchFamily="34" charset="0"/>
                <a:ea typeface="ＭＳ Ｐゴシック" charset="0"/>
                <a:cs typeface="Arial" panose="020B0604020202020204" pitchFamily="34" charset="0"/>
              </a:rPr>
              <a:t>The proportion of membership under APMs decreased by 10 percentage points among MassHealth MCOs. This trend likely was driven by the fact that MCO membership grew substantially, and the majority of new contracts involved FFS payments. </a:t>
            </a:r>
            <a:endParaRPr lang="en-US" sz="1200" dirty="0" smtClean="0">
              <a:latin typeface="Arial" panose="020B0604020202020204" pitchFamily="34" charset="0"/>
              <a:cs typeface="Arial" panose="020B0604020202020204" pitchFamily="34"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16</a:t>
            </a:fld>
            <a:endParaRPr lang="en-US" altLang="en-US"/>
          </a:p>
        </p:txBody>
      </p:sp>
    </p:spTree>
    <p:extLst>
      <p:ext uri="{BB962C8B-B14F-4D97-AF65-F5344CB8AC3E}">
        <p14:creationId xmlns:p14="http://schemas.microsoft.com/office/powerpoint/2010/main" val="2229528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2109" rtl="0" eaLnBrk="0" fontAlgn="base" latinLnBrk="0" hangingPunct="0">
              <a:lnSpc>
                <a:spcPct val="100000"/>
              </a:lnSpc>
              <a:spcBef>
                <a:spcPct val="30000"/>
              </a:spcBef>
              <a:spcAft>
                <a:spcPct val="0"/>
              </a:spcAft>
              <a:buClrTx/>
              <a:buSzTx/>
              <a:buFontTx/>
              <a:buNone/>
              <a:tabLst/>
              <a:defRPr/>
            </a:pPr>
            <a:r>
              <a:rPr lang="en-US" sz="1200" dirty="0" smtClean="0">
                <a:latin typeface="Arial" panose="020B0604020202020204" pitchFamily="34" charset="0"/>
                <a:ea typeface="ＭＳ Ｐゴシック" charset="0"/>
                <a:cs typeface="Arial" panose="020B0604020202020204" pitchFamily="34" charset="0"/>
              </a:rPr>
              <a:t>Self-insured employers assume the risk for members’ covered medical expenses instead of an insurer. Employers are classified into categories, or market sectors, based on their number of employees. In 2014, 83% of membership within the jumbo sector (500 or more employees) was self-insured. </a:t>
            </a:r>
            <a:endParaRPr lang="en-US" sz="1200" dirty="0" smtClean="0">
              <a:latin typeface="Arial" panose="020B0604020202020204" pitchFamily="34" charset="0"/>
              <a:cs typeface="Arial" panose="020B0604020202020204" pitchFamily="34"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2109" rtl="0" eaLnBrk="0" fontAlgn="base" latinLnBrk="0" hangingPunct="0">
              <a:lnSpc>
                <a:spcPct val="100000"/>
              </a:lnSpc>
              <a:spcBef>
                <a:spcPct val="30000"/>
              </a:spcBef>
              <a:spcAft>
                <a:spcPct val="0"/>
              </a:spcAft>
              <a:buClrTx/>
              <a:buSzTx/>
              <a:buFontTx/>
              <a:buNone/>
              <a:tabLst/>
              <a:defRPr/>
            </a:pPr>
            <a:r>
              <a:rPr lang="en-US" sz="1200" dirty="0" smtClean="0">
                <a:latin typeface="Arial" panose="020B0604020202020204" pitchFamily="34" charset="0"/>
                <a:ea typeface="ＭＳ Ｐゴシック" charset="0"/>
                <a:cs typeface="Arial" panose="020B0604020202020204" pitchFamily="34" charset="0"/>
              </a:rPr>
              <a:t>HMO plans have a closed network of providers while PPO products allow members to receive care from providers outside the plan’s preferred network in exchange for higher levels of cost-sharing. HMO membership declined in both the fully-and self-insured segments of the market, though 70% of fully-insured members belonged to one in 2014. </a:t>
            </a:r>
            <a:endParaRPr lang="en-US" sz="1200" dirty="0" smtClean="0">
              <a:latin typeface="Arial" panose="020B0604020202020204" pitchFamily="34" charset="0"/>
              <a:cs typeface="Arial" panose="020B0604020202020204" pitchFamily="34"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2109" rtl="0" eaLnBrk="0" fontAlgn="base" latinLnBrk="0" hangingPunct="0">
              <a:lnSpc>
                <a:spcPct val="100000"/>
              </a:lnSpc>
              <a:spcBef>
                <a:spcPct val="30000"/>
              </a:spcBef>
              <a:spcAft>
                <a:spcPct val="0"/>
              </a:spcAft>
              <a:buClrTx/>
              <a:buSzTx/>
              <a:buFontTx/>
              <a:buNone/>
              <a:tabLst/>
              <a:defRPr/>
            </a:pPr>
            <a:r>
              <a:rPr lang="en-US" sz="1200" dirty="0" smtClean="0">
                <a:latin typeface="Arial" panose="020B0604020202020204" pitchFamily="34" charset="0"/>
                <a:ea typeface="ＭＳ Ｐゴシック" charset="0"/>
                <a:cs typeface="Arial" panose="020B0604020202020204" pitchFamily="34" charset="0"/>
              </a:rPr>
              <a:t>HDHPs offer members lower premiums in exchange for potentially higher cost-sharing. Membership in HDHPs grew across all market sectors, or employer sizes, but were especially common in smaller sectors. By 2014, more than half of members in individual plans were in an HDHP, as were more than 43% of members of employers with fewer than 50 employees.</a:t>
            </a:r>
            <a:endParaRPr lang="en-US" sz="1200" kern="1200" dirty="0" smtClean="0">
              <a:solidFill>
                <a:schemeClr val="tx1"/>
              </a:solidFill>
              <a:effectLst/>
              <a:latin typeface="+mn-lt"/>
              <a:ea typeface="ＭＳ Ｐゴシック" charset="0"/>
              <a:cs typeface="ＭＳ Ｐゴシック"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a:t>
            </a:fld>
            <a:endParaRPr lang="en-US" altLang="en-US"/>
          </a:p>
        </p:txBody>
      </p:sp>
    </p:spTree>
    <p:extLst>
      <p:ext uri="{BB962C8B-B14F-4D97-AF65-F5344CB8AC3E}">
        <p14:creationId xmlns:p14="http://schemas.microsoft.com/office/powerpoint/2010/main" val="1577787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20</a:t>
            </a:fld>
            <a:endParaRPr lang="en-US" altLang="en-US"/>
          </a:p>
        </p:txBody>
      </p:sp>
    </p:spTree>
    <p:extLst>
      <p:ext uri="{BB962C8B-B14F-4D97-AF65-F5344CB8AC3E}">
        <p14:creationId xmlns:p14="http://schemas.microsoft.com/office/powerpoint/2010/main" val="222952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2109"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 fully-insured</a:t>
            </a:r>
            <a:r>
              <a:rPr lang="en-US" sz="1200" kern="1200" baseline="0" dirty="0" smtClean="0">
                <a:solidFill>
                  <a:schemeClr val="tx1"/>
                </a:solidFill>
                <a:effectLst/>
                <a:latin typeface="+mn-lt"/>
                <a:ea typeface="ＭＳ Ｐゴシック" charset="0"/>
                <a:cs typeface="ＭＳ Ｐゴシック" charset="0"/>
              </a:rPr>
              <a:t> employer pays an annual premium to a commercial payer to assume the risk of eligible employees’ and employee-dependents’ medical expenses. After holding steady from 2012 to 2013, premiums again increased from 2013 to 2014. This rate of growth (+1.6%), however, was similar to the rate of inflation (+1.6%).</a:t>
            </a:r>
            <a:endParaRPr lang="en-US" sz="1200" kern="1200" dirty="0" smtClean="0">
              <a:solidFill>
                <a:schemeClr val="tx1"/>
              </a:solidFill>
              <a:effectLst/>
              <a:latin typeface="+mn-lt"/>
              <a:ea typeface="ＭＳ Ｐゴシック" charset="0"/>
              <a:cs typeface="ＭＳ Ｐゴシック"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2109"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The cost of self-insured</a:t>
            </a:r>
            <a:r>
              <a:rPr lang="en-US" sz="1200" kern="1200" baseline="0" dirty="0" smtClean="0">
                <a:solidFill>
                  <a:schemeClr val="tx1"/>
                </a:solidFill>
                <a:effectLst/>
                <a:latin typeface="+mn-lt"/>
                <a:ea typeface="ＭＳ Ｐゴシック" charset="0"/>
                <a:cs typeface="ＭＳ Ｐゴシック" charset="0"/>
              </a:rPr>
              <a:t> coverage is measured by a premium-equivalent, the sum of two components: the medical claims of employees and employee-dependents; and the amount an employer agrees to pay a third party administrator to design its plans, administer its claims, and/or utilize its network of negotiated provider rates. Medical claims comprised 95% of premium-equivalents in 2014. </a:t>
            </a:r>
            <a:endParaRPr lang="en-US" sz="1200" kern="1200" dirty="0" smtClean="0">
              <a:solidFill>
                <a:schemeClr val="tx1"/>
              </a:solidFill>
              <a:effectLst/>
              <a:latin typeface="+mn-lt"/>
              <a:ea typeface="ＭＳ Ｐゴシック" charset="0"/>
              <a:cs typeface="ＭＳ Ｐゴシック"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2109"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Member cost-sharing includes all medical care expenses covered by a member’s plan but not paid for by the member’s payer or administrator (e.g.,</a:t>
            </a:r>
            <a:r>
              <a:rPr lang="en-US" sz="1200" kern="1200" baseline="0" dirty="0" smtClean="0">
                <a:solidFill>
                  <a:schemeClr val="tx1"/>
                </a:solidFill>
                <a:effectLst/>
                <a:latin typeface="+mn-lt"/>
                <a:ea typeface="ＭＳ Ｐゴシック" charset="0"/>
                <a:cs typeface="ＭＳ Ｐゴシック" charset="0"/>
              </a:rPr>
              <a:t> deductibles, co-payments, and co-insurance). As an average of all members’ medical incurred cost-sharing each year, it includes members who had very little cost-sharing as well as those who paid large amounts in cost-sharing. </a:t>
            </a:r>
            <a:endParaRPr lang="en-US" sz="1200" kern="1200" dirty="0" smtClean="0">
              <a:solidFill>
                <a:schemeClr val="tx1"/>
              </a:solidFill>
              <a:effectLst/>
              <a:latin typeface="+mn-lt"/>
              <a:ea typeface="ＭＳ Ｐゴシック" charset="0"/>
              <a:cs typeface="ＭＳ Ｐゴシック"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2109"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Some commercial members may prefer higher up-front costs in exchange for higher benefit levels, while others may prefer lower premiums in exchange for lower benefit levels. </a:t>
            </a:r>
            <a:endParaRPr lang="en-US" sz="1200" kern="1200" dirty="0" smtClean="0">
              <a:solidFill>
                <a:schemeClr val="tx1"/>
              </a:solidFill>
              <a:effectLst/>
              <a:latin typeface="+mn-lt"/>
              <a:ea typeface="ＭＳ Ｐゴシック" charset="0"/>
              <a:cs typeface="ＭＳ Ｐゴシック"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25</a:t>
            </a:fld>
            <a:endParaRPr lang="en-US" altLang="en-US"/>
          </a:p>
        </p:txBody>
      </p:sp>
    </p:spTree>
    <p:extLst>
      <p:ext uri="{BB962C8B-B14F-4D97-AF65-F5344CB8AC3E}">
        <p14:creationId xmlns:p14="http://schemas.microsoft.com/office/powerpoint/2010/main" val="2229528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2109"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The vast majority of large group premiums are used to pay for member medical care: on average, in 2014, ten cents of every premium dollar were retained by payers to cover costs. Of those ten cents, six cents were used to cover general administrative expenses, two cents were spent on commissions, two cents were spent on taxes, and only two hundredths-of-a-penny were kept as surplus (non-merged market membership only). </a:t>
            </a:r>
            <a:endParaRPr lang="en-US" sz="1200" kern="1200" dirty="0" smtClean="0">
              <a:solidFill>
                <a:schemeClr val="tx1"/>
              </a:solidFill>
              <a:effectLst/>
              <a:latin typeface="+mn-lt"/>
              <a:ea typeface="ＭＳ Ｐゴシック" charset="0"/>
              <a:cs typeface="ＭＳ Ｐゴシック"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109">
              <a:defRPr/>
            </a:pPr>
            <a:r>
              <a:rPr lang="en-US" dirty="0">
                <a:latin typeface="Arial" panose="020B0604020202020204" pitchFamily="34" charset="0"/>
                <a:cs typeface="Arial" panose="020B0604020202020204" pitchFamily="34" charset="0"/>
              </a:rPr>
              <a:t>Per capita THCE in Massachusetts grew slightly faster than projected  national per capita expenditure growth, state inflation, and the general Massachusetts economy. </a:t>
            </a: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03" rtl="0" eaLnBrk="0" fontAlgn="base" latinLnBrk="0" hangingPunct="0">
              <a:lnSpc>
                <a:spcPct val="100000"/>
              </a:lnSpc>
              <a:spcBef>
                <a:spcPct val="30000"/>
              </a:spcBef>
              <a:spcAft>
                <a:spcPct val="0"/>
              </a:spcAft>
              <a:buClrTx/>
              <a:buSzTx/>
              <a:buFontTx/>
              <a:buNone/>
              <a:tabLst/>
              <a:defRPr/>
            </a:pPr>
            <a:r>
              <a:rPr lang="en-US" sz="1200" dirty="0" smtClean="0">
                <a:latin typeface="Arial" panose="020B0604020202020204" pitchFamily="34" charset="0"/>
                <a:ea typeface="ＭＳ Ｐゴシック" charset="0"/>
                <a:cs typeface="Arial" panose="020B0604020202020204" pitchFamily="34" charset="0"/>
              </a:rPr>
              <a:t>THCE represents the total amount paid by or on behalf of Massachusetts residents for insured health care services. It includes the net cost of private health insurance (non-medical spending by commercial health plans), and medical spending for commercially and publically insured residents.  </a:t>
            </a:r>
            <a:endParaRPr lang="en-US" sz="1200" dirty="0" smtClean="0">
              <a:latin typeface="Arial" panose="020B0604020202020204" pitchFamily="34" charset="0"/>
              <a:cs typeface="Arial" panose="020B0604020202020204" pitchFamily="34" charset="0"/>
            </a:endParaRPr>
          </a:p>
          <a:p>
            <a:pPr defTabSz="912109">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a:t>
            </a:fld>
            <a:endParaRPr lang="en-US" altLang="en-US"/>
          </a:p>
        </p:txBody>
      </p:sp>
    </p:spTree>
    <p:extLst>
      <p:ext uri="{BB962C8B-B14F-4D97-AF65-F5344CB8AC3E}">
        <p14:creationId xmlns:p14="http://schemas.microsoft.com/office/powerpoint/2010/main" val="350076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ＭＳ Ｐゴシック" charset="0"/>
                <a:cs typeface="ＭＳ Ｐゴシック" charset="0"/>
              </a:rPr>
              <a:t>The Consumer Assessment of Healthcare Providers and Systems hospital survey is a standardized tool used to assess patients’ experiences during their hospital admission. Higher scores on these measures signify better patient-reported experiences.</a:t>
            </a: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ＭＳ Ｐゴシック" charset="0"/>
                <a:cs typeface="ＭＳ Ｐゴシック" charset="0"/>
              </a:rPr>
              <a:t>The Consumer Assessment of Healthcare Providers and Systems survey is a standardized tool used to assess patients’ experiences accessing and receiving primary care services. Higher scores on these measures signify better patient-reported experiences.</a:t>
            </a: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ＭＳ Ｐゴシック" charset="0"/>
                <a:cs typeface="ＭＳ Ｐゴシック" charset="0"/>
              </a:rPr>
              <a:t>Prevention Quality Indicators calculate the rate of potentially avoidable hospitalizations in the population that are related to certain conditions. These measures assess the effectiveness of primary and outpatient care in reducing or preventing hospitalizations. High-quality primary care, appropriate self-care, and early interventions can prevent complications and hospital admissions for these conditions.</a:t>
            </a: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9</a:t>
            </a:fld>
            <a:endParaRPr lang="en-US" altLang="en-US"/>
          </a:p>
        </p:txBody>
      </p:sp>
    </p:spTree>
    <p:extLst>
      <p:ext uri="{BB962C8B-B14F-4D97-AF65-F5344CB8AC3E}">
        <p14:creationId xmlns:p14="http://schemas.microsoft.com/office/powerpoint/2010/main" val="222952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Content Layout A">
    <p:spTree>
      <p:nvGrpSpPr>
        <p:cNvPr id="1" name=""/>
        <p:cNvGrpSpPr/>
        <p:nvPr/>
      </p:nvGrpSpPr>
      <p:grpSpPr>
        <a:xfrm>
          <a:off x="0" y="0"/>
          <a:ext cx="0" cy="0"/>
          <a:chOff x="0" y="0"/>
          <a:chExt cx="0" cy="0"/>
        </a:xfrm>
      </p:grpSpPr>
      <p:sp>
        <p:nvSpPr>
          <p:cNvPr id="3" name="Text Placeholder 2"/>
          <p:cNvSpPr>
            <a:spLocks noGrp="1"/>
          </p:cNvSpPr>
          <p:nvPr>
            <p:ph idx="1"/>
          </p:nvPr>
        </p:nvSpPr>
        <p:spPr>
          <a:xfrm>
            <a:off x="449263" y="1646114"/>
            <a:ext cx="8039100"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5" name="Title 1"/>
          <p:cNvSpPr>
            <a:spLocks noGrp="1"/>
          </p:cNvSpPr>
          <p:nvPr>
            <p:ph type="title"/>
          </p:nvPr>
        </p:nvSpPr>
        <p:spPr>
          <a:xfrm>
            <a:off x="449263" y="736600"/>
            <a:ext cx="8039100" cy="641350"/>
          </a:xfrm>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lgn="ctr">
              <a:defRPr smtClean="0"/>
            </a:lvl1pPr>
          </a:lstStyle>
          <a:p>
            <a:pPr algn="l">
              <a:defRPr/>
            </a:pPr>
            <a:r>
              <a:rPr lang="en-US"/>
              <a:t>Title  |  Name, Position Title  |  Date     </a:t>
            </a:r>
          </a:p>
          <a:p>
            <a:pPr>
              <a:defRPr/>
            </a:pPr>
            <a:endParaRPr lang="en-US"/>
          </a:p>
        </p:txBody>
      </p:sp>
      <p:sp>
        <p:nvSpPr>
          <p:cNvPr id="6" name="Slide Number Placeholder 5"/>
          <p:cNvSpPr>
            <a:spLocks noGrp="1"/>
          </p:cNvSpPr>
          <p:nvPr>
            <p:ph type="sldNum" sz="quarter" idx="11"/>
          </p:nvPr>
        </p:nvSpPr>
        <p:spPr/>
        <p:txBody>
          <a:bodyPr/>
          <a:lstStyle>
            <a:lvl1pPr>
              <a:defRPr/>
            </a:lvl1pPr>
          </a:lstStyle>
          <a:p>
            <a:fld id="{FCD77F8D-BCE2-4DEF-A10E-9452B17B910D}" type="slidenum">
              <a:rPr lang="en-US" altLang="en-US"/>
              <a:pPr/>
              <a:t>‹#›</a:t>
            </a:fld>
            <a:endParaRPr lang="en-US" altLang="en-US"/>
          </a:p>
        </p:txBody>
      </p:sp>
    </p:spTree>
    <p:extLst>
      <p:ext uri="{BB962C8B-B14F-4D97-AF65-F5344CB8AC3E}">
        <p14:creationId xmlns:p14="http://schemas.microsoft.com/office/powerpoint/2010/main" val="350676564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BA1943-44BF-4332-8B9B-F5C9B83CDD6E}"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154891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BA1943-44BF-4332-8B9B-F5C9B83CDD6E}"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149741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A1943-44BF-4332-8B9B-F5C9B83CDD6E}" type="datetimeFigureOut">
              <a:rPr lang="en-US" smtClean="0"/>
              <a:t>8/31/16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1789006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BA1943-44BF-4332-8B9B-F5C9B83CDD6E}" type="datetimeFigureOut">
              <a:rPr lang="en-US" smtClean="0"/>
              <a:t>8/31/16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285076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A1943-44BF-4332-8B9B-F5C9B83CDD6E}" type="datetimeFigureOut">
              <a:rPr lang="en-US" smtClean="0"/>
              <a:t>8/31/16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4197859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A1943-44BF-4332-8B9B-F5C9B83CDD6E}"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3077006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A1943-44BF-4332-8B9B-F5C9B83CDD6E}"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409181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A1943-44BF-4332-8B9B-F5C9B83CDD6E}"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3714965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A1943-44BF-4332-8B9B-F5C9B83CDD6E}"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344007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Content 2 Column Layout">
    <p:spTree>
      <p:nvGrpSpPr>
        <p:cNvPr id="1" name=""/>
        <p:cNvGrpSpPr/>
        <p:nvPr/>
      </p:nvGrpSpPr>
      <p:grpSpPr>
        <a:xfrm>
          <a:off x="0" y="0"/>
          <a:ext cx="0" cy="0"/>
          <a:chOff x="0" y="0"/>
          <a:chExt cx="0" cy="0"/>
        </a:xfrm>
      </p:grpSpPr>
      <p:sp>
        <p:nvSpPr>
          <p:cNvPr id="5" name="Text Placeholder 2"/>
          <p:cNvSpPr>
            <a:spLocks noGrp="1"/>
          </p:cNvSpPr>
          <p:nvPr>
            <p:ph idx="1"/>
          </p:nvPr>
        </p:nvSpPr>
        <p:spPr>
          <a:xfrm>
            <a:off x="449263"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6" name="Title 1"/>
          <p:cNvSpPr>
            <a:spLocks noGrp="1"/>
          </p:cNvSpPr>
          <p:nvPr>
            <p:ph type="title"/>
          </p:nvPr>
        </p:nvSpPr>
        <p:spPr>
          <a:xfrm>
            <a:off x="449263" y="736600"/>
            <a:ext cx="8039100" cy="641350"/>
          </a:xfrm>
        </p:spPr>
        <p:txBody>
          <a:bodyPr/>
          <a:lstStyle/>
          <a:p>
            <a:r>
              <a:rPr lang="en-US" smtClean="0"/>
              <a:t>Click to edit Master title style</a:t>
            </a:r>
            <a:endParaRPr lang="en-US" dirty="0"/>
          </a:p>
        </p:txBody>
      </p:sp>
      <p:sp>
        <p:nvSpPr>
          <p:cNvPr id="9" name="Text Placeholder 2"/>
          <p:cNvSpPr>
            <a:spLocks noGrp="1"/>
          </p:cNvSpPr>
          <p:nvPr>
            <p:ph idx="10"/>
          </p:nvPr>
        </p:nvSpPr>
        <p:spPr>
          <a:xfrm>
            <a:off x="4628697"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7" name="Footer Placeholder 1"/>
          <p:cNvSpPr>
            <a:spLocks noGrp="1"/>
          </p:cNvSpPr>
          <p:nvPr>
            <p:ph type="ftr" sz="quarter" idx="11"/>
          </p:nvPr>
        </p:nvSpPr>
        <p:spPr/>
        <p:txBody>
          <a:bodyPr/>
          <a:lstStyle>
            <a:lvl1pPr algn="ctr">
              <a:defRPr smtClean="0"/>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2"/>
          </p:nvPr>
        </p:nvSpPr>
        <p:spPr/>
        <p:txBody>
          <a:bodyPr/>
          <a:lstStyle>
            <a:lvl1pPr>
              <a:defRPr/>
            </a:lvl1pPr>
          </a:lstStyle>
          <a:p>
            <a:fld id="{7BE6BEC1-6C80-4843-84D8-EF9FABDC7B1C}" type="slidenum">
              <a:rPr lang="en-US" altLang="en-US"/>
              <a:pPr/>
              <a:t>‹#›</a:t>
            </a:fld>
            <a:endParaRPr lang="en-US" altLang="en-US"/>
          </a:p>
        </p:txBody>
      </p:sp>
    </p:spTree>
    <p:extLst>
      <p:ext uri="{BB962C8B-B14F-4D97-AF65-F5344CB8AC3E}">
        <p14:creationId xmlns:p14="http://schemas.microsoft.com/office/powerpoint/2010/main" val="55903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pic>
        <p:nvPicPr>
          <p:cNvPr id="4" name="Picture 7" descr="coverfinal-01.tif"/>
          <p:cNvPicPr>
            <a:picLocks noChangeAspect="1"/>
          </p:cNvPicPr>
          <p:nvPr userDrawn="1"/>
        </p:nvPicPr>
        <p:blipFill>
          <a:blip r:embed="rId2">
            <a:extLst>
              <a:ext uri="{28A0092B-C50C-407E-A947-70E740481C1C}">
                <a14:useLocalDpi xmlns:a14="http://schemas.microsoft.com/office/drawing/2010/main" val="0"/>
              </a:ext>
            </a:extLst>
          </a:blip>
          <a:srcRect l="4504"/>
          <a:stretch>
            <a:fillRect/>
          </a:stretch>
        </p:blipFill>
        <p:spPr bwMode="auto">
          <a:xfrm>
            <a:off x="-96838" y="-2619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853173" y="928285"/>
            <a:ext cx="7772400" cy="516948"/>
          </a:xfrm>
        </p:spPr>
        <p:txBody>
          <a:bodyPr>
            <a:normAutofit/>
          </a:bodyPr>
          <a:lstStyle>
            <a:lvl1pPr algn="r">
              <a:defRPr sz="3800" b="0" cap="all" baseline="0">
                <a:solidFill>
                  <a:srgbClr val="FFFFFF"/>
                </a:solidFill>
                <a:latin typeface="Arial"/>
                <a:cs typeface="Arial"/>
              </a:defRPr>
            </a:lvl1pPr>
          </a:lstStyle>
          <a:p>
            <a:r>
              <a:rPr lang="en-US" smtClean="0"/>
              <a:t>Click to edit Master title style</a:t>
            </a:r>
            <a:endParaRPr lang="en-US" dirty="0"/>
          </a:p>
        </p:txBody>
      </p:sp>
      <p:sp>
        <p:nvSpPr>
          <p:cNvPr id="6" name="Subtitle 2"/>
          <p:cNvSpPr>
            <a:spLocks noGrp="1"/>
          </p:cNvSpPr>
          <p:nvPr>
            <p:ph type="subTitle" idx="1"/>
          </p:nvPr>
        </p:nvSpPr>
        <p:spPr>
          <a:xfrm>
            <a:off x="2224773" y="1505281"/>
            <a:ext cx="6400800" cy="443587"/>
          </a:xfrm>
        </p:spPr>
        <p:txBody>
          <a:bodyPr>
            <a:normAutofit/>
          </a:bodyPr>
          <a:lstStyle>
            <a:lvl1pPr marL="0" indent="0" algn="r">
              <a:buNone/>
              <a:defRPr sz="2400" cap="all">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2052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B">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449263" y="1074078"/>
            <a:ext cx="8039100" cy="641350"/>
          </a:xfrm>
        </p:spPr>
        <p:txBody>
          <a:bodyPr/>
          <a:lstStyle/>
          <a:p>
            <a:r>
              <a:rPr lang="en-US" smtClean="0"/>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2pPr marL="457200" indent="-457200">
              <a:buFont typeface="Wingdings" charset="2"/>
              <a:buChar char="§"/>
              <a:defRPr sz="2400" b="0"/>
            </a:lvl2pPr>
          </a:lstStyle>
          <a:p>
            <a:pPr lvl="0"/>
            <a:r>
              <a:rPr lang="en-US" noProof="0" smtClean="0"/>
              <a:t>Click to edit Master text styles</a:t>
            </a:r>
          </a:p>
        </p:txBody>
      </p:sp>
      <p:sp>
        <p:nvSpPr>
          <p:cNvPr id="6" name="Footer Placeholder 1"/>
          <p:cNvSpPr>
            <a:spLocks noGrp="1"/>
          </p:cNvSpPr>
          <p:nvPr>
            <p:ph type="ftr" sz="quarter" idx="10"/>
          </p:nvPr>
        </p:nvSpPr>
        <p:spPr>
          <a:xfrm>
            <a:off x="354013" y="6465888"/>
            <a:ext cx="2225675" cy="365125"/>
          </a:xfrm>
        </p:spPr>
        <p:txBody>
          <a:bodyPr/>
          <a:lstStyle>
            <a:lvl1pPr algn="ctr">
              <a:defRPr dirty="0" smtClean="0">
                <a:solidFill>
                  <a:schemeClr val="bg1">
                    <a:lumMod val="50000"/>
                  </a:schemeClr>
                </a:solidFill>
              </a:defRPr>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1"/>
          </p:nvPr>
        </p:nvSpPr>
        <p:spPr>
          <a:xfrm>
            <a:off x="6702425" y="6465888"/>
            <a:ext cx="2133600" cy="365125"/>
          </a:xfrm>
        </p:spPr>
        <p:txBody>
          <a:bodyPr/>
          <a:lstStyle>
            <a:lvl1pPr>
              <a:defRPr>
                <a:solidFill>
                  <a:srgbClr val="7F7F7F"/>
                </a:solidFill>
              </a:defRPr>
            </a:lvl1pPr>
          </a:lstStyle>
          <a:p>
            <a:fld id="{6A4B19A9-79AC-44A8-B774-53CFB0574B6A}" type="slidenum">
              <a:rPr lang="en-US" altLang="en-US"/>
              <a:pPr/>
              <a:t>‹#›</a:t>
            </a:fld>
            <a:endParaRPr lang="en-US" altLang="en-US"/>
          </a:p>
        </p:txBody>
      </p:sp>
    </p:spTree>
    <p:extLst>
      <p:ext uri="{BB962C8B-B14F-4D97-AF65-F5344CB8AC3E}">
        <p14:creationId xmlns:p14="http://schemas.microsoft.com/office/powerpoint/2010/main" val="419350746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NO LINE">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49263" y="1074078"/>
            <a:ext cx="8039100" cy="641350"/>
          </a:xfrm>
        </p:spPr>
        <p:txBody>
          <a:bodyPr/>
          <a:lstStyle/>
          <a:p>
            <a:r>
              <a:rPr lang="en-US" smtClean="0"/>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2pPr marL="457200" indent="-457200">
              <a:buFont typeface="Wingdings" charset="2"/>
              <a:buChar char="§"/>
              <a:defRPr sz="2400" b="0"/>
            </a:lvl2pPr>
          </a:lstStyle>
          <a:p>
            <a:pPr lvl="0"/>
            <a:r>
              <a:rPr lang="en-US" noProof="0" smtClean="0"/>
              <a:t>Click to edit Master text styles</a:t>
            </a:r>
          </a:p>
        </p:txBody>
      </p:sp>
      <p:sp>
        <p:nvSpPr>
          <p:cNvPr id="8" name="Slide Number Placeholder 2"/>
          <p:cNvSpPr>
            <a:spLocks noGrp="1"/>
          </p:cNvSpPr>
          <p:nvPr>
            <p:ph type="sldNum" sz="quarter" idx="11"/>
          </p:nvPr>
        </p:nvSpPr>
        <p:spPr>
          <a:xfrm>
            <a:off x="6702425" y="6465888"/>
            <a:ext cx="2133600" cy="365125"/>
          </a:xfrm>
        </p:spPr>
        <p:txBody>
          <a:bodyPr/>
          <a:lstStyle>
            <a:lvl1pPr>
              <a:defRPr>
                <a:solidFill>
                  <a:srgbClr val="7F7F7F"/>
                </a:solidFill>
              </a:defRPr>
            </a:lvl1pPr>
          </a:lstStyle>
          <a:p>
            <a:fld id="{6A4B19A9-79AC-44A8-B774-53CFB0574B6A}" type="slidenum">
              <a:rPr lang="en-US" altLang="en-US"/>
              <a:pPr/>
              <a:t>‹#›</a:t>
            </a:fld>
            <a:endParaRPr lang="en-US" altLang="en-US"/>
          </a:p>
        </p:txBody>
      </p:sp>
    </p:spTree>
    <p:extLst>
      <p:ext uri="{BB962C8B-B14F-4D97-AF65-F5344CB8AC3E}">
        <p14:creationId xmlns:p14="http://schemas.microsoft.com/office/powerpoint/2010/main" val="112353184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and Graphics Layout B">
    <p:spTree>
      <p:nvGrpSpPr>
        <p:cNvPr id="1" name=""/>
        <p:cNvGrpSpPr/>
        <p:nvPr/>
      </p:nvGrpSpPr>
      <p:grpSpPr>
        <a:xfrm>
          <a:off x="0" y="0"/>
          <a:ext cx="0" cy="0"/>
          <a:chOff x="0" y="0"/>
          <a:chExt cx="0" cy="0"/>
        </a:xfrm>
      </p:grpSpPr>
      <p:pic>
        <p:nvPicPr>
          <p:cNvPr id="8" name="Picture 8"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5" name="Text Placeholder 2"/>
          <p:cNvSpPr>
            <a:spLocks noGrp="1"/>
          </p:cNvSpPr>
          <p:nvPr>
            <p:ph idx="1"/>
          </p:nvPr>
        </p:nvSpPr>
        <p:spPr>
          <a:xfrm>
            <a:off x="449263"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6" name="Title 1"/>
          <p:cNvSpPr>
            <a:spLocks noGrp="1"/>
          </p:cNvSpPr>
          <p:nvPr>
            <p:ph type="title"/>
          </p:nvPr>
        </p:nvSpPr>
        <p:spPr>
          <a:xfrm>
            <a:off x="449263" y="1065197"/>
            <a:ext cx="8039100" cy="641350"/>
          </a:xfrm>
        </p:spPr>
        <p:txBody>
          <a:bodyPr/>
          <a:lstStyle/>
          <a:p>
            <a:r>
              <a:rPr lang="en-US" smtClean="0"/>
              <a:t>Click to edit Master title style</a:t>
            </a:r>
            <a:endParaRPr lang="en-US" dirty="0"/>
          </a:p>
        </p:txBody>
      </p:sp>
      <p:sp>
        <p:nvSpPr>
          <p:cNvPr id="7" name="Text Placeholder 2"/>
          <p:cNvSpPr>
            <a:spLocks noGrp="1"/>
          </p:cNvSpPr>
          <p:nvPr>
            <p:ph idx="10"/>
          </p:nvPr>
        </p:nvSpPr>
        <p:spPr>
          <a:xfrm>
            <a:off x="4628697"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10" name="Footer Placeholder 1"/>
          <p:cNvSpPr>
            <a:spLocks noGrp="1"/>
          </p:cNvSpPr>
          <p:nvPr>
            <p:ph type="ftr" sz="quarter" idx="11"/>
          </p:nvPr>
        </p:nvSpPr>
        <p:spPr>
          <a:xfrm>
            <a:off x="346075" y="6465888"/>
            <a:ext cx="2225675" cy="365125"/>
          </a:xfrm>
        </p:spPr>
        <p:txBody>
          <a:bodyPr/>
          <a:lstStyle>
            <a:lvl1pPr algn="ctr">
              <a:defRPr dirty="0" smtClean="0">
                <a:solidFill>
                  <a:srgbClr val="7F7F7F"/>
                </a:solidFill>
              </a:defRPr>
            </a:lvl1pPr>
          </a:lstStyle>
          <a:p>
            <a:pPr algn="l">
              <a:defRPr/>
            </a:pPr>
            <a:r>
              <a:rPr lang="en-US"/>
              <a:t>Title  |  Name, Position Title  |  Date     </a:t>
            </a:r>
          </a:p>
          <a:p>
            <a:pPr>
              <a:defRPr/>
            </a:pPr>
            <a:endParaRPr lang="en-US"/>
          </a:p>
        </p:txBody>
      </p:sp>
      <p:sp>
        <p:nvSpPr>
          <p:cNvPr id="11" name="Slide Number Placeholder 2"/>
          <p:cNvSpPr>
            <a:spLocks noGrp="1"/>
          </p:cNvSpPr>
          <p:nvPr>
            <p:ph type="sldNum" sz="quarter" idx="12"/>
          </p:nvPr>
        </p:nvSpPr>
        <p:spPr>
          <a:xfrm>
            <a:off x="6702425" y="6465888"/>
            <a:ext cx="2133600" cy="365125"/>
          </a:xfrm>
        </p:spPr>
        <p:txBody>
          <a:bodyPr/>
          <a:lstStyle>
            <a:lvl1pPr>
              <a:defRPr>
                <a:solidFill>
                  <a:srgbClr val="7F7F7F"/>
                </a:solidFill>
              </a:defRPr>
            </a:lvl1pPr>
          </a:lstStyle>
          <a:p>
            <a:fld id="{453C5610-CA60-43AB-B212-AA21431CD306}" type="slidenum">
              <a:rPr lang="en-US" altLang="en-US"/>
              <a:pPr/>
              <a:t>‹#›</a:t>
            </a:fld>
            <a:endParaRPr lang="en-US" altLang="en-US"/>
          </a:p>
        </p:txBody>
      </p:sp>
    </p:spTree>
    <p:extLst>
      <p:ext uri="{BB962C8B-B14F-4D97-AF65-F5344CB8AC3E}">
        <p14:creationId xmlns:p14="http://schemas.microsoft.com/office/powerpoint/2010/main" val="6054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Title  |  Name, Position Title  |  Date     </a:t>
            </a:r>
          </a:p>
          <a:p>
            <a:pPr algn="ctr">
              <a:defRPr/>
            </a:pPr>
            <a:endParaRPr lang="en-US"/>
          </a:p>
        </p:txBody>
      </p:sp>
      <p:sp>
        <p:nvSpPr>
          <p:cNvPr id="4" name="Slide Number Placeholder 3"/>
          <p:cNvSpPr>
            <a:spLocks noGrp="1"/>
          </p:cNvSpPr>
          <p:nvPr>
            <p:ph type="sldNum" sz="quarter" idx="11"/>
          </p:nvPr>
        </p:nvSpPr>
        <p:spPr/>
        <p:txBody>
          <a:bodyPr/>
          <a:lstStyle/>
          <a:p>
            <a:fld id="{969A4E1B-3F2C-44F4-9ABA-DF446E663189}" type="slidenum">
              <a:rPr lang="en-US" altLang="en-US" smtClean="0"/>
              <a:pPr/>
              <a:t>‹#›</a:t>
            </a:fld>
            <a:endParaRPr lang="en-US" altLang="en-US"/>
          </a:p>
        </p:txBody>
      </p:sp>
    </p:spTree>
    <p:extLst>
      <p:ext uri="{BB962C8B-B14F-4D97-AF65-F5344CB8AC3E}">
        <p14:creationId xmlns:p14="http://schemas.microsoft.com/office/powerpoint/2010/main" val="350835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BA1943-44BF-4332-8B9B-F5C9B83CDD6E}"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136862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A1943-44BF-4332-8B9B-F5C9B83CDD6E}"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5D528-ADF5-4A7F-BBC0-B0587090C874}" type="slidenum">
              <a:rPr lang="en-US" smtClean="0"/>
              <a:t>‹#›</a:t>
            </a:fld>
            <a:endParaRPr lang="en-US"/>
          </a:p>
        </p:txBody>
      </p:sp>
    </p:spTree>
    <p:extLst>
      <p:ext uri="{BB962C8B-B14F-4D97-AF65-F5344CB8AC3E}">
        <p14:creationId xmlns:p14="http://schemas.microsoft.com/office/powerpoint/2010/main" val="2492040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ottomborderfinal-04.tif"/>
          <p:cNvPicPr>
            <a:picLocks noChangeAspect="1"/>
          </p:cNvPicPr>
          <p:nvPr/>
        </p:nvPicPr>
        <p:blipFill>
          <a:blip r:embed="rId9">
            <a:extLst>
              <a:ext uri="{28A0092B-C50C-407E-A947-70E740481C1C}">
                <a14:useLocalDpi xmlns:a14="http://schemas.microsoft.com/office/drawing/2010/main" val="0"/>
              </a:ext>
            </a:extLst>
          </a:blip>
          <a:srcRect l="1154"/>
          <a:stretch>
            <a:fillRect/>
          </a:stretch>
        </p:blipFill>
        <p:spPr bwMode="auto">
          <a:xfrm>
            <a:off x="-69850" y="6045200"/>
            <a:ext cx="922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19113" y="736600"/>
            <a:ext cx="803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
            </a:r>
            <a:br>
              <a:rPr lang="en-US" altLang="en-US" smtClean="0"/>
            </a:br>
            <a:r>
              <a:rPr lang="en-US" altLang="en-US" smtClean="0"/>
              <a:t/>
            </a:r>
            <a:br>
              <a:rPr lang="en-US" altLang="en-US" smtClean="0"/>
            </a:br>
            <a:r>
              <a:rPr lang="en-US" altLang="en-US" smtClean="0"/>
              <a:t>Click to Edit Master Title Slide</a:t>
            </a:r>
            <a:br>
              <a:rPr lang="en-US" altLang="en-US" smtClean="0"/>
            </a:br>
            <a:r>
              <a:rPr lang="en-US" altLang="en-US" smtClean="0"/>
              <a:t/>
            </a:r>
            <a:br>
              <a:rPr lang="en-US" altLang="en-US" smtClean="0"/>
            </a:br>
            <a:endParaRPr lang="en-US" altLang="en-US" smtClean="0"/>
          </a:p>
        </p:txBody>
      </p:sp>
      <p:sp>
        <p:nvSpPr>
          <p:cNvPr id="7" name="Footer Placeholder 3"/>
          <p:cNvSpPr>
            <a:spLocks noGrp="1"/>
          </p:cNvSpPr>
          <p:nvPr>
            <p:ph type="ftr" sz="quarter" idx="3"/>
          </p:nvPr>
        </p:nvSpPr>
        <p:spPr>
          <a:xfrm>
            <a:off x="393700" y="6465888"/>
            <a:ext cx="2225675" cy="365125"/>
          </a:xfrm>
          <a:prstGeom prst="rect">
            <a:avLst/>
          </a:prstGeom>
        </p:spPr>
        <p:txBody>
          <a:bodyPr vert="horz" wrap="square" lIns="91440" tIns="45720" rIns="91440" bIns="45720" numCol="1" anchor="ctr" anchorCtr="0" compatLnSpc="1">
            <a:prstTxWarp prst="textNoShape">
              <a:avLst/>
            </a:prstTxWarp>
          </a:bodyPr>
          <a:lstStyle>
            <a:lvl1pPr algn="l">
              <a:defRPr sz="1000" dirty="0">
                <a:solidFill>
                  <a:srgbClr val="FFFFFF"/>
                </a:solidFill>
                <a:latin typeface="Arial"/>
                <a:ea typeface="ＭＳ Ｐゴシック" charset="0"/>
                <a:cs typeface="Arial"/>
              </a:defRPr>
            </a:lvl1pPr>
          </a:lstStyle>
          <a:p>
            <a:pPr>
              <a:defRPr/>
            </a:pPr>
            <a:r>
              <a:rPr lang="en-US"/>
              <a:t>Title  |  Name, Position Title  |  Date     </a:t>
            </a:r>
          </a:p>
          <a:p>
            <a:pPr algn="ctr">
              <a:defRPr/>
            </a:pPr>
            <a:endParaRPr lang="en-US"/>
          </a:p>
        </p:txBody>
      </p:sp>
      <p:sp>
        <p:nvSpPr>
          <p:cNvPr id="1029" name="Text Placeholder 2"/>
          <p:cNvSpPr>
            <a:spLocks noGrp="1"/>
          </p:cNvSpPr>
          <p:nvPr>
            <p:ph type="body" idx="1"/>
          </p:nvPr>
        </p:nvSpPr>
        <p:spPr bwMode="auto">
          <a:xfrm>
            <a:off x="519113" y="1646238"/>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mtClean="0"/>
              <a:t>Click to add text</a:t>
            </a:r>
          </a:p>
        </p:txBody>
      </p:sp>
      <p:sp>
        <p:nvSpPr>
          <p:cNvPr id="8" name="Slide Number Placeholder 5"/>
          <p:cNvSpPr>
            <a:spLocks noGrp="1"/>
          </p:cNvSpPr>
          <p:nvPr>
            <p:ph type="sldNum" sz="quarter" idx="4"/>
          </p:nvPr>
        </p:nvSpPr>
        <p:spPr>
          <a:xfrm>
            <a:off x="620395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Arial" pitchFamily="34" charset="0"/>
                <a:cs typeface="Arial" pitchFamily="34" charset="0"/>
              </a:defRPr>
            </a:lvl1pPr>
          </a:lstStyle>
          <a:p>
            <a:fld id="{969A4E1B-3F2C-44F4-9ABA-DF446E6631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4" r:id="rId5"/>
    <p:sldLayoutId id="2147483753" r:id="rId6"/>
    <p:sldLayoutId id="2147483767" r:id="rId7"/>
  </p:sldLayoutIdLst>
  <p:timing>
    <p:tnLst>
      <p:par>
        <p:cTn xmlns:p14="http://schemas.microsoft.com/office/powerpoint/2010/main" id="1" dur="indefinite" restart="never" nodeType="tmRoot"/>
      </p:par>
    </p:tnLst>
  </p:timing>
  <p:txStyles>
    <p:title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marL="342900" indent="-342900" algn="ctr" defTabSz="457200" rtl="0" eaLnBrk="1" fontAlgn="base" hangingPunct="1">
        <a:spcBef>
          <a:spcPct val="20000"/>
        </a:spcBef>
        <a:spcAft>
          <a:spcPct val="0"/>
        </a:spcAft>
        <a:buFont typeface="Arial" pitchFamily="34"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Wingdings" pitchFamily="2" charset="2"/>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Arial" charset="0"/>
          <a:cs typeface="Arial"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1943-44BF-4332-8B9B-F5C9B83CDD6E}" type="datetimeFigureOut">
              <a:rPr lang="en-US" smtClean="0"/>
              <a:t>8/31/16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5D528-ADF5-4A7F-BBC0-B0587090C874}" type="slidenum">
              <a:rPr lang="en-US" smtClean="0"/>
              <a:t>‹#›</a:t>
            </a:fld>
            <a:endParaRPr lang="en-US"/>
          </a:p>
        </p:txBody>
      </p:sp>
    </p:spTree>
    <p:extLst>
      <p:ext uri="{BB962C8B-B14F-4D97-AF65-F5344CB8AC3E}">
        <p14:creationId xmlns:p14="http://schemas.microsoft.com/office/powerpoint/2010/main" val="92617812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1" y="0"/>
            <a:ext cx="9286875" cy="693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2677589" y="4392613"/>
            <a:ext cx="3980385" cy="401637"/>
          </a:xfrm>
          <a:prstGeom prst="rect">
            <a:avLst/>
          </a:prstGeom>
        </p:spPr>
        <p:txBody>
          <a:bodyPr>
            <a:noAutofit/>
          </a:bodyPr>
          <a:lstStyle>
            <a:lvl1pPr algn="ctr" defTabSz="457200" rtl="0" eaLnBrk="1" fontAlgn="base" hangingPunct="1">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800" cap="all" spc="1050" dirty="0" smtClean="0">
                <a:solidFill>
                  <a:srgbClr val="005480"/>
                </a:solidFill>
                <a:latin typeface="Arial Narrow" panose="020B0606020202030204" pitchFamily="34" charset="0"/>
                <a:cs typeface="Arial"/>
              </a:rPr>
              <a:t>Chartpack</a:t>
            </a:r>
            <a:endParaRPr lang="en-US" sz="2800" cap="all" spc="1050" dirty="0">
              <a:solidFill>
                <a:srgbClr val="005480"/>
              </a:solidFill>
              <a:latin typeface="Arial Narrow" panose="020B0606020202030204" pitchFamily="34" charset="0"/>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239" y="806957"/>
            <a:ext cx="4477521" cy="2529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389" y="1549905"/>
            <a:ext cx="2871222" cy="27675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4185" y="5470778"/>
            <a:ext cx="938786" cy="9265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830997"/>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Pharmacy Spending Growth by Insurance Category, 2012-2014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10</a:t>
            </a:fld>
            <a:endParaRPr lang="en-US" altLang="en-US" sz="1200" dirty="0">
              <a:solidFill>
                <a:schemeClr val="bg1"/>
              </a:solidFill>
            </a:endParaRPr>
          </a:p>
        </p:txBody>
      </p:sp>
      <p:sp>
        <p:nvSpPr>
          <p:cNvPr id="11" name="TextBox 10"/>
          <p:cNvSpPr txBox="1"/>
          <p:nvPr/>
        </p:nvSpPr>
        <p:spPr>
          <a:xfrm>
            <a:off x="398623" y="5567111"/>
            <a:ext cx="8297906" cy="246221"/>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Payer-reported TME data to CHIA, 2013-2014</a:t>
            </a:r>
            <a:r>
              <a:rPr lang="en-US" altLang="en-US" sz="1000" dirty="0">
                <a:solidFill>
                  <a:schemeClr val="tx1">
                    <a:lumMod val="50000"/>
                    <a:lumOff val="50000"/>
                  </a:schemeClr>
                </a:solidFill>
                <a:latin typeface="Arial"/>
                <a:cs typeface="Aria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55" y="1708058"/>
            <a:ext cx="7364570" cy="3340191"/>
          </a:xfrm>
          <a:prstGeom prst="rect">
            <a:avLst/>
          </a:prstGeom>
        </p:spPr>
      </p:pic>
    </p:spTree>
    <p:extLst>
      <p:ext uri="{BB962C8B-B14F-4D97-AF65-F5344CB8AC3E}">
        <p14:creationId xmlns:p14="http://schemas.microsoft.com/office/powerpoint/2010/main" val="23776161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252025" cy="830997"/>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Preliminary Health Status Adjusted TME Growth in the Commercial Full-Claim Population by Payer, 2013-2014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11</a:t>
            </a:fld>
            <a:endParaRPr lang="en-US" altLang="en-US" sz="1200" dirty="0">
              <a:solidFill>
                <a:schemeClr val="bg1"/>
              </a:solidFill>
            </a:endParaRPr>
          </a:p>
        </p:txBody>
      </p:sp>
      <p:sp>
        <p:nvSpPr>
          <p:cNvPr id="11" name="TextBox 10"/>
          <p:cNvSpPr txBox="1"/>
          <p:nvPr/>
        </p:nvSpPr>
        <p:spPr>
          <a:xfrm>
            <a:off x="398623" y="5690936"/>
            <a:ext cx="8297906" cy="246221"/>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Payer-reported TME data to CHIA, 2013-2014</a:t>
            </a:r>
            <a:r>
              <a:rPr lang="en-US" altLang="en-US" sz="1000" dirty="0">
                <a:solidFill>
                  <a:schemeClr val="tx1">
                    <a:lumMod val="50000"/>
                    <a:lumOff val="50000"/>
                  </a:schemeClr>
                </a:solidFill>
                <a:latin typeface="Arial"/>
                <a:cs typeface="Aria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54" y="1455201"/>
            <a:ext cx="7898096" cy="4031199"/>
          </a:xfrm>
          <a:prstGeom prst="rect">
            <a:avLst/>
          </a:prstGeom>
        </p:spPr>
      </p:pic>
    </p:spTree>
    <p:extLst>
      <p:ext uri="{BB962C8B-B14F-4D97-AF65-F5344CB8AC3E}">
        <p14:creationId xmlns:p14="http://schemas.microsoft.com/office/powerpoint/2010/main" val="3669490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252025" cy="830997"/>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Preliminary Health Status Adjusted TME Growth in the MassHealth MCO Population by Payer, 2013-2014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12</a:t>
            </a:fld>
            <a:endParaRPr lang="en-US" altLang="en-US" sz="1200" dirty="0">
              <a:solidFill>
                <a:schemeClr val="bg1"/>
              </a:solidFill>
            </a:endParaRPr>
          </a:p>
        </p:txBody>
      </p:sp>
      <p:sp>
        <p:nvSpPr>
          <p:cNvPr id="11" name="TextBox 10"/>
          <p:cNvSpPr txBox="1"/>
          <p:nvPr/>
        </p:nvSpPr>
        <p:spPr>
          <a:xfrm>
            <a:off x="398623" y="5690936"/>
            <a:ext cx="8297906" cy="246221"/>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Payer-reported TME data to CHIA, 2013-2014</a:t>
            </a:r>
            <a:r>
              <a:rPr lang="en-US" altLang="en-US" sz="1000" dirty="0">
                <a:solidFill>
                  <a:schemeClr val="tx1">
                    <a:lumMod val="50000"/>
                    <a:lumOff val="50000"/>
                  </a:schemeClr>
                </a:solidFill>
                <a:latin typeface="Arial"/>
                <a:cs typeface="Aria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66" y="2476500"/>
            <a:ext cx="7799891" cy="1648589"/>
          </a:xfrm>
          <a:prstGeom prst="rect">
            <a:avLst/>
          </a:prstGeom>
        </p:spPr>
      </p:pic>
    </p:spTree>
    <p:extLst>
      <p:ext uri="{BB962C8B-B14F-4D97-AF65-F5344CB8AC3E}">
        <p14:creationId xmlns:p14="http://schemas.microsoft.com/office/powerpoint/2010/main" val="25535309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461665"/>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Adoption of APMs by Insurance Category, 2013-2014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13</a:t>
            </a:fld>
            <a:endParaRPr lang="en-US" altLang="en-US" sz="1200" dirty="0">
              <a:solidFill>
                <a:schemeClr val="bg1"/>
              </a:solidFill>
            </a:endParaRPr>
          </a:p>
        </p:txBody>
      </p:sp>
      <p:sp>
        <p:nvSpPr>
          <p:cNvPr id="13" name="TextBox 12"/>
          <p:cNvSpPr txBox="1"/>
          <p:nvPr/>
        </p:nvSpPr>
        <p:spPr>
          <a:xfrm>
            <a:off x="446248" y="1084332"/>
            <a:ext cx="7891302" cy="1092607"/>
          </a:xfrm>
          <a:prstGeom prst="rect">
            <a:avLst/>
          </a:prstGeom>
          <a:noFill/>
          <a:ln>
            <a:noFill/>
            <a:prstDash val="lgDash"/>
          </a:ln>
        </p:spPr>
        <p:txBody>
          <a:bodyPr wrap="square" rtlCol="0">
            <a:spAutoFit/>
          </a:bodyPr>
          <a:lstStyle/>
          <a:p>
            <a:pPr>
              <a:lnSpc>
                <a:spcPts val="2600"/>
              </a:lnSpc>
            </a:pPr>
            <a:r>
              <a:rPr lang="en-US" sz="1800" dirty="0">
                <a:solidFill>
                  <a:schemeClr val="tx2"/>
                </a:solidFill>
                <a:latin typeface="Arial" panose="020B0604020202020204" pitchFamily="34" charset="0"/>
                <a:ea typeface="ＭＳ Ｐゴシック" charset="0"/>
                <a:cs typeface="Arial" panose="020B0604020202020204" pitchFamily="34" charset="0"/>
              </a:rPr>
              <a:t>Between 2013 and 2014, the APM adoption rate increased slightly among commercial payers and the MassHealth PCC Plan, and decreased among MassHealth MCOs</a:t>
            </a:r>
          </a:p>
        </p:txBody>
      </p:sp>
      <p:sp>
        <p:nvSpPr>
          <p:cNvPr id="11" name="TextBox 10"/>
          <p:cNvSpPr txBox="1"/>
          <p:nvPr/>
        </p:nvSpPr>
        <p:spPr>
          <a:xfrm>
            <a:off x="398623" y="5567111"/>
            <a:ext cx="8297906" cy="553998"/>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Payer-reported APM data to CHIA, 2013 and 2014.</a:t>
            </a:r>
          </a:p>
          <a:p>
            <a:pPr>
              <a:buClr>
                <a:srgbClr val="F06D19"/>
              </a:buClr>
            </a:pPr>
            <a:r>
              <a:rPr lang="en-US" altLang="en-US" sz="900" i="1" dirty="0">
                <a:solidFill>
                  <a:schemeClr val="tx1">
                    <a:lumMod val="50000"/>
                    <a:lumOff val="50000"/>
                  </a:schemeClr>
                </a:solidFill>
                <a:latin typeface="Arial"/>
                <a:cs typeface="Arial"/>
              </a:rPr>
              <a:t>Note: Percentages illustrate the share of members covered by APMs in a given year</a:t>
            </a:r>
            <a:r>
              <a:rPr lang="en-US" altLang="en-US" sz="900" dirty="0">
                <a:solidFill>
                  <a:schemeClr val="tx1">
                    <a:lumMod val="50000"/>
                    <a:lumOff val="50000"/>
                  </a:schemeClr>
                </a:solidFill>
                <a:latin typeface="Arial"/>
                <a:cs typeface="Arial"/>
              </a:rPr>
              <a:t>.  </a:t>
            </a:r>
          </a:p>
          <a:p>
            <a:pPr>
              <a:buClr>
                <a:srgbClr val="F06D19"/>
              </a:buClr>
            </a:pPr>
            <a:endParaRPr lang="en-US" altLang="en-US" sz="1200" dirty="0">
              <a:solidFill>
                <a:srgbClr val="00436E"/>
              </a:solidFill>
              <a:latin typeface="Arial"/>
              <a:cs typeface="Arial"/>
            </a:endParaRPr>
          </a:p>
        </p:txBody>
      </p:sp>
      <p:cxnSp>
        <p:nvCxnSpPr>
          <p:cNvPr id="5" name="Straight Connector 4"/>
          <p:cNvCxnSpPr/>
          <p:nvPr/>
        </p:nvCxnSpPr>
        <p:spPr>
          <a:xfrm>
            <a:off x="531973" y="1046232"/>
            <a:ext cx="8011952"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2212092"/>
            <a:ext cx="8011952"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73" y="2570794"/>
            <a:ext cx="5562600" cy="28013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8249" y="3971448"/>
            <a:ext cx="1039301" cy="984601"/>
          </a:xfrm>
          <a:prstGeom prst="rect">
            <a:avLst/>
          </a:prstGeom>
        </p:spPr>
      </p:pic>
    </p:spTree>
    <p:extLst>
      <p:ext uri="{BB962C8B-B14F-4D97-AF65-F5344CB8AC3E}">
        <p14:creationId xmlns:p14="http://schemas.microsoft.com/office/powerpoint/2010/main" val="34642408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252025" cy="461665"/>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APM Adoption by Commercial Payers, 2013-2014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14</a:t>
            </a:fld>
            <a:endParaRPr lang="en-US" altLang="en-US" sz="1200" dirty="0">
              <a:solidFill>
                <a:schemeClr val="bg1"/>
              </a:solidFill>
            </a:endParaRPr>
          </a:p>
        </p:txBody>
      </p:sp>
      <p:sp>
        <p:nvSpPr>
          <p:cNvPr id="11" name="TextBox 10"/>
          <p:cNvSpPr txBox="1"/>
          <p:nvPr/>
        </p:nvSpPr>
        <p:spPr>
          <a:xfrm>
            <a:off x="398623" y="5633786"/>
            <a:ext cx="8297906" cy="369332"/>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Payer-reported APM data to CHIA, 2013 and 2014.</a:t>
            </a:r>
          </a:p>
          <a:p>
            <a:pPr>
              <a:buClr>
                <a:srgbClr val="F06D19"/>
              </a:buClr>
            </a:pPr>
            <a:r>
              <a:rPr lang="en-US" altLang="en-US" sz="900" i="1" dirty="0">
                <a:solidFill>
                  <a:schemeClr val="tx1">
                    <a:lumMod val="50000"/>
                    <a:lumOff val="50000"/>
                  </a:schemeClr>
                </a:solidFill>
                <a:latin typeface="Arial"/>
                <a:cs typeface="Arial"/>
              </a:rPr>
              <a:t>Note: Within each geographic category, payers are listed by descending share of total commercial member months in 2014.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39" y="1129214"/>
            <a:ext cx="6845822" cy="4380747"/>
          </a:xfrm>
          <a:prstGeom prst="rect">
            <a:avLst/>
          </a:prstGeom>
        </p:spPr>
      </p:pic>
    </p:spTree>
    <p:extLst>
      <p:ext uri="{BB962C8B-B14F-4D97-AF65-F5344CB8AC3E}">
        <p14:creationId xmlns:p14="http://schemas.microsoft.com/office/powerpoint/2010/main" val="4034550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252025" cy="461665"/>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APM Adoption by MassHealth MCOs, 2013-2014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15</a:t>
            </a:fld>
            <a:endParaRPr lang="en-US" altLang="en-US" sz="1200" dirty="0">
              <a:solidFill>
                <a:schemeClr val="bg1"/>
              </a:solidFill>
            </a:endParaRPr>
          </a:p>
        </p:txBody>
      </p:sp>
      <p:sp>
        <p:nvSpPr>
          <p:cNvPr id="11" name="TextBox 10"/>
          <p:cNvSpPr txBox="1"/>
          <p:nvPr/>
        </p:nvSpPr>
        <p:spPr>
          <a:xfrm>
            <a:off x="398623" y="5633786"/>
            <a:ext cx="8297906" cy="384721"/>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Payer-reported APM data to CHIA, 2013 and 2014.</a:t>
            </a:r>
          </a:p>
          <a:p>
            <a:pPr>
              <a:buClr>
                <a:srgbClr val="F06D19"/>
              </a:buClr>
            </a:pPr>
            <a:r>
              <a:rPr lang="en-US" altLang="en-US" sz="900" i="1" dirty="0">
                <a:solidFill>
                  <a:schemeClr val="tx1">
                    <a:lumMod val="50000"/>
                    <a:lumOff val="50000"/>
                  </a:schemeClr>
                </a:solidFill>
                <a:latin typeface="Arial"/>
                <a:cs typeface="Arial"/>
              </a:rPr>
              <a:t>Note: MassHealth MCOs are listed by descending share of total MassHealth managed care member months in 2014</a:t>
            </a:r>
            <a:r>
              <a:rPr lang="en-US" altLang="en-US" sz="1000" dirty="0">
                <a:solidFill>
                  <a:schemeClr val="tx1">
                    <a:lumMod val="50000"/>
                    <a:lumOff val="50000"/>
                  </a:schemeClr>
                </a:solidFill>
                <a:latin typeface="Arial"/>
                <a:cs typeface="Aria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88" y="2114551"/>
            <a:ext cx="7854439" cy="2061212"/>
          </a:xfrm>
          <a:prstGeom prst="rect">
            <a:avLst/>
          </a:prstGeom>
        </p:spPr>
      </p:pic>
    </p:spTree>
    <p:extLst>
      <p:ext uri="{BB962C8B-B14F-4D97-AF65-F5344CB8AC3E}">
        <p14:creationId xmlns:p14="http://schemas.microsoft.com/office/powerpoint/2010/main" val="37348369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400" dirty="0" smtClean="0">
                <a:solidFill>
                  <a:schemeClr val="bg1"/>
                </a:solidFill>
                <a:latin typeface="Arial Narrow" panose="020B0606020202030204" pitchFamily="34" charset="0"/>
                <a:cs typeface="ＭＳ Ｐゴシック" charset="0"/>
              </a:rPr>
              <a:t>Enrollment in the </a:t>
            </a:r>
            <a:br>
              <a:rPr lang="en-US" sz="3400" dirty="0" smtClean="0">
                <a:solidFill>
                  <a:schemeClr val="bg1"/>
                </a:solidFill>
                <a:latin typeface="Arial Narrow" panose="020B0606020202030204" pitchFamily="34" charset="0"/>
                <a:cs typeface="ＭＳ Ｐゴシック" charset="0"/>
              </a:rPr>
            </a:br>
            <a:r>
              <a:rPr lang="en-US" sz="3400" dirty="0" smtClean="0">
                <a:solidFill>
                  <a:schemeClr val="bg1"/>
                </a:solidFill>
                <a:latin typeface="Arial Narrow" panose="020B0606020202030204" pitchFamily="34" charset="0"/>
                <a:cs typeface="ＭＳ Ｐゴシック" charset="0"/>
              </a:rPr>
              <a:t>Insurance Market</a:t>
            </a:r>
            <a:endParaRPr lang="en-US" sz="3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7454538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830997"/>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Commercial Contract Membership by Fully- Insured, Self-Insured, and Market </a:t>
            </a:r>
            <a:r>
              <a:rPr lang="en-US" altLang="en-US" b="1" dirty="0" smtClean="0">
                <a:solidFill>
                  <a:srgbClr val="00436E"/>
                </a:solidFill>
                <a:latin typeface="Arial"/>
                <a:cs typeface="Arial"/>
              </a:rPr>
              <a:t>Sector, 2012-2014</a:t>
            </a:r>
            <a:endParaRPr lang="en-US" altLang="en-US" b="1" dirty="0">
              <a:solidFill>
                <a:srgbClr val="00436E"/>
              </a:solidFill>
              <a:latin typeface="Arial"/>
              <a:cs typeface="Arial"/>
            </a:endParaRP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17</a:t>
            </a:fld>
            <a:endParaRPr lang="en-US" altLang="en-US" sz="1200" dirty="0">
              <a:solidFill>
                <a:schemeClr val="bg1"/>
              </a:solidFill>
            </a:endParaRPr>
          </a:p>
        </p:txBody>
      </p:sp>
      <p:sp>
        <p:nvSpPr>
          <p:cNvPr id="13" name="TextBox 12"/>
          <p:cNvSpPr txBox="1"/>
          <p:nvPr/>
        </p:nvSpPr>
        <p:spPr>
          <a:xfrm>
            <a:off x="446248" y="1636782"/>
            <a:ext cx="2458877" cy="2585323"/>
          </a:xfrm>
          <a:prstGeom prst="rect">
            <a:avLst/>
          </a:prstGeom>
          <a:noFill/>
          <a:ln>
            <a:noFill/>
            <a:prstDash val="lgDash"/>
          </a:ln>
        </p:spPr>
        <p:txBody>
          <a:bodyPr wrap="square" rtlCol="0">
            <a:spAutoFit/>
          </a:bodyPr>
          <a:lstStyle/>
          <a:p>
            <a:pPr>
              <a:lnSpc>
                <a:spcPct val="150000"/>
              </a:lnSpc>
            </a:pPr>
            <a:r>
              <a:rPr lang="en-US" sz="1800" dirty="0">
                <a:solidFill>
                  <a:schemeClr val="tx2"/>
                </a:solidFill>
                <a:latin typeface="Arial" panose="020B0604020202020204" pitchFamily="34" charset="0"/>
                <a:ea typeface="ＭＳ Ｐゴシック" charset="0"/>
                <a:cs typeface="Arial" panose="020B0604020202020204" pitchFamily="34" charset="0"/>
              </a:rPr>
              <a:t>By 2014, 60% of commercial membership was self-insured, up three percentage points from 2012</a:t>
            </a:r>
          </a:p>
        </p:txBody>
      </p:sp>
      <p:sp>
        <p:nvSpPr>
          <p:cNvPr id="11" name="TextBox 10"/>
          <p:cNvSpPr txBox="1"/>
          <p:nvPr/>
        </p:nvSpPr>
        <p:spPr>
          <a:xfrm>
            <a:off x="398624" y="5233736"/>
            <a:ext cx="2506502" cy="707886"/>
          </a:xfrm>
          <a:prstGeom prst="rect">
            <a:avLst/>
          </a:prstGeom>
          <a:noFill/>
        </p:spPr>
        <p:txBody>
          <a:bodyPr wrap="square" rtlCol="0">
            <a:spAutoFit/>
          </a:bodyPr>
          <a:lstStyle/>
          <a:p>
            <a:pPr>
              <a:lnSpc>
                <a:spcPts val="1200"/>
              </a:lnSpc>
              <a:buClr>
                <a:srgbClr val="F06D19"/>
              </a:buClr>
            </a:pPr>
            <a:r>
              <a:rPr lang="en-US" altLang="en-US" sz="900" i="1" dirty="0">
                <a:solidFill>
                  <a:schemeClr val="tx1">
                    <a:lumMod val="50000"/>
                    <a:lumOff val="50000"/>
                  </a:schemeClr>
                </a:solidFill>
                <a:latin typeface="Arial"/>
                <a:cs typeface="Arial"/>
              </a:rPr>
              <a:t>Source: CHIA payer-reported data. </a:t>
            </a:r>
          </a:p>
          <a:p>
            <a:pPr>
              <a:lnSpc>
                <a:spcPts val="1200"/>
              </a:lnSpc>
              <a:buClr>
                <a:srgbClr val="F06D19"/>
              </a:buClr>
            </a:pPr>
            <a:r>
              <a:rPr lang="en-US" altLang="en-US" sz="900" i="1" dirty="0">
                <a:solidFill>
                  <a:schemeClr val="tx1">
                    <a:lumMod val="50000"/>
                    <a:lumOff val="50000"/>
                  </a:schemeClr>
                </a:solidFill>
                <a:latin typeface="Arial"/>
                <a:cs typeface="Arial"/>
              </a:rPr>
              <a:t>Notes: Based on MA contract-membership, which may include non-MA residents. See technical appendix. </a:t>
            </a:r>
          </a:p>
        </p:txBody>
      </p:sp>
      <p:cxnSp>
        <p:nvCxnSpPr>
          <p:cNvPr id="5" name="Straight Connector 4"/>
          <p:cNvCxnSpPr/>
          <p:nvPr/>
        </p:nvCxnSpPr>
        <p:spPr>
          <a:xfrm>
            <a:off x="531973" y="1636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428473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196" y="1487182"/>
            <a:ext cx="3886208" cy="37155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944" y="1430030"/>
            <a:ext cx="4822606" cy="4449261"/>
          </a:xfrm>
          <a:prstGeom prst="rect">
            <a:avLst/>
          </a:prstGeom>
        </p:spPr>
      </p:pic>
    </p:spTree>
    <p:extLst>
      <p:ext uri="{BB962C8B-B14F-4D97-AF65-F5344CB8AC3E}">
        <p14:creationId xmlns:p14="http://schemas.microsoft.com/office/powerpoint/2010/main" val="16182482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830997"/>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Commercial Contract Membership by Product Type and </a:t>
            </a:r>
            <a:r>
              <a:rPr lang="en-US" altLang="en-US" b="1" dirty="0" smtClean="0">
                <a:solidFill>
                  <a:srgbClr val="00436E"/>
                </a:solidFill>
                <a:latin typeface="Arial"/>
                <a:cs typeface="Arial"/>
              </a:rPr>
              <a:t>Funding Type, 2012-2014</a:t>
            </a:r>
            <a:endParaRPr lang="en-US" altLang="en-US" b="1" dirty="0">
              <a:solidFill>
                <a:srgbClr val="00436E"/>
              </a:solidFill>
              <a:latin typeface="Arial"/>
              <a:cs typeface="Arial"/>
            </a:endParaRP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18</a:t>
            </a:fld>
            <a:endParaRPr lang="en-US" altLang="en-US" sz="1200" dirty="0">
              <a:solidFill>
                <a:schemeClr val="bg1"/>
              </a:solidFill>
            </a:endParaRPr>
          </a:p>
        </p:txBody>
      </p:sp>
      <p:sp>
        <p:nvSpPr>
          <p:cNvPr id="13" name="TextBox 12"/>
          <p:cNvSpPr txBox="1"/>
          <p:nvPr/>
        </p:nvSpPr>
        <p:spPr>
          <a:xfrm>
            <a:off x="446248" y="1636782"/>
            <a:ext cx="2458877" cy="1491434"/>
          </a:xfrm>
          <a:prstGeom prst="rect">
            <a:avLst/>
          </a:prstGeom>
          <a:noFill/>
          <a:ln>
            <a:noFill/>
            <a:prstDash val="lgDash"/>
          </a:ln>
        </p:spPr>
        <p:txBody>
          <a:bodyPr wrap="square" rtlCol="0">
            <a:spAutoFit/>
          </a:bodyPr>
          <a:lstStyle/>
          <a:p>
            <a:pPr>
              <a:lnSpc>
                <a:spcPts val="2800"/>
              </a:lnSpc>
            </a:pPr>
            <a:r>
              <a:rPr lang="en-US" sz="1800" dirty="0">
                <a:solidFill>
                  <a:schemeClr val="tx2"/>
                </a:solidFill>
                <a:latin typeface="Arial" panose="020B0604020202020204" pitchFamily="34" charset="0"/>
                <a:ea typeface="ＭＳ Ｐゴシック" charset="0"/>
                <a:cs typeface="Arial" panose="020B0604020202020204" pitchFamily="34" charset="0"/>
              </a:rPr>
              <a:t>By 2014, 43% </a:t>
            </a:r>
            <a:endParaRPr lang="en-US" sz="1800" dirty="0" smtClean="0">
              <a:solidFill>
                <a:schemeClr val="tx2"/>
              </a:solidFill>
              <a:latin typeface="Arial" panose="020B0604020202020204" pitchFamily="34" charset="0"/>
              <a:ea typeface="ＭＳ Ｐゴシック" charset="0"/>
              <a:cs typeface="Arial" panose="020B0604020202020204" pitchFamily="34" charset="0"/>
            </a:endParaRPr>
          </a:p>
          <a:p>
            <a:pPr>
              <a:lnSpc>
                <a:spcPts val="2800"/>
              </a:lnSpc>
            </a:pPr>
            <a:r>
              <a:rPr lang="en-US" sz="1800" dirty="0" smtClean="0">
                <a:solidFill>
                  <a:schemeClr val="tx2"/>
                </a:solidFill>
                <a:latin typeface="Arial" panose="020B0604020202020204" pitchFamily="34" charset="0"/>
                <a:ea typeface="ＭＳ Ｐゴシック" charset="0"/>
                <a:cs typeface="Arial" panose="020B0604020202020204" pitchFamily="34" charset="0"/>
              </a:rPr>
              <a:t>of </a:t>
            </a:r>
            <a:r>
              <a:rPr lang="en-US" sz="1800" dirty="0">
                <a:solidFill>
                  <a:schemeClr val="tx2"/>
                </a:solidFill>
                <a:latin typeface="Arial" panose="020B0604020202020204" pitchFamily="34" charset="0"/>
                <a:ea typeface="ＭＳ Ｐゴシック" charset="0"/>
                <a:cs typeface="Arial" panose="020B0604020202020204" pitchFamily="34" charset="0"/>
              </a:rPr>
              <a:t>commercial membership was covered by an </a:t>
            </a:r>
            <a:r>
              <a:rPr lang="en-US" sz="1800" dirty="0" smtClean="0">
                <a:solidFill>
                  <a:schemeClr val="tx2"/>
                </a:solidFill>
                <a:latin typeface="Arial" panose="020B0604020202020204" pitchFamily="34" charset="0"/>
                <a:ea typeface="ＭＳ Ｐゴシック" charset="0"/>
                <a:cs typeface="Arial" panose="020B0604020202020204" pitchFamily="34" charset="0"/>
              </a:rPr>
              <a:t>HMO</a:t>
            </a:r>
            <a:endParaRPr lang="en-US" sz="1800" dirty="0">
              <a:solidFill>
                <a:schemeClr val="tx2"/>
              </a:solidFill>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398624" y="5090861"/>
            <a:ext cx="2506502" cy="646331"/>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CHIA payer-reported data. </a:t>
            </a:r>
          </a:p>
          <a:p>
            <a:pPr>
              <a:buClr>
                <a:srgbClr val="F06D19"/>
              </a:buClr>
            </a:pPr>
            <a:r>
              <a:rPr lang="en-US" altLang="en-US" sz="900" i="1" dirty="0">
                <a:solidFill>
                  <a:schemeClr val="tx1">
                    <a:lumMod val="50000"/>
                    <a:lumOff val="50000"/>
                  </a:schemeClr>
                </a:solidFill>
                <a:latin typeface="Arial"/>
                <a:cs typeface="Arial"/>
              </a:rPr>
              <a:t>Notes: Based on MA contract-membership, which may include non-MA residents. See technical appendix. </a:t>
            </a:r>
            <a:endParaRPr lang="en-US" altLang="en-US" sz="1100" i="1" dirty="0">
              <a:solidFill>
                <a:schemeClr val="tx1">
                  <a:lumMod val="50000"/>
                  <a:lumOff val="50000"/>
                </a:schemeClr>
              </a:solidFill>
              <a:latin typeface="Arial"/>
              <a:cs typeface="Arial"/>
            </a:endParaRPr>
          </a:p>
        </p:txBody>
      </p:sp>
      <p:cxnSp>
        <p:nvCxnSpPr>
          <p:cNvPr id="5" name="Straight Connector 4"/>
          <p:cNvCxnSpPr/>
          <p:nvPr/>
        </p:nvCxnSpPr>
        <p:spPr>
          <a:xfrm>
            <a:off x="531973" y="1636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32369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618" y="1435214"/>
            <a:ext cx="5232032" cy="4203586"/>
          </a:xfrm>
          <a:prstGeom prst="rect">
            <a:avLst/>
          </a:prstGeom>
        </p:spPr>
      </p:pic>
    </p:spTree>
    <p:extLst>
      <p:ext uri="{BB962C8B-B14F-4D97-AF65-F5344CB8AC3E}">
        <p14:creationId xmlns:p14="http://schemas.microsoft.com/office/powerpoint/2010/main" val="33779463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830997"/>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Commercial High Deductible Health Plan Membership by Market </a:t>
            </a:r>
            <a:r>
              <a:rPr lang="en-US" altLang="en-US" b="1" dirty="0" smtClean="0">
                <a:solidFill>
                  <a:srgbClr val="00436E"/>
                </a:solidFill>
                <a:latin typeface="Arial"/>
                <a:cs typeface="Arial"/>
              </a:rPr>
              <a:t>Sector, 2012-2014</a:t>
            </a:r>
            <a:endParaRPr lang="en-US" altLang="en-US" b="1" dirty="0">
              <a:solidFill>
                <a:srgbClr val="00436E"/>
              </a:solidFill>
              <a:latin typeface="Arial"/>
              <a:cs typeface="Arial"/>
            </a:endParaRP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19</a:t>
            </a:fld>
            <a:endParaRPr lang="en-US" altLang="en-US" sz="1200" dirty="0">
              <a:solidFill>
                <a:schemeClr val="bg1"/>
              </a:solidFill>
            </a:endParaRPr>
          </a:p>
        </p:txBody>
      </p:sp>
      <p:sp>
        <p:nvSpPr>
          <p:cNvPr id="13" name="TextBox 12"/>
          <p:cNvSpPr txBox="1"/>
          <p:nvPr/>
        </p:nvSpPr>
        <p:spPr>
          <a:xfrm>
            <a:off x="446248" y="1636782"/>
            <a:ext cx="2458877" cy="2927725"/>
          </a:xfrm>
          <a:prstGeom prst="rect">
            <a:avLst/>
          </a:prstGeom>
          <a:noFill/>
          <a:ln>
            <a:noFill/>
            <a:prstDash val="lgDash"/>
          </a:ln>
        </p:spPr>
        <p:txBody>
          <a:bodyPr wrap="square" rtlCol="0">
            <a:spAutoFit/>
          </a:bodyPr>
          <a:lstStyle/>
          <a:p>
            <a:pPr>
              <a:lnSpc>
                <a:spcPts val="2800"/>
              </a:lnSpc>
            </a:pPr>
            <a:r>
              <a:rPr lang="en-US" sz="1800" dirty="0">
                <a:solidFill>
                  <a:schemeClr val="tx2"/>
                </a:solidFill>
                <a:latin typeface="Arial" panose="020B0604020202020204" pitchFamily="34" charset="0"/>
                <a:ea typeface="ＭＳ Ｐゴシック" charset="0"/>
                <a:cs typeface="Arial" panose="020B0604020202020204" pitchFamily="34" charset="0"/>
              </a:rPr>
              <a:t>One in five (19%) commercial market members were enrolled in a high deductible health plan, up five percentage points since 2012  </a:t>
            </a:r>
          </a:p>
        </p:txBody>
      </p:sp>
      <p:sp>
        <p:nvSpPr>
          <p:cNvPr id="11" name="TextBox 10"/>
          <p:cNvSpPr txBox="1"/>
          <p:nvPr/>
        </p:nvSpPr>
        <p:spPr>
          <a:xfrm>
            <a:off x="398624" y="4957511"/>
            <a:ext cx="2506502" cy="849528"/>
          </a:xfrm>
          <a:prstGeom prst="rect">
            <a:avLst/>
          </a:prstGeom>
          <a:noFill/>
        </p:spPr>
        <p:txBody>
          <a:bodyPr wrap="square" rtlCol="0">
            <a:spAutoFit/>
          </a:bodyPr>
          <a:lstStyle/>
          <a:p>
            <a:pPr>
              <a:lnSpc>
                <a:spcPts val="1200"/>
              </a:lnSpc>
              <a:buClr>
                <a:srgbClr val="F06D19"/>
              </a:buClr>
            </a:pPr>
            <a:r>
              <a:rPr lang="en-US" altLang="en-US" sz="900" i="1" dirty="0">
                <a:solidFill>
                  <a:schemeClr val="tx1">
                    <a:lumMod val="50000"/>
                    <a:lumOff val="50000"/>
                  </a:schemeClr>
                </a:solidFill>
                <a:latin typeface="Arial"/>
                <a:cs typeface="Arial"/>
              </a:rPr>
              <a:t>Source: CHIA payer-reported data. </a:t>
            </a:r>
          </a:p>
          <a:p>
            <a:pPr>
              <a:lnSpc>
                <a:spcPts val="1200"/>
              </a:lnSpc>
              <a:buClr>
                <a:srgbClr val="F06D19"/>
              </a:buClr>
            </a:pPr>
            <a:r>
              <a:rPr lang="en-US" altLang="en-US" sz="900" i="1" dirty="0">
                <a:solidFill>
                  <a:schemeClr val="tx1">
                    <a:lumMod val="50000"/>
                    <a:lumOff val="50000"/>
                  </a:schemeClr>
                </a:solidFill>
                <a:latin typeface="Arial"/>
                <a:cs typeface="Arial"/>
              </a:rPr>
              <a:t>Notes: Based on MA contract-membership, which may include non-MA residents. HDHPs defined by IRS individual plan standards. See technical appendix. </a:t>
            </a:r>
          </a:p>
        </p:txBody>
      </p:sp>
      <p:cxnSp>
        <p:nvCxnSpPr>
          <p:cNvPr id="5" name="Straight Connector 4"/>
          <p:cNvCxnSpPr/>
          <p:nvPr/>
        </p:nvCxnSpPr>
        <p:spPr>
          <a:xfrm>
            <a:off x="531973" y="1636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4637157"/>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942" y="1441052"/>
            <a:ext cx="5369983" cy="3887934"/>
          </a:xfrm>
          <a:prstGeom prst="rect">
            <a:avLst/>
          </a:prstGeom>
        </p:spPr>
      </p:pic>
    </p:spTree>
    <p:extLst>
      <p:ext uri="{BB962C8B-B14F-4D97-AF65-F5344CB8AC3E}">
        <p14:creationId xmlns:p14="http://schemas.microsoft.com/office/powerpoint/2010/main" val="281666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3549" y="928285"/>
            <a:ext cx="6606273" cy="516948"/>
          </a:xfrm>
        </p:spPr>
        <p:txBody>
          <a:bodyPr>
            <a:normAutofit fontScale="90000"/>
          </a:bodyPr>
          <a:lstStyle/>
          <a:p>
            <a:r>
              <a:rPr lang="en-US" b="1" spc="300" dirty="0" smtClean="0">
                <a:latin typeface="Arial Narrow" panose="020B0606020202030204" pitchFamily="34" charset="0"/>
              </a:rPr>
              <a:t>Total Health Care Expenditures</a:t>
            </a:r>
            <a:endParaRPr lang="en-US" b="1" spc="300" dirty="0">
              <a:latin typeface="Arial Narrow" panose="020B0606020202030204" pitchFamily="34" charset="0"/>
            </a:endParaRPr>
          </a:p>
        </p:txBody>
      </p:sp>
    </p:spTree>
    <p:extLst>
      <p:ext uri="{BB962C8B-B14F-4D97-AF65-F5344CB8AC3E}">
        <p14:creationId xmlns:p14="http://schemas.microsoft.com/office/powerpoint/2010/main" val="3297722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400" b="1" spc="300" dirty="0" smtClean="0">
                <a:solidFill>
                  <a:schemeClr val="bg1"/>
                </a:solidFill>
                <a:latin typeface="Arial Narrow" panose="020B0606020202030204" pitchFamily="34" charset="0"/>
                <a:cs typeface="ＭＳ Ｐゴシック" charset="0"/>
              </a:rPr>
              <a:t>Commercial Premiums &amp; </a:t>
            </a:r>
            <a:br>
              <a:rPr lang="en-US" sz="3400" b="1" spc="300" dirty="0" smtClean="0">
                <a:solidFill>
                  <a:schemeClr val="bg1"/>
                </a:solidFill>
                <a:latin typeface="Arial Narrow" panose="020B0606020202030204" pitchFamily="34" charset="0"/>
                <a:cs typeface="ＭＳ Ｐゴシック" charset="0"/>
              </a:rPr>
            </a:br>
            <a:r>
              <a:rPr lang="en-US" sz="3400" b="1" spc="300" dirty="0" smtClean="0">
                <a:solidFill>
                  <a:schemeClr val="bg1"/>
                </a:solidFill>
                <a:latin typeface="Arial Narrow" panose="020B0606020202030204" pitchFamily="34" charset="0"/>
                <a:cs typeface="ＭＳ Ｐゴシック" charset="0"/>
              </a:rPr>
              <a:t>Member Cost-Sharing</a:t>
            </a:r>
            <a:endParaRPr lang="en-US" sz="3400" b="1" spc="3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7293274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461665"/>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Fully-Insured Premiums and Benefit Levels, 2010-2014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21</a:t>
            </a:fld>
            <a:endParaRPr lang="en-US" altLang="en-US" sz="1200" dirty="0">
              <a:solidFill>
                <a:schemeClr val="bg1"/>
              </a:solidFill>
            </a:endParaRPr>
          </a:p>
        </p:txBody>
      </p:sp>
      <p:sp>
        <p:nvSpPr>
          <p:cNvPr id="13" name="TextBox 12"/>
          <p:cNvSpPr txBox="1"/>
          <p:nvPr/>
        </p:nvSpPr>
        <p:spPr>
          <a:xfrm>
            <a:off x="446248" y="1636782"/>
            <a:ext cx="2458877" cy="2209579"/>
          </a:xfrm>
          <a:prstGeom prst="rect">
            <a:avLst/>
          </a:prstGeom>
          <a:noFill/>
          <a:ln>
            <a:noFill/>
            <a:prstDash val="lgDash"/>
          </a:ln>
        </p:spPr>
        <p:txBody>
          <a:bodyPr wrap="square" rtlCol="0">
            <a:spAutoFit/>
          </a:bodyPr>
          <a:lstStyle/>
          <a:p>
            <a:pPr>
              <a:lnSpc>
                <a:spcPts val="2800"/>
              </a:lnSpc>
            </a:pPr>
            <a:r>
              <a:rPr lang="en-US" sz="1800" dirty="0">
                <a:solidFill>
                  <a:schemeClr val="tx2"/>
                </a:solidFill>
                <a:latin typeface="Arial" panose="020B0604020202020204" pitchFamily="34" charset="0"/>
                <a:ea typeface="ＭＳ Ｐゴシック" charset="0"/>
                <a:cs typeface="Arial" panose="020B0604020202020204" pitchFamily="34" charset="0"/>
              </a:rPr>
              <a:t>Average premiums increased 1.6% to $435 PMPM from 2013 to 2014, while benefit levels remained constant </a:t>
            </a:r>
            <a:endParaRPr lang="en-US" sz="18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98624" y="4643096"/>
            <a:ext cx="2506502" cy="1200329"/>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CHIA payer-reported data; US Bureau of Labor Statistics Consumer Price Index. </a:t>
            </a:r>
          </a:p>
          <a:p>
            <a:pPr>
              <a:buClr>
                <a:srgbClr val="F06D19"/>
              </a:buClr>
            </a:pPr>
            <a:r>
              <a:rPr lang="en-US" altLang="en-US" sz="900" i="1" dirty="0">
                <a:solidFill>
                  <a:schemeClr val="tx1">
                    <a:lumMod val="50000"/>
                    <a:lumOff val="50000"/>
                  </a:schemeClr>
                </a:solidFill>
                <a:latin typeface="Arial"/>
                <a:cs typeface="Arial"/>
              </a:rPr>
              <a:t>Notes: Based on MA contract-membership, which may include non-MA residents. Premiums net of MLR rebates and scaled by the “Percent of Benefits Not Carved Out.” See technical appendix. </a:t>
            </a:r>
          </a:p>
        </p:txBody>
      </p:sp>
      <p:cxnSp>
        <p:nvCxnSpPr>
          <p:cNvPr id="5" name="Straight Connector 4"/>
          <p:cNvCxnSpPr/>
          <p:nvPr/>
        </p:nvCxnSpPr>
        <p:spPr>
          <a:xfrm>
            <a:off x="531973" y="1636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3922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855" y="1059751"/>
            <a:ext cx="4932695" cy="4743835"/>
          </a:xfrm>
          <a:prstGeom prst="rect">
            <a:avLst/>
          </a:prstGeom>
        </p:spPr>
      </p:pic>
    </p:spTree>
    <p:extLst>
      <p:ext uri="{BB962C8B-B14F-4D97-AF65-F5344CB8AC3E}">
        <p14:creationId xmlns:p14="http://schemas.microsoft.com/office/powerpoint/2010/main" val="37123080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461665"/>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Self-Insured Premiums and Benefit Levels, 2012-2014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22</a:t>
            </a:fld>
            <a:endParaRPr lang="en-US" altLang="en-US" sz="1200" dirty="0">
              <a:solidFill>
                <a:schemeClr val="bg1"/>
              </a:solidFill>
            </a:endParaRPr>
          </a:p>
        </p:txBody>
      </p:sp>
      <p:sp>
        <p:nvSpPr>
          <p:cNvPr id="13" name="TextBox 12"/>
          <p:cNvSpPr txBox="1"/>
          <p:nvPr/>
        </p:nvSpPr>
        <p:spPr>
          <a:xfrm>
            <a:off x="446248" y="1636782"/>
            <a:ext cx="2458877" cy="2568652"/>
          </a:xfrm>
          <a:prstGeom prst="rect">
            <a:avLst/>
          </a:prstGeom>
          <a:noFill/>
          <a:ln>
            <a:noFill/>
            <a:prstDash val="lgDash"/>
          </a:ln>
        </p:spPr>
        <p:txBody>
          <a:bodyPr wrap="square" rtlCol="0">
            <a:spAutoFit/>
          </a:bodyPr>
          <a:lstStyle/>
          <a:p>
            <a:pPr>
              <a:lnSpc>
                <a:spcPts val="2800"/>
              </a:lnSpc>
            </a:pPr>
            <a:r>
              <a:rPr lang="en-US" sz="1800" dirty="0">
                <a:solidFill>
                  <a:schemeClr val="tx2"/>
                </a:solidFill>
                <a:latin typeface="Arial" panose="020B0604020202020204" pitchFamily="34" charset="0"/>
                <a:ea typeface="ＭＳ Ｐゴシック" charset="0"/>
                <a:cs typeface="Arial" panose="020B0604020202020204" pitchFamily="34" charset="0"/>
              </a:rPr>
              <a:t>Average premium-equivalents for self-insured employers increased by 3.4% to $456 PMPM from 2013 to 2014; benefit levels held constant </a:t>
            </a:r>
            <a:endParaRPr lang="en-US" sz="18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98624" y="4643096"/>
            <a:ext cx="2506502" cy="1200329"/>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CHIA payer-reported data (Cigna and United excluded); US Bureau of Labor Statistics Consumer Price Index. </a:t>
            </a:r>
          </a:p>
          <a:p>
            <a:pPr>
              <a:buClr>
                <a:srgbClr val="F06D19"/>
              </a:buClr>
            </a:pPr>
            <a:r>
              <a:rPr lang="en-US" altLang="en-US" sz="900" i="1" dirty="0">
                <a:solidFill>
                  <a:schemeClr val="tx1">
                    <a:lumMod val="50000"/>
                    <a:lumOff val="50000"/>
                  </a:schemeClr>
                </a:solidFill>
                <a:latin typeface="Arial"/>
                <a:cs typeface="Arial"/>
              </a:rPr>
              <a:t>Notes: Based on MA contract-membership, which may include non-MA residents. Premium-equivalent components scaled by the “Percent of Benefits Not Carved Out.” See technical appendix. </a:t>
            </a:r>
          </a:p>
        </p:txBody>
      </p:sp>
      <p:cxnSp>
        <p:nvCxnSpPr>
          <p:cNvPr id="5" name="Straight Connector 4"/>
          <p:cNvCxnSpPr/>
          <p:nvPr/>
        </p:nvCxnSpPr>
        <p:spPr>
          <a:xfrm>
            <a:off x="531973" y="1636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4256157"/>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756" y="1066263"/>
            <a:ext cx="5036444" cy="4638454"/>
          </a:xfrm>
          <a:prstGeom prst="rect">
            <a:avLst/>
          </a:prstGeom>
        </p:spPr>
      </p:pic>
    </p:spTree>
    <p:extLst>
      <p:ext uri="{BB962C8B-B14F-4D97-AF65-F5344CB8AC3E}">
        <p14:creationId xmlns:p14="http://schemas.microsoft.com/office/powerpoint/2010/main" val="24716223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830997"/>
          </a:xfrm>
          <a:prstGeom prst="rect">
            <a:avLst/>
          </a:prstGeom>
          <a:noFill/>
        </p:spPr>
        <p:txBody>
          <a:bodyPr wrap="square" rtlCol="0">
            <a:spAutoFit/>
          </a:bodyPr>
          <a:lstStyle/>
          <a:p>
            <a:pPr>
              <a:buClr>
                <a:srgbClr val="F06D19"/>
              </a:buClr>
            </a:pPr>
            <a:r>
              <a:rPr lang="en-US" altLang="en-US" b="1" dirty="0" smtClean="0">
                <a:solidFill>
                  <a:srgbClr val="00436E"/>
                </a:solidFill>
                <a:latin typeface="Arial"/>
                <a:cs typeface="Arial"/>
              </a:rPr>
              <a:t>Member Cost-Sharing </a:t>
            </a:r>
            <a:r>
              <a:rPr lang="en-US" altLang="en-US" b="1" dirty="0">
                <a:solidFill>
                  <a:srgbClr val="00436E"/>
                </a:solidFill>
                <a:latin typeface="Arial"/>
                <a:cs typeface="Arial"/>
              </a:rPr>
              <a:t>PMPM by Fully-Insured and Self-Insured, 2012-2014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23</a:t>
            </a:fld>
            <a:endParaRPr lang="en-US" altLang="en-US" sz="1200" dirty="0">
              <a:solidFill>
                <a:schemeClr val="bg1"/>
              </a:solidFill>
            </a:endParaRPr>
          </a:p>
        </p:txBody>
      </p:sp>
      <p:sp>
        <p:nvSpPr>
          <p:cNvPr id="13" name="TextBox 12"/>
          <p:cNvSpPr txBox="1"/>
          <p:nvPr/>
        </p:nvSpPr>
        <p:spPr>
          <a:xfrm>
            <a:off x="446248" y="1636782"/>
            <a:ext cx="2458877" cy="1850507"/>
          </a:xfrm>
          <a:prstGeom prst="rect">
            <a:avLst/>
          </a:prstGeom>
          <a:noFill/>
          <a:ln>
            <a:noFill/>
            <a:prstDash val="lgDash"/>
          </a:ln>
        </p:spPr>
        <p:txBody>
          <a:bodyPr wrap="square" rtlCol="0">
            <a:spAutoFit/>
          </a:bodyPr>
          <a:lstStyle/>
          <a:p>
            <a:pPr>
              <a:lnSpc>
                <a:spcPts val="2800"/>
              </a:lnSpc>
            </a:pPr>
            <a:r>
              <a:rPr lang="en-US" sz="1800" dirty="0">
                <a:solidFill>
                  <a:schemeClr val="tx2"/>
                </a:solidFill>
                <a:latin typeface="Arial" panose="020B0604020202020204" pitchFamily="34" charset="0"/>
                <a:ea typeface="ＭＳ Ｐゴシック" charset="0"/>
                <a:cs typeface="Arial" panose="020B0604020202020204" pitchFamily="34" charset="0"/>
              </a:rPr>
              <a:t>From 2013-2014, average member medical cost-sharing increased by 4.9% to $45 PMPM</a:t>
            </a:r>
            <a:endParaRPr lang="en-US" sz="18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98624" y="4566896"/>
            <a:ext cx="2506502" cy="1200329"/>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CHIA payer-reported data (Cigna and United self-insured data excluded); US Bureau of Labor Statistics Consumer Price Index. </a:t>
            </a:r>
          </a:p>
          <a:p>
            <a:pPr>
              <a:buClr>
                <a:srgbClr val="F06D19"/>
              </a:buClr>
            </a:pPr>
            <a:r>
              <a:rPr lang="en-US" altLang="en-US" sz="900" i="1" dirty="0">
                <a:solidFill>
                  <a:schemeClr val="tx1">
                    <a:lumMod val="50000"/>
                    <a:lumOff val="50000"/>
                  </a:schemeClr>
                </a:solidFill>
                <a:latin typeface="Arial"/>
                <a:cs typeface="Arial"/>
              </a:rPr>
              <a:t>Notes: Based on MA contract-membership, which may include non-MA residents. Claims scaled by the “Percent of Benefits Not Carved Out.” See technical appendix. </a:t>
            </a:r>
          </a:p>
        </p:txBody>
      </p:sp>
      <p:cxnSp>
        <p:nvCxnSpPr>
          <p:cNvPr id="5" name="Straight Connector 4"/>
          <p:cNvCxnSpPr/>
          <p:nvPr/>
        </p:nvCxnSpPr>
        <p:spPr>
          <a:xfrm>
            <a:off x="531973" y="1636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3608457"/>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719" y="1514385"/>
            <a:ext cx="5591690" cy="4188144"/>
          </a:xfrm>
          <a:prstGeom prst="rect">
            <a:avLst/>
          </a:prstGeom>
        </p:spPr>
      </p:pic>
    </p:spTree>
    <p:extLst>
      <p:ext uri="{BB962C8B-B14F-4D97-AF65-F5344CB8AC3E}">
        <p14:creationId xmlns:p14="http://schemas.microsoft.com/office/powerpoint/2010/main" val="11999006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830997"/>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Payer Cost of Coverage and Benefit Levels vs. Statewide Average, 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24</a:t>
            </a:fld>
            <a:endParaRPr lang="en-US" altLang="en-US" sz="1200" dirty="0">
              <a:solidFill>
                <a:schemeClr val="bg1"/>
              </a:solidFill>
            </a:endParaRPr>
          </a:p>
        </p:txBody>
      </p:sp>
      <p:sp>
        <p:nvSpPr>
          <p:cNvPr id="13" name="TextBox 12"/>
          <p:cNvSpPr txBox="1"/>
          <p:nvPr/>
        </p:nvSpPr>
        <p:spPr>
          <a:xfrm>
            <a:off x="446248" y="1636782"/>
            <a:ext cx="2458877" cy="2209579"/>
          </a:xfrm>
          <a:prstGeom prst="rect">
            <a:avLst/>
          </a:prstGeom>
          <a:noFill/>
          <a:ln>
            <a:noFill/>
            <a:prstDash val="lgDash"/>
          </a:ln>
        </p:spPr>
        <p:txBody>
          <a:bodyPr wrap="square" rtlCol="0">
            <a:spAutoFit/>
          </a:bodyPr>
          <a:lstStyle/>
          <a:p>
            <a:pPr>
              <a:lnSpc>
                <a:spcPts val="2800"/>
              </a:lnSpc>
            </a:pPr>
            <a:r>
              <a:rPr lang="en-US" sz="1800" dirty="0">
                <a:solidFill>
                  <a:schemeClr val="tx2"/>
                </a:solidFill>
                <a:latin typeface="Arial" panose="020B0604020202020204" pitchFamily="34" charset="0"/>
                <a:ea typeface="ＭＳ Ｐゴシック" charset="0"/>
                <a:cs typeface="Arial" panose="020B0604020202020204" pitchFamily="34" charset="0"/>
              </a:rPr>
              <a:t>Payer premium and cost-sharing variation may represent distinct consumer choices in the commercial health insurance market</a:t>
            </a:r>
            <a:endParaRPr lang="en-US" sz="18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98624" y="4566896"/>
            <a:ext cx="2506502" cy="1200329"/>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CHIA payer-reported data (Cigna and United self-insured data excluded).</a:t>
            </a:r>
          </a:p>
          <a:p>
            <a:pPr>
              <a:buClr>
                <a:srgbClr val="F06D19"/>
              </a:buClr>
            </a:pPr>
            <a:r>
              <a:rPr lang="en-US" altLang="en-US" sz="900" i="1" dirty="0">
                <a:solidFill>
                  <a:schemeClr val="tx1">
                    <a:lumMod val="50000"/>
                    <a:lumOff val="50000"/>
                  </a:schemeClr>
                </a:solidFill>
                <a:latin typeface="Arial"/>
                <a:cs typeface="Arial"/>
              </a:rPr>
              <a:t>Notes: Based on MA contract-membership, which may include non-MA residents. Premiums and premium-equivalent components scaled  by the “Percent of Benefits Not Carved Out.” Premiums net of MLR rebates. See technical appendix. </a:t>
            </a:r>
          </a:p>
        </p:txBody>
      </p:sp>
      <p:cxnSp>
        <p:nvCxnSpPr>
          <p:cNvPr id="5" name="Straight Connector 4"/>
          <p:cNvCxnSpPr/>
          <p:nvPr/>
        </p:nvCxnSpPr>
        <p:spPr>
          <a:xfrm>
            <a:off x="531973" y="1636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3932307"/>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693" y="1418412"/>
            <a:ext cx="4748407" cy="4319618"/>
          </a:xfrm>
          <a:prstGeom prst="rect">
            <a:avLst/>
          </a:prstGeom>
        </p:spPr>
      </p:pic>
    </p:spTree>
    <p:extLst>
      <p:ext uri="{BB962C8B-B14F-4D97-AF65-F5344CB8AC3E}">
        <p14:creationId xmlns:p14="http://schemas.microsoft.com/office/powerpoint/2010/main" val="24497506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400" b="1" spc="300" dirty="0" smtClean="0">
                <a:solidFill>
                  <a:schemeClr val="bg1"/>
                </a:solidFill>
                <a:latin typeface="Arial Narrow" panose="020B0606020202030204" pitchFamily="34" charset="0"/>
                <a:cs typeface="ＭＳ Ｐゴシック" charset="0"/>
              </a:rPr>
              <a:t>Commercial Payer </a:t>
            </a:r>
            <a:br>
              <a:rPr lang="en-US" sz="3400" b="1" spc="300" dirty="0" smtClean="0">
                <a:solidFill>
                  <a:schemeClr val="bg1"/>
                </a:solidFill>
                <a:latin typeface="Arial Narrow" panose="020B0606020202030204" pitchFamily="34" charset="0"/>
                <a:cs typeface="ＭＳ Ｐゴシック" charset="0"/>
              </a:rPr>
            </a:br>
            <a:r>
              <a:rPr lang="en-US" sz="3400" b="1" spc="300" dirty="0" smtClean="0">
                <a:solidFill>
                  <a:schemeClr val="bg1"/>
                </a:solidFill>
                <a:latin typeface="Arial Narrow" panose="020B0606020202030204" pitchFamily="34" charset="0"/>
                <a:cs typeface="ＭＳ Ｐゴシック" charset="0"/>
              </a:rPr>
              <a:t>Use</a:t>
            </a:r>
            <a:r>
              <a:rPr lang="en-US" sz="3400" b="1" spc="300" dirty="0">
                <a:solidFill>
                  <a:schemeClr val="bg1"/>
                </a:solidFill>
                <a:latin typeface="Arial Narrow" panose="020B0606020202030204" pitchFamily="34" charset="0"/>
                <a:cs typeface="ＭＳ Ｐゴシック" charset="0"/>
              </a:rPr>
              <a:t> </a:t>
            </a:r>
            <a:r>
              <a:rPr lang="en-US" sz="3400" b="1" spc="300" dirty="0" smtClean="0">
                <a:solidFill>
                  <a:schemeClr val="bg1"/>
                </a:solidFill>
                <a:latin typeface="Arial Narrow" panose="020B0606020202030204" pitchFamily="34" charset="0"/>
                <a:cs typeface="ＭＳ Ｐゴシック" charset="0"/>
              </a:rPr>
              <a:t>of Funds</a:t>
            </a:r>
            <a:endParaRPr lang="en-US" sz="3400" b="1" spc="3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536821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461665"/>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Retention Decomposition, 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26</a:t>
            </a:fld>
            <a:endParaRPr lang="en-US" altLang="en-US" sz="1200" dirty="0">
              <a:solidFill>
                <a:schemeClr val="bg1"/>
              </a:solidFill>
            </a:endParaRPr>
          </a:p>
        </p:txBody>
      </p:sp>
      <p:sp>
        <p:nvSpPr>
          <p:cNvPr id="13" name="TextBox 12"/>
          <p:cNvSpPr txBox="1"/>
          <p:nvPr/>
        </p:nvSpPr>
        <p:spPr>
          <a:xfrm>
            <a:off x="446248" y="1141482"/>
            <a:ext cx="8383427" cy="773289"/>
          </a:xfrm>
          <a:prstGeom prst="rect">
            <a:avLst/>
          </a:prstGeom>
          <a:noFill/>
          <a:ln>
            <a:noFill/>
            <a:prstDash val="lgDash"/>
          </a:ln>
        </p:spPr>
        <p:txBody>
          <a:bodyPr wrap="square" rtlCol="0">
            <a:spAutoFit/>
          </a:bodyPr>
          <a:lstStyle/>
          <a:p>
            <a:pPr>
              <a:lnSpc>
                <a:spcPts val="2800"/>
              </a:lnSpc>
            </a:pPr>
            <a:r>
              <a:rPr lang="en-US" sz="1800" dirty="0">
                <a:solidFill>
                  <a:schemeClr val="tx2"/>
                </a:solidFill>
                <a:latin typeface="Arial" panose="020B0604020202020204" pitchFamily="34" charset="0"/>
                <a:ea typeface="ＭＳ Ｐゴシック" charset="0"/>
                <a:cs typeface="Arial" panose="020B0604020202020204" pitchFamily="34" charset="0"/>
              </a:rPr>
              <a:t>On average, in 2014, ten cents of every premium dollar were retained by payers to cover costs, with six cents used to cover general administrative expenses</a:t>
            </a:r>
            <a:endParaRPr lang="en-US" sz="18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98623" y="5567111"/>
            <a:ext cx="8297906" cy="369332"/>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Payer-submitted federal Supplemental Health Care Exhibit reports, as analyzed by Oliver </a:t>
            </a:r>
            <a:r>
              <a:rPr lang="en-US" altLang="en-US" sz="900" i="1" dirty="0" smtClean="0">
                <a:solidFill>
                  <a:schemeClr val="tx1">
                    <a:lumMod val="50000"/>
                    <a:lumOff val="50000"/>
                  </a:schemeClr>
                </a:solidFill>
                <a:latin typeface="Arial"/>
                <a:cs typeface="Arial"/>
              </a:rPr>
              <a:t>Wyman; non-merged </a:t>
            </a:r>
            <a:r>
              <a:rPr lang="en-US" altLang="en-US" sz="900" i="1" smtClean="0">
                <a:solidFill>
                  <a:schemeClr val="tx1">
                    <a:lumMod val="50000"/>
                    <a:lumOff val="50000"/>
                  </a:schemeClr>
                </a:solidFill>
                <a:latin typeface="Arial"/>
                <a:cs typeface="Arial"/>
              </a:rPr>
              <a:t>market membership only</a:t>
            </a:r>
            <a:endParaRPr lang="en-US" altLang="en-US" sz="900" i="1" dirty="0">
              <a:solidFill>
                <a:schemeClr val="tx1">
                  <a:lumMod val="50000"/>
                  <a:lumOff val="50000"/>
                </a:schemeClr>
              </a:solidFill>
              <a:latin typeface="Arial"/>
              <a:cs typeface="Arial"/>
            </a:endParaRPr>
          </a:p>
          <a:p>
            <a:pPr>
              <a:buClr>
                <a:srgbClr val="F06D19"/>
              </a:buClr>
            </a:pPr>
            <a:r>
              <a:rPr lang="en-US" altLang="en-US" sz="900" i="1" dirty="0">
                <a:solidFill>
                  <a:schemeClr val="tx1">
                    <a:lumMod val="50000"/>
                    <a:lumOff val="50000"/>
                  </a:schemeClr>
                </a:solidFill>
                <a:latin typeface="Arial"/>
                <a:cs typeface="Arial"/>
              </a:rPr>
              <a:t>Note: All payers.</a:t>
            </a:r>
          </a:p>
        </p:txBody>
      </p:sp>
      <p:cxnSp>
        <p:nvCxnSpPr>
          <p:cNvPr id="5" name="Straight Connector 4"/>
          <p:cNvCxnSpPr/>
          <p:nvPr/>
        </p:nvCxnSpPr>
        <p:spPr>
          <a:xfrm>
            <a:off x="531973" y="1112907"/>
            <a:ext cx="8164556"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2055882"/>
            <a:ext cx="8164556"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189" y="2274585"/>
            <a:ext cx="6456050" cy="3107042"/>
          </a:xfrm>
          <a:prstGeom prst="rect">
            <a:avLst/>
          </a:prstGeom>
        </p:spPr>
      </p:pic>
    </p:spTree>
    <p:extLst>
      <p:ext uri="{BB962C8B-B14F-4D97-AF65-F5344CB8AC3E}">
        <p14:creationId xmlns:p14="http://schemas.microsoft.com/office/powerpoint/2010/main" val="2348647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5929" y="371930"/>
            <a:ext cx="8099421" cy="461665"/>
          </a:xfrm>
          <a:prstGeom prst="rect">
            <a:avLst/>
          </a:prstGeom>
          <a:noFill/>
        </p:spPr>
        <p:txBody>
          <a:bodyPr wrap="square" rtlCol="0">
            <a:spAutoFit/>
          </a:bodyPr>
          <a:lstStyle/>
          <a:p>
            <a:pPr>
              <a:buClr>
                <a:srgbClr val="F06D19"/>
              </a:buClr>
            </a:pPr>
            <a:r>
              <a:rPr lang="en-US" altLang="en-US" b="1" dirty="0" smtClean="0">
                <a:solidFill>
                  <a:srgbClr val="005480"/>
                </a:solidFill>
                <a:latin typeface="Arial" panose="020B0604020202020204" pitchFamily="34" charset="0"/>
                <a:cs typeface="Arial" panose="020B0604020202020204" pitchFamily="34" charset="0"/>
              </a:rPr>
              <a:t>THCE Growth In Context</a:t>
            </a:r>
            <a:endParaRPr lang="en-US" altLang="en-US" b="1" dirty="0">
              <a:solidFill>
                <a:srgbClr val="005480"/>
              </a:solidFill>
              <a:latin typeface="Arial" panose="020B0604020202020204" pitchFamily="34" charset="0"/>
              <a:cs typeface="Arial" panose="020B0604020202020204" pitchFamily="34" charset="0"/>
            </a:endParaRP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3</a:t>
            </a:fld>
            <a:endParaRPr lang="en-US" altLang="en-US" sz="1200" dirty="0">
              <a:solidFill>
                <a:schemeClr val="bg1"/>
              </a:solidFill>
            </a:endParaRPr>
          </a:p>
        </p:txBody>
      </p:sp>
      <p:sp>
        <p:nvSpPr>
          <p:cNvPr id="13" name="TextBox 12"/>
          <p:cNvSpPr txBox="1"/>
          <p:nvPr/>
        </p:nvSpPr>
        <p:spPr>
          <a:xfrm>
            <a:off x="446248" y="1151007"/>
            <a:ext cx="2305049" cy="2769989"/>
          </a:xfrm>
          <a:prstGeom prst="rect">
            <a:avLst/>
          </a:prstGeom>
          <a:noFill/>
          <a:ln>
            <a:noFill/>
            <a:prstDash val="lgDash"/>
          </a:ln>
        </p:spPr>
        <p:txBody>
          <a:bodyPr wrap="square" rtlCol="0">
            <a:spAutoFit/>
          </a:bodyPr>
          <a:lstStyle/>
          <a:p>
            <a:pPr>
              <a:lnSpc>
                <a:spcPct val="150000"/>
              </a:lnSpc>
            </a:pPr>
            <a:r>
              <a:rPr lang="en-US" sz="1800" dirty="0" smtClean="0">
                <a:solidFill>
                  <a:srgbClr val="00436E"/>
                </a:solidFill>
                <a:latin typeface="Arial" panose="020B0604020202020204" pitchFamily="34" charset="0"/>
                <a:ea typeface="ＭＳ Ｐゴシック" charset="0"/>
                <a:cs typeface="Arial" panose="020B0604020202020204" pitchFamily="34" charset="0"/>
              </a:rPr>
              <a:t>Total Health Care Expenditures per capita grew by 4.8%, above the health care cost growth benchmark for 2014 </a:t>
            </a:r>
            <a:endParaRPr lang="en-US" sz="1800" dirty="0">
              <a:solidFill>
                <a:srgbClr val="00436E"/>
              </a:solidFill>
              <a:latin typeface="Arial" panose="020B0604020202020204" pitchFamily="34" charset="0"/>
              <a:ea typeface="ＭＳ Ｐゴシック" charset="0"/>
              <a:cs typeface="Arial" panose="020B0604020202020204" pitchFamily="34" charset="0"/>
            </a:endParaRPr>
          </a:p>
          <a:p>
            <a:pPr>
              <a:buClr>
                <a:srgbClr val="F06D19"/>
              </a:buClr>
            </a:pPr>
            <a:endParaRPr lang="en-US" altLang="en-US" sz="1200" b="1" dirty="0">
              <a:solidFill>
                <a:srgbClr val="00436E"/>
              </a:solidFill>
              <a:latin typeface="Arial"/>
              <a:cs typeface="Arial"/>
            </a:endParaRPr>
          </a:p>
        </p:txBody>
      </p:sp>
      <p:sp>
        <p:nvSpPr>
          <p:cNvPr id="11" name="TextBox 10"/>
          <p:cNvSpPr txBox="1"/>
          <p:nvPr/>
        </p:nvSpPr>
        <p:spPr>
          <a:xfrm>
            <a:off x="398623" y="5567111"/>
            <a:ext cx="8297906" cy="553998"/>
          </a:xfrm>
          <a:prstGeom prst="rect">
            <a:avLst/>
          </a:prstGeom>
          <a:noFill/>
        </p:spPr>
        <p:txBody>
          <a:bodyPr wrap="square" rtlCol="0">
            <a:spAutoFit/>
          </a:bodyPr>
          <a:lstStyle/>
          <a:p>
            <a:pPr>
              <a:buClr>
                <a:srgbClr val="F06D19"/>
              </a:buClr>
            </a:pPr>
            <a:r>
              <a:rPr lang="en-US" altLang="en-US" sz="900" i="1" dirty="0" smtClean="0">
                <a:solidFill>
                  <a:schemeClr val="tx1">
                    <a:lumMod val="50000"/>
                    <a:lumOff val="50000"/>
                  </a:schemeClr>
                </a:solidFill>
                <a:latin typeface="Arial"/>
                <a:cs typeface="Arial"/>
              </a:rPr>
              <a:t>Source: CHIA and other public sources. Inflation data from the Bureau of Labor Statistics: Consumer Price Index 12-month Percent Change. Gross State Product data from U.S. Bureau of Economic Analysis: GDP by State in Current Dollars. </a:t>
            </a:r>
          </a:p>
          <a:p>
            <a:pPr>
              <a:buClr>
                <a:srgbClr val="F06D19"/>
              </a:buClr>
            </a:pPr>
            <a:endParaRPr lang="en-US" altLang="en-US" sz="1200" dirty="0">
              <a:solidFill>
                <a:srgbClr val="00436E"/>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229" y="1141482"/>
            <a:ext cx="5511300" cy="3811518"/>
          </a:xfrm>
          <a:prstGeom prst="rect">
            <a:avLst/>
          </a:prstGeom>
        </p:spPr>
      </p:pic>
      <p:cxnSp>
        <p:nvCxnSpPr>
          <p:cNvPr id="5" name="Straight Connector 4"/>
          <p:cNvCxnSpPr/>
          <p:nvPr/>
        </p:nvCxnSpPr>
        <p:spPr>
          <a:xfrm>
            <a:off x="531973" y="1151007"/>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37703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7367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5929" y="371930"/>
            <a:ext cx="8099421" cy="461665"/>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Components of THCE, 2013-2014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4</a:t>
            </a:fld>
            <a:endParaRPr lang="en-US" altLang="en-US" sz="1200" dirty="0">
              <a:solidFill>
                <a:schemeClr val="bg1"/>
              </a:solidFill>
            </a:endParaRPr>
          </a:p>
        </p:txBody>
      </p:sp>
      <p:sp>
        <p:nvSpPr>
          <p:cNvPr id="13" name="TextBox 12"/>
          <p:cNvSpPr txBox="1"/>
          <p:nvPr/>
        </p:nvSpPr>
        <p:spPr>
          <a:xfrm>
            <a:off x="408148" y="1227207"/>
            <a:ext cx="2305049" cy="3000821"/>
          </a:xfrm>
          <a:prstGeom prst="rect">
            <a:avLst/>
          </a:prstGeom>
          <a:noFill/>
          <a:ln>
            <a:noFill/>
            <a:prstDash val="lgDash"/>
          </a:ln>
        </p:spPr>
        <p:txBody>
          <a:bodyPr wrap="square" rtlCol="0">
            <a:spAutoFit/>
          </a:bodyPr>
          <a:lstStyle/>
          <a:p>
            <a:pPr>
              <a:lnSpc>
                <a:spcPct val="150000"/>
              </a:lnSpc>
            </a:pPr>
            <a:r>
              <a:rPr lang="en-US" sz="1800" dirty="0">
                <a:solidFill>
                  <a:schemeClr val="tx2"/>
                </a:solidFill>
                <a:latin typeface="Arial" panose="020B0604020202020204" pitchFamily="34" charset="0"/>
                <a:ea typeface="ＭＳ Ｐゴシック" charset="0"/>
                <a:cs typeface="Arial" panose="020B0604020202020204" pitchFamily="34" charset="0"/>
              </a:rPr>
              <a:t>Health Care Expenditures per Massachusetts resident were $8,010 in 2014</a:t>
            </a:r>
            <a:r>
              <a:rPr lang="en-US" sz="1800" dirty="0" smtClean="0">
                <a:solidFill>
                  <a:schemeClr val="tx2"/>
                </a:solidFill>
                <a:latin typeface="Arial" panose="020B0604020202020204" pitchFamily="34" charset="0"/>
                <a:ea typeface="ＭＳ Ｐゴシック" charset="0"/>
                <a:cs typeface="Arial" panose="020B0604020202020204" pitchFamily="34" charset="0"/>
              </a:rPr>
              <a:t>─</a:t>
            </a:r>
          </a:p>
          <a:p>
            <a:pPr>
              <a:lnSpc>
                <a:spcPct val="150000"/>
              </a:lnSpc>
            </a:pPr>
            <a:r>
              <a:rPr lang="en-US" sz="1800" dirty="0" smtClean="0">
                <a:solidFill>
                  <a:schemeClr val="tx2"/>
                </a:solidFill>
                <a:latin typeface="Arial" panose="020B0604020202020204" pitchFamily="34" charset="0"/>
                <a:ea typeface="ＭＳ Ｐゴシック" charset="0"/>
                <a:cs typeface="Arial" panose="020B0604020202020204" pitchFamily="34" charset="0"/>
              </a:rPr>
              <a:t>an </a:t>
            </a:r>
            <a:r>
              <a:rPr lang="en-US" sz="1800" dirty="0">
                <a:solidFill>
                  <a:schemeClr val="tx2"/>
                </a:solidFill>
                <a:latin typeface="Arial" panose="020B0604020202020204" pitchFamily="34" charset="0"/>
                <a:ea typeface="ＭＳ Ｐゴシック" charset="0"/>
                <a:cs typeface="Arial" panose="020B0604020202020204" pitchFamily="34" charset="0"/>
              </a:rPr>
              <a:t>annual increase of 4.8</a:t>
            </a:r>
            <a:r>
              <a:rPr lang="en-US" sz="1800" dirty="0" smtClean="0">
                <a:solidFill>
                  <a:schemeClr val="tx2"/>
                </a:solidFill>
                <a:latin typeface="Arial" panose="020B0604020202020204" pitchFamily="34" charset="0"/>
                <a:ea typeface="ＭＳ Ｐゴシック" charset="0"/>
                <a:cs typeface="Arial" panose="020B0604020202020204" pitchFamily="34" charset="0"/>
              </a:rPr>
              <a:t>%</a:t>
            </a:r>
            <a:endParaRPr lang="en-US" sz="1800" dirty="0">
              <a:solidFill>
                <a:schemeClr val="tx2"/>
              </a:solidFill>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398623" y="5624261"/>
            <a:ext cx="8297906" cy="369332"/>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CHIA (payer-reported data) and other public sources. See technical appendix</a:t>
            </a:r>
            <a:r>
              <a:rPr lang="en-US" altLang="en-US" sz="900" i="1" dirty="0" smtClean="0">
                <a:solidFill>
                  <a:schemeClr val="tx1">
                    <a:lumMod val="50000"/>
                    <a:lumOff val="50000"/>
                  </a:schemeClr>
                </a:solidFill>
                <a:latin typeface="Arial"/>
                <a:cs typeface="Arial"/>
              </a:rPr>
              <a:t>.</a:t>
            </a:r>
          </a:p>
          <a:p>
            <a:pPr>
              <a:buClr>
                <a:srgbClr val="F06D19"/>
              </a:buClr>
            </a:pPr>
            <a:r>
              <a:rPr lang="en-US" altLang="en-US" sz="900" i="1" dirty="0" smtClean="0">
                <a:solidFill>
                  <a:schemeClr val="tx1">
                    <a:lumMod val="50000"/>
                    <a:lumOff val="50000"/>
                  </a:schemeClr>
                </a:solidFill>
                <a:latin typeface="Arial"/>
                <a:cs typeface="Arial"/>
              </a:rPr>
              <a:t>Notes: Percent changes are calculated based on full expenditure values. Please see </a:t>
            </a:r>
            <a:r>
              <a:rPr lang="en-US" altLang="en-US" sz="900" i="1" dirty="0" err="1" smtClean="0">
                <a:solidFill>
                  <a:schemeClr val="tx1">
                    <a:lumMod val="50000"/>
                    <a:lumOff val="50000"/>
                  </a:schemeClr>
                </a:solidFill>
                <a:latin typeface="Arial"/>
                <a:cs typeface="Arial"/>
              </a:rPr>
              <a:t>databook</a:t>
            </a:r>
            <a:r>
              <a:rPr lang="en-US" altLang="en-US" sz="900" i="1" dirty="0" smtClean="0">
                <a:solidFill>
                  <a:schemeClr val="tx1">
                    <a:lumMod val="50000"/>
                    <a:lumOff val="50000"/>
                  </a:schemeClr>
                </a:solidFill>
                <a:latin typeface="Arial"/>
                <a:cs typeface="Arial"/>
              </a:rPr>
              <a:t> for detailed information.</a:t>
            </a:r>
            <a:endParaRPr lang="en-US" altLang="en-US" sz="900" i="1" dirty="0">
              <a:solidFill>
                <a:schemeClr val="tx1">
                  <a:lumMod val="50000"/>
                  <a:lumOff val="50000"/>
                </a:schemeClr>
              </a:solidFill>
              <a:latin typeface="Arial"/>
              <a:cs typeface="Arial"/>
            </a:endParaRPr>
          </a:p>
        </p:txBody>
      </p:sp>
      <p:cxnSp>
        <p:nvCxnSpPr>
          <p:cNvPr id="5" name="Straight Connector 4"/>
          <p:cNvCxnSpPr/>
          <p:nvPr/>
        </p:nvCxnSpPr>
        <p:spPr>
          <a:xfrm>
            <a:off x="493873" y="1227207"/>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081" y="1117469"/>
            <a:ext cx="5540074" cy="4207006"/>
          </a:xfrm>
          <a:prstGeom prst="rect">
            <a:avLst/>
          </a:prstGeom>
        </p:spPr>
      </p:pic>
      <p:cxnSp>
        <p:nvCxnSpPr>
          <p:cNvPr id="12" name="Straight Connector 11"/>
          <p:cNvCxnSpPr/>
          <p:nvPr/>
        </p:nvCxnSpPr>
        <p:spPr>
          <a:xfrm>
            <a:off x="493873" y="42656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2306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spc="300" dirty="0" smtClean="0">
                <a:latin typeface="Arial Narrow" panose="020B0606020202030204" pitchFamily="34" charset="0"/>
              </a:rPr>
              <a:t>Quality of Care in the Commonwealth</a:t>
            </a:r>
            <a:endParaRPr lang="en-US" b="1" spc="300" dirty="0">
              <a:latin typeface="Arial Narrow" panose="020B0606020202030204" pitchFamily="34" charset="0"/>
            </a:endParaRPr>
          </a:p>
        </p:txBody>
      </p:sp>
    </p:spTree>
    <p:extLst>
      <p:ext uri="{BB962C8B-B14F-4D97-AF65-F5344CB8AC3E}">
        <p14:creationId xmlns:p14="http://schemas.microsoft.com/office/powerpoint/2010/main" val="42913398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830997"/>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Patient-Reported Experiences with Receiving and Understanding Care Instructions at Discharge, 2013</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6</a:t>
            </a:fld>
            <a:endParaRPr lang="en-US" altLang="en-US" sz="1200" dirty="0">
              <a:solidFill>
                <a:schemeClr val="bg1"/>
              </a:solidFill>
            </a:endParaRPr>
          </a:p>
        </p:txBody>
      </p:sp>
      <p:sp>
        <p:nvSpPr>
          <p:cNvPr id="13" name="TextBox 12"/>
          <p:cNvSpPr txBox="1"/>
          <p:nvPr/>
        </p:nvSpPr>
        <p:spPr>
          <a:xfrm>
            <a:off x="446248" y="1636782"/>
            <a:ext cx="2458877" cy="3323987"/>
          </a:xfrm>
          <a:prstGeom prst="rect">
            <a:avLst/>
          </a:prstGeom>
          <a:noFill/>
          <a:ln>
            <a:noFill/>
            <a:prstDash val="lgDash"/>
          </a:ln>
        </p:spPr>
        <p:txBody>
          <a:bodyPr wrap="square" rtlCol="0">
            <a:spAutoFit/>
          </a:bodyPr>
          <a:lstStyle/>
          <a:p>
            <a:pPr>
              <a:lnSpc>
                <a:spcPts val="2800"/>
              </a:lnSpc>
            </a:pPr>
            <a:r>
              <a:rPr lang="en-US" sz="1800" dirty="0">
                <a:solidFill>
                  <a:schemeClr val="tx2"/>
                </a:solidFill>
                <a:latin typeface="Arial" panose="020B0604020202020204" pitchFamily="34" charset="0"/>
                <a:ea typeface="ＭＳ Ｐゴシック" charset="0"/>
                <a:cs typeface="Arial" panose="020B0604020202020204" pitchFamily="34" charset="0"/>
              </a:rPr>
              <a:t>Although 87% of Massachusetts patients reported that they received instructions at discharge, only 52% “strongly agreed” that they understood their care instructions. </a:t>
            </a:r>
          </a:p>
        </p:txBody>
      </p:sp>
      <p:sp>
        <p:nvSpPr>
          <p:cNvPr id="11" name="TextBox 10"/>
          <p:cNvSpPr txBox="1"/>
          <p:nvPr/>
        </p:nvSpPr>
        <p:spPr>
          <a:xfrm>
            <a:off x="398623" y="5567111"/>
            <a:ext cx="8297906" cy="553998"/>
          </a:xfrm>
          <a:prstGeom prst="rect">
            <a:avLst/>
          </a:prstGeom>
          <a:noFill/>
        </p:spPr>
        <p:txBody>
          <a:bodyPr wrap="square" rtlCol="0">
            <a:spAutoFit/>
          </a:bodyPr>
          <a:lstStyle/>
          <a:p>
            <a:pPr>
              <a:buClr>
                <a:srgbClr val="F06D19"/>
              </a:buClr>
            </a:pPr>
            <a:r>
              <a:rPr lang="en-US" altLang="en-US" sz="900" i="1" dirty="0" smtClean="0">
                <a:solidFill>
                  <a:schemeClr val="tx1">
                    <a:lumMod val="50000"/>
                    <a:lumOff val="50000"/>
                  </a:schemeClr>
                </a:solidFill>
                <a:latin typeface="Arial"/>
                <a:cs typeface="Arial"/>
              </a:rPr>
              <a:t>Source: CMS Hospital Compare.</a:t>
            </a:r>
          </a:p>
          <a:p>
            <a:pPr>
              <a:buClr>
                <a:srgbClr val="F06D19"/>
              </a:buClr>
            </a:pPr>
            <a:r>
              <a:rPr lang="en-US" altLang="en-US" sz="900" i="1" dirty="0" smtClean="0">
                <a:solidFill>
                  <a:schemeClr val="tx1">
                    <a:lumMod val="50000"/>
                    <a:lumOff val="50000"/>
                  </a:schemeClr>
                </a:solidFill>
                <a:latin typeface="Arial"/>
                <a:cs typeface="Arial"/>
              </a:rPr>
              <a:t>Notes: All payers, ages 18+.</a:t>
            </a:r>
          </a:p>
          <a:p>
            <a:pPr>
              <a:buClr>
                <a:srgbClr val="F06D19"/>
              </a:buClr>
            </a:pPr>
            <a:endParaRPr lang="en-US" altLang="en-US" sz="1200" dirty="0">
              <a:solidFill>
                <a:srgbClr val="00436E"/>
              </a:solidFill>
              <a:latin typeface="Arial"/>
              <a:cs typeface="Arial"/>
            </a:endParaRPr>
          </a:p>
        </p:txBody>
      </p:sp>
      <p:cxnSp>
        <p:nvCxnSpPr>
          <p:cNvPr id="5" name="Straight Connector 4"/>
          <p:cNvCxnSpPr/>
          <p:nvPr/>
        </p:nvCxnSpPr>
        <p:spPr>
          <a:xfrm>
            <a:off x="531973" y="1636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5065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234" y="1379608"/>
            <a:ext cx="5181921"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5621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461665"/>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Adult Patient Experience by Race, 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7</a:t>
            </a:fld>
            <a:endParaRPr lang="en-US" altLang="en-US" sz="1200" dirty="0">
              <a:solidFill>
                <a:schemeClr val="bg1"/>
              </a:solidFill>
            </a:endParaRPr>
          </a:p>
        </p:txBody>
      </p:sp>
      <p:sp>
        <p:nvSpPr>
          <p:cNvPr id="13" name="TextBox 12"/>
          <p:cNvSpPr txBox="1"/>
          <p:nvPr/>
        </p:nvSpPr>
        <p:spPr>
          <a:xfrm>
            <a:off x="446248" y="1141482"/>
            <a:ext cx="8383427" cy="1092607"/>
          </a:xfrm>
          <a:prstGeom prst="rect">
            <a:avLst/>
          </a:prstGeom>
          <a:noFill/>
          <a:ln>
            <a:noFill/>
            <a:prstDash val="lgDash"/>
          </a:ln>
        </p:spPr>
        <p:txBody>
          <a:bodyPr wrap="square" rtlCol="0">
            <a:spAutoFit/>
          </a:bodyPr>
          <a:lstStyle/>
          <a:p>
            <a:pPr>
              <a:lnSpc>
                <a:spcPts val="2600"/>
              </a:lnSpc>
            </a:pPr>
            <a:r>
              <a:rPr lang="en-US" sz="1800" dirty="0">
                <a:solidFill>
                  <a:schemeClr val="tx2"/>
                </a:solidFill>
                <a:latin typeface="Arial" panose="020B0604020202020204" pitchFamily="34" charset="0"/>
                <a:ea typeface="ＭＳ Ｐゴシック" charset="0"/>
                <a:cs typeface="Arial" panose="020B0604020202020204" pitchFamily="34" charset="0"/>
              </a:rPr>
              <a:t>Adult patients in Massachusetts rated their experience with primary care highly </a:t>
            </a:r>
            <a:endParaRPr lang="en-US" sz="1800" dirty="0" smtClean="0">
              <a:solidFill>
                <a:schemeClr val="tx2"/>
              </a:solidFill>
              <a:latin typeface="Arial" panose="020B0604020202020204" pitchFamily="34" charset="0"/>
              <a:ea typeface="ＭＳ Ｐゴシック" charset="0"/>
              <a:cs typeface="Arial" panose="020B0604020202020204" pitchFamily="34" charset="0"/>
            </a:endParaRPr>
          </a:p>
          <a:p>
            <a:pPr>
              <a:lnSpc>
                <a:spcPts val="2600"/>
              </a:lnSpc>
            </a:pPr>
            <a:r>
              <a:rPr lang="en-US" sz="1800" dirty="0" smtClean="0">
                <a:solidFill>
                  <a:schemeClr val="tx2"/>
                </a:solidFill>
                <a:latin typeface="Arial" panose="020B0604020202020204" pitchFamily="34" charset="0"/>
                <a:ea typeface="ＭＳ Ｐゴシック" charset="0"/>
                <a:cs typeface="Arial" panose="020B0604020202020204" pitchFamily="34" charset="0"/>
              </a:rPr>
              <a:t>in </a:t>
            </a:r>
            <a:r>
              <a:rPr lang="en-US" sz="1800" dirty="0">
                <a:solidFill>
                  <a:schemeClr val="tx2"/>
                </a:solidFill>
                <a:latin typeface="Arial" panose="020B0604020202020204" pitchFamily="34" charset="0"/>
                <a:ea typeface="ＭＳ Ｐゴシック" charset="0"/>
                <a:cs typeface="Arial" panose="020B0604020202020204" pitchFamily="34" charset="0"/>
              </a:rPr>
              <a:t>2014, but scores varied by patient’s race/ethnicity across all patient experience domains, especially on access to care</a:t>
            </a:r>
          </a:p>
        </p:txBody>
      </p:sp>
      <p:sp>
        <p:nvSpPr>
          <p:cNvPr id="11" name="TextBox 10"/>
          <p:cNvSpPr txBox="1"/>
          <p:nvPr/>
        </p:nvSpPr>
        <p:spPr>
          <a:xfrm>
            <a:off x="398623" y="5567111"/>
            <a:ext cx="8297906" cy="369332"/>
          </a:xfrm>
          <a:prstGeom prst="rect">
            <a:avLst/>
          </a:prstGeom>
          <a:noFill/>
        </p:spPr>
        <p:txBody>
          <a:bodyPr wrap="square" rtlCol="0">
            <a:spAutoFit/>
          </a:bodyPr>
          <a:lstStyle/>
          <a:p>
            <a:pPr>
              <a:buClr>
                <a:srgbClr val="F06D19"/>
              </a:buClr>
            </a:pPr>
            <a:r>
              <a:rPr lang="en-US" altLang="en-US" sz="900" i="1" dirty="0">
                <a:solidFill>
                  <a:schemeClr val="tx1">
                    <a:lumMod val="50000"/>
                    <a:lumOff val="50000"/>
                  </a:schemeClr>
                </a:solidFill>
                <a:latin typeface="Arial"/>
                <a:cs typeface="Arial"/>
              </a:rPr>
              <a:t>Source: Massachusetts Health Quality Partners. </a:t>
            </a:r>
          </a:p>
          <a:p>
            <a:pPr>
              <a:buClr>
                <a:srgbClr val="F06D19"/>
              </a:buClr>
            </a:pPr>
            <a:r>
              <a:rPr lang="en-US" altLang="en-US" sz="900" i="1" dirty="0">
                <a:solidFill>
                  <a:schemeClr val="tx1">
                    <a:lumMod val="50000"/>
                    <a:lumOff val="50000"/>
                  </a:schemeClr>
                </a:solidFill>
                <a:latin typeface="Arial"/>
                <a:cs typeface="Arial"/>
              </a:rPr>
              <a:t>Notes: Commercial HMO/PPO, ages 18</a:t>
            </a:r>
            <a:r>
              <a:rPr lang="en-US" altLang="en-US" sz="900" i="1" dirty="0" smtClean="0">
                <a:solidFill>
                  <a:schemeClr val="tx1">
                    <a:lumMod val="50000"/>
                    <a:lumOff val="50000"/>
                  </a:schemeClr>
                </a:solidFill>
                <a:latin typeface="Arial"/>
                <a:cs typeface="Arial"/>
              </a:rPr>
              <a:t>+.</a:t>
            </a:r>
            <a:endParaRPr lang="en-US" altLang="en-US" sz="900" i="1" dirty="0">
              <a:solidFill>
                <a:schemeClr val="tx1">
                  <a:lumMod val="50000"/>
                  <a:lumOff val="50000"/>
                </a:schemeClr>
              </a:solidFill>
              <a:latin typeface="Arial"/>
              <a:cs typeface="Arial"/>
            </a:endParaRPr>
          </a:p>
        </p:txBody>
      </p:sp>
      <p:cxnSp>
        <p:nvCxnSpPr>
          <p:cNvPr id="5" name="Straight Connector 4"/>
          <p:cNvCxnSpPr/>
          <p:nvPr/>
        </p:nvCxnSpPr>
        <p:spPr>
          <a:xfrm>
            <a:off x="531973" y="1112907"/>
            <a:ext cx="8164556"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2322582"/>
            <a:ext cx="8164556"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62" y="2631606"/>
            <a:ext cx="8456467" cy="25455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835" y="5695950"/>
            <a:ext cx="2719090" cy="198507"/>
          </a:xfrm>
          <a:prstGeom prst="rect">
            <a:avLst/>
          </a:prstGeom>
        </p:spPr>
      </p:pic>
    </p:spTree>
    <p:extLst>
      <p:ext uri="{BB962C8B-B14F-4D97-AF65-F5344CB8AC3E}">
        <p14:creationId xmlns:p14="http://schemas.microsoft.com/office/powerpoint/2010/main" val="29958986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4504" y="371930"/>
            <a:ext cx="8099421" cy="830997"/>
          </a:xfrm>
          <a:prstGeom prst="rect">
            <a:avLst/>
          </a:prstGeom>
          <a:noFill/>
        </p:spPr>
        <p:txBody>
          <a:bodyPr wrap="square" rtlCol="0">
            <a:spAutoFit/>
          </a:bodyPr>
          <a:lstStyle/>
          <a:p>
            <a:pPr>
              <a:buClr>
                <a:srgbClr val="F06D19"/>
              </a:buClr>
            </a:pPr>
            <a:r>
              <a:rPr lang="en-US" altLang="en-US" b="1" dirty="0">
                <a:solidFill>
                  <a:srgbClr val="00436E"/>
                </a:solidFill>
                <a:latin typeface="Arial"/>
                <a:cs typeface="Arial"/>
              </a:rPr>
              <a:t>Potentially Avoidable Hospitalizations per 100,000 Residents, by Condition, 2013-2014</a:t>
            </a:r>
          </a:p>
        </p:txBody>
      </p:sp>
      <p:sp>
        <p:nvSpPr>
          <p:cNvPr id="10" name="Slide Number Placeholder 2"/>
          <p:cNvSpPr>
            <a:spLocks noGrp="1"/>
          </p:cNvSpPr>
          <p:nvPr>
            <p:ph type="sldNum" sz="quarter" idx="4294967295"/>
          </p:nvPr>
        </p:nvSpPr>
        <p:spPr>
          <a:xfrm>
            <a:off x="6203950" y="6465888"/>
            <a:ext cx="2133600" cy="365125"/>
          </a:xfrm>
          <a:prstGeom prst="rect">
            <a:avLst/>
          </a:prstGeom>
        </p:spPr>
        <p:txBody>
          <a:bodyPr/>
          <a:lstStyle>
            <a:lvl1pPr>
              <a:defRPr/>
            </a:lvl1pPr>
          </a:lstStyle>
          <a:p>
            <a:pPr algn="r"/>
            <a:fld id="{7BE6BEC1-6C80-4843-84D8-EF9FABDC7B1C}" type="slidenum">
              <a:rPr lang="en-US" altLang="en-US" sz="1200">
                <a:solidFill>
                  <a:schemeClr val="bg1"/>
                </a:solidFill>
              </a:rPr>
              <a:pPr algn="r"/>
              <a:t>8</a:t>
            </a:fld>
            <a:endParaRPr lang="en-US" altLang="en-US" sz="1200" dirty="0">
              <a:solidFill>
                <a:schemeClr val="bg1"/>
              </a:solidFill>
            </a:endParaRPr>
          </a:p>
        </p:txBody>
      </p:sp>
      <p:sp>
        <p:nvSpPr>
          <p:cNvPr id="13" name="TextBox 12"/>
          <p:cNvSpPr txBox="1"/>
          <p:nvPr/>
        </p:nvSpPr>
        <p:spPr>
          <a:xfrm>
            <a:off x="446248" y="1636782"/>
            <a:ext cx="2458877" cy="2927725"/>
          </a:xfrm>
          <a:prstGeom prst="rect">
            <a:avLst/>
          </a:prstGeom>
          <a:noFill/>
          <a:ln>
            <a:noFill/>
            <a:prstDash val="lgDash"/>
          </a:ln>
        </p:spPr>
        <p:txBody>
          <a:bodyPr wrap="square" rtlCol="0">
            <a:spAutoFit/>
          </a:bodyPr>
          <a:lstStyle/>
          <a:p>
            <a:pPr>
              <a:lnSpc>
                <a:spcPts val="2800"/>
              </a:lnSpc>
            </a:pPr>
            <a:r>
              <a:rPr lang="en-US" sz="1800" dirty="0">
                <a:solidFill>
                  <a:schemeClr val="tx2"/>
                </a:solidFill>
                <a:latin typeface="Arial" panose="020B0604020202020204" pitchFamily="34" charset="0"/>
                <a:ea typeface="ＭＳ Ｐゴシック" charset="0"/>
                <a:cs typeface="Arial" panose="020B0604020202020204" pitchFamily="34" charset="0"/>
              </a:rPr>
              <a:t>Compared to the nation, MA averaged more potentially preventable hospitalizations for congestive heart failure and asthma in younger adults </a:t>
            </a:r>
          </a:p>
        </p:txBody>
      </p:sp>
      <p:sp>
        <p:nvSpPr>
          <p:cNvPr id="11" name="TextBox 10"/>
          <p:cNvSpPr txBox="1"/>
          <p:nvPr/>
        </p:nvSpPr>
        <p:spPr>
          <a:xfrm>
            <a:off x="398623" y="4867873"/>
            <a:ext cx="2352674" cy="1107996"/>
          </a:xfrm>
          <a:prstGeom prst="rect">
            <a:avLst/>
          </a:prstGeom>
          <a:noFill/>
        </p:spPr>
        <p:txBody>
          <a:bodyPr wrap="square" rtlCol="0">
            <a:spAutoFit/>
          </a:bodyPr>
          <a:lstStyle/>
          <a:p>
            <a:pPr>
              <a:buClr>
                <a:srgbClr val="F06D19"/>
              </a:buClr>
            </a:pPr>
            <a:r>
              <a:rPr lang="en-US" altLang="en-US" sz="900" i="1" dirty="0" smtClean="0">
                <a:solidFill>
                  <a:schemeClr val="tx1">
                    <a:lumMod val="50000"/>
                    <a:lumOff val="50000"/>
                  </a:schemeClr>
                </a:solidFill>
                <a:latin typeface="Arial"/>
                <a:cs typeface="Arial"/>
              </a:rPr>
              <a:t>Source: CHIA Hospital Discharge Database.</a:t>
            </a:r>
          </a:p>
          <a:p>
            <a:pPr>
              <a:buClr>
                <a:srgbClr val="F06D19"/>
              </a:buClr>
            </a:pPr>
            <a:r>
              <a:rPr lang="en-US" altLang="en-US" sz="900" i="1" dirty="0" smtClean="0">
                <a:solidFill>
                  <a:schemeClr val="tx1">
                    <a:lumMod val="50000"/>
                    <a:lumOff val="50000"/>
                  </a:schemeClr>
                </a:solidFill>
                <a:latin typeface="Arial"/>
                <a:cs typeface="Arial"/>
              </a:rPr>
              <a:t>Notes: All payers, age ranges vary by measures. The denominator is all Massachusetts residents for each measure.</a:t>
            </a:r>
          </a:p>
          <a:p>
            <a:pPr>
              <a:buClr>
                <a:srgbClr val="F06D19"/>
              </a:buClr>
            </a:pPr>
            <a:endParaRPr lang="en-US" altLang="en-US" sz="1200" dirty="0">
              <a:solidFill>
                <a:srgbClr val="00436E"/>
              </a:solidFill>
              <a:latin typeface="Arial"/>
              <a:cs typeface="Arial"/>
            </a:endParaRPr>
          </a:p>
        </p:txBody>
      </p:sp>
      <p:cxnSp>
        <p:nvCxnSpPr>
          <p:cNvPr id="5" name="Straight Connector 4"/>
          <p:cNvCxnSpPr/>
          <p:nvPr/>
        </p:nvCxnSpPr>
        <p:spPr>
          <a:xfrm>
            <a:off x="531973" y="1636782"/>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73" y="4656207"/>
            <a:ext cx="2219324" cy="0"/>
          </a:xfrm>
          <a:prstGeom prst="line">
            <a:avLst/>
          </a:prstGeom>
          <a:ln>
            <a:solidFill>
              <a:srgbClr val="00436E"/>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747" y="1479489"/>
            <a:ext cx="4095177" cy="373090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747" y="5601298"/>
            <a:ext cx="1007366" cy="151638"/>
          </a:xfrm>
          <a:prstGeom prst="rect">
            <a:avLst/>
          </a:prstGeom>
        </p:spPr>
      </p:pic>
    </p:spTree>
    <p:extLst>
      <p:ext uri="{BB962C8B-B14F-4D97-AF65-F5344CB8AC3E}">
        <p14:creationId xmlns:p14="http://schemas.microsoft.com/office/powerpoint/2010/main" val="38487218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400" b="1" spc="300" dirty="0" smtClean="0">
                <a:solidFill>
                  <a:schemeClr val="bg1"/>
                </a:solidFill>
                <a:latin typeface="Arial Narrow" panose="020B0606020202030204" pitchFamily="34" charset="0"/>
                <a:cs typeface="ＭＳ Ｐゴシック" charset="0"/>
              </a:rPr>
              <a:t>Total Medical Expenses &amp; </a:t>
            </a:r>
            <a:r>
              <a:rPr lang="en-US" sz="3400" b="1" spc="300" dirty="0">
                <a:solidFill>
                  <a:schemeClr val="bg1"/>
                </a:solidFill>
                <a:latin typeface="Arial Narrow" panose="020B0606020202030204" pitchFamily="34" charset="0"/>
                <a:cs typeface="ＭＳ Ｐゴシック" charset="0"/>
              </a:rPr>
              <a:t>Payment Methodologies </a:t>
            </a:r>
            <a:endParaRPr lang="en-US" sz="3400" b="1" spc="3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2777998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INALPowerPointTEMPLATE 5_28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8027</TotalTime>
  <Words>2026</Words>
  <Application>Microsoft Macintosh PowerPoint</Application>
  <PresentationFormat>On-screen Show (4:3)</PresentationFormat>
  <Paragraphs>136</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FINALPowerPointTEMPLATE 5_28 (1)</vt:lpstr>
      <vt:lpstr>Custom Design</vt:lpstr>
      <vt:lpstr>PowerPoint Presentation</vt:lpstr>
      <vt:lpstr>Total Health Care Expenditures</vt:lpstr>
      <vt:lpstr>PowerPoint Presentation</vt:lpstr>
      <vt:lpstr>PowerPoint Presentation</vt:lpstr>
      <vt:lpstr>Quality of Care in the Commonwealth</vt:lpstr>
      <vt:lpstr>PowerPoint Presentation</vt:lpstr>
      <vt:lpstr>PowerPoint Presentation</vt:lpstr>
      <vt:lpstr>PowerPoint Presentation</vt:lpstr>
      <vt:lpstr>Total Medical Expenses &amp; Payment Methodologies </vt:lpstr>
      <vt:lpstr>PowerPoint Presentation</vt:lpstr>
      <vt:lpstr>PowerPoint Presentation</vt:lpstr>
      <vt:lpstr>PowerPoint Presentation</vt:lpstr>
      <vt:lpstr>PowerPoint Presentation</vt:lpstr>
      <vt:lpstr>PowerPoint Presentation</vt:lpstr>
      <vt:lpstr>PowerPoint Presentation</vt:lpstr>
      <vt:lpstr>Enrollment in the  Insurance Market</vt:lpstr>
      <vt:lpstr>PowerPoint Presentation</vt:lpstr>
      <vt:lpstr>PowerPoint Presentation</vt:lpstr>
      <vt:lpstr>PowerPoint Presentation</vt:lpstr>
      <vt:lpstr>Commercial Premiums &amp;  Member Cost-Sharing</vt:lpstr>
      <vt:lpstr>PowerPoint Presentation</vt:lpstr>
      <vt:lpstr>PowerPoint Presentation</vt:lpstr>
      <vt:lpstr>PowerPoint Presentation</vt:lpstr>
      <vt:lpstr>PowerPoint Presentation</vt:lpstr>
      <vt:lpstr>Commercial Payer  Use of Funds</vt:lpstr>
      <vt:lpstr>PowerPoint Presentation</vt:lpstr>
    </vt:vector>
  </TitlesOfParts>
  <Company>DHCFP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and Jen</dc:creator>
  <cp:lastModifiedBy>Rick Vogel</cp:lastModifiedBy>
  <cp:revision>228</cp:revision>
  <cp:lastPrinted>2015-08-27T21:16:24Z</cp:lastPrinted>
  <dcterms:created xsi:type="dcterms:W3CDTF">2015-04-14T13:11:28Z</dcterms:created>
  <dcterms:modified xsi:type="dcterms:W3CDTF">2016-08-31T15:46:45Z</dcterms:modified>
</cp:coreProperties>
</file>